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5" r:id="rId5"/>
    <p:sldId id="2147470009" r:id="rId6"/>
    <p:sldId id="2147470019" r:id="rId7"/>
    <p:sldId id="2147470015" r:id="rId8"/>
    <p:sldId id="2147470020" r:id="rId9"/>
    <p:sldId id="2147470023" r:id="rId10"/>
    <p:sldId id="2147470025" r:id="rId11"/>
    <p:sldId id="313" r:id="rId12"/>
  </p:sldIdLst>
  <p:sldSz cx="12192000" cy="6858000"/>
  <p:notesSz cx="6858000" cy="9144000"/>
  <p:custDataLst>
    <p:tags r:id="rId15"/>
  </p:custDataLst>
  <p:defaultTextStyle>
    <a:defPPr>
      <a:defRPr lang="de-DE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6"/>
    <a:srgbClr val="D0D0D0"/>
    <a:srgbClr val="8094AF"/>
    <a:srgbClr val="BBD03A"/>
    <a:srgbClr val="0D3174"/>
    <a:srgbClr val="7F7F7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8DA28-38DD-6553-DB68-56A93EDB42D8}" v="1" dt="2023-04-24T09:08:01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378" autoAdjust="0"/>
  </p:normalViewPr>
  <p:slideViewPr>
    <p:cSldViewPr snapToGrid="0" snapToObjects="1" showGuides="1">
      <p:cViewPr varScale="1">
        <p:scale>
          <a:sx n="68" d="100"/>
          <a:sy n="68" d="100"/>
        </p:scale>
        <p:origin x="340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6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 Wasserloos" userId="S::georg.wasserloos@macils.de::ee35fb2f-40a5-45df-8d18-b6e8d5f17351" providerId="AD" clId="Web-{7108DA28-38DD-6553-DB68-56A93EDB42D8}"/>
    <pc:docChg chg="modSld">
      <pc:chgData name="Georg Wasserloos" userId="S::georg.wasserloos@macils.de::ee35fb2f-40a5-45df-8d18-b6e8d5f17351" providerId="AD" clId="Web-{7108DA28-38DD-6553-DB68-56A93EDB42D8}" dt="2023-04-24T09:08:01.369" v="0" actId="1076"/>
      <pc:docMkLst>
        <pc:docMk/>
      </pc:docMkLst>
      <pc:sldChg chg="modSp">
        <pc:chgData name="Georg Wasserloos" userId="S::georg.wasserloos@macils.de::ee35fb2f-40a5-45df-8d18-b6e8d5f17351" providerId="AD" clId="Web-{7108DA28-38DD-6553-DB68-56A93EDB42D8}" dt="2023-04-24T09:08:01.369" v="0" actId="1076"/>
        <pc:sldMkLst>
          <pc:docMk/>
          <pc:sldMk cId="3401271296" sldId="315"/>
        </pc:sldMkLst>
        <pc:picChg chg="mod">
          <ac:chgData name="Georg Wasserloos" userId="S::georg.wasserloos@macils.de::ee35fb2f-40a5-45df-8d18-b6e8d5f17351" providerId="AD" clId="Web-{7108DA28-38DD-6553-DB68-56A93EDB42D8}" dt="2023-04-24T09:08:01.369" v="0" actId="1076"/>
          <ac:picMkLst>
            <pc:docMk/>
            <pc:sldMk cId="3401271296" sldId="315"/>
            <ac:picMk id="6" creationId="{5B8B008E-E12C-FC32-1C0C-4462F111F59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0012373575374"/>
          <c:y val="0.15930784363471515"/>
          <c:w val="0.68142778686230876"/>
          <c:h val="0.6616893868710352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33-495C-B72F-9D8BFC2EE4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33-495C-B72F-9D8BFC2EE4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33-495C-B72F-9D8BFC2EE4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33-495C-B72F-9D8BFC2EE475}"/>
              </c:ext>
            </c:extLst>
          </c:dPt>
          <c:dLbls>
            <c:dLbl>
              <c:idx val="0"/>
              <c:layout>
                <c:manualLayout>
                  <c:x val="1.1173695492020947E-2"/>
                  <c:y val="-0.340399864505971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24927424221364"/>
                      <c:h val="0.17272300020379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33-495C-B72F-9D8BFC2EE475}"/>
                </c:ext>
              </c:extLst>
            </c:dLbl>
            <c:dLbl>
              <c:idx val="1"/>
              <c:layout>
                <c:manualLayout>
                  <c:x val="3.5941191251691845E-2"/>
                  <c:y val="-0.285756536824384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8736448555431"/>
                      <c:h val="0.17272300020379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33-495C-B72F-9D8BFC2EE475}"/>
                </c:ext>
              </c:extLst>
            </c:dLbl>
            <c:dLbl>
              <c:idx val="2"/>
              <c:layout>
                <c:manualLayout>
                  <c:x val="7.6350076049897755E-2"/>
                  <c:y val="0.185923963449884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03677807326293"/>
                      <c:h val="0.14821438556554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33-495C-B72F-9D8BFC2EE475}"/>
                </c:ext>
              </c:extLst>
            </c:dLbl>
            <c:dLbl>
              <c:idx val="3"/>
              <c:layout>
                <c:manualLayout>
                  <c:x val="-0.38171837552087995"/>
                  <c:y val="0.223878696798838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0020387844961"/>
                      <c:h val="0.14821438556554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233-495C-B72F-9D8BFC2EE4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Produktnutzung</c:v>
                </c:pt>
                <c:pt idx="1">
                  <c:v>Eingekaufte Güter</c:v>
                </c:pt>
                <c:pt idx="2">
                  <c:v>Transporte</c:v>
                </c:pt>
                <c:pt idx="3">
                  <c:v>Geschäftsreisen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5677223</c:v>
                </c:pt>
                <c:pt idx="1">
                  <c:v>1552551</c:v>
                </c:pt>
                <c:pt idx="2">
                  <c:v>121749</c:v>
                </c:pt>
                <c:pt idx="3">
                  <c:v>37061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33-495C-B72F-9D8BFC2EE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2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0012373575374"/>
          <c:y val="0.15930784363471515"/>
          <c:w val="0.68142778686230876"/>
          <c:h val="0.6616893868710352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8E-4280-AF29-7D15D5AA16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8E-4280-AF29-7D15D5AA16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8E-4280-AF29-7D15D5AA16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38E-4280-AF29-7D15D5AA16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8E-4280-AF29-7D15D5AA1626}"/>
              </c:ext>
            </c:extLst>
          </c:dPt>
          <c:dLbls>
            <c:dLbl>
              <c:idx val="0"/>
              <c:layout>
                <c:manualLayout>
                  <c:x val="-8.6872017254474958E-3"/>
                  <c:y val="-0.315668045175151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8E-4280-AF29-7D15D5AA1626}"/>
                </c:ext>
              </c:extLst>
            </c:dLbl>
            <c:dLbl>
              <c:idx val="1"/>
              <c:layout>
                <c:manualLayout>
                  <c:x val="0.13382484879921069"/>
                  <c:y val="-9.20815120045289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8E-4280-AF29-7D15D5AA1626}"/>
                </c:ext>
              </c:extLst>
            </c:dLbl>
            <c:dLbl>
              <c:idx val="2"/>
              <c:layout>
                <c:manualLayout>
                  <c:x val="8.5416099544462068E-2"/>
                  <c:y val="0.136037945721979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03677807326293"/>
                      <c:h val="0.148214401722489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38E-4280-AF29-7D15D5AA1626}"/>
                </c:ext>
              </c:extLst>
            </c:dLbl>
            <c:dLbl>
              <c:idx val="3"/>
              <c:layout>
                <c:manualLayout>
                  <c:x val="2.0208666071465965E-2"/>
                  <c:y val="0.17398343664059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2983516493974"/>
                      <c:h val="0.148214401722489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38E-4280-AF29-7D15D5AA1626}"/>
                </c:ext>
              </c:extLst>
            </c:dLbl>
            <c:dLbl>
              <c:idx val="4"/>
              <c:layout>
                <c:manualLayout>
                  <c:x val="-0.24071030033522875"/>
                  <c:y val="0.130253108575912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8E-4280-AF29-7D15D5AA16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Strom</c:v>
                </c:pt>
                <c:pt idx="1">
                  <c:v>Erdgas, Heizöl</c:v>
                </c:pt>
                <c:pt idx="2">
                  <c:v>Kraftstoffe</c:v>
                </c:pt>
                <c:pt idx="3">
                  <c:v>Fernwärme</c:v>
                </c:pt>
                <c:pt idx="4">
                  <c:v>F-Gase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25527</c:v>
                </c:pt>
                <c:pt idx="1">
                  <c:v>12557</c:v>
                </c:pt>
                <c:pt idx="2">
                  <c:v>9220</c:v>
                </c:pt>
                <c:pt idx="3">
                  <c:v>1775</c:v>
                </c:pt>
                <c:pt idx="4">
                  <c:v>1481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E-4280-AF29-7D15D5AA1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5675321098811"/>
          <c:y val="0.21619302322799139"/>
          <c:w val="0.78612648501028892"/>
          <c:h val="0.66681780106346977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F3-490D-9E9C-9FD9E22D56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F3-490D-9E9C-9FD9E22D56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F3-490D-9E9C-9FD9E22D56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F3-490D-9E9C-9FD9E22D56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F3-490D-9E9C-9FD9E22D56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F3-490D-9E9C-9FD9E22D560F}"/>
              </c:ext>
            </c:extLst>
          </c:dPt>
          <c:dLbls>
            <c:dLbl>
              <c:idx val="0"/>
              <c:layout>
                <c:manualLayout>
                  <c:x val="-0.21265134578459796"/>
                  <c:y val="-0.2025603086061643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346987523236149"/>
                      <c:h val="0.110646194850223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BF3-490D-9E9C-9FD9E22D560F}"/>
                </c:ext>
              </c:extLst>
            </c:dLbl>
            <c:dLbl>
              <c:idx val="1"/>
              <c:layout>
                <c:manualLayout>
                  <c:x val="0.23043118846721683"/>
                  <c:y val="-0.2024315469666697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982237249757118"/>
                      <c:h val="0.111158605343141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F3-490D-9E9C-9FD9E22D560F}"/>
                </c:ext>
              </c:extLst>
            </c:dLbl>
            <c:dLbl>
              <c:idx val="2"/>
              <c:layout>
                <c:manualLayout>
                  <c:x val="7.1369183311276521E-2"/>
                  <c:y val="-0.1371287127709038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48503515066209"/>
                      <c:h val="0.17994165374149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BF3-490D-9E9C-9FD9E22D560F}"/>
                </c:ext>
              </c:extLst>
            </c:dLbl>
            <c:dLbl>
              <c:idx val="3"/>
              <c:layout>
                <c:manualLayout>
                  <c:x val="-0.10912219923043381"/>
                  <c:y val="0.1213169862152046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71775529172372"/>
                      <c:h val="0.13187544065376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BF3-490D-9E9C-9FD9E22D560F}"/>
                </c:ext>
              </c:extLst>
            </c:dLbl>
            <c:dLbl>
              <c:idx val="4"/>
              <c:layout>
                <c:manualLayout>
                  <c:x val="-0.16891083627211739"/>
                  <c:y val="-8.555166657102482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92737984134391"/>
                      <c:h val="7.7114230635009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BF3-490D-9E9C-9FD9E22D560F}"/>
                </c:ext>
              </c:extLst>
            </c:dLbl>
            <c:dLbl>
              <c:idx val="5"/>
              <c:layout>
                <c:manualLayout>
                  <c:x val="-0.29220779220779219"/>
                  <c:y val="3.039982047350114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F3-490D-9E9C-9FD9E22D560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Tabelle1!$A$2:$A$9</c:f>
              <c:strCache>
                <c:ptCount val="5"/>
                <c:pt idx="0">
                  <c:v>Direkte Emissionen (Scope 1)</c:v>
                </c:pt>
                <c:pt idx="1">
                  <c:v>Indirekte Emissionen aus Energiebezug (Scope 2)</c:v>
                </c:pt>
                <c:pt idx="2">
                  <c:v>Indirekte Emissionen Gekaufte Güter (Scope 3.1)</c:v>
                </c:pt>
                <c:pt idx="3">
                  <c:v>Indirekte Emissionen Produktnutzung beim Kunden (Scope 3.11)</c:v>
                </c:pt>
                <c:pt idx="4">
                  <c:v>Sonstige Scope 3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23257</c:v>
                </c:pt>
                <c:pt idx="1">
                  <c:v>27301</c:v>
                </c:pt>
                <c:pt idx="2">
                  <c:v>1552551</c:v>
                </c:pt>
                <c:pt idx="3">
                  <c:v>5677223</c:v>
                </c:pt>
                <c:pt idx="4">
                  <c:v>158810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F3-490D-9E9C-9FD9E22D5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B052E-8179-4C03-BA36-1E8478172712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202F45DC-0BB5-44F2-B22E-9B2AB6E09B65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 vert="horz" anchor="b"/>
        <a:lstStyle/>
        <a:p>
          <a:endParaRPr lang="de-DE" sz="1100" dirty="0"/>
        </a:p>
      </dgm:t>
    </dgm:pt>
    <dgm:pt modelId="{41EA4D8B-8BD6-4C51-BADC-D2AFB0A0FE04}" type="parTrans" cxnId="{CE826314-42A4-4E41-812D-AF43DB380DB0}">
      <dgm:prSet/>
      <dgm:spPr/>
      <dgm:t>
        <a:bodyPr/>
        <a:lstStyle/>
        <a:p>
          <a:endParaRPr lang="de-DE"/>
        </a:p>
      </dgm:t>
    </dgm:pt>
    <dgm:pt modelId="{33D46789-D2BB-44CD-B8FC-2647DB7DB2B9}" type="sibTrans" cxnId="{CE826314-42A4-4E41-812D-AF43DB380DB0}">
      <dgm:prSet/>
      <dgm:spPr/>
      <dgm:t>
        <a:bodyPr/>
        <a:lstStyle/>
        <a:p>
          <a:endParaRPr lang="de-DE"/>
        </a:p>
      </dgm:t>
    </dgm:pt>
    <dgm:pt modelId="{3FE5323A-A7C1-40EA-A3E1-B5681EBAB4AD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de-DE" sz="2400" dirty="0"/>
        </a:p>
      </dgm:t>
    </dgm:pt>
    <dgm:pt modelId="{7A3E449B-BF03-466A-8FD8-A7EE9A057B1D}" type="parTrans" cxnId="{0ED05A86-7E6D-4E83-BA47-A7C29A723DBF}">
      <dgm:prSet/>
      <dgm:spPr/>
      <dgm:t>
        <a:bodyPr/>
        <a:lstStyle/>
        <a:p>
          <a:endParaRPr lang="de-DE"/>
        </a:p>
      </dgm:t>
    </dgm:pt>
    <dgm:pt modelId="{94FBC8BB-89A7-4713-B574-DC234D99A3A3}" type="sibTrans" cxnId="{0ED05A86-7E6D-4E83-BA47-A7C29A723DBF}">
      <dgm:prSet/>
      <dgm:spPr/>
      <dgm:t>
        <a:bodyPr/>
        <a:lstStyle/>
        <a:p>
          <a:endParaRPr lang="de-DE"/>
        </a:p>
      </dgm:t>
    </dgm:pt>
    <dgm:pt modelId="{356F03F1-CD20-48BB-91B6-B04B37EC9CDD}">
      <dgm:prSet custT="1"/>
      <dgm:spPr>
        <a:solidFill>
          <a:schemeClr val="bg2">
            <a:lumMod val="95000"/>
          </a:schemeClr>
        </a:solidFill>
        <a:ln>
          <a:solidFill>
            <a:schemeClr val="bg2">
              <a:lumMod val="95000"/>
            </a:schemeClr>
          </a:solidFill>
        </a:ln>
      </dgm:spPr>
      <dgm:t>
        <a:bodyPr/>
        <a:lstStyle/>
        <a:p>
          <a:endParaRPr lang="de-DE" dirty="0"/>
        </a:p>
      </dgm:t>
    </dgm:pt>
    <dgm:pt modelId="{8D7B57DF-7A0C-4912-8419-92E8F659E339}" type="parTrans" cxnId="{7562AE75-B653-4F10-B163-9AFC921BC8E3}">
      <dgm:prSet/>
      <dgm:spPr/>
      <dgm:t>
        <a:bodyPr/>
        <a:lstStyle/>
        <a:p>
          <a:endParaRPr lang="de-DE"/>
        </a:p>
      </dgm:t>
    </dgm:pt>
    <dgm:pt modelId="{01C7FC30-0D85-460D-8C25-980924FB60F8}" type="sibTrans" cxnId="{7562AE75-B653-4F10-B163-9AFC921BC8E3}">
      <dgm:prSet/>
      <dgm:spPr/>
      <dgm:t>
        <a:bodyPr/>
        <a:lstStyle/>
        <a:p>
          <a:endParaRPr lang="de-DE"/>
        </a:p>
      </dgm:t>
    </dgm:pt>
    <dgm:pt modelId="{8A58C913-CD6C-4F1E-9E4E-8F09F4BC8465}" type="pres">
      <dgm:prSet presAssocID="{509B052E-8179-4C03-BA36-1E8478172712}" presName="Name0" presStyleCnt="0">
        <dgm:presLayoutVars>
          <dgm:chMax val="7"/>
          <dgm:resizeHandles val="exact"/>
        </dgm:presLayoutVars>
      </dgm:prSet>
      <dgm:spPr/>
    </dgm:pt>
    <dgm:pt modelId="{88BB5A44-F643-4435-9359-7463A70D535D}" type="pres">
      <dgm:prSet presAssocID="{509B052E-8179-4C03-BA36-1E8478172712}" presName="comp1" presStyleCnt="0"/>
      <dgm:spPr/>
    </dgm:pt>
    <dgm:pt modelId="{39C4FB15-84E8-42D8-81AE-283993B8FF81}" type="pres">
      <dgm:prSet presAssocID="{509B052E-8179-4C03-BA36-1E8478172712}" presName="circle1" presStyleLbl="node1" presStyleIdx="0" presStyleCnt="3" custLinFactNeighborX="1476" custLinFactNeighborY="10870"/>
      <dgm:spPr/>
    </dgm:pt>
    <dgm:pt modelId="{983C64A3-6B89-4FAF-9711-846D0E1BF228}" type="pres">
      <dgm:prSet presAssocID="{509B052E-8179-4C03-BA36-1E8478172712}" presName="c1text" presStyleLbl="node1" presStyleIdx="0" presStyleCnt="3">
        <dgm:presLayoutVars>
          <dgm:bulletEnabled val="1"/>
        </dgm:presLayoutVars>
      </dgm:prSet>
      <dgm:spPr/>
    </dgm:pt>
    <dgm:pt modelId="{E16BF6DB-F605-4726-B1E5-A3C85E15B372}" type="pres">
      <dgm:prSet presAssocID="{509B052E-8179-4C03-BA36-1E8478172712}" presName="comp2" presStyleCnt="0"/>
      <dgm:spPr/>
    </dgm:pt>
    <dgm:pt modelId="{AFF0837E-D540-49DC-8659-729B738445FD}" type="pres">
      <dgm:prSet presAssocID="{509B052E-8179-4C03-BA36-1E8478172712}" presName="circle2" presStyleLbl="node1" presStyleIdx="1" presStyleCnt="3" custScaleX="89387" custScaleY="89387" custLinFactNeighborX="-146" custLinFactNeighborY="-32348"/>
      <dgm:spPr/>
    </dgm:pt>
    <dgm:pt modelId="{331115D5-BA21-467B-93C9-A6971590A09F}" type="pres">
      <dgm:prSet presAssocID="{509B052E-8179-4C03-BA36-1E8478172712}" presName="c2text" presStyleLbl="node1" presStyleIdx="1" presStyleCnt="3">
        <dgm:presLayoutVars>
          <dgm:bulletEnabled val="1"/>
        </dgm:presLayoutVars>
      </dgm:prSet>
      <dgm:spPr/>
    </dgm:pt>
    <dgm:pt modelId="{6E9F0DFC-17A4-4599-B1FC-6D3AF0E7B75D}" type="pres">
      <dgm:prSet presAssocID="{509B052E-8179-4C03-BA36-1E8478172712}" presName="comp3" presStyleCnt="0"/>
      <dgm:spPr/>
    </dgm:pt>
    <dgm:pt modelId="{5097C3AD-54B2-4ABA-8C84-6FDDCB08808B}" type="pres">
      <dgm:prSet presAssocID="{509B052E-8179-4C03-BA36-1E8478172712}" presName="circle3" presStyleLbl="node1" presStyleIdx="2" presStyleCnt="3" custScaleX="75339" custScaleY="73447" custLinFactNeighborX="-1445" custLinFactNeighborY="-97418"/>
      <dgm:spPr/>
    </dgm:pt>
    <dgm:pt modelId="{A38D5F92-D628-4E57-A8BF-654E5625EFCB}" type="pres">
      <dgm:prSet presAssocID="{509B052E-8179-4C03-BA36-1E8478172712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E826314-42A4-4E41-812D-AF43DB380DB0}" srcId="{509B052E-8179-4C03-BA36-1E8478172712}" destId="{202F45DC-0BB5-44F2-B22E-9B2AB6E09B65}" srcOrd="0" destOrd="0" parTransId="{41EA4D8B-8BD6-4C51-BADC-D2AFB0A0FE04}" sibTransId="{33D46789-D2BB-44CD-B8FC-2647DB7DB2B9}"/>
    <dgm:cxn modelId="{2A061E44-7542-416E-A99E-A98BD636CEA6}" type="presOf" srcId="{356F03F1-CD20-48BB-91B6-B04B37EC9CDD}" destId="{AFF0837E-D540-49DC-8659-729B738445FD}" srcOrd="0" destOrd="0" presId="urn:microsoft.com/office/officeart/2005/8/layout/venn2"/>
    <dgm:cxn modelId="{FE4A5864-D53C-4EDD-B2F7-24BB851C9885}" type="presOf" srcId="{3FE5323A-A7C1-40EA-A3E1-B5681EBAB4AD}" destId="{A38D5F92-D628-4E57-A8BF-654E5625EFCB}" srcOrd="1" destOrd="0" presId="urn:microsoft.com/office/officeart/2005/8/layout/venn2"/>
    <dgm:cxn modelId="{F28EDB68-2695-4832-8D49-6DA0B944EB20}" type="presOf" srcId="{3FE5323A-A7C1-40EA-A3E1-B5681EBAB4AD}" destId="{5097C3AD-54B2-4ABA-8C84-6FDDCB08808B}" srcOrd="0" destOrd="0" presId="urn:microsoft.com/office/officeart/2005/8/layout/venn2"/>
    <dgm:cxn modelId="{9BAD3A6F-84A0-43AD-AF41-2B1029C69AFC}" type="presOf" srcId="{509B052E-8179-4C03-BA36-1E8478172712}" destId="{8A58C913-CD6C-4F1E-9E4E-8F09F4BC8465}" srcOrd="0" destOrd="0" presId="urn:microsoft.com/office/officeart/2005/8/layout/venn2"/>
    <dgm:cxn modelId="{7562AE75-B653-4F10-B163-9AFC921BC8E3}" srcId="{509B052E-8179-4C03-BA36-1E8478172712}" destId="{356F03F1-CD20-48BB-91B6-B04B37EC9CDD}" srcOrd="1" destOrd="0" parTransId="{8D7B57DF-7A0C-4912-8419-92E8F659E339}" sibTransId="{01C7FC30-0D85-460D-8C25-980924FB60F8}"/>
    <dgm:cxn modelId="{4D99A856-BE38-4DE7-974A-A98AC849E92C}" type="presOf" srcId="{202F45DC-0BB5-44F2-B22E-9B2AB6E09B65}" destId="{39C4FB15-84E8-42D8-81AE-283993B8FF81}" srcOrd="0" destOrd="0" presId="urn:microsoft.com/office/officeart/2005/8/layout/venn2"/>
    <dgm:cxn modelId="{16E6897F-F643-4A45-A6CE-DDE1C67AD32E}" type="presOf" srcId="{356F03F1-CD20-48BB-91B6-B04B37EC9CDD}" destId="{331115D5-BA21-467B-93C9-A6971590A09F}" srcOrd="1" destOrd="0" presId="urn:microsoft.com/office/officeart/2005/8/layout/venn2"/>
    <dgm:cxn modelId="{0ED05A86-7E6D-4E83-BA47-A7C29A723DBF}" srcId="{509B052E-8179-4C03-BA36-1E8478172712}" destId="{3FE5323A-A7C1-40EA-A3E1-B5681EBAB4AD}" srcOrd="2" destOrd="0" parTransId="{7A3E449B-BF03-466A-8FD8-A7EE9A057B1D}" sibTransId="{94FBC8BB-89A7-4713-B574-DC234D99A3A3}"/>
    <dgm:cxn modelId="{447405E4-6816-4D69-B541-A5DA2941ECB8}" type="presOf" srcId="{202F45DC-0BB5-44F2-B22E-9B2AB6E09B65}" destId="{983C64A3-6B89-4FAF-9711-846D0E1BF228}" srcOrd="1" destOrd="0" presId="urn:microsoft.com/office/officeart/2005/8/layout/venn2"/>
    <dgm:cxn modelId="{942D602B-1AB6-4A6D-A139-B00D8E68AF92}" type="presParOf" srcId="{8A58C913-CD6C-4F1E-9E4E-8F09F4BC8465}" destId="{88BB5A44-F643-4435-9359-7463A70D535D}" srcOrd="0" destOrd="0" presId="urn:microsoft.com/office/officeart/2005/8/layout/venn2"/>
    <dgm:cxn modelId="{5FCC661F-99AA-4AB9-8DE5-D56B300B59A8}" type="presParOf" srcId="{88BB5A44-F643-4435-9359-7463A70D535D}" destId="{39C4FB15-84E8-42D8-81AE-283993B8FF81}" srcOrd="0" destOrd="0" presId="urn:microsoft.com/office/officeart/2005/8/layout/venn2"/>
    <dgm:cxn modelId="{81689FA5-80AF-4201-B329-3779A24F4A4B}" type="presParOf" srcId="{88BB5A44-F643-4435-9359-7463A70D535D}" destId="{983C64A3-6B89-4FAF-9711-846D0E1BF228}" srcOrd="1" destOrd="0" presId="urn:microsoft.com/office/officeart/2005/8/layout/venn2"/>
    <dgm:cxn modelId="{1F57820A-D282-4458-B598-737D44D13A22}" type="presParOf" srcId="{8A58C913-CD6C-4F1E-9E4E-8F09F4BC8465}" destId="{E16BF6DB-F605-4726-B1E5-A3C85E15B372}" srcOrd="1" destOrd="0" presId="urn:microsoft.com/office/officeart/2005/8/layout/venn2"/>
    <dgm:cxn modelId="{687DBC5F-9747-4832-8941-E24FFB8D1F98}" type="presParOf" srcId="{E16BF6DB-F605-4726-B1E5-A3C85E15B372}" destId="{AFF0837E-D540-49DC-8659-729B738445FD}" srcOrd="0" destOrd="0" presId="urn:microsoft.com/office/officeart/2005/8/layout/venn2"/>
    <dgm:cxn modelId="{784DFF37-49E3-4F82-869D-60B819A280FC}" type="presParOf" srcId="{E16BF6DB-F605-4726-B1E5-A3C85E15B372}" destId="{331115D5-BA21-467B-93C9-A6971590A09F}" srcOrd="1" destOrd="0" presId="urn:microsoft.com/office/officeart/2005/8/layout/venn2"/>
    <dgm:cxn modelId="{D810BD22-2D3F-4B26-984E-50E45EB6E129}" type="presParOf" srcId="{8A58C913-CD6C-4F1E-9E4E-8F09F4BC8465}" destId="{6E9F0DFC-17A4-4599-B1FC-6D3AF0E7B75D}" srcOrd="2" destOrd="0" presId="urn:microsoft.com/office/officeart/2005/8/layout/venn2"/>
    <dgm:cxn modelId="{6CCD8B5F-F44D-4AD2-8521-D2315D60A9CF}" type="presParOf" srcId="{6E9F0DFC-17A4-4599-B1FC-6D3AF0E7B75D}" destId="{5097C3AD-54B2-4ABA-8C84-6FDDCB08808B}" srcOrd="0" destOrd="0" presId="urn:microsoft.com/office/officeart/2005/8/layout/venn2"/>
    <dgm:cxn modelId="{1E601B68-D02D-4BC4-A7DE-5B19A436A7B7}" type="presParOf" srcId="{6E9F0DFC-17A4-4599-B1FC-6D3AF0E7B75D}" destId="{A38D5F92-D628-4E57-A8BF-654E5625EFC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4FB15-84E8-42D8-81AE-283993B8FF81}">
      <dsp:nvSpPr>
        <dsp:cNvPr id="0" name=""/>
        <dsp:cNvSpPr/>
      </dsp:nvSpPr>
      <dsp:spPr>
        <a:xfrm>
          <a:off x="1006036" y="0"/>
          <a:ext cx="3791534" cy="379153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 dirty="0"/>
        </a:p>
      </dsp:txBody>
      <dsp:txXfrm>
        <a:off x="2239232" y="189576"/>
        <a:ext cx="1325141" cy="568730"/>
      </dsp:txXfrm>
    </dsp:sp>
    <dsp:sp modelId="{AFF0837E-D540-49DC-8659-729B738445FD}">
      <dsp:nvSpPr>
        <dsp:cNvPr id="0" name=""/>
        <dsp:cNvSpPr/>
      </dsp:nvSpPr>
      <dsp:spPr>
        <a:xfrm>
          <a:off x="1570761" y="178917"/>
          <a:ext cx="2541853" cy="2541853"/>
        </a:xfrm>
        <a:prstGeom prst="ellipse">
          <a:avLst/>
        </a:prstGeom>
        <a:solidFill>
          <a:schemeClr val="bg2">
            <a:lumMod val="95000"/>
          </a:schemeClr>
        </a:solidFill>
        <a:ln w="12700" cap="flat" cmpd="sng" algn="ctr">
          <a:solidFill>
            <a:schemeClr val="bg2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>
        <a:off x="2249436" y="337783"/>
        <a:ext cx="1184503" cy="476597"/>
      </dsp:txXfrm>
    </dsp:sp>
    <dsp:sp modelId="{5097C3AD-54B2-4ABA-8C84-6FDDCB08808B}">
      <dsp:nvSpPr>
        <dsp:cNvPr id="0" name=""/>
        <dsp:cNvSpPr/>
      </dsp:nvSpPr>
      <dsp:spPr>
        <a:xfrm>
          <a:off x="2104320" y="300640"/>
          <a:ext cx="1428251" cy="13923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 dirty="0"/>
        </a:p>
      </dsp:txBody>
      <dsp:txXfrm>
        <a:off x="2313483" y="648736"/>
        <a:ext cx="1009926" cy="696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810D8D-68EF-104F-897B-400E5A86AC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04400" y="8655069"/>
            <a:ext cx="432000" cy="306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7A3870A-23B3-8C42-9680-396FBEA6B6AD}" type="slidenum">
              <a:rPr lang="de-DE" sz="1000" b="1">
                <a:solidFill>
                  <a:schemeClr val="tx2"/>
                </a:solidFill>
                <a:cs typeface="Arial" panose="020B0604020202020204" pitchFamily="34" charset="0"/>
              </a:rPr>
              <a:pPr algn="r"/>
              <a:t>‹Nr.›</a:t>
            </a:fld>
            <a:endParaRPr lang="de-DE" sz="10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0" y="8423318"/>
            <a:ext cx="432000" cy="432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2"/>
          </p:nvPr>
        </p:nvSpPr>
        <p:spPr>
          <a:xfrm>
            <a:off x="590400" y="8655069"/>
            <a:ext cx="2743200" cy="306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r>
              <a:rPr lang="de-DE" sz="1000" dirty="0">
                <a:solidFill>
                  <a:schemeClr val="accent1"/>
                </a:solidFill>
                <a:cs typeface="Arial" panose="020B0604020202020204" pitchFamily="34" charset="0"/>
              </a:rPr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402407393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2" pos="4112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26035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00038" y="3607358"/>
            <a:ext cx="6227762" cy="451522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04400" y="8654400"/>
            <a:ext cx="4320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r"/>
            <a:fld id="{7D817C07-CE16-5C41-9ABD-94C73CEF6061}" type="slidenum">
              <a:rPr lang="de-DE"/>
              <a:pPr algn="r"/>
              <a:t>‹Nr.›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4"/>
          </p:nvPr>
        </p:nvSpPr>
        <p:spPr>
          <a:xfrm>
            <a:off x="590400" y="8654400"/>
            <a:ext cx="2743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 dirty="0"/>
              <a:t>Name | Abteilung | 30. Januar 2019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0" y="842331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41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89" userDrawn="1">
          <p15:clr>
            <a:srgbClr val="F26B43"/>
          </p15:clr>
        </p15:guide>
        <p15:guide id="2" pos="4112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/>
              <a:pPr algn="r"/>
              <a:t>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99485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de-DE" sz="1200" u="sng" dirty="0"/>
              <a:t>Unser PURPOSE</a:t>
            </a:r>
            <a:r>
              <a:rPr lang="de-DE" sz="1200" dirty="0"/>
              <a:t>:</a:t>
            </a:r>
          </a:p>
          <a:p>
            <a:pPr algn="l">
              <a:buNone/>
            </a:pPr>
            <a:r>
              <a:rPr lang="de-DE" sz="1200" dirty="0"/>
              <a:t>Wir erschließen technologische Welten </a:t>
            </a:r>
            <a:r>
              <a:rPr lang="de-DE" sz="1200" b="1" dirty="0"/>
              <a:t>für kommende Generationen.</a:t>
            </a:r>
          </a:p>
          <a:p>
            <a:pPr algn="l">
              <a:buNone/>
            </a:pPr>
            <a:endParaRPr lang="de-DE" sz="1200" dirty="0"/>
          </a:p>
          <a:p>
            <a:pPr algn="l">
              <a:buNone/>
            </a:pPr>
            <a:r>
              <a:rPr lang="de-DE" sz="1200" b="0" i="0" u="sng" dirty="0">
                <a:solidFill>
                  <a:srgbClr val="313537"/>
                </a:solidFill>
                <a:effectLst/>
                <a:latin typeface="Segoe UI" panose="020B0502040204020203" pitchFamily="34" charset="0"/>
              </a:rPr>
              <a:t>Der Klimawandel bedroht unseren Geschäftserfolg und den unserer Kunden durch:</a:t>
            </a:r>
            <a:endParaRPr lang="de-DE" sz="1200" dirty="0">
              <a:solidFill>
                <a:srgbClr val="313537"/>
              </a:solidFill>
              <a:latin typeface="Segoe UI" panose="020B0502040204020203" pitchFamily="34" charset="0"/>
            </a:endParaRPr>
          </a:p>
          <a:p>
            <a:pPr marL="285750" indent="-285750"/>
            <a:r>
              <a:rPr lang="de-DE" sz="1200" dirty="0">
                <a:solidFill>
                  <a:srgbClr val="313537"/>
                </a:solidFill>
                <a:latin typeface="Segoe UI" panose="020B0502040204020203" pitchFamily="34" charset="0"/>
              </a:rPr>
              <a:t>politische Unruhen</a:t>
            </a:r>
          </a:p>
          <a:p>
            <a:pPr marL="285750" indent="-285750"/>
            <a:r>
              <a:rPr lang="de-DE" sz="1200" dirty="0">
                <a:solidFill>
                  <a:srgbClr val="313537"/>
                </a:solidFill>
                <a:latin typeface="Segoe UI" panose="020B0502040204020203" pitchFamily="34" charset="0"/>
              </a:rPr>
              <a:t>instabile Lieferketten</a:t>
            </a:r>
          </a:p>
          <a:p>
            <a:pPr marL="285750" indent="-285750"/>
            <a:r>
              <a:rPr lang="de-DE" sz="1200" dirty="0">
                <a:solidFill>
                  <a:srgbClr val="313537"/>
                </a:solidFill>
                <a:latin typeface="Segoe UI" panose="020B0502040204020203" pitchFamily="34" charset="0"/>
              </a:rPr>
              <a:t>Ressourcenmangel</a:t>
            </a:r>
          </a:p>
          <a:p>
            <a:pPr marL="285750" indent="-285750"/>
            <a:r>
              <a:rPr lang="de-DE" sz="1200" dirty="0">
                <a:solidFill>
                  <a:srgbClr val="313537"/>
                </a:solidFill>
                <a:latin typeface="Segoe UI" panose="020B0502040204020203" pitchFamily="34" charset="0"/>
              </a:rPr>
              <a:t>Schäden durch Extremwetter</a:t>
            </a:r>
          </a:p>
          <a:p>
            <a:pPr marL="285750" indent="-285750"/>
            <a:endParaRPr lang="de-DE" sz="1200" dirty="0">
              <a:solidFill>
                <a:srgbClr val="313537"/>
              </a:solidFill>
              <a:latin typeface="Segoe UI" panose="020B0502040204020203" pitchFamily="34" charset="0"/>
            </a:endParaRPr>
          </a:p>
          <a:p>
            <a:pPr marL="285750" indent="-285750"/>
            <a:endParaRPr lang="de-DE" sz="1200" dirty="0">
              <a:solidFill>
                <a:srgbClr val="313537"/>
              </a:solidFill>
              <a:latin typeface="Segoe UI" panose="020B0502040204020203" pitchFamily="34" charset="0"/>
            </a:endParaRPr>
          </a:p>
          <a:p>
            <a:pPr marL="180975" indent="-180975" algn="l">
              <a:spcAft>
                <a:spcPts val="600"/>
              </a:spcAft>
            </a:pPr>
            <a:r>
              <a:rPr lang="de-DE" sz="1200" dirty="0"/>
              <a:t>Offenlegung von Klimaschutz-Aktivitäten von Lieferanten</a:t>
            </a:r>
          </a:p>
          <a:p>
            <a:pPr marL="180975" indent="-180975" algn="l">
              <a:spcAft>
                <a:spcPts val="600"/>
              </a:spcAft>
            </a:pPr>
            <a:r>
              <a:rPr lang="de-DE" sz="1200" dirty="0"/>
              <a:t>Zielsetzung CO</a:t>
            </a:r>
            <a:r>
              <a:rPr lang="de-DE" sz="1200" baseline="-25000" dirty="0"/>
              <a:t>2</a:t>
            </a:r>
            <a:r>
              <a:rPr lang="de-DE" sz="1200" dirty="0"/>
              <a:t> neutrale Lieferketten</a:t>
            </a:r>
          </a:p>
          <a:p>
            <a:pPr marL="180975" indent="-180975" algn="l">
              <a:spcAft>
                <a:spcPts val="600"/>
              </a:spcAft>
            </a:pPr>
            <a:r>
              <a:rPr lang="de-DE" sz="1200" dirty="0"/>
              <a:t>CO</a:t>
            </a:r>
            <a:r>
              <a:rPr lang="de-DE" sz="1200" baseline="-25000" dirty="0"/>
              <a:t>2</a:t>
            </a:r>
            <a:r>
              <a:rPr lang="de-DE" sz="1200" dirty="0"/>
              <a:t> Footprint von Produkten</a:t>
            </a:r>
          </a:p>
          <a:p>
            <a:pPr algn="l">
              <a:spcAft>
                <a:spcPts val="600"/>
              </a:spcAft>
              <a:buNone/>
            </a:pPr>
            <a:r>
              <a:rPr lang="de-DE" sz="1200" b="1" dirty="0">
                <a:sym typeface="Wingdings" panose="05000000000000000000" pitchFamily="2" charset="2"/>
              </a:rPr>
              <a:t> ca. 100 Mio. € Auftragsvolumen / Jahr </a:t>
            </a:r>
            <a:r>
              <a:rPr lang="de-DE" sz="1200" dirty="0">
                <a:sym typeface="Wingdings" panose="05000000000000000000" pitchFamily="2" charset="2"/>
              </a:rPr>
              <a:t>für TRUMPF aktuell</a:t>
            </a:r>
            <a:endParaRPr lang="de-DE" sz="1200" dirty="0"/>
          </a:p>
          <a:p>
            <a:pPr marL="285750" indent="-285750"/>
            <a:endParaRPr lang="de-DE" sz="1200" dirty="0">
              <a:solidFill>
                <a:srgbClr val="313537"/>
              </a:solidFill>
              <a:latin typeface="Segoe UI" panose="020B0502040204020203" pitchFamily="34" charset="0"/>
            </a:endParaRPr>
          </a:p>
          <a:p>
            <a:pPr marL="285750" indent="-285750"/>
            <a:r>
              <a:rPr lang="de-DE" sz="1200" dirty="0">
                <a:solidFill>
                  <a:srgbClr val="313537"/>
                </a:solidFill>
                <a:latin typeface="Segoe UI" panose="020B0502040204020203" pitchFamily="34" charset="0"/>
              </a:rPr>
              <a:t>…</a:t>
            </a:r>
          </a:p>
          <a:p>
            <a:pPr marL="180975" indent="-180975" algn="l">
              <a:spcAft>
                <a:spcPts val="600"/>
              </a:spcAft>
            </a:pPr>
            <a:r>
              <a:rPr lang="de-DE" sz="1200" dirty="0"/>
              <a:t>Nachhaltigkeits-Berichtspflicht</a:t>
            </a:r>
          </a:p>
          <a:p>
            <a:pPr marL="180975" indent="-180975" algn="l">
              <a:spcAft>
                <a:spcPts val="600"/>
              </a:spcAft>
            </a:pPr>
            <a:r>
              <a:rPr lang="de-DE" sz="1200" dirty="0"/>
              <a:t>EU Taxonomie</a:t>
            </a:r>
          </a:p>
          <a:p>
            <a:pPr marL="180975" indent="-180975" algn="l">
              <a:spcAft>
                <a:spcPts val="600"/>
              </a:spcAft>
            </a:pPr>
            <a:r>
              <a:rPr lang="de-DE" sz="1200" dirty="0"/>
              <a:t>Sustainable Products Initiative</a:t>
            </a:r>
          </a:p>
          <a:p>
            <a:pPr marL="180975" indent="-180975" algn="l">
              <a:spcAft>
                <a:spcPts val="600"/>
              </a:spcAft>
            </a:pPr>
            <a:r>
              <a:rPr lang="de-DE" sz="1200" dirty="0"/>
              <a:t>CO</a:t>
            </a:r>
            <a:r>
              <a:rPr lang="de-DE" sz="1200" baseline="-25000" dirty="0"/>
              <a:t>2</a:t>
            </a:r>
            <a:r>
              <a:rPr lang="de-DE" sz="1200" dirty="0"/>
              <a:t>-Preis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335973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Datenverfügbarkeit für Transparenz und Steuerung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72839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85107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Schritte / Hilfestellungen: Verankerung in Unternehmensstrategie, interne Bewusstseinsbildung und Sensibilisierung für Themen wie Energieverbrauch, Synergien mit bestehenden Zielen suchen (Material sparen bedeutet auch Kosten sparen),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Strom und Gas Zahlen </a:t>
            </a:r>
            <a:r>
              <a:rPr lang="de-DE" dirty="0" err="1"/>
              <a:t>nennen..im</a:t>
            </a:r>
            <a:r>
              <a:rPr lang="de-DE" dirty="0"/>
              <a:t> GJ 2021/22 mehr erreicht als geplant</a:t>
            </a:r>
          </a:p>
          <a:p>
            <a:r>
              <a:rPr lang="de-DE" dirty="0"/>
              <a:t>PV 150.000m² Dachfläche, mit dem Ziel auf Kurs, schon rund 7,4 </a:t>
            </a:r>
            <a:r>
              <a:rPr lang="de-DE" dirty="0" err="1"/>
              <a:t>MWp</a:t>
            </a:r>
            <a:endParaRPr lang="de-DE" dirty="0"/>
          </a:p>
          <a:p>
            <a:r>
              <a:rPr lang="de-DE" dirty="0"/>
              <a:t>100% Grünstrom </a:t>
            </a:r>
          </a:p>
          <a:p>
            <a:r>
              <a:rPr lang="de-DE" dirty="0"/>
              <a:t>E-Fuhrpark aufgrund Lieferkettenthematik noch nicht auf Kurs…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262806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Schritte / Hilfestellungen: Verankerung in Unternehmensstrategie, interne Bewusstseinsbildung und Sensibilisierung für Themen wie Energieverbrauch, Synergien mit bestehenden Zielen suchen (Material sparen bedeutet auch Kosten sparen), </a:t>
            </a:r>
          </a:p>
          <a:p>
            <a:endParaRPr lang="de-DE" dirty="0"/>
          </a:p>
          <a:p>
            <a:r>
              <a:rPr lang="de-DE" dirty="0"/>
              <a:t>Hürden / Herausforderungen: Nachhaltigkeit trotz Unternehmenswachstum, </a:t>
            </a:r>
            <a:endParaRPr lang="de-DE" sz="1200" u="none" dirty="0"/>
          </a:p>
          <a:p>
            <a:endParaRPr lang="de-DE" sz="1200" u="none" dirty="0"/>
          </a:p>
          <a:p>
            <a:endParaRPr lang="de-DE" sz="1200" u="none" dirty="0"/>
          </a:p>
          <a:p>
            <a:r>
              <a:rPr lang="de-DE" sz="1200" u="none" dirty="0"/>
              <a:t>Bei unserem </a:t>
            </a:r>
            <a:r>
              <a:rPr lang="de-DE" sz="1200" u="none" dirty="0" err="1"/>
              <a:t>Scope</a:t>
            </a:r>
            <a:r>
              <a:rPr lang="de-DE" sz="1200" u="none" dirty="0"/>
              <a:t> 3 mit den knapp über 7 Mio.TCO2 wollen wir energieeffizientere Produkte anbieten und auch in den Markt bringen.</a:t>
            </a:r>
          </a:p>
          <a:p>
            <a:r>
              <a:rPr lang="de-DE" sz="1200" u="none" dirty="0"/>
              <a:t>Es gibt über 70 konkrete Maßnahmen, wie e-</a:t>
            </a:r>
            <a:r>
              <a:rPr lang="de-DE" sz="1200" u="none" dirty="0" err="1"/>
              <a:t>Chiller</a:t>
            </a:r>
            <a:r>
              <a:rPr lang="de-DE" sz="1200" u="none" dirty="0"/>
              <a:t>, Abschaltszenarien mit KI und das über alle Geschäftsbereiche hinweg.</a:t>
            </a:r>
          </a:p>
          <a:p>
            <a:r>
              <a:rPr lang="de-DE" sz="1200" u="none" dirty="0"/>
              <a:t>Wie bereits vorgestellt müssen wir 14% absolut einsparen….mit  allen Maßnahmen liegen wir erst bei 9,5%...wir müssen also ständig dranbleiben, um das Ziel zu erreichen…</a:t>
            </a:r>
          </a:p>
          <a:p>
            <a:r>
              <a:rPr lang="de-DE" sz="1200" u="none" dirty="0"/>
              <a:t>Uns hilft natürlich auch, dass viele Kunden ihre Energieversorgung auf erneuerbare Energien umstellen.</a:t>
            </a:r>
          </a:p>
          <a:p>
            <a:endParaRPr lang="de-DE" sz="1200" u="none" dirty="0"/>
          </a:p>
          <a:p>
            <a:r>
              <a:rPr lang="de-DE" sz="1200" u="none" dirty="0"/>
              <a:t>Auch in der Lieferkette müssen wir gemeinsam mit unseren Lieferanten Teile in Richtung CO2 Emissionen neu denken…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50544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397851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/>
              <a:pPr algn="r"/>
              <a:t>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414693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.xml"/><Relationship Id="rId7" Type="http://schemas.openxmlformats.org/officeDocument/2006/relationships/oleObject" Target="../embeddings/oleObject6.bin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300038" y="288925"/>
            <a:ext cx="11590337" cy="3419475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1413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4068000"/>
            <a:ext cx="11376025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515938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Susanne Hartlieb | TRUMPF SE + Co. KG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58384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957C-F0F3-7842-B0E2-B762F92D6487}" type="slidenum">
              <a:rPr lang="de-DE"/>
              <a:pPr/>
              <a:t>‹Nr.›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>
                <a:latin typeface="+mj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9886302-4F5D-487E-BE27-FD743DE82AD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42099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E5864-A094-406E-89E9-D63179E2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E91B4C-233A-4A98-B35D-AFD3519F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473746-635E-41B0-B312-333AEFDB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7496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3888" y="1484313"/>
            <a:ext cx="82621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941DF2-0F6B-45C1-966C-06168FDE47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D4F61F5-30EB-4395-BA5E-8550DCE9C55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D7220F9-CC6B-4005-A15E-6DA82DADB4A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246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3972" y="1484313"/>
            <a:ext cx="5472091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AB8402-18D2-4C1D-8362-49FE7822774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0D36A0C-F2A6-4F3F-9333-8EE15915EE2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018286-1F2E-4583-9196-19A52EC0D1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7634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3972" y="1484313"/>
            <a:ext cx="5472091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1B665A-2976-4A88-A0BA-F7EEBE9D596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4C59E19-C5BD-4BB7-B348-9F97269B3E8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A1D1EF7-8F1C-4897-BADB-A79DF3D155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889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3188" y="1484313"/>
            <a:ext cx="26828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0952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86D920-A535-4D00-A458-6DBD6C17162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515805D-CC4C-463B-AA04-420C411F8AD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7840625-60E5-4EC3-8607-A8F15E32F3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2944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3188" y="1484313"/>
            <a:ext cx="26828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0952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5"/>
          <p:cNvSpPr>
            <a:spLocks noGrp="1"/>
          </p:cNvSpPr>
          <p:nvPr>
            <p:ph type="pic" sz="quarter" idx="21"/>
          </p:nvPr>
        </p:nvSpPr>
        <p:spPr>
          <a:xfrm>
            <a:off x="60952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6DF89F-3840-4195-BCD3-821375BA6D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A420337-6013-4F29-93EA-7FF10B9F6E8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6CA6E1F-07FC-4A33-BB79-9130CD06267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7046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258A21-4C59-47C5-84E0-E72E4E1AF08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C5735-602F-428B-BFB2-9E58793603C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F92C84-D2EA-4CF4-98C6-129F7B3C009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153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D1ABD7-86C5-4BD1-8941-39D4669A56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E51D17-459B-4AFF-AF4A-EF4F2627B07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3B019D-0602-49E8-AD20-E41755CEA2C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13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562467-7D04-471D-8C85-F48D3BFB5CC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1A6CAE-FC0C-4B55-9F46-C2DC356BE0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41F7D5-91EE-4ED1-AFAA-D6553346680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1998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2"/>
          </p:nvPr>
        </p:nvSpPr>
        <p:spPr>
          <a:xfrm>
            <a:off x="300038" y="288925"/>
            <a:ext cx="11591925" cy="4714875"/>
          </a:xfrm>
          <a:custGeom>
            <a:avLst/>
            <a:gdLst>
              <a:gd name="connsiteX0" fmla="*/ 0 w 11591925"/>
              <a:gd name="connsiteY0" fmla="*/ 0 h 4714875"/>
              <a:gd name="connsiteX1" fmla="*/ 11591925 w 11591925"/>
              <a:gd name="connsiteY1" fmla="*/ 0 h 4714875"/>
              <a:gd name="connsiteX2" fmla="*/ 11591925 w 11591925"/>
              <a:gd name="connsiteY2" fmla="*/ 4714875 h 4714875"/>
              <a:gd name="connsiteX3" fmla="*/ 10655300 w 11591925"/>
              <a:gd name="connsiteY3" fmla="*/ 4714875 h 4714875"/>
              <a:gd name="connsiteX4" fmla="*/ 10655300 w 11591925"/>
              <a:gd name="connsiteY4" fmla="*/ 3402013 h 4714875"/>
              <a:gd name="connsiteX5" fmla="*/ 936625 w 11591925"/>
              <a:gd name="connsiteY5" fmla="*/ 3402013 h 4714875"/>
              <a:gd name="connsiteX6" fmla="*/ 936625 w 11591925"/>
              <a:gd name="connsiteY6" fmla="*/ 4714875 h 4714875"/>
              <a:gd name="connsiteX7" fmla="*/ 0 w 11591925"/>
              <a:gd name="connsiteY7" fmla="*/ 4714875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91925" h="4714875">
                <a:moveTo>
                  <a:pt x="0" y="0"/>
                </a:moveTo>
                <a:lnTo>
                  <a:pt x="11591925" y="0"/>
                </a:lnTo>
                <a:lnTo>
                  <a:pt x="11591925" y="4714875"/>
                </a:lnTo>
                <a:lnTo>
                  <a:pt x="10655300" y="4714875"/>
                </a:lnTo>
                <a:lnTo>
                  <a:pt x="10655300" y="3402013"/>
                </a:lnTo>
                <a:lnTo>
                  <a:pt x="936625" y="3402013"/>
                </a:lnTo>
                <a:lnTo>
                  <a:pt x="936625" y="4714875"/>
                </a:lnTo>
                <a:lnTo>
                  <a:pt x="0" y="4714875"/>
                </a:lnTo>
                <a:close/>
              </a:path>
            </a:pathLst>
          </a:custGeo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5892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1236000" y="3691467"/>
            <a:ext cx="9720000" cy="215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6000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6000" y="4068000"/>
            <a:ext cx="9504100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1451900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C78C475-BA38-4A88-88A3-E8A79D86A4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36000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Susanne Hartlieb | TRUMPF SE + Co. KG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91168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8728284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F38755-1B90-4D37-BF79-46C9F566FA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B2334-22C4-4F66-9AC2-6C63D8D853C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A49AB3-8EF9-42C5-96A1-83AA1566DD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6607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8728284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/>
          </p:nvPr>
        </p:nvSpPr>
        <p:spPr>
          <a:xfrm>
            <a:off x="8728284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3A7E0D-EC4A-412E-941E-8556563AB57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342B8F-3565-48F8-A0A9-B8AF069805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2CDE13-93F8-4186-98C1-F5066334565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3714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66329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0E881F02-8A23-9F4E-BA60-2291CDE38ED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8800" y="288000"/>
            <a:ext cx="11591925" cy="3420000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515938" y="4229481"/>
            <a:ext cx="2577897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D951FE6A-8A57-B649-98D5-DE3D06CA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57C-F0F3-7842-B0E2-B762F92D6487}" type="slidenum">
              <a:rPr lang="de-DE"/>
              <a:pPr/>
              <a:t>‹Nr.›</a:t>
            </a:fld>
            <a:r>
              <a:rPr lang="de-DE"/>
              <a:t>  </a:t>
            </a:r>
            <a:r>
              <a:rPr lang="de-DE" b="0"/>
              <a:t>|</a:t>
            </a:r>
            <a:endParaRPr lang="de-DE" sz="900" b="0" dirty="0"/>
          </a:p>
        </p:txBody>
      </p:sp>
      <p:sp>
        <p:nvSpPr>
          <p:cNvPr id="14" name="Masterfeld E-Mail Adresse" hidden="1">
            <a:extLst>
              <a:ext uri="{FF2B5EF4-FFF2-40B4-BE49-F238E27FC236}">
                <a16:creationId xmlns:a16="http://schemas.microsoft.com/office/drawing/2014/main" id="{EBB21637-2AC6-40D3-8665-F25A47F007F3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15938" y="512861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 dirty="0"/>
          </a:p>
        </p:txBody>
      </p:sp>
      <p:sp>
        <p:nvSpPr>
          <p:cNvPr id="12" name="Masterfeld Telefonnummer">
            <a:extLst>
              <a:ext uri="{FF2B5EF4-FFF2-40B4-BE49-F238E27FC236}">
                <a16:creationId xmlns:a16="http://schemas.microsoft.com/office/drawing/2014/main" id="{9101541F-59D1-4BD5-AD24-814023F042A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15938" y="4885871"/>
            <a:ext cx="270150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1600"/>
              <a:t>susanne.hartlieb@trumpf.com</a:t>
            </a:r>
            <a:endParaRPr lang="en-US" sz="1600" dirty="0"/>
          </a:p>
        </p:txBody>
      </p:sp>
      <p:sp>
        <p:nvSpPr>
          <p:cNvPr id="6" name="Masterfeld Abteilung">
            <a:extLst>
              <a:ext uri="{FF2B5EF4-FFF2-40B4-BE49-F238E27FC236}">
                <a16:creationId xmlns:a16="http://schemas.microsoft.com/office/drawing/2014/main" id="{348C4E9D-9EEE-43BD-8FB9-0AF649E9C92C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15938" y="4640264"/>
            <a:ext cx="18937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/>
              <a:t>TRUMPF SE + Co. KG</a:t>
            </a:r>
            <a:endParaRPr lang="en-US" sz="1600" dirty="0"/>
          </a:p>
        </p:txBody>
      </p:sp>
      <p:sp>
        <p:nvSpPr>
          <p:cNvPr id="5" name="Masterfeld Name">
            <a:extLst>
              <a:ext uri="{FF2B5EF4-FFF2-40B4-BE49-F238E27FC236}">
                <a16:creationId xmlns:a16="http://schemas.microsoft.com/office/drawing/2014/main" id="{D53D78F5-6983-4445-80A2-08426FAA21E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15938" y="4366518"/>
            <a:ext cx="18485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>
                <a:solidFill>
                  <a:schemeClr val="tx2"/>
                </a:solidFill>
              </a:rPr>
              <a:t>Susanne Hartlieb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3246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>
                <a:latin typeface="+mj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Untertitel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F498C25-70EC-4EBC-8771-2F9083E46FE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8640CD-B4C1-44BD-9F77-925AD71693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E4710C-E165-4781-B5E5-0EA9B8168C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en-US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0498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12763"/>
            <a:ext cx="11160125" cy="38779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 smtClean="0">
                <a:latin typeface="+mj-lt"/>
                <a:ea typeface="+mj-ea"/>
              </a:defRPr>
            </a:lvl1pPr>
            <a:lvl2pPr>
              <a:defRPr lang="de-DE" b="0" smtClean="0"/>
            </a:lvl2pPr>
            <a:lvl3pPr>
              <a:defRPr lang="de-DE" b="0" smtClean="0"/>
            </a:lvl3pPr>
            <a:lvl4pPr>
              <a:defRPr lang="de-DE" b="0" smtClean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82C4990-02CE-4F63-9250-FB7575E60E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6F42984-59CF-4B1B-8D0D-219AE22132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375BF6A-7185-410D-923A-936CD8FBE94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‹Nr.›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8238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3175" y="3175"/>
            <a:ext cx="12188825" cy="6808788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52098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4068000"/>
            <a:ext cx="11376025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515938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 userDrawn="1"/>
        </p:nvGrpSpPr>
        <p:grpSpPr>
          <a:xfrm>
            <a:off x="11143231" y="5812561"/>
            <a:ext cx="793338" cy="793338"/>
            <a:chOff x="11143231" y="5812561"/>
            <a:chExt cx="793338" cy="793338"/>
          </a:xfrm>
        </p:grpSpPr>
        <p:sp>
          <p:nvSpPr>
            <p:cNvPr id="5" name="Rechteck 4"/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07B9287-55AF-8048-9FEA-2A80D60D6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  <p:sp>
        <p:nvSpPr>
          <p:cNvPr id="17" name="Fußzeilenplatzhalter 14">
            <a:extLst>
              <a:ext uri="{FF2B5EF4-FFF2-40B4-BE49-F238E27FC236}">
                <a16:creationId xmlns:a16="http://schemas.microsoft.com/office/drawing/2014/main" id="{211D6984-B81C-45FB-A0B7-F69EF03C3D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Susanne Hartlieb | TRUMPF SE + Co. KG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51440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268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4800" cy="6858000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 dirty="0"/>
              <a:t>Bild durch Klicken auf das Icon einfügen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6063" y="1495948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63" y="2236457"/>
            <a:ext cx="5399999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in drei Zeilen </a:t>
            </a:r>
            <a:br>
              <a:rPr lang="de-DE" dirty="0"/>
            </a:br>
            <a:r>
              <a:rPr lang="de-DE" dirty="0"/>
              <a:t>möglich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6491963" y="3560073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637AFB-6BFF-4A85-9BE3-5535776DCF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6063" y="3733235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Susanne Hartlieb | TRUMPF SE + Co. KG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5153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2A36B2-CB27-4C43-B5D5-CB711C5572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DE960C-3FDD-4CC3-B301-431CFE63BC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5CFED5-D3E5-4502-B51E-0924C97B7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57957C-F0F3-7842-B0E2-B762F92D6487}" type="slidenum">
              <a:rPr lang="de-DE"/>
              <a:pPr/>
              <a:t>‹Nr.›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66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7798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>
                <a:latin typeface="+mj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10217D-63D4-4BE3-BC31-6B908627107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8659443-98E3-4803-BD68-009ACCC3C4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DEEA445-4E59-4E3A-8A3A-E10C2F627CD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de-DE"/>
              <a:pPr/>
              <a:t>‹Nr.›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0825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15938" y="1484313"/>
            <a:ext cx="11160125" cy="3921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2024669"/>
            <a:ext cx="11160125" cy="38037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F27AA4C9-56AC-ED4E-8F1B-08836D5E3AAF}"/>
              </a:ext>
            </a:extLst>
          </p:cNvPr>
          <p:cNvCxnSpPr>
            <a:cxnSpLocks/>
          </p:cNvCxnSpPr>
          <p:nvPr userDrawn="1"/>
        </p:nvCxnSpPr>
        <p:spPr>
          <a:xfrm>
            <a:off x="515938" y="187560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EF4EB6-98EC-4DC0-9B52-9B7E20B6CB4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5963BE-0BBE-44FF-8B06-67F00E65B0B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67D51A2-BAD0-46D4-BDC9-F3F2DBEBDA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D57957C-F0F3-7842-B0E2-B762F92D6487}" type="slidenum">
              <a:rPr lang="de-DE"/>
              <a:pPr/>
              <a:t>‹Nr.›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0472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515938" y="1484313"/>
            <a:ext cx="11160125" cy="390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2024670"/>
            <a:ext cx="11160125" cy="38037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F27AA4C9-56AC-ED4E-8F1B-08836D5E3AAF}"/>
              </a:ext>
            </a:extLst>
          </p:cNvPr>
          <p:cNvCxnSpPr>
            <a:cxnSpLocks/>
          </p:cNvCxnSpPr>
          <p:nvPr userDrawn="1"/>
        </p:nvCxnSpPr>
        <p:spPr>
          <a:xfrm>
            <a:off x="515938" y="187560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0FC06A4C-9433-5342-AA89-31784E1C80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7ED9046E-DA49-2F47-BC4A-7852B5A1D8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57957C-F0F3-7842-B0E2-B762F92D6487}" type="slidenum">
              <a:rPr lang="de-DE"/>
              <a:pPr/>
              <a:t>‹Nr.›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>
                <a:latin typeface="+mj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EEB925-07DF-4482-97BE-FA3B95518D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8261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957C-F0F3-7842-B0E2-B762F92D6487}" type="slidenum">
              <a:rPr lang="de-DE"/>
              <a:pPr/>
              <a:t>‹Nr.›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A88A41-2E12-4F27-A399-FC543CFDED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67548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390169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353" imgH="353" progId="TCLayout.ActiveDocument.1">
                  <p:embed/>
                </p:oleObj>
              </mc:Choice>
              <mc:Fallback>
                <p:oleObj name="think-cell Folie" r:id="rId29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E5D475-DF19-4144-995E-F7C3970B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83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483200"/>
            <a:ext cx="11160125" cy="434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Sechste Ebene</a:t>
            </a:r>
          </a:p>
          <a:p>
            <a:pPr lvl="6"/>
            <a:r>
              <a:rPr lang="de-DE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Siebte Ebene</a:t>
            </a:r>
          </a:p>
          <a:p>
            <a:pPr lvl="7"/>
            <a:r>
              <a:rPr lang="de-DE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Achte Ebene</a:t>
            </a:r>
          </a:p>
          <a:p>
            <a:pPr lvl="8"/>
            <a:r>
              <a:rPr lang="de-DE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E9BB6-5D8A-8147-AD61-F2C10BA13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4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/>
              <a:pPr/>
              <a:t>‹Nr.›</a:t>
            </a:fld>
            <a:r>
              <a:rPr lang="de-DE" dirty="0"/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850553-F986-E441-A5BD-871CFC0817DE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1459963" y="6137318"/>
            <a:ext cx="432000" cy="4320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83328E-748D-3F4E-9827-CEDBAE65A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897" y="6356349"/>
            <a:ext cx="2743200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DB09A8C-0A47-46B9-974A-D9A1F4E4F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5430" y="6356349"/>
            <a:ext cx="1808141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26.04.2023</a:t>
            </a:r>
            <a:endParaRPr lang="de-DE" dirty="0"/>
          </a:p>
        </p:txBody>
      </p:sp>
      <p:sp>
        <p:nvSpPr>
          <p:cNvPr id="12" name="Vertraulichkeit">
            <a:extLst>
              <a:ext uri="{FF2B5EF4-FFF2-40B4-BE49-F238E27FC236}">
                <a16:creationId xmlns:a16="http://schemas.microsoft.com/office/drawing/2014/main" id="{0E366F92-F00E-4DBF-99FD-D0E58A0EFF4D}"/>
              </a:ext>
            </a:extLst>
          </p:cNvPr>
          <p:cNvSpPr>
            <a:spLocks/>
          </p:cNvSpPr>
          <p:nvPr userDrawn="1">
            <p:custDataLst>
              <p:tags r:id="rId27"/>
            </p:custDataLst>
          </p:nvPr>
        </p:nvSpPr>
        <p:spPr>
          <a:xfrm>
            <a:off x="8708231" y="6437161"/>
            <a:ext cx="1422793" cy="1538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lvl="0" indent="-180000" algn="l">
              <a:buFont typeface="Wingdings" panose="05000000000000000000" pitchFamily="2" charset="2"/>
              <a:buChar char=""/>
            </a:pPr>
            <a:r>
              <a:rPr lang="de-DE" sz="1000" b="0" dirty="0">
                <a:solidFill>
                  <a:schemeClr val="accent1"/>
                </a:solidFill>
                <a:cs typeface="Arial" panose="020B0604020202020204" pitchFamily="34" charset="0"/>
              </a:rPr>
              <a:t>Vertraulich</a:t>
            </a:r>
          </a:p>
        </p:txBody>
      </p:sp>
      <p:sp>
        <p:nvSpPr>
          <p:cNvPr id="8" name="empower - DO NOT DELETE!!!" hidden="1">
            <a:extLst>
              <a:ext uri="{FF2B5EF4-FFF2-40B4-BE49-F238E27FC236}">
                <a16:creationId xmlns:a16="http://schemas.microsoft.com/office/drawing/2014/main" id="{3B045111-8DB6-4E89-8ACE-F9267DF8EF55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7979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69" r:id="rId3"/>
    <p:sldLayoutId id="2147483685" r:id="rId4"/>
    <p:sldLayoutId id="2147483654" r:id="rId5"/>
    <p:sldLayoutId id="2147483677" r:id="rId6"/>
    <p:sldLayoutId id="2147483675" r:id="rId7"/>
    <p:sldLayoutId id="2147483680" r:id="rId8"/>
    <p:sldLayoutId id="2147483678" r:id="rId9"/>
    <p:sldLayoutId id="2147483681" r:id="rId10"/>
    <p:sldLayoutId id="2147483679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66" r:id="rId22"/>
    <p:sldLayoutId id="2147483696" r:id="rId23"/>
    <p:sldLayoutId id="2147483697" r:id="rId24"/>
  </p:sldLayoutIdLst>
  <p:hf hd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None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1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3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48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64000" indent="-216000" algn="l" defTabSz="914355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lang="de-DE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0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1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2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  <p15:guide id="9" pos="7355" userDrawn="1">
          <p15:clr>
            <a:srgbClr val="F26B43"/>
          </p15:clr>
        </p15:guide>
        <p15:guide id="10" orient="horz" pos="935" userDrawn="1">
          <p15:clr>
            <a:srgbClr val="F26B43"/>
          </p15:clr>
        </p15:guide>
        <p15:guide id="12" orient="horz" pos="3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chart" Target="../charts/chart2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chart" Target="../charts/chart3.xml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8.xml"/><Relationship Id="rId7" Type="http://schemas.openxmlformats.org/officeDocument/2006/relationships/image" Target="../media/image1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21.xml"/><Relationship Id="rId7" Type="http://schemas.openxmlformats.org/officeDocument/2006/relationships/image" Target="../media/image2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7.sv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DF8654-973C-4858-942C-9E98DE041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3821635"/>
            <a:ext cx="1351946" cy="215444"/>
          </a:xfrm>
        </p:spPr>
        <p:txBody>
          <a:bodyPr/>
          <a:lstStyle/>
          <a:p>
            <a:r>
              <a:rPr lang="de-DE" dirty="0"/>
              <a:t>Lean Lernreise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73BC0-C76D-41AE-8790-1746CD3812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/>
              <a:t>Eine Fabrik mit Zukunft -</a:t>
            </a:r>
            <a:br>
              <a:rPr lang="de-DE" sz="2800" dirty="0"/>
            </a:br>
            <a:r>
              <a:rPr lang="de-DE" sz="2800" dirty="0"/>
              <a:t>TRUMPF Klimastrategie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C8AC-AF05-411B-A16B-F7075CD715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5B8B008E-E12C-FC32-1C0C-4462F111F5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2767" b="22767"/>
          <a:stretch>
            <a:fillRect/>
          </a:stretch>
        </p:blipFill>
        <p:spPr>
          <a:xfrm>
            <a:off x="300038" y="298694"/>
            <a:ext cx="11590337" cy="3419475"/>
          </a:xfrm>
        </p:spPr>
      </p:pic>
    </p:spTree>
    <p:extLst>
      <p:ext uri="{BB962C8B-B14F-4D97-AF65-F5344CB8AC3E}">
        <p14:creationId xmlns:p14="http://schemas.microsoft.com/office/powerpoint/2010/main" val="340127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B68C708-451A-F34E-03C8-4EB2466FD0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46711" y="1807270"/>
            <a:ext cx="3722679" cy="39430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216000" tIns="144000">
            <a:noAutofit/>
          </a:bodyPr>
          <a:lstStyle>
            <a:lvl1pPr marL="216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1pPr>
            <a:lvl2pPr marL="216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2pPr>
            <a:lvl3pPr marL="216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3pPr>
            <a:lvl4pPr marL="432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4pPr>
            <a:lvl5pPr marL="648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5pPr>
            <a:lvl6pPr marL="864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6pPr>
            <a:lvl7pPr marL="1080000" indent="-216000" algn="l" defTabSz="914355" rtl="0" eaLnBrk="1" latinLnBrk="0" hangingPunct="1">
              <a:buClr>
                <a:schemeClr val="tx2"/>
              </a:buClr>
              <a:buFont typeface="Wingdings" panose="05000000000000000000" pitchFamily="2" charset="2"/>
              <a:buChar char="§"/>
            </a:lvl7pPr>
            <a:lvl8pPr marL="1296000" indent="-216000" algn="l" defTabSz="914355" rtl="0" eaLnBrk="1" latinLnBrk="0" hangingPunct="1">
              <a:buClr>
                <a:schemeClr val="tx2"/>
              </a:buClr>
              <a:buFont typeface="Wingdings" panose="05000000000000000000" pitchFamily="2" charset="2"/>
              <a:buChar char="§"/>
            </a:lvl8pPr>
            <a:lvl9pPr marL="1512000" indent="-216000" algn="l" defTabSz="914355" rtl="0" eaLnBrk="1" latinLnBrk="0" hangingPunct="1">
              <a:buClr>
                <a:schemeClr val="tx2"/>
              </a:buClr>
              <a:buFont typeface="Wingdings" panose="05000000000000000000" pitchFamily="2" charset="2"/>
              <a:buChar char="§"/>
            </a:lvl9pPr>
          </a:lstStyle>
          <a:p>
            <a:pPr marL="0" indent="0">
              <a:buNone/>
            </a:pPr>
            <a:endParaRPr lang="de-DE" sz="16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527A63-D81B-2DBC-0637-7D47AD5C2C41}"/>
              </a:ext>
            </a:extLst>
          </p:cNvPr>
          <p:cNvSpPr/>
          <p:nvPr/>
        </p:nvSpPr>
        <p:spPr>
          <a:xfrm>
            <a:off x="8553571" y="4015816"/>
            <a:ext cx="2702033" cy="14743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5C68093-20FF-4004-F341-F8BFF71DAF10}"/>
              </a:ext>
            </a:extLst>
          </p:cNvPr>
          <p:cNvSpPr/>
          <p:nvPr/>
        </p:nvSpPr>
        <p:spPr>
          <a:xfrm>
            <a:off x="8536288" y="2443112"/>
            <a:ext cx="2702033" cy="14743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5AC490-1BB9-4A12-A890-1C35FCF9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TRUMPF Klimastrategie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74B95-185D-466D-A566-4B3557A93C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…bündelt seit 2020 die Klimaschutzaktivitäten der TRUMPF Gruppe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1FA548-AB89-4ADC-B309-DDA19F5BC9F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A3ADF6-5B91-41A1-BF93-3A7B1E5165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2</a:t>
            </a:fld>
            <a:r>
              <a:rPr lang="de-DE" dirty="0"/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CBF126A9-7180-0CDA-F2D9-3EEA724A8952}"/>
              </a:ext>
            </a:extLst>
          </p:cNvPr>
          <p:cNvSpPr/>
          <p:nvPr/>
        </p:nvSpPr>
        <p:spPr>
          <a:xfrm>
            <a:off x="488227" y="1807268"/>
            <a:ext cx="3937999" cy="1264887"/>
          </a:xfrm>
          <a:prstGeom prst="rightArrow">
            <a:avLst>
              <a:gd name="adj1" fmla="val 100000"/>
              <a:gd name="adj2" fmla="val 325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DB837A37-57E3-896D-97F1-1F7370A1389C}"/>
              </a:ext>
            </a:extLst>
          </p:cNvPr>
          <p:cNvSpPr/>
          <p:nvPr/>
        </p:nvSpPr>
        <p:spPr>
          <a:xfrm>
            <a:off x="488227" y="3146355"/>
            <a:ext cx="3937999" cy="1264887"/>
          </a:xfrm>
          <a:prstGeom prst="rightArrow">
            <a:avLst>
              <a:gd name="adj1" fmla="val 100000"/>
              <a:gd name="adj2" fmla="val 325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2C341388-8905-B4CD-33E9-FF2431EEED95}"/>
              </a:ext>
            </a:extLst>
          </p:cNvPr>
          <p:cNvSpPr/>
          <p:nvPr/>
        </p:nvSpPr>
        <p:spPr>
          <a:xfrm>
            <a:off x="488227" y="4485441"/>
            <a:ext cx="3937999" cy="1264887"/>
          </a:xfrm>
          <a:prstGeom prst="rightArrow">
            <a:avLst>
              <a:gd name="adj1" fmla="val 100000"/>
              <a:gd name="adj2" fmla="val 319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DC86EAC-EF3A-62F8-63F4-5BA08340FF54}"/>
              </a:ext>
            </a:extLst>
          </p:cNvPr>
          <p:cNvSpPr txBox="1"/>
          <p:nvPr/>
        </p:nvSpPr>
        <p:spPr>
          <a:xfrm>
            <a:off x="583103" y="1962849"/>
            <a:ext cx="326299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Eigener Anspruch</a:t>
            </a:r>
          </a:p>
          <a:p>
            <a:pPr marL="179388" indent="-179388"/>
            <a:endParaRPr lang="de-DE" sz="800" dirty="0"/>
          </a:p>
          <a:p>
            <a:pPr marL="179388" indent="-179388">
              <a:buFontTx/>
              <a:buChar char="-"/>
            </a:pPr>
            <a:r>
              <a:rPr lang="de-DE" sz="1600" dirty="0"/>
              <a:t>Strategisches Handlungsfeld „Nachhaltigkeit“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089CAE44-CE55-8C6E-231C-61A64E921E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585" y="2986956"/>
            <a:ext cx="1429793" cy="65818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41827FC-E456-B9A8-8EBA-CEBB63349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482" y="4497048"/>
            <a:ext cx="1670275" cy="88345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BF084601-341C-BF47-BC4E-420895FA96B5}"/>
              </a:ext>
            </a:extLst>
          </p:cNvPr>
          <p:cNvSpPr txBox="1"/>
          <p:nvPr/>
        </p:nvSpPr>
        <p:spPr>
          <a:xfrm>
            <a:off x="583104" y="3320215"/>
            <a:ext cx="326299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Kundenanforderungen</a:t>
            </a:r>
          </a:p>
          <a:p>
            <a:endParaRPr lang="de-DE" sz="800" dirty="0"/>
          </a:p>
          <a:p>
            <a:pPr marL="179388" indent="-179388">
              <a:buFontTx/>
              <a:buChar char="-"/>
            </a:pPr>
            <a:r>
              <a:rPr lang="de-DE" sz="1600" dirty="0"/>
              <a:t>Nachhaltigkeit als Auswahl-kriterium oder Mindeststandard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4865079-17A4-B8A0-1853-7D092F8D3404}"/>
              </a:ext>
            </a:extLst>
          </p:cNvPr>
          <p:cNvSpPr txBox="1"/>
          <p:nvPr/>
        </p:nvSpPr>
        <p:spPr>
          <a:xfrm>
            <a:off x="583103" y="4796693"/>
            <a:ext cx="3669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Regulatorische +</a:t>
            </a:r>
          </a:p>
          <a:p>
            <a:r>
              <a:rPr lang="de-DE" b="1" dirty="0"/>
              <a:t>gesellschaftliche Änderungen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3A27B2B-AEA7-DEB3-EF15-B8771D15B3BA}"/>
              </a:ext>
            </a:extLst>
          </p:cNvPr>
          <p:cNvSpPr txBox="1"/>
          <p:nvPr/>
        </p:nvSpPr>
        <p:spPr>
          <a:xfrm>
            <a:off x="8908923" y="2546032"/>
            <a:ext cx="8894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b="1" dirty="0">
                <a:solidFill>
                  <a:schemeClr val="tx2"/>
                </a:solidFill>
              </a:rPr>
              <a:t>Zielpfad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B8C3759-F775-24AC-508B-E72237D4527A}"/>
              </a:ext>
            </a:extLst>
          </p:cNvPr>
          <p:cNvSpPr txBox="1"/>
          <p:nvPr/>
        </p:nvSpPr>
        <p:spPr>
          <a:xfrm>
            <a:off x="8871295" y="4087102"/>
            <a:ext cx="20042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Fortschrittsbericht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780DDCA-46E7-A9F8-6375-9DCC7962D37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56843" y="1807270"/>
            <a:ext cx="3431356" cy="39430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216000" tIns="144000">
            <a:noAutofit/>
          </a:bodyPr>
          <a:lstStyle>
            <a:lvl1pPr marL="216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1pPr>
            <a:lvl2pPr marL="216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2pPr>
            <a:lvl3pPr marL="216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3pPr>
            <a:lvl4pPr marL="432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4pPr>
            <a:lvl5pPr marL="648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5pPr>
            <a:lvl6pPr marL="864000" indent="-216000" algn="l" defTabSz="914355" rtl="0" eaLnBrk="1" latinLnBrk="0" hangingPunct="1">
              <a:buClr>
                <a:schemeClr val="tx2"/>
              </a:buClr>
              <a:buFont typeface="Wingdings" pitchFamily="2" charset="2"/>
              <a:buChar char="§"/>
            </a:lvl6pPr>
            <a:lvl7pPr marL="1080000" indent="-216000" algn="l" defTabSz="914355" rtl="0" eaLnBrk="1" latinLnBrk="0" hangingPunct="1">
              <a:buClr>
                <a:schemeClr val="tx2"/>
              </a:buClr>
              <a:buFont typeface="Wingdings" panose="05000000000000000000" pitchFamily="2" charset="2"/>
              <a:buChar char="§"/>
            </a:lvl7pPr>
            <a:lvl8pPr marL="1296000" indent="-216000" algn="l" defTabSz="914355" rtl="0" eaLnBrk="1" latinLnBrk="0" hangingPunct="1">
              <a:buClr>
                <a:schemeClr val="tx2"/>
              </a:buClr>
              <a:buFont typeface="Wingdings" panose="05000000000000000000" pitchFamily="2" charset="2"/>
              <a:buChar char="§"/>
            </a:lvl8pPr>
            <a:lvl9pPr marL="1512000" indent="-216000" algn="l" defTabSz="914355" rtl="0" eaLnBrk="1" latinLnBrk="0" hangingPunct="1">
              <a:buClr>
                <a:schemeClr val="tx2"/>
              </a:buClr>
              <a:buFont typeface="Wingdings" panose="05000000000000000000" pitchFamily="2" charset="2"/>
              <a:buChar char="§"/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Klimastrategie bis 2030</a:t>
            </a:r>
          </a:p>
          <a:p>
            <a:pPr marL="0" indent="0">
              <a:buNone/>
            </a:pPr>
            <a:endParaRPr lang="de-DE" sz="1400" dirty="0"/>
          </a:p>
          <a:p>
            <a:pPr>
              <a:buNone/>
            </a:pPr>
            <a:endParaRPr lang="de-DE" sz="600" dirty="0"/>
          </a:p>
          <a:p>
            <a:pPr>
              <a:spcAft>
                <a:spcPts val="600"/>
              </a:spcAft>
            </a:pPr>
            <a:r>
              <a:rPr lang="de-DE" sz="1600" dirty="0"/>
              <a:t>Ambitionierter Fahrplan für alle TRUMPF Aktivitäten</a:t>
            </a:r>
          </a:p>
          <a:p>
            <a:pPr>
              <a:spcAft>
                <a:spcPts val="600"/>
              </a:spcAft>
            </a:pPr>
            <a:endParaRPr lang="de-DE" sz="800" dirty="0"/>
          </a:p>
          <a:p>
            <a:pPr>
              <a:spcAft>
                <a:spcPts val="600"/>
              </a:spcAft>
            </a:pPr>
            <a:r>
              <a:rPr lang="de-DE" sz="1600" kern="0" spc="19" dirty="0"/>
              <a:t>zur Reduktion der Emissionen an den Standorten und in der Wertschöpfungskette</a:t>
            </a:r>
            <a:endParaRPr lang="de-DE" sz="1600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208625DE-632A-B3F0-8908-C91FC5BB09D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7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Diagramm 65">
            <a:extLst>
              <a:ext uri="{FF2B5EF4-FFF2-40B4-BE49-F238E27FC236}">
                <a16:creationId xmlns:a16="http://schemas.microsoft.com/office/drawing/2014/main" id="{FC95303C-8033-F22E-9A28-437706D15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82180"/>
              </p:ext>
            </p:extLst>
          </p:nvPr>
        </p:nvGraphicFramePr>
        <p:xfrm>
          <a:off x="8212689" y="1874697"/>
          <a:ext cx="4202504" cy="432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0F6630A-9173-40D9-A5BD-F5CD3F4E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1 – CO</a:t>
            </a:r>
            <a:r>
              <a:rPr lang="de-DE" baseline="-25000" dirty="0"/>
              <a:t>2</a:t>
            </a:r>
            <a:r>
              <a:rPr lang="de-DE" dirty="0"/>
              <a:t>-Emissionen bilanzieren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F0F5DE-C408-48C9-8289-C7C26F181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Wieviel Emissionen verursacht die TRUMPF Gruppe?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E2207F-8E36-42F0-90AE-3AB9FEBCE44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E78E7B-99D9-4352-8458-3B3DD3292A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3</a:t>
            </a:fld>
            <a:r>
              <a:rPr lang="de-DE" dirty="0"/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FF1A0BF-8B3E-4C9F-A0D2-DDEA1C075F44}"/>
              </a:ext>
            </a:extLst>
          </p:cNvPr>
          <p:cNvGrpSpPr>
            <a:grpSpLocks noChangeAspect="1"/>
          </p:cNvGrpSpPr>
          <p:nvPr/>
        </p:nvGrpSpPr>
        <p:grpSpPr>
          <a:xfrm>
            <a:off x="-616827" y="2210816"/>
            <a:ext cx="5691681" cy="3791534"/>
            <a:chOff x="-972519" y="1478576"/>
            <a:chExt cx="7068457" cy="4708677"/>
          </a:xfrm>
        </p:grpSpPr>
        <p:graphicFrame>
          <p:nvGraphicFramePr>
            <p:cNvPr id="20" name="Diagramm 19">
              <a:extLst>
                <a:ext uri="{FF2B5EF4-FFF2-40B4-BE49-F238E27FC236}">
                  <a16:creationId xmlns:a16="http://schemas.microsoft.com/office/drawing/2014/main" id="{531D7D89-E947-4B0E-8BF5-305E29B59A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65567429"/>
                </p:ext>
              </p:extLst>
            </p:nvPr>
          </p:nvGraphicFramePr>
          <p:xfrm>
            <a:off x="-972519" y="1478576"/>
            <a:ext cx="7068457" cy="47086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21" name="Grafik 20" descr="Fabrik">
              <a:extLst>
                <a:ext uri="{FF2B5EF4-FFF2-40B4-BE49-F238E27FC236}">
                  <a16:creationId xmlns:a16="http://schemas.microsoft.com/office/drawing/2014/main" id="{BEB7B243-8188-4FA3-A4E2-4377BD8DF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92434" y="2951161"/>
              <a:ext cx="469905" cy="469905"/>
            </a:xfrm>
            <a:prstGeom prst="rect">
              <a:avLst/>
            </a:prstGeom>
          </p:spPr>
        </p:pic>
        <p:pic>
          <p:nvPicPr>
            <p:cNvPr id="22" name="Grafik 21" descr="Glühbirne">
              <a:extLst>
                <a:ext uri="{FF2B5EF4-FFF2-40B4-BE49-F238E27FC236}">
                  <a16:creationId xmlns:a16="http://schemas.microsoft.com/office/drawing/2014/main" id="{96E26F85-642E-443A-A6AC-A155798A4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29991" y="3444451"/>
              <a:ext cx="469905" cy="469905"/>
            </a:xfrm>
            <a:prstGeom prst="rect">
              <a:avLst/>
            </a:prstGeom>
          </p:spPr>
        </p:pic>
        <p:pic>
          <p:nvPicPr>
            <p:cNvPr id="23" name="Grafik 22" descr="Flugzeug">
              <a:extLst>
                <a:ext uri="{FF2B5EF4-FFF2-40B4-BE49-F238E27FC236}">
                  <a16:creationId xmlns:a16="http://schemas.microsoft.com/office/drawing/2014/main" id="{25FF1331-D6EF-4FCB-B154-B0FFB6E9F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666294" y="4856288"/>
              <a:ext cx="469905" cy="469905"/>
            </a:xfrm>
            <a:prstGeom prst="rect">
              <a:avLst/>
            </a:prstGeom>
          </p:spPr>
        </p:pic>
        <p:pic>
          <p:nvPicPr>
            <p:cNvPr id="24" name="Grafik 23" descr="Fabrik">
              <a:extLst>
                <a:ext uri="{FF2B5EF4-FFF2-40B4-BE49-F238E27FC236}">
                  <a16:creationId xmlns:a16="http://schemas.microsoft.com/office/drawing/2014/main" id="{9FC4BAD5-49D2-4BBB-B83B-641C353B1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71764" y="5716712"/>
              <a:ext cx="469906" cy="469906"/>
            </a:xfrm>
            <a:prstGeom prst="rect">
              <a:avLst/>
            </a:prstGeom>
          </p:spPr>
        </p:pic>
        <p:pic>
          <p:nvPicPr>
            <p:cNvPr id="25" name="Grafik 24" descr="Schlepper">
              <a:extLst>
                <a:ext uri="{FF2B5EF4-FFF2-40B4-BE49-F238E27FC236}">
                  <a16:creationId xmlns:a16="http://schemas.microsoft.com/office/drawing/2014/main" id="{859D4296-F0A7-4F53-A219-A359DD8C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42471" y="4793397"/>
              <a:ext cx="457200" cy="457200"/>
            </a:xfrm>
            <a:prstGeom prst="rect">
              <a:avLst/>
            </a:prstGeom>
          </p:spPr>
        </p:pic>
        <p:pic>
          <p:nvPicPr>
            <p:cNvPr id="26" name="Grafik 25" descr="Blitzschlag">
              <a:extLst>
                <a:ext uri="{FF2B5EF4-FFF2-40B4-BE49-F238E27FC236}">
                  <a16:creationId xmlns:a16="http://schemas.microsoft.com/office/drawing/2014/main" id="{BD9A1C8B-59ED-44E4-B5B5-DF5ACBE2C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462195" y="3438703"/>
              <a:ext cx="457200" cy="457200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61674B5-4655-4DBD-9312-7DE4E1858172}"/>
                </a:ext>
              </a:extLst>
            </p:cNvPr>
            <p:cNvSpPr txBox="1"/>
            <p:nvPr/>
          </p:nvSpPr>
          <p:spPr>
            <a:xfrm>
              <a:off x="1900764" y="2106077"/>
              <a:ext cx="1321892" cy="344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accent1"/>
                  </a:solidFill>
                </a:rPr>
                <a:t>Scope</a:t>
              </a:r>
              <a:r>
                <a:rPr lang="de-DE" b="1" dirty="0">
                  <a:solidFill>
                    <a:schemeClr val="accent1"/>
                  </a:solidFill>
                </a:rPr>
                <a:t> 1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7E2FA933-2D36-4AE6-936C-8DF726EF0D9C}"/>
                </a:ext>
              </a:extLst>
            </p:cNvPr>
            <p:cNvSpPr txBox="1"/>
            <p:nvPr/>
          </p:nvSpPr>
          <p:spPr>
            <a:xfrm>
              <a:off x="1900764" y="3618653"/>
              <a:ext cx="1321892" cy="344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accent1"/>
                  </a:solidFill>
                </a:rPr>
                <a:t>Scope</a:t>
              </a:r>
              <a:r>
                <a:rPr lang="de-DE" b="1" dirty="0">
                  <a:solidFill>
                    <a:schemeClr val="accent1"/>
                  </a:solidFill>
                </a:rPr>
                <a:t> 2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DB0FA78-199D-4FF7-A82A-FA193F2C372B}"/>
                </a:ext>
              </a:extLst>
            </p:cNvPr>
            <p:cNvSpPr txBox="1"/>
            <p:nvPr/>
          </p:nvSpPr>
          <p:spPr>
            <a:xfrm>
              <a:off x="1900764" y="4862828"/>
              <a:ext cx="1321892" cy="344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</a:rPr>
                <a:t>Scope</a:t>
              </a:r>
              <a:r>
                <a:rPr lang="de-DE" b="1" dirty="0">
                  <a:solidFill>
                    <a:schemeClr val="bg1"/>
                  </a:solidFill>
                </a:rPr>
                <a:t> 3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7249D9F-C8C6-4B9F-96A3-B763BD2B2338}"/>
                </a:ext>
              </a:extLst>
            </p:cNvPr>
            <p:cNvSpPr txBox="1"/>
            <p:nvPr/>
          </p:nvSpPr>
          <p:spPr>
            <a:xfrm>
              <a:off x="1509397" y="2528972"/>
              <a:ext cx="2104624" cy="4816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accent1"/>
                  </a:solidFill>
                  <a:latin typeface="Segoe UI" panose="020B0502040204020203" pitchFamily="34" charset="0"/>
                </a:rPr>
                <a:t>Direkte</a:t>
              </a:r>
            </a:p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accent1"/>
                  </a:solidFill>
                  <a:latin typeface="Segoe UI" panose="020B0502040204020203" pitchFamily="34" charset="0"/>
                </a:rPr>
                <a:t>Emissionen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4A8F82A7-6916-4986-B185-4CCEE108DEAA}"/>
                </a:ext>
              </a:extLst>
            </p:cNvPr>
            <p:cNvSpPr txBox="1"/>
            <p:nvPr/>
          </p:nvSpPr>
          <p:spPr>
            <a:xfrm>
              <a:off x="1535011" y="4067242"/>
              <a:ext cx="2053395" cy="4816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accent1"/>
                  </a:solidFill>
                  <a:latin typeface="Segoe UI" panose="020B0502040204020203" pitchFamily="34" charset="0"/>
                </a:rPr>
                <a:t>Indirekte Emissionen aus Energiebezug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5B57509F-D600-4494-BE4B-6A3159EBF65A}"/>
                </a:ext>
              </a:extLst>
            </p:cNvPr>
            <p:cNvSpPr txBox="1"/>
            <p:nvPr/>
          </p:nvSpPr>
          <p:spPr>
            <a:xfrm>
              <a:off x="1290051" y="5214962"/>
              <a:ext cx="2543318" cy="4816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bg1"/>
                  </a:solidFill>
                  <a:latin typeface="Segoe UI" panose="020B0502040204020203" pitchFamily="34" charset="0"/>
                </a:rPr>
                <a:t>Indirekte Emissionen aus der Wertschöpfungskette</a:t>
              </a:r>
            </a:p>
          </p:txBody>
        </p: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3CF3E6A-DFA0-4E89-9C7B-12B433899323}"/>
              </a:ext>
            </a:extLst>
          </p:cNvPr>
          <p:cNvSpPr txBox="1"/>
          <p:nvPr/>
        </p:nvSpPr>
        <p:spPr>
          <a:xfrm>
            <a:off x="4718538" y="1512891"/>
            <a:ext cx="36547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Standorte + Fuhrpark</a:t>
            </a:r>
          </a:p>
          <a:p>
            <a:r>
              <a:rPr lang="de-DE" sz="1600" b="1" dirty="0">
                <a:solidFill>
                  <a:schemeClr val="tx2"/>
                </a:solidFill>
              </a:rPr>
              <a:t>(</a:t>
            </a:r>
            <a:r>
              <a:rPr lang="de-DE" sz="1600" b="1" dirty="0" err="1">
                <a:solidFill>
                  <a:schemeClr val="tx2"/>
                </a:solidFill>
              </a:rPr>
              <a:t>Scope</a:t>
            </a:r>
            <a:r>
              <a:rPr lang="de-DE" sz="1600" b="1" dirty="0">
                <a:solidFill>
                  <a:schemeClr val="tx2"/>
                </a:solidFill>
              </a:rPr>
              <a:t> 1+2)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1F912A0-54CE-43AB-8DC9-C5F3FB6B5B65}"/>
              </a:ext>
            </a:extLst>
          </p:cNvPr>
          <p:cNvSpPr txBox="1"/>
          <p:nvPr/>
        </p:nvSpPr>
        <p:spPr>
          <a:xfrm>
            <a:off x="289344" y="1512891"/>
            <a:ext cx="39309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Scopes 1-3</a:t>
            </a:r>
          </a:p>
          <a:p>
            <a:r>
              <a:rPr lang="de-DE" sz="1600" b="1" dirty="0">
                <a:solidFill>
                  <a:schemeClr val="tx2"/>
                </a:solidFill>
              </a:rPr>
              <a:t>nach </a:t>
            </a:r>
            <a:r>
              <a:rPr lang="de-DE" sz="1600" b="1" dirty="0" err="1">
                <a:solidFill>
                  <a:schemeClr val="tx2"/>
                </a:solidFill>
              </a:rPr>
              <a:t>Greenhouse</a:t>
            </a:r>
            <a:r>
              <a:rPr lang="de-DE" sz="1600" b="1" dirty="0">
                <a:solidFill>
                  <a:schemeClr val="tx2"/>
                </a:solidFill>
              </a:rPr>
              <a:t> Gas Protocol</a:t>
            </a:r>
          </a:p>
        </p:txBody>
      </p:sp>
      <p:graphicFrame>
        <p:nvGraphicFramePr>
          <p:cNvPr id="59" name="Diagramm 58">
            <a:extLst>
              <a:ext uri="{FF2B5EF4-FFF2-40B4-BE49-F238E27FC236}">
                <a16:creationId xmlns:a16="http://schemas.microsoft.com/office/drawing/2014/main" id="{20766954-D215-3ABA-1B52-8F6151B79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707849"/>
              </p:ext>
            </p:extLst>
          </p:nvPr>
        </p:nvGraphicFramePr>
        <p:xfrm>
          <a:off x="4327314" y="1874697"/>
          <a:ext cx="4202504" cy="432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60" name="Textfeld 59">
            <a:extLst>
              <a:ext uri="{FF2B5EF4-FFF2-40B4-BE49-F238E27FC236}">
                <a16:creationId xmlns:a16="http://schemas.microsoft.com/office/drawing/2014/main" id="{FBAB91D4-8E89-A86A-F042-599E26AC0213}"/>
              </a:ext>
            </a:extLst>
          </p:cNvPr>
          <p:cNvSpPr txBox="1"/>
          <p:nvPr/>
        </p:nvSpPr>
        <p:spPr>
          <a:xfrm>
            <a:off x="5551553" y="3700148"/>
            <a:ext cx="1415259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>
                <a:solidFill>
                  <a:schemeClr val="hlink"/>
                </a:solidFill>
              </a:rPr>
              <a:t>2018/19</a:t>
            </a:r>
          </a:p>
          <a:p>
            <a:pPr algn="l"/>
            <a:r>
              <a:rPr lang="de-DE" sz="2000" dirty="0"/>
              <a:t>50.560 t CO</a:t>
            </a:r>
            <a:r>
              <a:rPr lang="de-DE" sz="2000" baseline="-25000" dirty="0">
                <a:latin typeface="+mj-lt"/>
              </a:rPr>
              <a:t>2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21B0066F-898F-AC07-6041-CDD4920A89F0}"/>
              </a:ext>
            </a:extLst>
          </p:cNvPr>
          <p:cNvSpPr txBox="1"/>
          <p:nvPr/>
        </p:nvSpPr>
        <p:spPr>
          <a:xfrm>
            <a:off x="9404410" y="3700148"/>
            <a:ext cx="1572354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>
                <a:solidFill>
                  <a:schemeClr val="hlink"/>
                </a:solidFill>
              </a:rPr>
              <a:t>2018/19</a:t>
            </a:r>
            <a:endParaRPr lang="de-DE" dirty="0">
              <a:latin typeface="+mj-lt"/>
            </a:endParaRPr>
          </a:p>
          <a:p>
            <a:pPr algn="ctr"/>
            <a:r>
              <a:rPr lang="de-DE" sz="2000" dirty="0">
                <a:latin typeface="+mj-lt"/>
              </a:rPr>
              <a:t>7,4 Mio. t CO</a:t>
            </a:r>
            <a:r>
              <a:rPr lang="de-DE" sz="2000" baseline="-25000" dirty="0">
                <a:latin typeface="+mj-lt"/>
              </a:rPr>
              <a:t>2</a:t>
            </a:r>
            <a:endParaRPr lang="de-DE" sz="2000" dirty="0">
              <a:latin typeface="+mj-lt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D4F58070-EF8A-2A5C-8E93-5E46DDA87FD1}"/>
              </a:ext>
            </a:extLst>
          </p:cNvPr>
          <p:cNvSpPr txBox="1"/>
          <p:nvPr/>
        </p:nvSpPr>
        <p:spPr>
          <a:xfrm>
            <a:off x="8537252" y="1484828"/>
            <a:ext cx="36547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Vor- und nachgelagerte Wertschöpfungskette (</a:t>
            </a:r>
            <a:r>
              <a:rPr lang="de-DE" sz="1600" b="1" dirty="0" err="1">
                <a:solidFill>
                  <a:schemeClr val="tx2"/>
                </a:solidFill>
              </a:rPr>
              <a:t>Scope</a:t>
            </a:r>
            <a:r>
              <a:rPr lang="de-DE" sz="1600" b="1" dirty="0">
                <a:solidFill>
                  <a:schemeClr val="tx2"/>
                </a:solidFill>
              </a:rPr>
              <a:t> 3)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4920391-823C-0090-2404-C309F182B7CD}"/>
              </a:ext>
            </a:extLst>
          </p:cNvPr>
          <p:cNvCxnSpPr>
            <a:cxnSpLocks/>
          </p:cNvCxnSpPr>
          <p:nvPr/>
        </p:nvCxnSpPr>
        <p:spPr>
          <a:xfrm>
            <a:off x="4392386" y="2073729"/>
            <a:ext cx="0" cy="41200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C8A4532-785E-5C83-0B94-E43137C18CF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73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71459F5-93A1-456B-8CF4-4AF496A02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349915"/>
              </p:ext>
            </p:extLst>
          </p:nvPr>
        </p:nvGraphicFramePr>
        <p:xfrm>
          <a:off x="52784" y="1366082"/>
          <a:ext cx="4183136" cy="493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EA1C754-4287-4DD1-874D-C618E4FF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2 - Strategie + Ziele entwickeln</a:t>
            </a:r>
            <a:br>
              <a:rPr lang="de-DE" dirty="0"/>
            </a:br>
            <a:endParaRPr lang="de-DE" dirty="0"/>
          </a:p>
        </p:txBody>
      </p:sp>
      <p:sp>
        <p:nvSpPr>
          <p:cNvPr id="7169" name="Textplatzhalter 7168">
            <a:extLst>
              <a:ext uri="{FF2B5EF4-FFF2-40B4-BE49-F238E27FC236}">
                <a16:creationId xmlns:a16="http://schemas.microsoft.com/office/drawing/2014/main" id="{88C1A6EB-38A9-7CCE-4B64-297408FCC3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Wie wollen wir diese Emissionen reduzieren?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E0CB83-11AA-4C91-9F9A-9B9FD5BD77E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79DB83-09E2-4607-A718-D9FBD9DACC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4</a:t>
            </a:fld>
            <a:r>
              <a:rPr lang="de-DE" dirty="0"/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624D95-D85A-4C16-918C-4F6C8226BD27}"/>
              </a:ext>
            </a:extLst>
          </p:cNvPr>
          <p:cNvSpPr txBox="1"/>
          <p:nvPr/>
        </p:nvSpPr>
        <p:spPr>
          <a:xfrm>
            <a:off x="1360538" y="3429000"/>
            <a:ext cx="2046396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dirty="0">
                <a:solidFill>
                  <a:schemeClr val="hlink"/>
                </a:solidFill>
              </a:rPr>
              <a:t>2018/19</a:t>
            </a:r>
            <a:br>
              <a:rPr lang="de-DE" sz="2000" dirty="0"/>
            </a:br>
            <a:r>
              <a:rPr lang="de-DE" sz="2800" b="1" dirty="0"/>
              <a:t>7,45 </a:t>
            </a:r>
            <a:r>
              <a:rPr lang="de-DE" sz="2800" b="1" dirty="0" err="1"/>
              <a:t>Mio</a:t>
            </a:r>
            <a:r>
              <a:rPr lang="de-DE" sz="2800" b="1" dirty="0"/>
              <a:t> t CO</a:t>
            </a:r>
            <a:r>
              <a:rPr lang="de-DE" sz="2800" b="1" baseline="-25000" dirty="0"/>
              <a:t>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FAA4057-4C17-49A7-A1FF-1E3794F4D9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400" y="1804320"/>
            <a:ext cx="1224740" cy="8593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6BBD680-B796-4A2C-87CC-6EEC96E4A4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4193" y="1804320"/>
            <a:ext cx="1136039" cy="8593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DD7CFFF-4260-413C-976A-60F9336C69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164" y="1804320"/>
            <a:ext cx="1137954" cy="859340"/>
          </a:xfrm>
          <a:prstGeom prst="rect">
            <a:avLst/>
          </a:prstGeom>
          <a:effectLst/>
        </p:spPr>
      </p:pic>
      <p:pic>
        <p:nvPicPr>
          <p:cNvPr id="13" name="Picture 30" descr="Windräder belasten die Umwelt am wenigsten - Sonnenseite - Ökologische  Kommunikation mit Franz Alt">
            <a:extLst>
              <a:ext uri="{FF2B5EF4-FFF2-40B4-BE49-F238E27FC236}">
                <a16:creationId xmlns:a16="http://schemas.microsoft.com/office/drawing/2014/main" id="{77C5E401-4AC4-4D35-A7AB-1A3ACC90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422" y="1804320"/>
            <a:ext cx="1209575" cy="8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E33063-89F5-45A4-933D-34B8A04C6540}"/>
              </a:ext>
            </a:extLst>
          </p:cNvPr>
          <p:cNvSpPr txBox="1"/>
          <p:nvPr/>
        </p:nvSpPr>
        <p:spPr>
          <a:xfrm>
            <a:off x="4635922" y="2687660"/>
            <a:ext cx="11379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Energieeffizienz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ABD93E9-5F8D-438C-A3FC-34861706459F}"/>
              </a:ext>
            </a:extLst>
          </p:cNvPr>
          <p:cNvSpPr txBox="1"/>
          <p:nvPr/>
        </p:nvSpPr>
        <p:spPr>
          <a:xfrm>
            <a:off x="5917617" y="2687660"/>
            <a:ext cx="11948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Erneuerbare Energie erzeugen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6367EEC-E9CF-43D0-8727-C429FC7DDD58}"/>
              </a:ext>
            </a:extLst>
          </p:cNvPr>
          <p:cNvSpPr txBox="1"/>
          <p:nvPr/>
        </p:nvSpPr>
        <p:spPr>
          <a:xfrm>
            <a:off x="8572279" y="2687660"/>
            <a:ext cx="11379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E-Autos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69954E5-1F5C-4C4D-A09A-425904E41F4A}"/>
              </a:ext>
            </a:extLst>
          </p:cNvPr>
          <p:cNvSpPr txBox="1"/>
          <p:nvPr/>
        </p:nvSpPr>
        <p:spPr>
          <a:xfrm>
            <a:off x="7249422" y="2687660"/>
            <a:ext cx="11791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Grünstrom beschaffen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BB87E80-CF1E-4F64-BA25-29E832093DE5}"/>
              </a:ext>
            </a:extLst>
          </p:cNvPr>
          <p:cNvSpPr txBox="1"/>
          <p:nvPr/>
        </p:nvSpPr>
        <p:spPr>
          <a:xfrm>
            <a:off x="4678948" y="1449705"/>
            <a:ext cx="42201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b="1" dirty="0"/>
              <a:t>Standorte </a:t>
            </a:r>
            <a:r>
              <a:rPr lang="de-DE" sz="1600" dirty="0"/>
              <a:t>(</a:t>
            </a:r>
            <a:r>
              <a:rPr lang="de-DE" sz="1600" dirty="0" err="1"/>
              <a:t>Scope</a:t>
            </a:r>
            <a:r>
              <a:rPr lang="de-DE" sz="1600" dirty="0"/>
              <a:t> 1+2)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F8326BF-C18E-4C22-8333-15A5CD2F2779}"/>
              </a:ext>
            </a:extLst>
          </p:cNvPr>
          <p:cNvSpPr txBox="1"/>
          <p:nvPr/>
        </p:nvSpPr>
        <p:spPr>
          <a:xfrm>
            <a:off x="4660164" y="4855560"/>
            <a:ext cx="46177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b="1" dirty="0"/>
              <a:t>Zugekauftes Material </a:t>
            </a:r>
            <a:r>
              <a:rPr lang="de-DE" sz="1600" dirty="0"/>
              <a:t>(</a:t>
            </a:r>
            <a:r>
              <a:rPr lang="de-DE" sz="1600" dirty="0" err="1"/>
              <a:t>Scope</a:t>
            </a:r>
            <a:r>
              <a:rPr lang="de-DE" sz="1600" dirty="0"/>
              <a:t> 3.1)</a:t>
            </a:r>
          </a:p>
        </p:txBody>
      </p:sp>
      <p:pic>
        <p:nvPicPr>
          <p:cNvPr id="20" name="Picture 7" descr="2021-06 - TRUMPF - Case Study Heun - 5R1A8584">
            <a:extLst>
              <a:ext uri="{FF2B5EF4-FFF2-40B4-BE49-F238E27FC236}">
                <a16:creationId xmlns:a16="http://schemas.microsoft.com/office/drawing/2014/main" id="{E3C5DB1F-95C9-40D7-898D-82CB8C6C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865" r="19860" b="5837"/>
          <a:stretch/>
        </p:blipFill>
        <p:spPr bwMode="auto">
          <a:xfrm>
            <a:off x="5909970" y="3605007"/>
            <a:ext cx="1226170" cy="7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8E16307F-3E76-440F-AB7A-B747CAFE5F9A}"/>
              </a:ext>
            </a:extLst>
          </p:cNvPr>
          <p:cNvSpPr txBox="1"/>
          <p:nvPr/>
        </p:nvSpPr>
        <p:spPr>
          <a:xfrm>
            <a:off x="4587965" y="4415323"/>
            <a:ext cx="12101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Energieeffizienz</a:t>
            </a:r>
          </a:p>
        </p:txBody>
      </p:sp>
      <p:pic>
        <p:nvPicPr>
          <p:cNvPr id="23" name="Picture 13" descr="EP_1917_MF01_TruDisk 8000">
            <a:extLst>
              <a:ext uri="{FF2B5EF4-FFF2-40B4-BE49-F238E27FC236}">
                <a16:creationId xmlns:a16="http://schemas.microsoft.com/office/drawing/2014/main" id="{BDFAC401-26CF-4A70-813F-B726AF277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1" t="25304" r="27445" b="42327"/>
          <a:stretch/>
        </p:blipFill>
        <p:spPr bwMode="auto">
          <a:xfrm>
            <a:off x="4660164" y="3605007"/>
            <a:ext cx="1137953" cy="7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48E1EE80-82CD-493F-916E-8811BE521938}"/>
              </a:ext>
            </a:extLst>
          </p:cNvPr>
          <p:cNvSpPr txBox="1"/>
          <p:nvPr/>
        </p:nvSpPr>
        <p:spPr>
          <a:xfrm>
            <a:off x="5946329" y="4415323"/>
            <a:ext cx="11534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Sleep Modes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AD62CFA-0897-4510-8584-42B39CC884CB}"/>
              </a:ext>
            </a:extLst>
          </p:cNvPr>
          <p:cNvSpPr txBox="1"/>
          <p:nvPr/>
        </p:nvSpPr>
        <p:spPr>
          <a:xfrm>
            <a:off x="4678947" y="3224681"/>
            <a:ext cx="50312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b="1" dirty="0"/>
              <a:t>Produktnutzung </a:t>
            </a:r>
            <a:r>
              <a:rPr lang="de-DE" sz="1600" dirty="0"/>
              <a:t>(</a:t>
            </a:r>
            <a:r>
              <a:rPr lang="de-DE" sz="1600" dirty="0" err="1"/>
              <a:t>Scope</a:t>
            </a:r>
            <a:r>
              <a:rPr lang="de-DE" sz="1600" dirty="0"/>
              <a:t> 3.11) </a:t>
            </a:r>
          </a:p>
        </p:txBody>
      </p:sp>
      <p:pic>
        <p:nvPicPr>
          <p:cNvPr id="26" name="Picture 10" descr="Miethke_08">
            <a:extLst>
              <a:ext uri="{FF2B5EF4-FFF2-40B4-BE49-F238E27FC236}">
                <a16:creationId xmlns:a16="http://schemas.microsoft.com/office/drawing/2014/main" id="{03F3BA6B-2A9A-4DDB-877C-59686E3AA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11679"/>
          <a:stretch/>
        </p:blipFill>
        <p:spPr bwMode="auto">
          <a:xfrm>
            <a:off x="4641381" y="5213100"/>
            <a:ext cx="1137953" cy="7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3CCBA1A-4E6D-4BAF-97FE-4FD96A1A23AE}"/>
              </a:ext>
            </a:extLst>
          </p:cNvPr>
          <p:cNvSpPr txBox="1"/>
          <p:nvPr/>
        </p:nvSpPr>
        <p:spPr>
          <a:xfrm>
            <a:off x="4481045" y="6029379"/>
            <a:ext cx="14101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Alternative Materialien</a:t>
            </a:r>
          </a:p>
        </p:txBody>
      </p:sp>
      <p:pic>
        <p:nvPicPr>
          <p:cNvPr id="7170" name="Picture 2" descr="Eco Cooler_TruLaser_Maschinenübersicht">
            <a:extLst>
              <a:ext uri="{FF2B5EF4-FFF2-40B4-BE49-F238E27FC236}">
                <a16:creationId xmlns:a16="http://schemas.microsoft.com/office/drawing/2014/main" id="{DCA7CCC4-F701-4F87-981E-9FE191F23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6" t="32825" r="27565" b="33784"/>
          <a:stretch/>
        </p:blipFill>
        <p:spPr bwMode="auto">
          <a:xfrm>
            <a:off x="7247993" y="3605006"/>
            <a:ext cx="1164125" cy="7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163420E7-32C1-44D8-862A-FC15F96C6E78}"/>
              </a:ext>
            </a:extLst>
          </p:cNvPr>
          <p:cNvSpPr txBox="1"/>
          <p:nvPr/>
        </p:nvSpPr>
        <p:spPr>
          <a:xfrm>
            <a:off x="7253329" y="4415323"/>
            <a:ext cx="11534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Effiziente Kühlung</a:t>
            </a:r>
          </a:p>
        </p:txBody>
      </p:sp>
      <p:pic>
        <p:nvPicPr>
          <p:cNvPr id="7172" name="Picture 4" descr="DSC_1711">
            <a:extLst>
              <a:ext uri="{FF2B5EF4-FFF2-40B4-BE49-F238E27FC236}">
                <a16:creationId xmlns:a16="http://schemas.microsoft.com/office/drawing/2014/main" id="{9F7CCA4F-2E1C-4302-9FDD-2577ECFC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79" y="5217861"/>
            <a:ext cx="1137953" cy="75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37986310-7103-446A-9783-F5D64A932AE0}"/>
              </a:ext>
            </a:extLst>
          </p:cNvPr>
          <p:cNvSpPr txBox="1"/>
          <p:nvPr/>
        </p:nvSpPr>
        <p:spPr>
          <a:xfrm>
            <a:off x="5946329" y="6029379"/>
            <a:ext cx="12186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Lieferanten-Auswahl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64702F3-9ED0-4E3A-886F-6909F72C6EE6}"/>
              </a:ext>
            </a:extLst>
          </p:cNvPr>
          <p:cNvSpPr txBox="1"/>
          <p:nvPr/>
        </p:nvSpPr>
        <p:spPr>
          <a:xfrm>
            <a:off x="10303762" y="1735740"/>
            <a:ext cx="18882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4800" b="1" dirty="0"/>
              <a:t>-55%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843D1F0-2987-4304-A981-90C6859612F4}"/>
              </a:ext>
            </a:extLst>
          </p:cNvPr>
          <p:cNvSpPr txBox="1"/>
          <p:nvPr/>
        </p:nvSpPr>
        <p:spPr>
          <a:xfrm>
            <a:off x="7869076" y="5128209"/>
            <a:ext cx="18882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4800" b="1" dirty="0"/>
              <a:t>-14%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AF955BF-8D6E-4D15-AF40-0F4B22BB4352}"/>
              </a:ext>
            </a:extLst>
          </p:cNvPr>
          <p:cNvSpPr txBox="1"/>
          <p:nvPr/>
        </p:nvSpPr>
        <p:spPr>
          <a:xfrm>
            <a:off x="9120899" y="3570256"/>
            <a:ext cx="18882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4800" b="1" dirty="0"/>
              <a:t>-14%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903509C-41AB-48BD-812B-CAC258F5FD19}"/>
              </a:ext>
            </a:extLst>
          </p:cNvPr>
          <p:cNvSpPr txBox="1"/>
          <p:nvPr/>
        </p:nvSpPr>
        <p:spPr>
          <a:xfrm>
            <a:off x="10218380" y="2416389"/>
            <a:ext cx="17949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in 2029/30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4188564-CB61-489A-A053-1C51032DF499}"/>
              </a:ext>
            </a:extLst>
          </p:cNvPr>
          <p:cNvSpPr txBox="1"/>
          <p:nvPr/>
        </p:nvSpPr>
        <p:spPr>
          <a:xfrm>
            <a:off x="7869076" y="5820880"/>
            <a:ext cx="17949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in 2029/30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CE9CD48-6CFF-4921-A987-0E5DF33AB672}"/>
              </a:ext>
            </a:extLst>
          </p:cNvPr>
          <p:cNvSpPr txBox="1"/>
          <p:nvPr/>
        </p:nvSpPr>
        <p:spPr>
          <a:xfrm>
            <a:off x="9149939" y="4198380"/>
            <a:ext cx="17949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in 2029/30</a:t>
            </a:r>
          </a:p>
        </p:txBody>
      </p:sp>
      <p:sp>
        <p:nvSpPr>
          <p:cNvPr id="30" name="Flussdiagramm: Auszug 29">
            <a:extLst>
              <a:ext uri="{FF2B5EF4-FFF2-40B4-BE49-F238E27FC236}">
                <a16:creationId xmlns:a16="http://schemas.microsoft.com/office/drawing/2014/main" id="{5A698060-4CCC-434B-A18E-6C97C66ACBB4}"/>
              </a:ext>
            </a:extLst>
          </p:cNvPr>
          <p:cNvSpPr/>
          <p:nvPr/>
        </p:nvSpPr>
        <p:spPr>
          <a:xfrm rot="5400000">
            <a:off x="9594900" y="2115712"/>
            <a:ext cx="883340" cy="260556"/>
          </a:xfrm>
          <a:prstGeom prst="flowChartExtra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52" name="Flussdiagramm: Auszug 51">
            <a:extLst>
              <a:ext uri="{FF2B5EF4-FFF2-40B4-BE49-F238E27FC236}">
                <a16:creationId xmlns:a16="http://schemas.microsoft.com/office/drawing/2014/main" id="{4ADF377F-7E0D-4E8F-A5B0-2F62EACD461A}"/>
              </a:ext>
            </a:extLst>
          </p:cNvPr>
          <p:cNvSpPr/>
          <p:nvPr/>
        </p:nvSpPr>
        <p:spPr>
          <a:xfrm rot="5400000">
            <a:off x="7069510" y="5478514"/>
            <a:ext cx="883340" cy="260556"/>
          </a:xfrm>
          <a:prstGeom prst="flowChartExtra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53" name="Flussdiagramm: Auszug 52">
            <a:extLst>
              <a:ext uri="{FF2B5EF4-FFF2-40B4-BE49-F238E27FC236}">
                <a16:creationId xmlns:a16="http://schemas.microsoft.com/office/drawing/2014/main" id="{40D5FB9D-ECE0-46C5-8A11-72FBB2B7F9CB}"/>
              </a:ext>
            </a:extLst>
          </p:cNvPr>
          <p:cNvSpPr/>
          <p:nvPr/>
        </p:nvSpPr>
        <p:spPr>
          <a:xfrm rot="5400000">
            <a:off x="8361709" y="3903431"/>
            <a:ext cx="883340" cy="260556"/>
          </a:xfrm>
          <a:prstGeom prst="flowChartExtra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pic>
        <p:nvPicPr>
          <p:cNvPr id="6" name="Picture 2" descr="Fresh Del Monte Produce Announced Its Partnership With SBTi">
            <a:extLst>
              <a:ext uri="{FF2B5EF4-FFF2-40B4-BE49-F238E27FC236}">
                <a16:creationId xmlns:a16="http://schemas.microsoft.com/office/drawing/2014/main" id="{27FF5C63-5D66-7043-4507-9B9554978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43"/>
          <a:stretch/>
        </p:blipFill>
        <p:spPr bwMode="auto">
          <a:xfrm>
            <a:off x="9828672" y="230168"/>
            <a:ext cx="2090188" cy="8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AEBF336D-D9EC-280B-A108-57B081867B40}"/>
              </a:ext>
            </a:extLst>
          </p:cNvPr>
          <p:cNvSpPr/>
          <p:nvPr/>
        </p:nvSpPr>
        <p:spPr>
          <a:xfrm>
            <a:off x="198783" y="6356348"/>
            <a:ext cx="9819860" cy="319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7168" name="Datumsplatzhalter 7167">
            <a:extLst>
              <a:ext uri="{FF2B5EF4-FFF2-40B4-BE49-F238E27FC236}">
                <a16:creationId xmlns:a16="http://schemas.microsoft.com/office/drawing/2014/main" id="{493E8BFA-6122-E065-5B09-5EB9E6866B5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80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6D8F6-55A0-45C6-9308-602240D6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3 - Umsetzen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2F25DC-CDB4-46B3-A5F2-1BA5E44DF4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E59E13-0477-4A35-889E-51F206C473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5</a:t>
            </a:fld>
            <a:r>
              <a:rPr lang="de-DE" dirty="0"/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97ED2F-00E0-4E2F-922C-F99987D2E80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185" y="2330058"/>
            <a:ext cx="2662375" cy="18680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8D1B7A0-5515-4ADC-9877-5549B233D2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2221" y="2330058"/>
            <a:ext cx="2469555" cy="18680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AE75924-DA64-4135-A430-A4953AB773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7" y="2330058"/>
            <a:ext cx="2473717" cy="1868058"/>
          </a:xfrm>
          <a:prstGeom prst="rect">
            <a:avLst/>
          </a:prstGeom>
          <a:effectLst/>
        </p:spPr>
      </p:pic>
      <p:pic>
        <p:nvPicPr>
          <p:cNvPr id="11" name="Picture 30" descr="Windräder belasten die Umwelt am wenigsten - Sonnenseite - Ökologische  Kommunikation mit Franz Alt">
            <a:extLst>
              <a:ext uri="{FF2B5EF4-FFF2-40B4-BE49-F238E27FC236}">
                <a16:creationId xmlns:a16="http://schemas.microsoft.com/office/drawing/2014/main" id="{836CDC0B-AE78-4F54-9865-8EC7A3B87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091" y="2330058"/>
            <a:ext cx="2629408" cy="18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57E7323-8FDF-4887-B274-1072978E0BBC}"/>
              </a:ext>
            </a:extLst>
          </p:cNvPr>
          <p:cNvSpPr txBox="1"/>
          <p:nvPr/>
        </p:nvSpPr>
        <p:spPr>
          <a:xfrm>
            <a:off x="515937" y="4365640"/>
            <a:ext cx="2473717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buClr>
                <a:schemeClr val="tx2"/>
              </a:buClr>
              <a:buFont typeface="Wingdings" pitchFamily="2" charset="2"/>
              <a:buChar char="§"/>
            </a:lvl1pPr>
            <a:lvl2pPr>
              <a:buClr>
                <a:schemeClr val="tx2"/>
              </a:buClr>
              <a:buFont typeface="Wingdings" pitchFamily="2" charset="2"/>
              <a:buChar char="§"/>
            </a:lvl2pPr>
            <a:lvl3pPr>
              <a:buClr>
                <a:schemeClr val="tx2"/>
              </a:buClr>
              <a:buFont typeface="Wingdings" pitchFamily="2" charset="2"/>
              <a:buChar char="§"/>
            </a:lvl3pPr>
            <a:lvl4pPr>
              <a:buClr>
                <a:schemeClr val="tx2"/>
              </a:buClr>
              <a:buFont typeface="Wingdings" pitchFamily="2" charset="2"/>
              <a:buChar char="§"/>
            </a:lvl4pPr>
            <a:lvl5pPr>
              <a:buClr>
                <a:schemeClr val="tx2"/>
              </a:buClr>
              <a:buFont typeface="Wingdings" pitchFamily="2" charset="2"/>
              <a:buChar char="§"/>
            </a:lvl5pPr>
            <a:lvl6pPr>
              <a:buClr>
                <a:schemeClr val="tx2"/>
              </a:buClr>
              <a:buFont typeface="Wingdings" pitchFamily="2" charset="2"/>
              <a:buChar char="§"/>
            </a:lvl6pPr>
            <a:lvl7pPr>
              <a:buClr>
                <a:schemeClr val="tx2"/>
              </a:buClr>
              <a:buFont typeface="Wingdings" panose="05000000000000000000" pitchFamily="2" charset="2"/>
              <a:buChar char="§"/>
            </a:lvl7pPr>
            <a:lvl8pPr>
              <a:buClr>
                <a:schemeClr val="tx2"/>
              </a:buClr>
              <a:buFont typeface="Wingdings" panose="05000000000000000000" pitchFamily="2" charset="2"/>
              <a:buChar char="§"/>
            </a:lvl8pPr>
            <a:lvl9pPr>
              <a:buClr>
                <a:schemeClr val="tx2"/>
              </a:buClr>
              <a:buFont typeface="Wingdings" panose="05000000000000000000" pitchFamily="2" charset="2"/>
              <a:buChar char="§"/>
            </a:lvl9pPr>
          </a:lstStyle>
          <a:p>
            <a:pPr algn="ctr">
              <a:buNone/>
            </a:pPr>
            <a:r>
              <a:rPr lang="de-DE" b="1" dirty="0"/>
              <a:t>Energieeffizienz</a:t>
            </a:r>
            <a:endParaRPr lang="de-DE" sz="1600" b="1" dirty="0"/>
          </a:p>
          <a:p>
            <a:pPr algn="ctr">
              <a:buNone/>
            </a:pPr>
            <a:endParaRPr lang="de-DE" sz="1600" b="1" dirty="0"/>
          </a:p>
          <a:p>
            <a:pPr algn="ctr">
              <a:buNone/>
            </a:pPr>
            <a:endParaRPr lang="de-DE" sz="1600" b="1" dirty="0"/>
          </a:p>
          <a:p>
            <a:pPr marL="179388" indent="-179388"/>
            <a:r>
              <a:rPr lang="de-DE" sz="1600" dirty="0"/>
              <a:t>Ziele für Standorte 1,5%/a Strom, 3%/a Gas</a:t>
            </a:r>
          </a:p>
          <a:p>
            <a:pPr marL="179388" indent="-179388"/>
            <a:r>
              <a:rPr lang="de-DE" sz="1600" dirty="0"/>
              <a:t>Energiemanagement</a:t>
            </a:r>
          </a:p>
          <a:p>
            <a:pPr marL="179388" indent="-179388"/>
            <a:r>
              <a:rPr lang="de-DE" sz="1600" dirty="0"/>
              <a:t>Transformationskonzepte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FBE201C-CC9C-4312-BD03-1EE748A9E584}"/>
              </a:ext>
            </a:extLst>
          </p:cNvPr>
          <p:cNvSpPr txBox="1"/>
          <p:nvPr/>
        </p:nvSpPr>
        <p:spPr>
          <a:xfrm>
            <a:off x="3333097" y="4365640"/>
            <a:ext cx="2628463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/>
              <a:t>Photovoltaik-Ausbau </a:t>
            </a:r>
          </a:p>
          <a:p>
            <a:pPr algn="ctr"/>
            <a:endParaRPr lang="de-DE" sz="1600" b="1" dirty="0"/>
          </a:p>
          <a:p>
            <a:pPr algn="ctr"/>
            <a:endParaRPr lang="de-DE" sz="1600" b="1" dirty="0"/>
          </a:p>
          <a:p>
            <a:pPr marL="179388" indent="-179388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600" dirty="0"/>
              <a:t>Zentraler Plan</a:t>
            </a:r>
          </a:p>
          <a:p>
            <a:pPr marL="179388" indent="-179388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600" dirty="0"/>
              <a:t>Zielsetzung 15 </a:t>
            </a:r>
            <a:r>
              <a:rPr lang="de-DE" sz="1600" dirty="0" err="1"/>
              <a:t>MWp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57FE9B2-877E-43D7-BAC7-5A6D35DA0287}"/>
              </a:ext>
            </a:extLst>
          </p:cNvPr>
          <p:cNvSpPr txBox="1"/>
          <p:nvPr/>
        </p:nvSpPr>
        <p:spPr>
          <a:xfrm>
            <a:off x="9201789" y="4365640"/>
            <a:ext cx="24741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/>
              <a:t>Fuhrpark-Emissionen reduzieren</a:t>
            </a:r>
          </a:p>
          <a:p>
            <a:pPr algn="ctr"/>
            <a:endParaRPr lang="de-DE" sz="1600" dirty="0"/>
          </a:p>
          <a:p>
            <a:pPr marL="179388" indent="-179388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600" dirty="0"/>
              <a:t>Fahrpläne zur Elektrifizierung</a:t>
            </a:r>
          </a:p>
          <a:p>
            <a:pPr marL="179388" indent="-179388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600" dirty="0"/>
              <a:t>Vermeidung von Fahrten</a:t>
            </a:r>
          </a:p>
          <a:p>
            <a:pPr algn="ctr"/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A190177-41D0-465F-80F3-F7A839CE0A00}"/>
              </a:ext>
            </a:extLst>
          </p:cNvPr>
          <p:cNvSpPr txBox="1"/>
          <p:nvPr/>
        </p:nvSpPr>
        <p:spPr>
          <a:xfrm>
            <a:off x="6300076" y="4365640"/>
            <a:ext cx="25631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Weltweit 100% </a:t>
            </a:r>
            <a:r>
              <a:rPr lang="de-DE" b="1" dirty="0"/>
              <a:t>Grünstrom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68C8CF2-8787-43E7-BA56-B37744DE3C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Emissionen an den Standorten reduzieren</a:t>
            </a:r>
          </a:p>
        </p:txBody>
      </p:sp>
      <p:sp>
        <p:nvSpPr>
          <p:cNvPr id="5" name="Inhaltsplatzhalter 16">
            <a:extLst>
              <a:ext uri="{FF2B5EF4-FFF2-40B4-BE49-F238E27FC236}">
                <a16:creationId xmlns:a16="http://schemas.microsoft.com/office/drawing/2014/main" id="{D619CA06-21BE-0F73-CEC4-CBBB737D42B0}"/>
              </a:ext>
            </a:extLst>
          </p:cNvPr>
          <p:cNvSpPr txBox="1">
            <a:spLocks/>
          </p:cNvSpPr>
          <p:nvPr/>
        </p:nvSpPr>
        <p:spPr>
          <a:xfrm>
            <a:off x="515937" y="1682459"/>
            <a:ext cx="2610744" cy="392400"/>
          </a:xfrm>
          <a:prstGeom prst="rect">
            <a:avLst/>
          </a:prstGeom>
        </p:spPr>
        <p:txBody>
          <a:bodyPr vert="horz" lIns="0" tIns="0" rIns="0" bIns="15120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>
                <a:cs typeface="Arial" panose="020B0604020202020204" pitchFamily="34" charset="0"/>
              </a:defRPr>
            </a:lvl2pPr>
            <a:lvl3pPr marL="216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>
                <a:cs typeface="Arial" panose="020B0604020202020204" pitchFamily="34" charset="0"/>
              </a:defRPr>
            </a:lvl3pPr>
            <a:lvl4pPr marL="432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>
                <a:cs typeface="Arial" panose="020B0604020202020204" pitchFamily="34" charset="0"/>
              </a:defRPr>
            </a:lvl4pPr>
            <a:lvl5pPr marL="648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>
                <a:cs typeface="Arial" panose="020B0604020202020204" pitchFamily="34" charset="0"/>
              </a:defRPr>
            </a:lvl5pPr>
            <a:lvl6pPr marL="864000" indent="-2160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dirty="0">
                <a:cs typeface="Arial" panose="020B0604020202020204" pitchFamily="34" charset="0"/>
              </a:defRPr>
            </a:lvl6pPr>
            <a:lvl7pPr marL="1080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7pPr>
            <a:lvl8pPr marL="1296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8pPr>
            <a:lvl9pPr marL="1512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baseline="0"/>
            </a:lvl9pPr>
          </a:lstStyle>
          <a:p>
            <a:r>
              <a:rPr lang="de-DE" dirty="0"/>
              <a:t>Handlungsfeld Standorte</a:t>
            </a:r>
          </a:p>
        </p:txBody>
      </p:sp>
      <p:cxnSp>
        <p:nvCxnSpPr>
          <p:cNvPr id="17" name="Gerade Verbindung 6">
            <a:extLst>
              <a:ext uri="{FF2B5EF4-FFF2-40B4-BE49-F238E27FC236}">
                <a16:creationId xmlns:a16="http://schemas.microsoft.com/office/drawing/2014/main" id="{926F616C-D606-F898-B27A-B12D9EB5A0DE}"/>
              </a:ext>
            </a:extLst>
          </p:cNvPr>
          <p:cNvCxnSpPr>
            <a:cxnSpLocks/>
          </p:cNvCxnSpPr>
          <p:nvPr/>
        </p:nvCxnSpPr>
        <p:spPr>
          <a:xfrm>
            <a:off x="516681" y="2025775"/>
            <a:ext cx="261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1067845-4039-A46F-D3C8-5CC82FBCC101}"/>
              </a:ext>
            </a:extLst>
          </p:cNvPr>
          <p:cNvSpPr txBox="1"/>
          <p:nvPr/>
        </p:nvSpPr>
        <p:spPr>
          <a:xfrm>
            <a:off x="1172348" y="6973774"/>
            <a:ext cx="9775959" cy="5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9D3DC"/>
                </a:solidFill>
              </a14:hiddenFill>
            </a:ext>
          </a:extLst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de-DE" sz="1600" b="1" dirty="0">
                <a:solidFill>
                  <a:schemeClr val="dk2"/>
                </a:solidFill>
              </a:rPr>
              <a:t>Erfolgsfaktoren</a:t>
            </a:r>
          </a:p>
          <a:p>
            <a:pPr algn="l"/>
            <a:r>
              <a:rPr lang="de-DE" sz="1600" dirty="0">
                <a:solidFill>
                  <a:schemeClr val="dk2"/>
                </a:solidFill>
              </a:rPr>
              <a:t>Ziele, Klare Zuständigkeiten, Kapazität + Budget, Standards, Führungskräfte und Teams mit Überzeugung </a:t>
            </a:r>
          </a:p>
        </p:txBody>
      </p:sp>
      <p:grpSp>
        <p:nvGrpSpPr>
          <p:cNvPr id="37" name="Arrow (2)">
            <a:extLst>
              <a:ext uri="{FF2B5EF4-FFF2-40B4-BE49-F238E27FC236}">
                <a16:creationId xmlns:a16="http://schemas.microsoft.com/office/drawing/2014/main" id="{E3BD9B61-2F2A-2058-713A-83E031418DA8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535534" y="7009660"/>
            <a:ext cx="460909" cy="579793"/>
            <a:chOff x="5097258" y="2241315"/>
            <a:chExt cx="460909" cy="579793"/>
          </a:xfrm>
        </p:grpSpPr>
        <p:sp>
          <p:nvSpPr>
            <p:cNvPr id="35" name="Chevron 17">
              <a:extLst>
                <a:ext uri="{FF2B5EF4-FFF2-40B4-BE49-F238E27FC236}">
                  <a16:creationId xmlns:a16="http://schemas.microsoft.com/office/drawing/2014/main" id="{AFF89AF0-ADB9-2E2B-F3D3-4C08FE62F27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gray">
            <a:xfrm>
              <a:off x="5230609" y="2241315"/>
              <a:ext cx="327558" cy="579793"/>
            </a:xfrm>
            <a:prstGeom prst="chevron">
              <a:avLst/>
            </a:prstGeom>
            <a:solidFill>
              <a:srgbClr val="93C11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81"/>
                </a:spcBef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Chevron 18">
              <a:extLst>
                <a:ext uri="{FF2B5EF4-FFF2-40B4-BE49-F238E27FC236}">
                  <a16:creationId xmlns:a16="http://schemas.microsoft.com/office/drawing/2014/main" id="{4ADA7B6E-9FF2-5FF8-25CE-85CE2D51F4D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gray">
            <a:xfrm>
              <a:off x="5097258" y="2333066"/>
              <a:ext cx="223887" cy="396287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81"/>
                </a:spcBef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FA32F45-1416-D72B-CB7B-553D1E65180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21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AB508-847B-4F6F-9DE6-5D4D61AD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3 - Umsetzen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5CE9DD-A128-4069-9EA2-D3038691ADE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EF9EE0-E97D-4AB2-B9CA-5A2DCDDF95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6</a:t>
            </a:fld>
            <a:r>
              <a:rPr lang="de-DE" dirty="0"/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pic>
        <p:nvPicPr>
          <p:cNvPr id="7" name="Picture 7" descr="2021-06 - TRUMPF - Case Study Heun - 5R1A8584">
            <a:extLst>
              <a:ext uri="{FF2B5EF4-FFF2-40B4-BE49-F238E27FC236}">
                <a16:creationId xmlns:a16="http://schemas.microsoft.com/office/drawing/2014/main" id="{8C561929-3E6F-4CD8-B917-559BDA7C0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865" r="19860"/>
          <a:stretch/>
        </p:blipFill>
        <p:spPr bwMode="auto">
          <a:xfrm>
            <a:off x="3323300" y="2277654"/>
            <a:ext cx="2528754" cy="17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D8AF3CB-8077-4C6C-9DA4-BA80AE520FFF}"/>
              </a:ext>
            </a:extLst>
          </p:cNvPr>
          <p:cNvSpPr txBox="1"/>
          <p:nvPr/>
        </p:nvSpPr>
        <p:spPr>
          <a:xfrm>
            <a:off x="552189" y="4115196"/>
            <a:ext cx="2634071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buClr>
                <a:schemeClr val="tx2"/>
              </a:buClr>
              <a:buFont typeface="Wingdings" pitchFamily="2" charset="2"/>
              <a:buChar char="§"/>
            </a:lvl1pPr>
            <a:lvl2pPr>
              <a:buClr>
                <a:schemeClr val="tx2"/>
              </a:buClr>
              <a:buFont typeface="Wingdings" pitchFamily="2" charset="2"/>
              <a:buChar char="§"/>
            </a:lvl2pPr>
            <a:lvl3pPr>
              <a:buClr>
                <a:schemeClr val="tx2"/>
              </a:buClr>
              <a:buFont typeface="Wingdings" pitchFamily="2" charset="2"/>
              <a:buChar char="§"/>
            </a:lvl3pPr>
            <a:lvl4pPr>
              <a:buClr>
                <a:schemeClr val="tx2"/>
              </a:buClr>
              <a:buFont typeface="Wingdings" pitchFamily="2" charset="2"/>
              <a:buChar char="§"/>
            </a:lvl4pPr>
            <a:lvl5pPr>
              <a:buClr>
                <a:schemeClr val="tx2"/>
              </a:buClr>
              <a:buFont typeface="Wingdings" pitchFamily="2" charset="2"/>
              <a:buChar char="§"/>
            </a:lvl5pPr>
            <a:lvl6pPr>
              <a:buClr>
                <a:schemeClr val="tx2"/>
              </a:buClr>
              <a:buFont typeface="Wingdings" pitchFamily="2" charset="2"/>
              <a:buChar char="§"/>
            </a:lvl6pPr>
            <a:lvl7pPr>
              <a:buClr>
                <a:schemeClr val="tx2"/>
              </a:buClr>
              <a:buFont typeface="Wingdings" panose="05000000000000000000" pitchFamily="2" charset="2"/>
              <a:buChar char="§"/>
            </a:lvl7pPr>
            <a:lvl8pPr>
              <a:buClr>
                <a:schemeClr val="tx2"/>
              </a:buClr>
              <a:buFont typeface="Wingdings" panose="05000000000000000000" pitchFamily="2" charset="2"/>
              <a:buChar char="§"/>
            </a:lvl8pPr>
            <a:lvl9pPr>
              <a:buClr>
                <a:schemeClr val="tx2"/>
              </a:buClr>
              <a:buFont typeface="Wingdings" panose="05000000000000000000" pitchFamily="2" charset="2"/>
              <a:buChar char="§"/>
            </a:lvl9pPr>
          </a:lstStyle>
          <a:p>
            <a:pPr algn="ctr">
              <a:buNone/>
            </a:pPr>
            <a:r>
              <a:rPr lang="de-DE" b="1" dirty="0"/>
              <a:t>Energieverbrauch unserer Produkte</a:t>
            </a:r>
          </a:p>
          <a:p>
            <a:pPr algn="ctr">
              <a:buNone/>
            </a:pPr>
            <a:endParaRPr lang="de-DE" sz="800" dirty="0"/>
          </a:p>
          <a:p>
            <a:pPr marL="179388" indent="-179388"/>
            <a:r>
              <a:rPr lang="de-DE" sz="1600" dirty="0"/>
              <a:t>Energieeffizienz-Roadmap pro Geschäftsbereich</a:t>
            </a:r>
          </a:p>
          <a:p>
            <a:pPr marL="179388" indent="-179388"/>
            <a:r>
              <a:rPr lang="de-DE" sz="1600" dirty="0"/>
              <a:t>Anforderungen systematisch in Entwicklungsprozesse integrieren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33E554C-6F50-4D29-95E9-7E1E20FFF47D}"/>
              </a:ext>
            </a:extLst>
          </p:cNvPr>
          <p:cNvSpPr txBox="1"/>
          <p:nvPr/>
        </p:nvSpPr>
        <p:spPr>
          <a:xfrm>
            <a:off x="6174193" y="4115196"/>
            <a:ext cx="247371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de-DE" b="1" dirty="0"/>
              <a:t>CO</a:t>
            </a:r>
            <a:r>
              <a:rPr lang="de-DE" b="1" baseline="-25000" dirty="0"/>
              <a:t>2</a:t>
            </a:r>
            <a:r>
              <a:rPr lang="de-DE" b="1" dirty="0"/>
              <a:t>-Rucksack unserer Produkte</a:t>
            </a:r>
          </a:p>
          <a:p>
            <a:pPr marL="179388" indent="-179388">
              <a:buClr>
                <a:schemeClr val="tx2"/>
              </a:buClr>
              <a:buFont typeface="Wingdings" pitchFamily="2" charset="2"/>
              <a:buChar char="§"/>
            </a:pPr>
            <a:endParaRPr lang="de-DE" sz="800" dirty="0"/>
          </a:p>
          <a:p>
            <a:pPr marL="179388" indent="-179388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600" dirty="0"/>
              <a:t>Identifizierung der größten Hebel auf Produkt- und Warengruppenebene</a:t>
            </a:r>
          </a:p>
          <a:p>
            <a:pPr marL="179388" indent="-179388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600" dirty="0"/>
              <a:t>Zusammenarbeit mit Lieferanten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B4FA5B-53C5-4AA0-B94B-214D61EF82CE}"/>
              </a:ext>
            </a:extLst>
          </p:cNvPr>
          <p:cNvSpPr txBox="1"/>
          <p:nvPr/>
        </p:nvSpPr>
        <p:spPr>
          <a:xfrm>
            <a:off x="3333097" y="4115196"/>
            <a:ext cx="247371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/>
              <a:t>Vermarktung und Kommunikation</a:t>
            </a:r>
          </a:p>
          <a:p>
            <a:pPr marL="179388" indent="-179388">
              <a:buClr>
                <a:schemeClr val="tx2"/>
              </a:buClr>
              <a:buFont typeface="Wingdings" pitchFamily="2" charset="2"/>
              <a:buChar char="§"/>
            </a:pPr>
            <a:endParaRPr lang="de-DE" sz="800" dirty="0"/>
          </a:p>
          <a:p>
            <a:pPr marL="179388" indent="-179388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600" dirty="0"/>
              <a:t>Gezielte Vermarktung nachhaltigerer Produkte </a:t>
            </a:r>
          </a:p>
          <a:p>
            <a:pPr marL="179388" indent="-179388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600" dirty="0"/>
              <a:t>Kunden befähigen (Beratung, Schulungen)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  <p:pic>
        <p:nvPicPr>
          <p:cNvPr id="13" name="Picture 13" descr="EP_1917_MF01_TruDisk 8000">
            <a:extLst>
              <a:ext uri="{FF2B5EF4-FFF2-40B4-BE49-F238E27FC236}">
                <a16:creationId xmlns:a16="http://schemas.microsoft.com/office/drawing/2014/main" id="{E5189199-878D-4981-B090-366956643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1" t="25304" r="27445" b="42327"/>
          <a:stretch/>
        </p:blipFill>
        <p:spPr bwMode="auto">
          <a:xfrm>
            <a:off x="515938" y="2277652"/>
            <a:ext cx="2528755" cy="17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Miethke_08">
            <a:extLst>
              <a:ext uri="{FF2B5EF4-FFF2-40B4-BE49-F238E27FC236}">
                <a16:creationId xmlns:a16="http://schemas.microsoft.com/office/drawing/2014/main" id="{2DA47D18-B5C1-4FC6-A603-85C8CBB98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11679"/>
          <a:stretch/>
        </p:blipFill>
        <p:spPr bwMode="auto">
          <a:xfrm>
            <a:off x="6140407" y="2277652"/>
            <a:ext cx="2528755" cy="17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26DE2C34-3608-4D0C-86BA-2D5099C768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Emissionen in der Wertschöpfungskette reduzieren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CC4777F-13BE-4432-8E70-356584DFCFCC}"/>
              </a:ext>
            </a:extLst>
          </p:cNvPr>
          <p:cNvSpPr txBox="1"/>
          <p:nvPr/>
        </p:nvSpPr>
        <p:spPr>
          <a:xfrm>
            <a:off x="8957515" y="4115196"/>
            <a:ext cx="247371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… und weitere Initiativen und Projekte über das Unternehmen hinweg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831EA29-4A62-42C2-B4EC-3AB72CBBD3C0}"/>
              </a:ext>
            </a:extLst>
          </p:cNvPr>
          <p:cNvSpPr/>
          <p:nvPr/>
        </p:nvSpPr>
        <p:spPr>
          <a:xfrm>
            <a:off x="8957515" y="2277654"/>
            <a:ext cx="2528754" cy="17057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pic>
        <p:nvPicPr>
          <p:cNvPr id="10" name="Grafik 9" descr="Lichter an mit einfarbiger Füllung">
            <a:extLst>
              <a:ext uri="{FF2B5EF4-FFF2-40B4-BE49-F238E27FC236}">
                <a16:creationId xmlns:a16="http://schemas.microsoft.com/office/drawing/2014/main" id="{C32CECBD-076B-414D-920D-E0FC226D88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80417" y="2475317"/>
            <a:ext cx="1226127" cy="1226127"/>
          </a:xfrm>
          <a:prstGeom prst="rect">
            <a:avLst/>
          </a:prstGeom>
        </p:spPr>
      </p:pic>
      <p:sp>
        <p:nvSpPr>
          <p:cNvPr id="14" name="Inhaltsplatzhalter 16">
            <a:extLst>
              <a:ext uri="{FF2B5EF4-FFF2-40B4-BE49-F238E27FC236}">
                <a16:creationId xmlns:a16="http://schemas.microsoft.com/office/drawing/2014/main" id="{93B97BBF-66F7-32AD-58D1-E654A8792599}"/>
              </a:ext>
            </a:extLst>
          </p:cNvPr>
          <p:cNvSpPr txBox="1">
            <a:spLocks/>
          </p:cNvSpPr>
          <p:nvPr/>
        </p:nvSpPr>
        <p:spPr>
          <a:xfrm>
            <a:off x="515936" y="1682459"/>
            <a:ext cx="3690303" cy="392400"/>
          </a:xfrm>
          <a:prstGeom prst="rect">
            <a:avLst/>
          </a:prstGeom>
        </p:spPr>
        <p:txBody>
          <a:bodyPr vert="horz" lIns="0" tIns="0" rIns="0" bIns="15120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>
                <a:cs typeface="Arial" panose="020B0604020202020204" pitchFamily="34" charset="0"/>
              </a:defRPr>
            </a:lvl2pPr>
            <a:lvl3pPr marL="216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>
                <a:cs typeface="Arial" panose="020B0604020202020204" pitchFamily="34" charset="0"/>
              </a:defRPr>
            </a:lvl3pPr>
            <a:lvl4pPr marL="432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>
                <a:cs typeface="Arial" panose="020B0604020202020204" pitchFamily="34" charset="0"/>
              </a:defRPr>
            </a:lvl4pPr>
            <a:lvl5pPr marL="648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>
                <a:cs typeface="Arial" panose="020B0604020202020204" pitchFamily="34" charset="0"/>
              </a:defRPr>
            </a:lvl5pPr>
            <a:lvl6pPr marL="864000" indent="-2160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dirty="0">
                <a:cs typeface="Arial" panose="020B0604020202020204" pitchFamily="34" charset="0"/>
              </a:defRPr>
            </a:lvl6pPr>
            <a:lvl7pPr marL="1080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7pPr>
            <a:lvl8pPr marL="1296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8pPr>
            <a:lvl9pPr marL="1512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baseline="0"/>
            </a:lvl9pPr>
          </a:lstStyle>
          <a:p>
            <a:r>
              <a:rPr lang="de-DE" dirty="0"/>
              <a:t>Handlungsfeld Produktnutzung</a:t>
            </a:r>
          </a:p>
        </p:txBody>
      </p:sp>
      <p:cxnSp>
        <p:nvCxnSpPr>
          <p:cNvPr id="17" name="Gerade Verbindung 6">
            <a:extLst>
              <a:ext uri="{FF2B5EF4-FFF2-40B4-BE49-F238E27FC236}">
                <a16:creationId xmlns:a16="http://schemas.microsoft.com/office/drawing/2014/main" id="{42C4571F-ED39-B07E-A0FA-0E409780E35F}"/>
              </a:ext>
            </a:extLst>
          </p:cNvPr>
          <p:cNvCxnSpPr>
            <a:cxnSpLocks/>
          </p:cNvCxnSpPr>
          <p:nvPr/>
        </p:nvCxnSpPr>
        <p:spPr>
          <a:xfrm>
            <a:off x="516681" y="2025775"/>
            <a:ext cx="529013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6">
            <a:extLst>
              <a:ext uri="{FF2B5EF4-FFF2-40B4-BE49-F238E27FC236}">
                <a16:creationId xmlns:a16="http://schemas.microsoft.com/office/drawing/2014/main" id="{006A7C21-6468-B455-A165-3A5E3E09A745}"/>
              </a:ext>
            </a:extLst>
          </p:cNvPr>
          <p:cNvSpPr txBox="1">
            <a:spLocks/>
          </p:cNvSpPr>
          <p:nvPr/>
        </p:nvSpPr>
        <p:spPr>
          <a:xfrm>
            <a:off x="6177596" y="1674839"/>
            <a:ext cx="3690303" cy="392400"/>
          </a:xfrm>
          <a:prstGeom prst="rect">
            <a:avLst/>
          </a:prstGeom>
        </p:spPr>
        <p:txBody>
          <a:bodyPr vert="horz" lIns="0" tIns="0" rIns="0" bIns="151200" rtlCol="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>
                <a:cs typeface="Arial" panose="020B0604020202020204" pitchFamily="34" charset="0"/>
              </a:defRPr>
            </a:lvl2pPr>
            <a:lvl3pPr marL="216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>
                <a:cs typeface="Arial" panose="020B0604020202020204" pitchFamily="34" charset="0"/>
              </a:defRPr>
            </a:lvl3pPr>
            <a:lvl4pPr marL="432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>
                <a:cs typeface="Arial" panose="020B0604020202020204" pitchFamily="34" charset="0"/>
              </a:defRPr>
            </a:lvl4pPr>
            <a:lvl5pPr marL="648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b="0" i="0">
                <a:cs typeface="Arial" panose="020B0604020202020204" pitchFamily="34" charset="0"/>
              </a:defRPr>
            </a:lvl5pPr>
            <a:lvl6pPr marL="864000" indent="-2160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dirty="0">
                <a:cs typeface="Arial" panose="020B0604020202020204" pitchFamily="34" charset="0"/>
              </a:defRPr>
            </a:lvl6pPr>
            <a:lvl7pPr marL="1080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7pPr>
            <a:lvl8pPr marL="1296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8pPr>
            <a:lvl9pPr marL="1512000" indent="-21600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baseline="0"/>
            </a:lvl9pPr>
          </a:lstStyle>
          <a:p>
            <a:r>
              <a:rPr lang="de-DE" dirty="0"/>
              <a:t>Handlungsfeld Materialien</a:t>
            </a:r>
          </a:p>
        </p:txBody>
      </p:sp>
      <p:cxnSp>
        <p:nvCxnSpPr>
          <p:cNvPr id="20" name="Gerade Verbindung 6">
            <a:extLst>
              <a:ext uri="{FF2B5EF4-FFF2-40B4-BE49-F238E27FC236}">
                <a16:creationId xmlns:a16="http://schemas.microsoft.com/office/drawing/2014/main" id="{D3FCECAC-68B5-5B7C-6F96-1ACD95F47265}"/>
              </a:ext>
            </a:extLst>
          </p:cNvPr>
          <p:cNvCxnSpPr>
            <a:cxnSpLocks/>
          </p:cNvCxnSpPr>
          <p:nvPr/>
        </p:nvCxnSpPr>
        <p:spPr>
          <a:xfrm>
            <a:off x="6178341" y="2018155"/>
            <a:ext cx="249082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B7426EB4-70E1-9CDB-5DD1-65206B68A793}"/>
              </a:ext>
            </a:extLst>
          </p:cNvPr>
          <p:cNvSpPr txBox="1"/>
          <p:nvPr/>
        </p:nvSpPr>
        <p:spPr>
          <a:xfrm>
            <a:off x="1092088" y="7006159"/>
            <a:ext cx="7635533" cy="5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9D3DC"/>
                </a:solidFill>
              </a14:hiddenFill>
            </a:ext>
          </a:extLst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de-DE" sz="1600" b="1" dirty="0">
                <a:solidFill>
                  <a:schemeClr val="dk2"/>
                </a:solidFill>
              </a:rPr>
              <a:t>Herausforderungen</a:t>
            </a:r>
            <a:r>
              <a:rPr lang="de-DE" sz="1600" dirty="0">
                <a:solidFill>
                  <a:schemeClr val="dk2"/>
                </a:solidFill>
              </a:rPr>
              <a:t> über alle Handlungsfelder hinweg:</a:t>
            </a:r>
          </a:p>
          <a:p>
            <a:pPr algn="l"/>
            <a:r>
              <a:rPr lang="de-DE" sz="1600" dirty="0">
                <a:solidFill>
                  <a:schemeClr val="dk2"/>
                </a:solidFill>
              </a:rPr>
              <a:t>Verfügbarkeit von Daten, absolute Reduktion trotz Wachstum,…</a:t>
            </a:r>
          </a:p>
        </p:txBody>
      </p:sp>
      <p:grpSp>
        <p:nvGrpSpPr>
          <p:cNvPr id="18" name="Arrow (2)">
            <a:extLst>
              <a:ext uri="{FF2B5EF4-FFF2-40B4-BE49-F238E27FC236}">
                <a16:creationId xmlns:a16="http://schemas.microsoft.com/office/drawing/2014/main" id="{49307BB0-2175-400A-4409-DF65F703F98C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516681" y="7007147"/>
            <a:ext cx="460909" cy="579793"/>
            <a:chOff x="5097258" y="2241315"/>
            <a:chExt cx="460909" cy="579793"/>
          </a:xfrm>
        </p:grpSpPr>
        <p:sp>
          <p:nvSpPr>
            <p:cNvPr id="22" name="Chevron 17">
              <a:extLst>
                <a:ext uri="{FF2B5EF4-FFF2-40B4-BE49-F238E27FC236}">
                  <a16:creationId xmlns:a16="http://schemas.microsoft.com/office/drawing/2014/main" id="{76955351-2981-E4AB-8E19-9C0BA94C51D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gray">
            <a:xfrm>
              <a:off x="5230609" y="2241315"/>
              <a:ext cx="327558" cy="579793"/>
            </a:xfrm>
            <a:prstGeom prst="chevron">
              <a:avLst/>
            </a:prstGeom>
            <a:solidFill>
              <a:srgbClr val="93C11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81"/>
                </a:spcBef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Chevron 18">
              <a:extLst>
                <a:ext uri="{FF2B5EF4-FFF2-40B4-BE49-F238E27FC236}">
                  <a16:creationId xmlns:a16="http://schemas.microsoft.com/office/drawing/2014/main" id="{8721CD28-71FA-3BA5-73BF-4A1F810F392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gray">
            <a:xfrm>
              <a:off x="5097258" y="2333066"/>
              <a:ext cx="223887" cy="396287"/>
            </a:xfrm>
            <a:prstGeom prst="chevron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81"/>
                </a:spcBef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Datumsplatzhalter 25">
            <a:extLst>
              <a:ext uri="{FF2B5EF4-FFF2-40B4-BE49-F238E27FC236}">
                <a16:creationId xmlns:a16="http://schemas.microsoft.com/office/drawing/2014/main" id="{0A4DEB90-5DF7-996A-3694-9DFB126E918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26.04.2023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5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305C1-4AF6-78FC-A611-44206F8B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2A97F6-3EC3-1C31-B151-BF4BDCBEA3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BF13C9-3146-0270-CA26-5D8BE8696E4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Susanne Hartlieb | TRUMPF SE + Co. KG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E4B957-CF9E-6987-1A87-1BF6828BB0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7</a:t>
            </a:fld>
            <a:r>
              <a:rPr lang="de-DE" dirty="0"/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88B508-DAB5-38E4-797E-AC0BF784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5095"/>
            <a:ext cx="12210931" cy="1057740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B90040F-9C01-EB76-344C-08DDE108430E}"/>
              </a:ext>
            </a:extLst>
          </p:cNvPr>
          <p:cNvSpPr txBox="1"/>
          <p:nvPr/>
        </p:nvSpPr>
        <p:spPr>
          <a:xfrm>
            <a:off x="6506936" y="25717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BB766D-4F26-4547-2D5F-05AD4CC12089}"/>
              </a:ext>
            </a:extLst>
          </p:cNvPr>
          <p:cNvSpPr txBox="1"/>
          <p:nvPr/>
        </p:nvSpPr>
        <p:spPr>
          <a:xfrm>
            <a:off x="4565290" y="1874405"/>
            <a:ext cx="7326673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Ein Fabrik mit Zukunft</a:t>
            </a:r>
            <a:endParaRPr lang="de-DE" sz="2800" dirty="0">
              <a:solidFill>
                <a:schemeClr val="bg1"/>
              </a:solidFill>
            </a:endParaRPr>
          </a:p>
          <a:p>
            <a:endParaRPr lang="de-DE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100% erneuerbare Energie.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Energie- und ressourceneffiziente Prozesse.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Nachhaltigkeit standardmäßig Bestandteil von Entscheidungsprozessen.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Denkt mehr und mehr zirkulär.</a:t>
            </a:r>
          </a:p>
          <a:p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1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E84F87F-EB49-4E94-BFAA-523402F76A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AC939A-A6E7-44D7-B8DD-6EA76BF7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57C-F0F3-7842-B0E2-B762F92D6487}" type="slidenum">
              <a:rPr lang="de-DE"/>
              <a:pPr/>
              <a:t>8</a:t>
            </a:fld>
            <a:r>
              <a:rPr lang="de-DE" dirty="0"/>
              <a:t>  </a:t>
            </a:r>
            <a:r>
              <a:rPr lang="de-DE" b="0" dirty="0"/>
              <a:t>|</a:t>
            </a:r>
            <a:endParaRPr lang="de-DE" sz="900" b="0" dirty="0"/>
          </a:p>
        </p:txBody>
      </p:sp>
    </p:spTree>
    <p:extLst>
      <p:ext uri="{BB962C8B-B14F-4D97-AF65-F5344CB8AC3E}">
        <p14:creationId xmlns:p14="http://schemas.microsoft.com/office/powerpoint/2010/main" val="4190412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MIO_CHANGETRACKING" val="true"/>
  <p:tag name="MIO_PRESENTATION_LANGUAGE" val="10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E-Mail-Adresse;Bitte geben Sie hier Ihre E-Mail-Adresse ein"/>
  <p:tag name="MIO_USER_INPUT_OPTIONAL" val=" "/>
  <p:tag name="MIO_USER_INPUT_TEXT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Telefonnummer;Bitten geben Sie hier Ihre Telefonnummer ein"/>
  <p:tag name="MIO_USER_INPUT_OPTIONAL" val=" "/>
  <p:tag name="MIO_USER_INPUT_TEXT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bteilung;Bitte geben Sie hier Ihre Abteilung ein"/>
  <p:tag name="MIO_USER_INPUT_OPTIONAL" val=" "/>
  <p:tag name="MIO_USER_INPUT_TEXT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Name;Bitte geben Sie hier Ihren Vor- und Nachnamen ein"/>
  <p:tag name="MIO_USER_INPUT_OPTIONAL" val=" "/>
  <p:tag name="MIO_USER_INPUT_TEXT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238a665-d686-476e-a182-03e663ec6f99"/>
  <p:tag name="MIO_EKGUID" val="e7711266-1164-48b7-9a56-c184eeea4eb8"/>
  <p:tag name="MIO_UPDATE" val="True"/>
  <p:tag name="MIO_VERSION" val="26.11.2021 10:04:27"/>
  <p:tag name="MIO_DBID" val="8236CE71-3243-41A3-904F-7EA9E80C736A"/>
  <p:tag name="MIO_LASTDOWNLOADED" val="28.02.2023 23:09:05.039"/>
  <p:tag name="MIO_OBJECTNAME" val="Arrow (2)"/>
  <p:tag name="MIO_LASTEDITORNAME" val="empower Brandi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a64719b-804d-43d4-ac8d-09ee6be313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ffe2548-a46b-4498-877d-f369900e7e6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238a665-d686-476e-a182-03e663ec6f99"/>
  <p:tag name="MIO_EKGUID" val="e7711266-1164-48b7-9a56-c184eeea4eb8"/>
  <p:tag name="MIO_UPDATE" val="True"/>
  <p:tag name="MIO_VERSION" val="26.11.2021 10:04:27"/>
  <p:tag name="MIO_DBID" val="8236CE71-3243-41A3-904F-7EA9E80C736A"/>
  <p:tag name="MIO_LASTDOWNLOADED" val="28.02.2023 23:09:03.638"/>
  <p:tag name="MIO_OBJECTNAME" val="Arrow (2)"/>
  <p:tag name="MIO_LASTEDITORNAME" val="empower Brand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a64719b-804d-43d4-ac8d-09ee6be313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ffe2548-a46b-4498-877d-f369900e7e6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opyright;Bitte wählen Sie den Status dieser Präsentation aus"/>
  <p:tag name="MIO_USER_INPUT_OPTIONS" val="Vertraulich;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HDS" val="True"/>
  <p:tag name="MIO_SKIPVERSION" val="01.01.0001 00:00:00"/>
  <p:tag name="MIO_EKGUID" val="b462a286-179c-464a-9ad9-b0d3902f5fe5"/>
  <p:tag name="MIO_UPDATE" val="True"/>
  <p:tag name="MIO_DBID" val="8236CE71-3243-41A3-904F-7EA9E80C736A"/>
  <p:tag name="MIO_OBJECTNAME" val="TRUMPF DE"/>
  <p:tag name="MIO_LASTEDITORNAME" val="Katharina Kampen"/>
  <p:tag name="MIO_FALLBACK_LAYOUT" val="9"/>
  <p:tag name="MIO_SHOW_DATE" val="True"/>
  <p:tag name="MIO_SHOW_FOOTER" val="True"/>
  <p:tag name="MIO_SHOW_PAGENUMBER" val="True"/>
  <p:tag name="MIO_AVOID_BLANK_LAYOUT" val="True"/>
  <p:tag name="MIO_CD_LAYOUT_VALID_AREA" val="False"/>
  <p:tag name="MIO_EMBED_FONT" val="False"/>
  <p:tag name="MIO_MATCH_COLOR_SCHEME" val="False"/>
  <p:tag name="MIO_NUMBER_OF_VALID_LAYOUTS" val="22"/>
  <p:tag name="MIO_VERSION" val="25.11.2021 16:14:12"/>
  <p:tag name="MIO_LASTDOWNLOADED" val="21.02.2023 10:51:26.909"/>
  <p:tag name="MIO_CDID" val="d30371fb-bd2b-4816-a0ce-bd6a1479ab6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rumpf PowerPoint 2019">
  <a:themeElements>
    <a:clrScheme name="Trumpf dezent">
      <a:dk1>
        <a:srgbClr val="333333"/>
      </a:dk1>
      <a:lt1>
        <a:srgbClr val="FFFFFF"/>
      </a:lt1>
      <a:dk2>
        <a:srgbClr val="285172"/>
      </a:dk2>
      <a:lt2>
        <a:srgbClr val="FFFFFF"/>
      </a:lt2>
      <a:accent1>
        <a:srgbClr val="575757"/>
      </a:accent1>
      <a:accent2>
        <a:srgbClr val="D0D0D0"/>
      </a:accent2>
      <a:accent3>
        <a:srgbClr val="285172"/>
      </a:accent3>
      <a:accent4>
        <a:srgbClr val="8094AF"/>
      </a:accent4>
      <a:accent5>
        <a:srgbClr val="BBD03A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D746A209-D3A0-42EF-988A-4829135B642B}" vid="{7DF3D1B1-4C56-472B-9565-3D7A511C20EB}"/>
    </a:ext>
  </a:extLst>
</a:theme>
</file>

<file path=ppt/theme/theme2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DC99EB5B522442BFB271BE36A4F819" ma:contentTypeVersion="17" ma:contentTypeDescription="Ein neues Dokument erstellen." ma:contentTypeScope="" ma:versionID="a70fb71c8d03ff12ade853dbdbf2954b">
  <xsd:schema xmlns:xsd="http://www.w3.org/2001/XMLSchema" xmlns:xs="http://www.w3.org/2001/XMLSchema" xmlns:p="http://schemas.microsoft.com/office/2006/metadata/properties" xmlns:ns2="46a56ff4-038c-43a1-8198-66df79d5b4f2" xmlns:ns3="acc70353-449a-458c-af38-81fd801b6559" targetNamespace="http://schemas.microsoft.com/office/2006/metadata/properties" ma:root="true" ma:fieldsID="3065265883915d1102bea8f7b0131355" ns2:_="" ns3:_="">
    <xsd:import namespace="46a56ff4-038c-43a1-8198-66df79d5b4f2"/>
    <xsd:import namespace="acc70353-449a-458c-af38-81fd801b6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Uhrzeit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56ff4-038c-43a1-8198-66df79d5b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Uhrzeit" ma:index="18" nillable="true" ma:displayName="Uhrzeit" ma:format="DateOnly" ma:internalName="Uhrzeit">
      <xsd:simpleType>
        <xsd:restriction base="dms:DateTime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5e9485e2-df4f-4880-8a81-872be8114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70353-449a-458c-af38-81fd801b6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2400c1-fff9-468c-bdef-2fcd72bfa8a4}" ma:internalName="TaxCatchAll" ma:showField="CatchAllData" ma:web="acc70353-449a-458c-af38-81fd801b65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c70353-449a-458c-af38-81fd801b6559" xsi:nil="true"/>
    <lcf76f155ced4ddcb4097134ff3c332f xmlns="46a56ff4-038c-43a1-8198-66df79d5b4f2">
      <Terms xmlns="http://schemas.microsoft.com/office/infopath/2007/PartnerControls"/>
    </lcf76f155ced4ddcb4097134ff3c332f>
    <Uhrzeit xmlns="46a56ff4-038c-43a1-8198-66df79d5b4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9BFEE3-16B2-4A81-B169-A7983E93F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a56ff4-038c-43a1-8198-66df79d5b4f2"/>
    <ds:schemaRef ds:uri="acc70353-449a-458c-af38-81fd801b65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9BD21C-4072-4371-9710-CA4FDCF14B17}">
  <ds:schemaRefs>
    <ds:schemaRef ds:uri="http://schemas.microsoft.com/office/2006/metadata/properties"/>
    <ds:schemaRef ds:uri="http://schemas.microsoft.com/office/infopath/2007/PartnerControls"/>
    <ds:schemaRef ds:uri="acc70353-449a-458c-af38-81fd801b6559"/>
    <ds:schemaRef ds:uri="46a56ff4-038c-43a1-8198-66df79d5b4f2"/>
  </ds:schemaRefs>
</ds:datastoreItem>
</file>

<file path=customXml/itemProps3.xml><?xml version="1.0" encoding="utf-8"?>
<ds:datastoreItem xmlns:ds="http://schemas.openxmlformats.org/officeDocument/2006/customXml" ds:itemID="{5D534D4C-50E2-481A-9564-4222ED1E6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1902_Trumpf-Master_Dada_v9_Neues-Raster</Template>
  <TotalTime>0</TotalTime>
  <Words>820</Words>
  <Application>Microsoft Office PowerPoint</Application>
  <PresentationFormat>Breitbild</PresentationFormat>
  <Paragraphs>194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Trumpf PowerPoint 2019</vt:lpstr>
      <vt:lpstr>Eine Fabrik mit Zukunft - TRUMPF Klimastrategie</vt:lpstr>
      <vt:lpstr>TRUMPF Klimastrategie</vt:lpstr>
      <vt:lpstr>Schritt 1 – CO2-Emissionen bilanzieren</vt:lpstr>
      <vt:lpstr>Schritt 2 - Strategie + Ziele entwickeln </vt:lpstr>
      <vt:lpstr>Schritt 3 - Umsetzen</vt:lpstr>
      <vt:lpstr>Schritt 3 - Umsetzen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in zwei Zeilen</dc:title>
  <dc:creator>Katharina Kampen</dc:creator>
  <cp:lastModifiedBy>Hartlieb, Susanne</cp:lastModifiedBy>
  <cp:revision>65</cp:revision>
  <cp:lastPrinted>2019-01-11T14:04:50Z</cp:lastPrinted>
  <dcterms:created xsi:type="dcterms:W3CDTF">2019-04-11T08:14:40Z</dcterms:created>
  <dcterms:modified xsi:type="dcterms:W3CDTF">2023-04-24T09:08:01Z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0x01010075DC99EB5B522442BFB271BE36A4F819</vt:lpwstr>
  </property>
  <property fmtid="{D5CDD505-2E9C-101B-9397-08002B2CF9AE}" pid="3" name="MediaServiceImageTags">
    <vt:lpwstr/>
  </property>
</Properties>
</file>