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49.xml" ContentType="application/vnd.openxmlformats-officedocument.presentationml.tags+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slides/slide80.xml" ContentType="application/vnd.openxmlformats-officedocument.presentationml.slide+xml"/>
  <Override PartName="/ppt/notesSlides/notesSlide8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4"/>
  </p:notesMasterIdLst>
  <p:handoutMasterIdLst>
    <p:handoutMasterId r:id="rId25"/>
  </p:handoutMasterIdLst>
  <p:sldIdLst>
    <p:sldId id="313" r:id="rId5"/>
    <p:sldId id="5366" r:id="rId6"/>
    <p:sldId id="5367" r:id="rId7"/>
    <p:sldId id="332" r:id="rId8"/>
    <p:sldId id="5373" r:id="rId9"/>
    <p:sldId id="374" r:id="rId10"/>
    <p:sldId id="371" r:id="rId11"/>
    <p:sldId id="5364" r:id="rId12"/>
    <p:sldId id="725" r:id="rId13"/>
    <p:sldId id="331" r:id="rId14"/>
    <p:sldId id="738" r:id="rId15"/>
    <p:sldId id="743" r:id="rId16"/>
    <p:sldId id="333" r:id="rId17"/>
    <p:sldId id="372" r:id="rId18"/>
    <p:sldId id="723" r:id="rId19"/>
    <p:sldId id="736" r:id="rId20"/>
    <p:sldId id="319" r:id="rId21"/>
    <p:sldId id="321" r:id="rId22"/>
    <p:sldId id="322" r:id="rId23"/>
  </p:sldIdLst>
  <p:sldSz cx="12192000" cy="6858000"/>
  <p:notesSz cx="6797675" cy="9926638"/>
  <p:custDataLst>
    <p:tags r:id="rId26"/>
  </p:custDataLst>
  <p:defaultTextStyle>
    <a:defPPr>
      <a:defRPr lang="de-DE"/>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30BB86-0CCC-861F-184A-B604CB012A24}" name="Sigle, Franziska" initials="SF" userId="S::Franziska.Sigle@trumpf.com::11f66f93-ff41-49fe-bb11-40837768f92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rlt, Maike" initials="AM" lastIdx="1" clrIdx="0">
    <p:extLst>
      <p:ext uri="{19B8F6BF-5375-455C-9EA6-DF929625EA0E}">
        <p15:presenceInfo xmlns:p15="http://schemas.microsoft.com/office/powerpoint/2012/main" userId="S::maike.arlt@trumpf.com::032a9f25-3a81-47df-93cf-d08f35468fd5" providerId="AD"/>
      </p:ext>
    </p:extLst>
  </p:cmAuthor>
  <p:cmAuthor id="2" name="Berghausen, Rainer" initials="BR" lastIdx="2" clrIdx="1">
    <p:extLst>
      <p:ext uri="{19B8F6BF-5375-455C-9EA6-DF929625EA0E}">
        <p15:presenceInfo xmlns:p15="http://schemas.microsoft.com/office/powerpoint/2012/main" userId="S::rainer.berghausen@trumpf.com::dbce854f-37d3-4151-9902-de216df652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D0D0"/>
    <a:srgbClr val="F0EB1F"/>
    <a:srgbClr val="BBD03A"/>
    <a:srgbClr val="575756"/>
    <a:srgbClr val="8094AF"/>
    <a:srgbClr val="0D3174"/>
    <a:srgbClr val="7F7F7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DC56D5-8E4A-AA56-DA0A-035CDE6AF701}" v="3" dt="2023-04-18T15:39:59.997"/>
    <p1510:client id="{BD607859-806F-1D1D-6B28-95A0464641B8}" v="20" dt="2023-04-20T12:44:43.42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7321" autoAdjust="0"/>
  </p:normalViewPr>
  <p:slideViewPr>
    <p:cSldViewPr snapToGrid="0" snapToObjects="1" showGuides="1">
      <p:cViewPr varScale="1">
        <p:scale>
          <a:sx n="72" d="100"/>
          <a:sy n="72" d="100"/>
        </p:scale>
        <p:origin x="998" y="58"/>
      </p:cViewPr>
      <p:guideLst/>
    </p:cSldViewPr>
  </p:slideViewPr>
  <p:outlineViewPr>
    <p:cViewPr>
      <p:scale>
        <a:sx n="33" d="100"/>
        <a:sy n="33" d="100"/>
      </p:scale>
      <p:origin x="0" y="0"/>
    </p:cViewPr>
  </p:outlineViewPr>
  <p:notesTextViewPr>
    <p:cViewPr>
      <p:scale>
        <a:sx n="75" d="100"/>
        <a:sy n="75" d="100"/>
      </p:scale>
      <p:origin x="0" y="0"/>
    </p:cViewPr>
  </p:notesTextViewPr>
  <p:sorterViewPr>
    <p:cViewPr>
      <p:scale>
        <a:sx n="66" d="100"/>
        <a:sy n="66" d="100"/>
      </p:scale>
      <p:origin x="0" y="0"/>
    </p:cViewPr>
  </p:sorterViewPr>
  <p:notesViewPr>
    <p:cSldViewPr snapToGrid="0" snapToObjects="1" showGuides="1">
      <p:cViewPr varScale="1">
        <p:scale>
          <a:sx n="80" d="100"/>
          <a:sy n="80" d="100"/>
        </p:scale>
        <p:origin x="401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Tabelle1!$B$2</c:f>
              <c:strCache>
                <c:ptCount val="1"/>
                <c:pt idx="0">
                  <c:v>Spalte2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974-43DF-B4FD-50A05D5FB84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974-43DF-B4FD-50A05D5FB84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974-43DF-B4FD-50A05D5FB84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974-43DF-B4FD-50A05D5FB84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974-43DF-B4FD-50A05D5FB84C}"/>
              </c:ext>
            </c:extLst>
          </c:dPt>
          <c:cat>
            <c:strRef>
              <c:f>Tabelle1!$A$3:$A$7</c:f>
              <c:strCache>
                <c:ptCount val="5"/>
                <c:pt idx="0">
                  <c:v>Westeuropa</c:v>
                </c:pt>
                <c:pt idx="1">
                  <c:v>Mitte-/OstEU</c:v>
                </c:pt>
                <c:pt idx="2">
                  <c:v>Amerika</c:v>
                </c:pt>
                <c:pt idx="3">
                  <c:v>Asien</c:v>
                </c:pt>
                <c:pt idx="4">
                  <c:v>Deutschland</c:v>
                </c:pt>
              </c:strCache>
            </c:strRef>
          </c:cat>
          <c:val>
            <c:numRef>
              <c:f>Tabelle1!$B$3:$B$7</c:f>
              <c:numCache>
                <c:formatCode>General</c:formatCode>
                <c:ptCount val="5"/>
                <c:pt idx="0">
                  <c:v>35</c:v>
                </c:pt>
                <c:pt idx="1">
                  <c:v>7</c:v>
                </c:pt>
                <c:pt idx="2">
                  <c:v>20</c:v>
                </c:pt>
                <c:pt idx="3">
                  <c:v>24</c:v>
                </c:pt>
                <c:pt idx="4">
                  <c:v>14</c:v>
                </c:pt>
              </c:numCache>
            </c:numRef>
          </c:val>
          <c:extLst>
            <c:ext xmlns:c16="http://schemas.microsoft.com/office/drawing/2014/chart" uri="{C3380CC4-5D6E-409C-BE32-E72D297353CC}">
              <c16:uniqueId val="{0000000A-C974-43DF-B4FD-50A05D5FB84C}"/>
            </c:ext>
          </c:extLst>
        </c:ser>
        <c:dLbls>
          <c:showLegendKey val="0"/>
          <c:showVal val="0"/>
          <c:showCatName val="0"/>
          <c:showSerName val="0"/>
          <c:showPercent val="0"/>
          <c:showBubbleSize val="0"/>
          <c:showLeaderLines val="0"/>
        </c:dLbls>
        <c:firstSliceAng val="2"/>
        <c:holeSize val="74"/>
      </c:doughnutChart>
      <c:spPr>
        <a:noFill/>
        <a:ln>
          <a:noFill/>
        </a:ln>
        <a:effectLst/>
      </c:spPr>
    </c:plotArea>
    <c:plotVisOnly val="1"/>
    <c:dispBlanksAs val="zero"/>
    <c:showDLblsOverMax val="0"/>
  </c:chart>
  <c:spPr>
    <a:noFill/>
    <a:ln>
      <a:noFill/>
    </a:ln>
    <a:effectLst/>
  </c:spPr>
  <c:txPr>
    <a:bodyPr/>
    <a:lstStyle/>
    <a:p>
      <a:pPr>
        <a:defRPr/>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w="25403">
          <a:noFill/>
        </a:ln>
      </c:spPr>
    </c:plotArea>
    <c:plotVisOnly val="1"/>
    <c:dispBlanksAs val="zero"/>
    <c:showDLblsOverMax val="0"/>
  </c:chart>
  <c:spPr>
    <a:noFill/>
    <a:ln>
      <a:noFill/>
    </a:ln>
  </c:spPr>
  <c:txPr>
    <a:bodyPr/>
    <a:lstStyle/>
    <a:p>
      <a:pPr>
        <a:defRPr sz="1800"/>
      </a:pPr>
      <a:endParaRPr lang="de-DE"/>
    </a:p>
  </c:txPr>
  <c:externalData r:id="rId1">
    <c:autoUpdate val="0"/>
  </c:externalData>
</c:chartSpace>
</file>

<file path=ppt/handoutMasters/_rels/handoutMaster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1B810D8D-68EF-104F-897B-400E5A86AC0E}"/>
              </a:ext>
            </a:extLst>
          </p:cNvPr>
          <p:cNvSpPr>
            <a:spLocks noGrp="1"/>
          </p:cNvSpPr>
          <p:nvPr>
            <p:ph type="sldNum" sz="quarter" idx="3"/>
          </p:nvPr>
        </p:nvSpPr>
        <p:spPr>
          <a:xfrm>
            <a:off x="103482" y="9395859"/>
            <a:ext cx="428200" cy="332191"/>
          </a:xfrm>
          <a:prstGeom prst="rect">
            <a:avLst/>
          </a:prstGeom>
        </p:spPr>
        <p:txBody>
          <a:bodyPr vert="horz" lIns="0" tIns="0" rIns="0" bIns="0" rtlCol="0" anchor="ctr"/>
          <a:lstStyle/>
          <a:p>
            <a:pPr algn="r"/>
            <a:fld id="{17A3870A-23B3-8C42-9680-396FBEA6B6AD}" type="slidenum">
              <a:rPr lang="de-DE" sz="1000" b="1">
                <a:solidFill>
                  <a:schemeClr val="tx2"/>
                </a:solidFill>
                <a:cs typeface="Arial" panose="020B0604020202020204" pitchFamily="34" charset="0"/>
              </a:rPr>
              <a:pPr algn="r"/>
              <a:t>‹Nr.›</a:t>
            </a:fld>
            <a:endParaRPr lang="de-DE" sz="1000" b="1" dirty="0">
              <a:solidFill>
                <a:schemeClr val="tx2"/>
              </a:solidFill>
              <a:cs typeface="Arial" panose="020B0604020202020204" pitchFamily="34" charset="0"/>
            </a:endParaRPr>
          </a:p>
        </p:txBody>
      </p:sp>
      <p:pic>
        <p:nvPicPr>
          <p:cNvPr id="7" name="Grafik 6">
            <a:extLst>
              <a:ext uri="{FF2B5EF4-FFF2-40B4-BE49-F238E27FC236}">
                <a16:creationId xmlns:a16="http://schemas.microsoft.com/office/drawing/2014/main" id="{45305254-F1F9-7548-8E41-35654082BEAC}"/>
              </a:ext>
            </a:extLst>
          </p:cNvPr>
          <p:cNvPicPr>
            <a:picLocks noChangeAspect="1"/>
          </p:cNvPicPr>
          <p:nvPr/>
        </p:nvPicPr>
        <p:blipFill>
          <a:blip r:embed="rId2"/>
          <a:stretch>
            <a:fillRect/>
          </a:stretch>
        </p:blipFill>
        <p:spPr>
          <a:xfrm>
            <a:off x="6042180" y="9144273"/>
            <a:ext cx="428200" cy="468975"/>
          </a:xfrm>
          <a:prstGeom prst="rect">
            <a:avLst/>
          </a:prstGeom>
        </p:spPr>
      </p:pic>
      <p:sp>
        <p:nvSpPr>
          <p:cNvPr id="2" name="Fußzeilenplatzhalter 1"/>
          <p:cNvSpPr>
            <a:spLocks noGrp="1"/>
          </p:cNvSpPr>
          <p:nvPr>
            <p:ph type="ftr" sz="quarter" idx="2"/>
          </p:nvPr>
        </p:nvSpPr>
        <p:spPr>
          <a:xfrm>
            <a:off x="585207" y="9395859"/>
            <a:ext cx="2719070" cy="332191"/>
          </a:xfrm>
          <a:prstGeom prst="rect">
            <a:avLst/>
          </a:prstGeom>
        </p:spPr>
        <p:txBody>
          <a:bodyPr vert="horz" lIns="0" tIns="0" rIns="0" bIns="0" rtlCol="0" anchor="ctr"/>
          <a:lstStyle/>
          <a:p>
            <a:r>
              <a:rPr lang="de-DE" sz="1000" dirty="0">
                <a:solidFill>
                  <a:schemeClr val="accent1"/>
                </a:solidFill>
                <a:cs typeface="Arial" panose="020B0604020202020204" pitchFamily="34" charset="0"/>
              </a:rPr>
              <a:t>Name | Abteilung | 30. Januar 2019</a:t>
            </a:r>
          </a:p>
        </p:txBody>
      </p:sp>
    </p:spTree>
    <p:extLst>
      <p:ext uri="{BB962C8B-B14F-4D97-AF65-F5344CB8AC3E}">
        <p14:creationId xmlns:p14="http://schemas.microsoft.com/office/powerpoint/2010/main" val="1402407393"/>
      </p:ext>
    </p:extLst>
  </p:cSld>
  <p:clrMap bg1="lt1" tx1="dk1" bg2="lt2" tx2="dk2" accent1="accent1" accent2="accent2" accent3="accent3" accent4="accent4" accent5="accent5" accent6="accent6" hlink="hlink" folHlink="folHlink"/>
  <p:hf hdr="0" dt="0"/>
  <p:extLst>
    <p:ext uri="{56416CCD-93CA-4268-BC5B-53C4BB910035}">
      <p15:sldGuideLst xmlns:p15="http://schemas.microsoft.com/office/powerpoint/2012/main">
        <p15:guide id="2" pos="4076" userDrawn="1">
          <p15:clr>
            <a:srgbClr val="F26B43"/>
          </p15:clr>
        </p15:guide>
        <p15:guide id="3" pos="187" userDrawn="1">
          <p15:clr>
            <a:srgbClr val="F26B43"/>
          </p15:clr>
        </p15:guide>
        <p15:guide id="4" orient="horz" pos="203"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platzhalter 3"/>
          <p:cNvSpPr>
            <a:spLocks noGrp="1" noRot="1" noChangeAspect="1"/>
          </p:cNvSpPr>
          <p:nvPr>
            <p:ph type="sldImg" idx="2"/>
          </p:nvPr>
        </p:nvSpPr>
        <p:spPr>
          <a:xfrm>
            <a:off x="422275" y="28257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297399" y="3916113"/>
            <a:ext cx="6172981" cy="4901681"/>
          </a:xfrm>
          <a:prstGeom prst="rect">
            <a:avLst/>
          </a:prstGeom>
        </p:spPr>
        <p:txBody>
          <a:bodyPr vert="horz" lIns="0" tIns="0" rIns="0" bIns="0" rtlCol="0"/>
          <a:lstStyle/>
          <a:p>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Foliennummernplatzhalter 6"/>
          <p:cNvSpPr>
            <a:spLocks noGrp="1"/>
          </p:cNvSpPr>
          <p:nvPr>
            <p:ph type="sldNum" sz="quarter" idx="5"/>
          </p:nvPr>
        </p:nvSpPr>
        <p:spPr>
          <a:xfrm>
            <a:off x="103482" y="9395133"/>
            <a:ext cx="428200" cy="332191"/>
          </a:xfrm>
          <a:prstGeom prst="rect">
            <a:avLst/>
          </a:prstGeom>
        </p:spPr>
        <p:txBody>
          <a:bodyPr vert="horz" lIns="0" tIns="0" rIns="0" bIns="0" rtlCol="0" anchor="ctr"/>
          <a:lstStyle>
            <a:lvl1pPr>
              <a:defRPr lang="de-DE" sz="1000" b="1" smtClean="0">
                <a:solidFill>
                  <a:schemeClr val="tx2"/>
                </a:solidFill>
                <a:cs typeface="Arial" panose="020B0604020202020204" pitchFamily="34" charset="0"/>
              </a:defRPr>
            </a:lvl1pPr>
          </a:lstStyle>
          <a:p>
            <a:pPr algn="r"/>
            <a:fld id="{7D817C07-CE16-5C41-9ABD-94C73CEF6061}" type="slidenum">
              <a:rPr lang="de-DE" smtClean="0"/>
              <a:pPr algn="r"/>
              <a:t>‹Nr.›</a:t>
            </a:fld>
            <a:endParaRPr lang="de-DE"/>
          </a:p>
        </p:txBody>
      </p:sp>
      <p:sp>
        <p:nvSpPr>
          <p:cNvPr id="15" name="Fußzeilenplatzhalter 14"/>
          <p:cNvSpPr>
            <a:spLocks noGrp="1"/>
          </p:cNvSpPr>
          <p:nvPr>
            <p:ph type="ftr" sz="quarter" idx="4"/>
          </p:nvPr>
        </p:nvSpPr>
        <p:spPr>
          <a:xfrm>
            <a:off x="585207" y="9395133"/>
            <a:ext cx="2719070" cy="332191"/>
          </a:xfrm>
          <a:prstGeom prst="rect">
            <a:avLst/>
          </a:prstGeom>
        </p:spPr>
        <p:txBody>
          <a:bodyPr vert="horz" lIns="0" tIns="0" rIns="0" bIns="0" rtlCol="0" anchor="ctr"/>
          <a:lstStyle>
            <a:lvl1pPr>
              <a:defRPr lang="de-DE" sz="1000">
                <a:solidFill>
                  <a:schemeClr val="accent1"/>
                </a:solidFill>
                <a:cs typeface="Arial" panose="020B0604020202020204" pitchFamily="34" charset="0"/>
              </a:defRPr>
            </a:lvl1pPr>
          </a:lstStyle>
          <a:p>
            <a:r>
              <a:rPr lang="de-DE" dirty="0"/>
              <a:t>Name | Abteilung | 30. Januar 2019</a:t>
            </a:r>
          </a:p>
        </p:txBody>
      </p:sp>
      <p:pic>
        <p:nvPicPr>
          <p:cNvPr id="16" name="Grafik 15">
            <a:extLst>
              <a:ext uri="{FF2B5EF4-FFF2-40B4-BE49-F238E27FC236}">
                <a16:creationId xmlns:a16="http://schemas.microsoft.com/office/drawing/2014/main" id="{45305254-F1F9-7548-8E41-35654082BEAC}"/>
              </a:ext>
            </a:extLst>
          </p:cNvPr>
          <p:cNvPicPr>
            <a:picLocks noChangeAspect="1"/>
          </p:cNvPicPr>
          <p:nvPr/>
        </p:nvPicPr>
        <p:blipFill>
          <a:blip r:embed="rId2"/>
          <a:stretch>
            <a:fillRect/>
          </a:stretch>
        </p:blipFill>
        <p:spPr>
          <a:xfrm>
            <a:off x="6042180" y="9144273"/>
            <a:ext cx="428200" cy="468975"/>
          </a:xfrm>
          <a:prstGeom prst="rect">
            <a:avLst/>
          </a:prstGeom>
        </p:spPr>
      </p:pic>
    </p:spTree>
    <p:extLst>
      <p:ext uri="{BB962C8B-B14F-4D97-AF65-F5344CB8AC3E}">
        <p14:creationId xmlns:p14="http://schemas.microsoft.com/office/powerpoint/2010/main" val="3980741054"/>
      </p:ext>
    </p:extLst>
  </p:cSld>
  <p:clrMap bg1="lt1" tx1="dk1" bg2="lt2" tx2="dk2" accent1="accent1" accent2="accent2" accent3="accent3" accent4="accent4" accent5="accent5" accent6="accent6" hlink="hlink" folHlink="folHlink"/>
  <p:hf hdr="0" dt="0"/>
  <p:notesStyle>
    <a:lvl1pPr marL="0" algn="l" defTabSz="914400" rtl="0" eaLnBrk="1" latinLnBrk="0" hangingPunct="1">
      <a:spcBef>
        <a:spcPts val="600"/>
      </a:spcBef>
      <a:spcAft>
        <a:spcPts val="600"/>
      </a:spcAft>
      <a:defRPr sz="1200" b="1" kern="1200">
        <a:solidFill>
          <a:schemeClr val="tx1"/>
        </a:solidFill>
        <a:latin typeface="+mn-lt"/>
        <a:ea typeface="+mn-ea"/>
        <a:cs typeface="+mn-cs"/>
      </a:defRPr>
    </a:lvl1pPr>
    <a:lvl2pPr marL="0" algn="l" defTabSz="914400" rtl="0" eaLnBrk="1" latinLnBrk="0" hangingPunct="1">
      <a:spcAft>
        <a:spcPts val="600"/>
      </a:spcAft>
      <a:defRPr sz="1200" kern="1200">
        <a:solidFill>
          <a:schemeClr val="tx1"/>
        </a:solidFill>
        <a:latin typeface="+mn-lt"/>
        <a:ea typeface="+mn-ea"/>
        <a:cs typeface="+mn-cs"/>
      </a:defRPr>
    </a:lvl2pPr>
    <a:lvl3pPr marL="0" indent="-144000" algn="l" defTabSz="914400" rtl="0" eaLnBrk="1" latinLnBrk="0" hangingPunct="1">
      <a:spcBef>
        <a:spcPts val="500"/>
      </a:spcBef>
      <a:buClr>
        <a:schemeClr val="tx2"/>
      </a:buClr>
      <a:buFont typeface="Wingdings" panose="05000000000000000000" pitchFamily="2" charset="2"/>
      <a:buChar char="§"/>
      <a:defRPr sz="1200" kern="1200">
        <a:solidFill>
          <a:schemeClr val="tx1"/>
        </a:solidFill>
        <a:latin typeface="+mn-lt"/>
        <a:ea typeface="+mn-ea"/>
        <a:cs typeface="+mn-cs"/>
      </a:defRPr>
    </a:lvl3pPr>
    <a:lvl4pPr marL="288000" indent="-144000" algn="l" defTabSz="914400" rtl="0" eaLnBrk="1" latinLnBrk="0" hangingPunct="1">
      <a:spcBef>
        <a:spcPts val="500"/>
      </a:spcBef>
      <a:buClr>
        <a:schemeClr val="tx2"/>
      </a:buClr>
      <a:buFont typeface="Wingdings" panose="05000000000000000000" pitchFamily="2" charset="2"/>
      <a:buChar char="§"/>
      <a:defRPr sz="1200" kern="1200">
        <a:solidFill>
          <a:schemeClr val="tx1"/>
        </a:solidFill>
        <a:latin typeface="+mn-lt"/>
        <a:ea typeface="+mn-ea"/>
        <a:cs typeface="+mn-cs"/>
      </a:defRPr>
    </a:lvl4pPr>
    <a:lvl5pPr marL="432000" indent="-144000" algn="l" defTabSz="914400" rtl="0" eaLnBrk="1" latinLnBrk="0" hangingPunct="1">
      <a:spcBef>
        <a:spcPts val="500"/>
      </a:spcBef>
      <a:buClr>
        <a:schemeClr val="tx2"/>
      </a:buClr>
      <a:buFont typeface="Wingdings" panose="05000000000000000000" pitchFamily="2"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187" userDrawn="1">
          <p15:clr>
            <a:srgbClr val="F26B43"/>
          </p15:clr>
        </p15:guide>
        <p15:guide id="2" pos="4076" userDrawn="1">
          <p15:clr>
            <a:srgbClr val="F26B43"/>
          </p15:clr>
        </p15:guide>
        <p15:guide id="3" orient="horz" pos="178"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a:t>Bitte beachten Sie: </a:t>
            </a:r>
          </a:p>
          <a:p>
            <a:endParaRPr lang="de-DE"/>
          </a:p>
          <a:p>
            <a:pPr marL="171450" indent="-171450">
              <a:buFontTx/>
              <a:buChar char="-"/>
            </a:pPr>
            <a:r>
              <a:rPr lang="de-DE"/>
              <a:t>Diese Präsentation ist ein Vorschlag TRUMPF vorzustellen. Sie können daher selbst entscheiden, welche Folien Sie verwenden möchten. </a:t>
            </a:r>
            <a:endParaRPr lang="de-DE" dirty="0"/>
          </a:p>
          <a:p>
            <a:pPr marL="171450" indent="-171450">
              <a:buFontTx/>
              <a:buChar char="-"/>
            </a:pPr>
            <a:r>
              <a:rPr lang="de-DE"/>
              <a:t>Folie 7 ist über den Zoom animiert; wenn Sie auf das WM-Bild bzw. LT-Bild klicken, kommen Sie auf je eine zusätzliche Folie (diese können bei Bedarf gezeigt werden). </a:t>
            </a:r>
          </a:p>
        </p:txBody>
      </p:sp>
      <p:sp>
        <p:nvSpPr>
          <p:cNvPr id="4" name="Foliennummernplatzhalter 3"/>
          <p:cNvSpPr>
            <a:spLocks noGrp="1"/>
          </p:cNvSpPr>
          <p:nvPr>
            <p:ph type="sldNum" sz="quarter" idx="10"/>
          </p:nvPr>
        </p:nvSpPr>
        <p:spPr/>
        <p:txBody>
          <a:bodyPr/>
          <a:lstStyle/>
          <a:p>
            <a:fld id="{62E0D92E-6BDB-4159-8B79-8C0BFBC84268}" type="slidenum">
              <a:rPr lang="de-DE" smtClean="0"/>
              <a:pPr/>
              <a:t>1</a:t>
            </a:fld>
            <a:endParaRPr lang="de-DE" dirty="0"/>
          </a:p>
        </p:txBody>
      </p:sp>
    </p:spTree>
    <p:extLst>
      <p:ext uri="{BB962C8B-B14F-4D97-AF65-F5344CB8AC3E}">
        <p14:creationId xmlns:p14="http://schemas.microsoft.com/office/powerpoint/2010/main" val="1720683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2E0D92E-6BDB-4159-8B79-8C0BFBC84268}" type="slidenum">
              <a:rPr lang="de-DE" smtClean="0"/>
              <a:pPr/>
              <a:t>11</a:t>
            </a:fld>
            <a:endParaRPr lang="de-DE" dirty="0"/>
          </a:p>
        </p:txBody>
      </p:sp>
    </p:spTree>
    <p:extLst>
      <p:ext uri="{BB962C8B-B14F-4D97-AF65-F5344CB8AC3E}">
        <p14:creationId xmlns:p14="http://schemas.microsoft.com/office/powerpoint/2010/main" val="3507588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62E0D92E-6BDB-4159-8B79-8C0BFBC84268}" type="slidenum">
              <a:rPr lang="de-DE" smtClean="0"/>
              <a:pPr/>
              <a:t>12</a:t>
            </a:fld>
            <a:endParaRPr lang="de-DE" dirty="0"/>
          </a:p>
        </p:txBody>
      </p:sp>
    </p:spTree>
    <p:extLst>
      <p:ext uri="{BB962C8B-B14F-4D97-AF65-F5344CB8AC3E}">
        <p14:creationId xmlns:p14="http://schemas.microsoft.com/office/powerpoint/2010/main" val="4285712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Ein wesentlicher Faktor für unseren Erfolg ist, dass wir auf der ganzen Welt mit </a:t>
            </a:r>
            <a:r>
              <a:rPr lang="de-DE" b="1" dirty="0"/>
              <a:t>73 operativen Tochtergesellschaften </a:t>
            </a:r>
            <a:r>
              <a:rPr lang="de-DE" dirty="0"/>
              <a:t>zu Hause sind. Außerhalb Europas sind wir sehr stark in Amerika und sehr gut im asiatischen Markt positioniert. </a:t>
            </a:r>
          </a:p>
          <a:p>
            <a:endParaRPr lang="de-DE" dirty="0"/>
          </a:p>
          <a:p>
            <a:r>
              <a:rPr lang="de-DE" dirty="0"/>
              <a:t>TRUMPF produziert an Produktionsstandorten in China, Deutschland, Frankreich, Großbritannien, Italien, Japan, Mexiko, Österreich, Polen, Schweiz, Tschechien und in den USA. </a:t>
            </a:r>
          </a:p>
          <a:p>
            <a:endParaRPr lang="de-DE" dirty="0"/>
          </a:p>
          <a:p>
            <a:r>
              <a:rPr lang="de-DE" dirty="0"/>
              <a:t>Diese Standorte bilden den </a:t>
            </a:r>
            <a:r>
              <a:rPr lang="de-DE" b="1" dirty="0"/>
              <a:t>TRUMPF Produktionsverbund</a:t>
            </a:r>
            <a:r>
              <a:rPr lang="de-DE" dirty="0"/>
              <a:t>, einem zentralen Bestandteil unserer Fertigungsorganisation. TRUMPF fertigt Baugruppen für bestimmte Maschinenbaureihen ausschließlich an einem Standort und liefert diese weltweit an andere TRUMPF Gesellschaften. Das TRUMPF Produktionssystem SYNCHRO ist an nahezu allen Produktionsstandorten eingeführt. </a:t>
            </a:r>
          </a:p>
        </p:txBody>
      </p:sp>
      <p:sp>
        <p:nvSpPr>
          <p:cNvPr id="4" name="Foliennummernplatzhalter 3"/>
          <p:cNvSpPr>
            <a:spLocks noGrp="1"/>
          </p:cNvSpPr>
          <p:nvPr>
            <p:ph type="sldNum" sz="quarter" idx="10"/>
          </p:nvPr>
        </p:nvSpPr>
        <p:spPr/>
        <p:txBody>
          <a:bodyPr/>
          <a:lstStyle/>
          <a:p>
            <a:fld id="{62E0D92E-6BDB-4159-8B79-8C0BFBC84268}" type="slidenum">
              <a:rPr lang="de-DE" smtClean="0"/>
              <a:pPr/>
              <a:t>16</a:t>
            </a:fld>
            <a:endParaRPr lang="de-DE" dirty="0"/>
          </a:p>
        </p:txBody>
      </p:sp>
    </p:spTree>
    <p:extLst>
      <p:ext uri="{BB962C8B-B14F-4D97-AF65-F5344CB8AC3E}">
        <p14:creationId xmlns:p14="http://schemas.microsoft.com/office/powerpoint/2010/main" val="519163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0" dirty="0">
                <a:solidFill>
                  <a:schemeClr val="tx1"/>
                </a:solidFill>
              </a:rPr>
              <a:t>Die Geschäftsbereiche im Einzelnen, beginnend mit dem </a:t>
            </a:r>
            <a:r>
              <a:rPr lang="de-DE" b="1" dirty="0">
                <a:solidFill>
                  <a:schemeClr val="tx1"/>
                </a:solidFill>
              </a:rPr>
              <a:t>Geschäftsbereich</a:t>
            </a:r>
            <a:r>
              <a:rPr lang="de-DE" b="0" dirty="0">
                <a:solidFill>
                  <a:schemeClr val="tx1"/>
                </a:solidFill>
              </a:rPr>
              <a:t> </a:t>
            </a:r>
            <a:r>
              <a:rPr lang="de-DE" b="1" dirty="0">
                <a:solidFill>
                  <a:schemeClr val="tx1"/>
                </a:solidFill>
              </a:rPr>
              <a:t>Werkzeugmaschinen</a:t>
            </a:r>
            <a:r>
              <a:rPr lang="de-DE" b="0" dirty="0">
                <a:solidFill>
                  <a:schemeClr val="tx1"/>
                </a:solidFill>
              </a:rPr>
              <a:t>, und hier zunächst zu einem Überblick über unser Maschinenportfolio:</a:t>
            </a:r>
          </a:p>
          <a:p>
            <a:r>
              <a:rPr lang="de-DE" b="0" dirty="0">
                <a:solidFill>
                  <a:schemeClr val="tx1"/>
                </a:solidFill>
              </a:rPr>
              <a:t>Unser größter Tätigkeitsbereich umfasst verschiedene </a:t>
            </a:r>
            <a:r>
              <a:rPr lang="de-DE" b="1" dirty="0">
                <a:solidFill>
                  <a:schemeClr val="tx1"/>
                </a:solidFill>
              </a:rPr>
              <a:t>Werkzeugmaschinen</a:t>
            </a:r>
            <a:r>
              <a:rPr lang="de-DE" b="0" dirty="0">
                <a:solidFill>
                  <a:schemeClr val="tx1"/>
                </a:solidFill>
              </a:rPr>
              <a:t> </a:t>
            </a:r>
            <a:r>
              <a:rPr lang="de-DE" b="1" dirty="0">
                <a:solidFill>
                  <a:schemeClr val="tx1"/>
                </a:solidFill>
              </a:rPr>
              <a:t>für</a:t>
            </a:r>
            <a:r>
              <a:rPr lang="de-DE" b="0" dirty="0">
                <a:solidFill>
                  <a:schemeClr val="tx1"/>
                </a:solidFill>
              </a:rPr>
              <a:t> </a:t>
            </a:r>
            <a:r>
              <a:rPr lang="de-DE" b="1" dirty="0">
                <a:solidFill>
                  <a:schemeClr val="tx1"/>
                </a:solidFill>
              </a:rPr>
              <a:t>die</a:t>
            </a:r>
            <a:r>
              <a:rPr lang="de-DE" b="0" dirty="0">
                <a:solidFill>
                  <a:schemeClr val="tx1"/>
                </a:solidFill>
              </a:rPr>
              <a:t> </a:t>
            </a:r>
            <a:r>
              <a:rPr lang="de-DE" b="1" dirty="0">
                <a:solidFill>
                  <a:schemeClr val="tx1"/>
                </a:solidFill>
              </a:rPr>
              <a:t>flexible</a:t>
            </a:r>
            <a:r>
              <a:rPr lang="de-DE" b="0" dirty="0">
                <a:solidFill>
                  <a:schemeClr val="tx1"/>
                </a:solidFill>
              </a:rPr>
              <a:t> </a:t>
            </a:r>
            <a:r>
              <a:rPr lang="de-DE" b="1" dirty="0">
                <a:solidFill>
                  <a:schemeClr val="tx1"/>
                </a:solidFill>
              </a:rPr>
              <a:t>Blech-</a:t>
            </a:r>
            <a:r>
              <a:rPr lang="de-DE" b="0" dirty="0">
                <a:solidFill>
                  <a:schemeClr val="tx1"/>
                </a:solidFill>
              </a:rPr>
              <a:t> </a:t>
            </a:r>
            <a:r>
              <a:rPr lang="de-DE" b="1" dirty="0">
                <a:solidFill>
                  <a:schemeClr val="tx1"/>
                </a:solidFill>
              </a:rPr>
              <a:t>und</a:t>
            </a:r>
            <a:r>
              <a:rPr lang="de-DE" b="0" dirty="0">
                <a:solidFill>
                  <a:schemeClr val="tx1"/>
                </a:solidFill>
              </a:rPr>
              <a:t> </a:t>
            </a:r>
            <a:r>
              <a:rPr lang="de-DE" b="1" dirty="0">
                <a:solidFill>
                  <a:schemeClr val="tx1"/>
                </a:solidFill>
              </a:rPr>
              <a:t>Rohrbearbeitung</a:t>
            </a:r>
            <a:r>
              <a:rPr lang="de-DE" b="0" dirty="0">
                <a:solidFill>
                  <a:schemeClr val="tx1"/>
                </a:solidFill>
              </a:rPr>
              <a:t>. Wir haben Maschinen zum Laserschneiden, zum Stanzen und für die kombinierte Stanz- und Laserbearbeitung, zum Biegen sowie für die Laserrohrbearbeitung im Programm. </a:t>
            </a:r>
            <a:r>
              <a:rPr lang="de-DE" sz="1100" b="0" kern="1200" dirty="0">
                <a:solidFill>
                  <a:schemeClr val="tx1"/>
                </a:solidFill>
                <a:effectLst/>
                <a:latin typeface="+mn-lt"/>
                <a:ea typeface="+mn-ea"/>
                <a:cs typeface="+mn-cs"/>
              </a:rPr>
              <a:t>Vielfältige Automatisierungslösungen, Maschinen zum Laserschweißen, ein breites Softwareangebot sowie innovative Lösungen für eine vernetzte Fertigung runden das Portfolio ab.</a:t>
            </a:r>
          </a:p>
          <a:p>
            <a:endParaRPr lang="de-DE" b="0" dirty="0">
              <a:solidFill>
                <a:schemeClr val="tx1"/>
              </a:solidFill>
            </a:endParaRPr>
          </a:p>
          <a:p>
            <a:r>
              <a:rPr lang="de-DE" b="0" dirty="0">
                <a:solidFill>
                  <a:schemeClr val="tx1"/>
                </a:solidFill>
              </a:rPr>
              <a:t>Die Kunden unseres Geschäftsbereichs Werkzeugmaschinen kommen vor allem aus der metallverarbeitenden Industrie: dem </a:t>
            </a:r>
            <a:r>
              <a:rPr lang="de-DE" b="1" dirty="0">
                <a:solidFill>
                  <a:schemeClr val="tx1"/>
                </a:solidFill>
              </a:rPr>
              <a:t>Maschinen-</a:t>
            </a:r>
            <a:r>
              <a:rPr lang="de-DE" b="0" dirty="0">
                <a:solidFill>
                  <a:schemeClr val="tx1"/>
                </a:solidFill>
              </a:rPr>
              <a:t> und Anlagenbau oder der </a:t>
            </a:r>
            <a:r>
              <a:rPr lang="de-DE" b="1" dirty="0">
                <a:solidFill>
                  <a:schemeClr val="tx1"/>
                </a:solidFill>
              </a:rPr>
              <a:t>Fahrzeug-</a:t>
            </a:r>
            <a:r>
              <a:rPr lang="de-DE" b="0" dirty="0">
                <a:solidFill>
                  <a:schemeClr val="tx1"/>
                </a:solidFill>
              </a:rPr>
              <a:t> und Flugzeugindustrie; auch </a:t>
            </a:r>
            <a:r>
              <a:rPr lang="de-DE" b="1" dirty="0">
                <a:solidFill>
                  <a:schemeClr val="tx1"/>
                </a:solidFill>
              </a:rPr>
              <a:t>Automaten-</a:t>
            </a:r>
            <a:r>
              <a:rPr lang="de-DE" b="0" dirty="0">
                <a:solidFill>
                  <a:schemeClr val="tx1"/>
                </a:solidFill>
              </a:rPr>
              <a:t>, </a:t>
            </a:r>
            <a:r>
              <a:rPr lang="de-DE" b="1" dirty="0">
                <a:solidFill>
                  <a:schemeClr val="tx1"/>
                </a:solidFill>
              </a:rPr>
              <a:t>Elektrogeräte-</a:t>
            </a:r>
            <a:r>
              <a:rPr lang="de-DE" b="0" dirty="0">
                <a:solidFill>
                  <a:schemeClr val="tx1"/>
                </a:solidFill>
              </a:rPr>
              <a:t>, </a:t>
            </a:r>
            <a:r>
              <a:rPr lang="de-DE" b="1" dirty="0">
                <a:solidFill>
                  <a:schemeClr val="tx1"/>
                </a:solidFill>
              </a:rPr>
              <a:t>Landmaschinen-</a:t>
            </a:r>
            <a:r>
              <a:rPr lang="de-DE" b="0" dirty="0">
                <a:solidFill>
                  <a:schemeClr val="tx1"/>
                </a:solidFill>
              </a:rPr>
              <a:t> und </a:t>
            </a:r>
            <a:r>
              <a:rPr lang="de-DE" b="1" dirty="0">
                <a:solidFill>
                  <a:schemeClr val="tx1"/>
                </a:solidFill>
              </a:rPr>
              <a:t>Möbelbau</a:t>
            </a:r>
            <a:r>
              <a:rPr lang="de-DE" b="0" dirty="0">
                <a:solidFill>
                  <a:schemeClr val="tx1"/>
                </a:solidFill>
              </a:rPr>
              <a:t> sind typische Anwendungsfelder.</a:t>
            </a:r>
          </a:p>
          <a:p>
            <a:endParaRPr lang="de-DE" b="0" dirty="0">
              <a:solidFill>
                <a:schemeClr val="tx1"/>
              </a:solidFill>
            </a:endParaRPr>
          </a:p>
        </p:txBody>
      </p:sp>
      <p:sp>
        <p:nvSpPr>
          <p:cNvPr id="4" name="Foliennummernplatzhalter 3"/>
          <p:cNvSpPr>
            <a:spLocks noGrp="1"/>
          </p:cNvSpPr>
          <p:nvPr>
            <p:ph type="sldNum" sz="quarter" idx="10"/>
          </p:nvPr>
        </p:nvSpPr>
        <p:spPr/>
        <p:txBody>
          <a:bodyPr/>
          <a:lstStyle/>
          <a:p>
            <a:fld id="{62E0D92E-6BDB-4159-8B79-8C0BFBC84268}" type="slidenum">
              <a:rPr lang="de-DE" smtClean="0"/>
              <a:pPr/>
              <a:t>18</a:t>
            </a:fld>
            <a:endParaRPr lang="de-DE" dirty="0"/>
          </a:p>
        </p:txBody>
      </p:sp>
    </p:spTree>
    <p:extLst>
      <p:ext uri="{BB962C8B-B14F-4D97-AF65-F5344CB8AC3E}">
        <p14:creationId xmlns:p14="http://schemas.microsoft.com/office/powerpoint/2010/main" val="664877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0" dirty="0">
                <a:solidFill>
                  <a:srgbClr val="333333"/>
                </a:solidFill>
              </a:rPr>
              <a:t>TRUMPF ist </a:t>
            </a:r>
            <a:r>
              <a:rPr lang="de-DE" b="1" dirty="0">
                <a:solidFill>
                  <a:srgbClr val="333333"/>
                </a:solidFill>
              </a:rPr>
              <a:t>Weltmarkt-</a:t>
            </a:r>
            <a:r>
              <a:rPr lang="de-DE" b="0" dirty="0">
                <a:solidFill>
                  <a:srgbClr val="333333"/>
                </a:solidFill>
              </a:rPr>
              <a:t> </a:t>
            </a:r>
            <a:r>
              <a:rPr lang="de-DE" b="1" dirty="0">
                <a:solidFill>
                  <a:srgbClr val="333333"/>
                </a:solidFill>
              </a:rPr>
              <a:t>und</a:t>
            </a:r>
            <a:r>
              <a:rPr lang="de-DE" b="0" dirty="0">
                <a:solidFill>
                  <a:srgbClr val="333333"/>
                </a:solidFill>
              </a:rPr>
              <a:t> </a:t>
            </a:r>
            <a:r>
              <a:rPr lang="de-DE" b="1" dirty="0">
                <a:solidFill>
                  <a:srgbClr val="333333"/>
                </a:solidFill>
              </a:rPr>
              <a:t>Technologieführer</a:t>
            </a:r>
            <a:r>
              <a:rPr lang="de-DE" b="0" dirty="0">
                <a:solidFill>
                  <a:srgbClr val="333333"/>
                </a:solidFill>
              </a:rPr>
              <a:t> bei Lasern und Lasersystemen für die industrielle Fertigung. </a:t>
            </a:r>
          </a:p>
          <a:p>
            <a:endParaRPr lang="de-DE" b="0" dirty="0">
              <a:solidFill>
                <a:srgbClr val="333333"/>
              </a:solidFill>
            </a:endParaRPr>
          </a:p>
          <a:p>
            <a:r>
              <a:rPr lang="de-DE" b="0" dirty="0">
                <a:solidFill>
                  <a:srgbClr val="333333"/>
                </a:solidFill>
              </a:rPr>
              <a:t>Wir bieten eine unübertroffene Vielfalt an Strahlquellen für alle erdenklichen industriellen Laseranwendungen. Unser </a:t>
            </a:r>
            <a:r>
              <a:rPr lang="de-DE" b="1" dirty="0">
                <a:solidFill>
                  <a:srgbClr val="333333"/>
                </a:solidFill>
              </a:rPr>
              <a:t>Produktprogramm</a:t>
            </a:r>
            <a:r>
              <a:rPr lang="de-DE" b="0" dirty="0">
                <a:solidFill>
                  <a:srgbClr val="333333"/>
                </a:solidFill>
              </a:rPr>
              <a:t> in der Lasertechnik beinhaltet Lasersysteme für das Schneiden, das Schweißen und die Oberflächenbearbeitung dreidimensionaler Teile. Wir bieten Hochleistungs-CO</a:t>
            </a:r>
            <a:r>
              <a:rPr lang="de-DE" b="0" baseline="-25000" dirty="0">
                <a:solidFill>
                  <a:srgbClr val="333333"/>
                </a:solidFill>
              </a:rPr>
              <a:t>2</a:t>
            </a:r>
            <a:r>
              <a:rPr lang="de-DE" b="0" dirty="0">
                <a:solidFill>
                  <a:srgbClr val="333333"/>
                </a:solidFill>
              </a:rPr>
              <a:t>-Laser, Stab-, Scheiben- und Faserlaser, Diodendirektlaser, Ultrakurzpulslaser sowie Beschriftungslaser und -systeme.</a:t>
            </a:r>
          </a:p>
          <a:p>
            <a:endParaRPr lang="de-DE" b="0" dirty="0">
              <a:solidFill>
                <a:srgbClr val="333333"/>
              </a:solidFill>
            </a:endParaRPr>
          </a:p>
          <a:p>
            <a:r>
              <a:rPr lang="de-DE" b="0" dirty="0">
                <a:solidFill>
                  <a:srgbClr val="333333"/>
                </a:solidFill>
              </a:rPr>
              <a:t>Vom Schweißen der dicken Stahlwände von Kreuzfahrtschiffen über das Schneiden fantasievoller Blechteile bis hin zum Bohren von mehrschichtigen Leiterplatten – „unser“ Licht eröffnet unseren Kunden die Fertigungswelt von heute und morgen.</a:t>
            </a:r>
          </a:p>
          <a:p>
            <a:endParaRPr lang="de-DE" b="0" dirty="0">
              <a:solidFill>
                <a:srgbClr val="333333"/>
              </a:solidFill>
            </a:endParaRPr>
          </a:p>
          <a:p>
            <a:r>
              <a:rPr lang="de-DE" sz="1100" b="0" kern="1200" dirty="0">
                <a:solidFill>
                  <a:srgbClr val="333333"/>
                </a:solidFill>
                <a:effectLst/>
                <a:latin typeface="+mn-lt"/>
                <a:ea typeface="+mn-ea"/>
                <a:cs typeface="+mn-cs"/>
              </a:rPr>
              <a:t>Produkte unseres Produktfelds Elektronik liefern in vielen </a:t>
            </a:r>
            <a:r>
              <a:rPr lang="de-DE" sz="1100" b="1" kern="1200" dirty="0">
                <a:solidFill>
                  <a:srgbClr val="333333"/>
                </a:solidFill>
                <a:effectLst/>
                <a:latin typeface="+mn-lt"/>
                <a:ea typeface="+mn-ea"/>
                <a:cs typeface="+mn-cs"/>
              </a:rPr>
              <a:t>Hightech-Industrien</a:t>
            </a:r>
            <a:r>
              <a:rPr lang="de-DE" sz="1100" b="0" kern="1200" dirty="0">
                <a:solidFill>
                  <a:srgbClr val="333333"/>
                </a:solidFill>
                <a:effectLst/>
                <a:latin typeface="+mn-lt"/>
                <a:ea typeface="+mn-ea"/>
                <a:cs typeface="+mn-cs"/>
              </a:rPr>
              <a:t> die notwendige </a:t>
            </a:r>
            <a:r>
              <a:rPr lang="de-DE" sz="1100" b="1" kern="1200" dirty="0">
                <a:solidFill>
                  <a:srgbClr val="333333"/>
                </a:solidFill>
                <a:effectLst/>
                <a:latin typeface="+mn-lt"/>
                <a:ea typeface="+mn-ea"/>
                <a:cs typeface="+mn-cs"/>
              </a:rPr>
              <a:t>Prozessenergie</a:t>
            </a:r>
            <a:r>
              <a:rPr lang="de-DE" sz="1100" b="0" kern="1200" dirty="0">
                <a:solidFill>
                  <a:srgbClr val="333333"/>
                </a:solidFill>
                <a:effectLst/>
                <a:latin typeface="+mn-lt"/>
                <a:ea typeface="+mn-ea"/>
                <a:cs typeface="+mn-cs"/>
              </a:rPr>
              <a:t>: Die </a:t>
            </a:r>
            <a:r>
              <a:rPr lang="de-DE" sz="1100" b="1" kern="1200" dirty="0">
                <a:solidFill>
                  <a:srgbClr val="333333"/>
                </a:solidFill>
                <a:effectLst/>
                <a:latin typeface="+mn-lt"/>
                <a:ea typeface="+mn-ea"/>
                <a:cs typeface="+mn-cs"/>
              </a:rPr>
              <a:t>Plasmageneratoren</a:t>
            </a:r>
            <a:r>
              <a:rPr lang="de-DE" sz="1100" b="0" kern="1200" dirty="0">
                <a:solidFill>
                  <a:srgbClr val="333333"/>
                </a:solidFill>
                <a:effectLst/>
                <a:latin typeface="+mn-lt"/>
                <a:ea typeface="+mn-ea"/>
                <a:cs typeface="+mn-cs"/>
              </a:rPr>
              <a:t> von TRUMPF </a:t>
            </a:r>
            <a:r>
              <a:rPr lang="de-DE" sz="1100" b="0" kern="1200" dirty="0" err="1">
                <a:solidFill>
                  <a:srgbClr val="333333"/>
                </a:solidFill>
                <a:effectLst/>
                <a:latin typeface="+mn-lt"/>
                <a:ea typeface="+mn-ea"/>
                <a:cs typeface="+mn-cs"/>
              </a:rPr>
              <a:t>Hüttinger</a:t>
            </a:r>
            <a:r>
              <a:rPr lang="de-DE" sz="1100" b="0" kern="1200" dirty="0">
                <a:solidFill>
                  <a:srgbClr val="333333"/>
                </a:solidFill>
                <a:effectLst/>
                <a:latin typeface="+mn-lt"/>
                <a:ea typeface="+mn-ea"/>
                <a:cs typeface="+mn-cs"/>
              </a:rPr>
              <a:t> ermöglichen funktionale Beschichtungen von Solarzellen und Mikrochips; bei Beschichtungsprozessen in der Herstellung von Flachbildschirmen und Architekturglas ist TRUMPF </a:t>
            </a:r>
            <a:r>
              <a:rPr lang="de-DE" sz="1100" b="0" kern="1200" dirty="0" err="1">
                <a:solidFill>
                  <a:srgbClr val="333333"/>
                </a:solidFill>
                <a:effectLst/>
                <a:latin typeface="+mn-lt"/>
                <a:ea typeface="+mn-ea"/>
                <a:cs typeface="+mn-cs"/>
              </a:rPr>
              <a:t>Hüttinger</a:t>
            </a:r>
            <a:r>
              <a:rPr lang="de-DE" sz="1100" b="0" kern="1200" dirty="0">
                <a:solidFill>
                  <a:srgbClr val="333333"/>
                </a:solidFill>
                <a:effectLst/>
                <a:latin typeface="+mn-lt"/>
                <a:ea typeface="+mn-ea"/>
                <a:cs typeface="+mn-cs"/>
              </a:rPr>
              <a:t> </a:t>
            </a:r>
            <a:r>
              <a:rPr lang="de-DE" sz="1100" b="1" kern="1200" dirty="0">
                <a:solidFill>
                  <a:srgbClr val="333333"/>
                </a:solidFill>
                <a:effectLst/>
                <a:latin typeface="+mn-lt"/>
                <a:ea typeface="+mn-ea"/>
                <a:cs typeface="+mn-cs"/>
              </a:rPr>
              <a:t>Marktführer</a:t>
            </a:r>
            <a:r>
              <a:rPr lang="de-DE" sz="1100" b="0" kern="1200" dirty="0">
                <a:solidFill>
                  <a:srgbClr val="333333"/>
                </a:solidFill>
                <a:effectLst/>
                <a:latin typeface="+mn-lt"/>
                <a:ea typeface="+mn-ea"/>
                <a:cs typeface="+mn-cs"/>
              </a:rPr>
              <a:t>. </a:t>
            </a:r>
          </a:p>
          <a:p>
            <a:endParaRPr lang="de-DE" sz="1100" b="0" kern="1200" dirty="0">
              <a:solidFill>
                <a:srgbClr val="333333"/>
              </a:solidFill>
              <a:effectLst/>
              <a:latin typeface="+mn-lt"/>
              <a:ea typeface="+mn-ea"/>
              <a:cs typeface="+mn-cs"/>
            </a:endParaRPr>
          </a:p>
          <a:p>
            <a:pPr marL="0" marR="0" lvl="0" indent="0" algn="l" defTabSz="868863" rtl="0" eaLnBrk="1" fontAlgn="auto" latinLnBrk="0" hangingPunct="1">
              <a:lnSpc>
                <a:spcPct val="100000"/>
              </a:lnSpc>
              <a:spcBef>
                <a:spcPts val="0"/>
              </a:spcBef>
              <a:spcAft>
                <a:spcPts val="0"/>
              </a:spcAft>
              <a:buClrTx/>
              <a:buSzTx/>
              <a:buFontTx/>
              <a:buNone/>
              <a:tabLst/>
              <a:defRPr/>
            </a:pPr>
            <a:r>
              <a:rPr lang="de-DE" sz="1100" b="0" kern="1200" dirty="0">
                <a:solidFill>
                  <a:srgbClr val="333333"/>
                </a:solidFill>
                <a:effectLst/>
                <a:latin typeface="+mn-lt"/>
                <a:ea typeface="+mn-ea"/>
                <a:cs typeface="+mn-cs"/>
              </a:rPr>
              <a:t>Außerdem kommen die Generatoren bei der CO</a:t>
            </a:r>
            <a:r>
              <a:rPr lang="de-DE" sz="1100" b="0" kern="1200" baseline="-25000" dirty="0">
                <a:solidFill>
                  <a:srgbClr val="333333"/>
                </a:solidFill>
                <a:effectLst/>
                <a:latin typeface="+mn-lt"/>
                <a:ea typeface="+mn-ea"/>
                <a:cs typeface="+mn-cs"/>
              </a:rPr>
              <a:t>2</a:t>
            </a:r>
            <a:r>
              <a:rPr lang="de-DE" sz="1100" b="0" kern="1200" dirty="0">
                <a:solidFill>
                  <a:srgbClr val="333333"/>
                </a:solidFill>
                <a:effectLst/>
                <a:latin typeface="+mn-lt"/>
                <a:ea typeface="+mn-ea"/>
                <a:cs typeface="+mn-cs"/>
              </a:rPr>
              <a:t>-Laseranregung zum Einsatz.</a:t>
            </a:r>
            <a:endParaRPr lang="de-DE" b="0" dirty="0">
              <a:solidFill>
                <a:srgbClr val="333333"/>
              </a:solidFill>
            </a:endParaRPr>
          </a:p>
        </p:txBody>
      </p:sp>
      <p:sp>
        <p:nvSpPr>
          <p:cNvPr id="4" name="Foliennummernplatzhalter 3"/>
          <p:cNvSpPr>
            <a:spLocks noGrp="1"/>
          </p:cNvSpPr>
          <p:nvPr>
            <p:ph type="sldNum" sz="quarter" idx="10"/>
          </p:nvPr>
        </p:nvSpPr>
        <p:spPr/>
        <p:txBody>
          <a:bodyPr/>
          <a:lstStyle/>
          <a:p>
            <a:fld id="{62E0D92E-6BDB-4159-8B79-8C0BFBC84268}" type="slidenum">
              <a:rPr lang="de-DE" smtClean="0"/>
              <a:pPr/>
              <a:t>19</a:t>
            </a:fld>
            <a:endParaRPr lang="de-DE" dirty="0"/>
          </a:p>
        </p:txBody>
      </p:sp>
    </p:spTree>
    <p:extLst>
      <p:ext uri="{BB962C8B-B14F-4D97-AF65-F5344CB8AC3E}">
        <p14:creationId xmlns:p14="http://schemas.microsoft.com/office/powerpoint/2010/main" val="1437356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r>
              <a:rPr lang="de-DE" sz="1200" b="0" kern="1200">
                <a:solidFill>
                  <a:schemeClr val="tx1"/>
                </a:solidFill>
                <a:effectLst/>
                <a:latin typeface="+mn-lt"/>
                <a:ea typeface="+mn-ea"/>
                <a:cs typeface="+mn-cs"/>
              </a:rPr>
              <a:t>Der </a:t>
            </a:r>
            <a:r>
              <a:rPr lang="de-DE" sz="1200" b="0" kern="1200" dirty="0">
                <a:solidFill>
                  <a:schemeClr val="tx1"/>
                </a:solidFill>
                <a:effectLst/>
                <a:latin typeface="+mn-lt"/>
                <a:ea typeface="+mn-ea"/>
                <a:cs typeface="+mn-cs"/>
              </a:rPr>
              <a:t>Vorstand von TRUMPF besteht aus drei </a:t>
            </a:r>
            <a:r>
              <a:rPr lang="de-DE" sz="1200" b="1" kern="1200" dirty="0">
                <a:solidFill>
                  <a:schemeClr val="tx1"/>
                </a:solidFill>
                <a:effectLst/>
                <a:latin typeface="+mn-lt"/>
                <a:ea typeface="+mn-ea"/>
                <a:cs typeface="+mn-cs"/>
              </a:rPr>
              <a:t>Familienmitgliedern</a:t>
            </a:r>
            <a:r>
              <a:rPr lang="de-DE" sz="1200" b="0" kern="1200" dirty="0">
                <a:solidFill>
                  <a:schemeClr val="tx1"/>
                </a:solidFill>
                <a:effectLst/>
                <a:latin typeface="+mn-lt"/>
                <a:ea typeface="+mn-ea"/>
                <a:cs typeface="+mn-cs"/>
              </a:rPr>
              <a:t> der Familie Leibinger und aus vier familienfremden Vorstandsmitgliedern:</a:t>
            </a:r>
            <a:br>
              <a:rPr lang="de-DE" sz="1200" b="0" kern="1200" dirty="0">
                <a:solidFill>
                  <a:schemeClr val="tx1"/>
                </a:solidFill>
                <a:effectLst/>
                <a:latin typeface="+mn-lt"/>
                <a:ea typeface="+mn-ea"/>
                <a:cs typeface="+mn-cs"/>
              </a:rPr>
            </a:br>
            <a:br>
              <a:rPr lang="de-DE" sz="1200" b="0" kern="1200" dirty="0">
                <a:solidFill>
                  <a:schemeClr val="tx1"/>
                </a:solidFill>
                <a:effectLst/>
                <a:latin typeface="+mn-lt"/>
                <a:ea typeface="+mn-ea"/>
                <a:cs typeface="+mn-cs"/>
              </a:rPr>
            </a:br>
            <a:r>
              <a:rPr lang="de-DE" sz="1200" b="1" kern="1200" dirty="0">
                <a:solidFill>
                  <a:schemeClr val="tx1"/>
                </a:solidFill>
                <a:effectLst/>
                <a:latin typeface="+mn-lt"/>
                <a:ea typeface="+mn-ea"/>
                <a:cs typeface="+mn-cs"/>
              </a:rPr>
              <a:t>Dr. Nicola Leibinger-Kammüller </a:t>
            </a:r>
            <a:r>
              <a:rPr lang="de-DE" sz="1200" b="0" kern="1200" dirty="0">
                <a:solidFill>
                  <a:schemeClr val="tx1"/>
                </a:solidFill>
                <a:effectLst/>
                <a:latin typeface="+mn-lt"/>
                <a:ea typeface="+mn-ea"/>
                <a:cs typeface="+mn-cs"/>
              </a:rPr>
              <a:t>ist CEO und Vorsitzende des Vorstands. Sie ist </a:t>
            </a:r>
            <a:r>
              <a:rPr lang="de-DE" b="0" dirty="0"/>
              <a:t>verantwortlich </a:t>
            </a:r>
            <a:r>
              <a:rPr lang="en-US" b="0" dirty="0" err="1"/>
              <a:t>für</a:t>
            </a:r>
            <a:r>
              <a:rPr lang="en-US" b="0" dirty="0"/>
              <a:t> </a:t>
            </a:r>
            <a:r>
              <a:rPr lang="en-US" b="0"/>
              <a:t>Corporate Communications, Public Policy </a:t>
            </a:r>
            <a:r>
              <a:rPr lang="en-US" b="0" dirty="0"/>
              <a:t>&amp; Brand, Corporate Development, Corporate Law, Integrity &amp; Risk und Corporate </a:t>
            </a:r>
            <a:r>
              <a:rPr lang="en-US" b="0"/>
              <a:t>Real Estate &amp; Sustainability.</a:t>
            </a:r>
            <a:endParaRPr lang="de-DE" sz="14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lang="de-DE" sz="1200" b="1" kern="1200" dirty="0">
                <a:solidFill>
                  <a:schemeClr val="tx1"/>
                </a:solidFill>
                <a:effectLst/>
                <a:latin typeface="+mn-lt"/>
                <a:ea typeface="+mn-ea"/>
                <a:cs typeface="+mn-cs"/>
              </a:rPr>
              <a:t>Dr. Peter Leibinger</a:t>
            </a:r>
            <a:r>
              <a:rPr lang="de-DE" sz="1200" b="0" kern="1200" dirty="0">
                <a:solidFill>
                  <a:schemeClr val="tx1"/>
                </a:solidFill>
                <a:effectLst/>
                <a:latin typeface="+mn-lt"/>
                <a:ea typeface="+mn-ea"/>
                <a:cs typeface="+mn-cs"/>
              </a:rPr>
              <a:t> </a:t>
            </a:r>
            <a:r>
              <a:rPr lang="de-DE" sz="1200" b="0" kern="1200" baseline="0" dirty="0">
                <a:solidFill>
                  <a:schemeClr val="tx1"/>
                </a:solidFill>
                <a:effectLst/>
                <a:latin typeface="+mn-lt"/>
                <a:ea typeface="+mn-ea"/>
                <a:cs typeface="+mn-cs"/>
              </a:rPr>
              <a:t>Chief Technology Officer und </a:t>
            </a:r>
            <a:r>
              <a:rPr lang="de-DE" sz="1200" b="0" kern="1200" dirty="0">
                <a:solidFill>
                  <a:schemeClr val="tx1"/>
                </a:solidFill>
                <a:effectLst/>
                <a:latin typeface="+mn-lt"/>
                <a:ea typeface="+mn-ea"/>
                <a:cs typeface="+mn-cs"/>
              </a:rPr>
              <a:t>Stellvertretender Vorsitzender </a:t>
            </a:r>
            <a:r>
              <a:rPr lang="de-DE" sz="1200" b="0" kern="1200">
                <a:solidFill>
                  <a:schemeClr val="tx1"/>
                </a:solidFill>
                <a:effectLst/>
                <a:latin typeface="+mn-lt"/>
                <a:ea typeface="+mn-ea"/>
                <a:cs typeface="+mn-cs"/>
              </a:rPr>
              <a:t>des Vorstands (</a:t>
            </a:r>
            <a:r>
              <a:rPr lang="de-DE" sz="1200" b="0" kern="1200" dirty="0">
                <a:solidFill>
                  <a:schemeClr val="tx1"/>
                </a:solidFill>
                <a:effectLst/>
                <a:latin typeface="+mn-lt"/>
                <a:ea typeface="+mn-ea"/>
                <a:cs typeface="+mn-cs"/>
              </a:rPr>
              <a:t>und ist der Bruder von Nicola Leibinger-Kammüller).  Er ist verantwortlich </a:t>
            </a:r>
            <a:r>
              <a:rPr lang="de-DE" sz="1200" b="0" kern="1200">
                <a:solidFill>
                  <a:schemeClr val="tx1"/>
                </a:solidFill>
                <a:effectLst/>
                <a:latin typeface="+mn-lt"/>
                <a:ea typeface="+mn-ea"/>
                <a:cs typeface="+mn-cs"/>
              </a:rPr>
              <a:t>für Corporate Technology </a:t>
            </a:r>
            <a:r>
              <a:rPr lang="de-DE" sz="1200" b="0" kern="1200" dirty="0">
                <a:solidFill>
                  <a:schemeClr val="tx1"/>
                </a:solidFill>
                <a:effectLst/>
                <a:latin typeface="+mn-lt"/>
                <a:ea typeface="+mn-ea"/>
                <a:cs typeface="+mn-cs"/>
              </a:rPr>
              <a:t>&amp; New Business, den Auf- und Ausbau neuer Geschäftsfelder sowie für die Bereiche EUV und Venture Capital.</a:t>
            </a:r>
          </a:p>
          <a:p>
            <a:pPr marL="0" marR="0" lvl="0" indent="0" algn="l" defTabSz="868863"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Dr. Mathias Kammüller </a:t>
            </a:r>
            <a:r>
              <a:rPr lang="de-DE" sz="1200" b="0" kern="1200" dirty="0">
                <a:solidFill>
                  <a:schemeClr val="tx1"/>
                </a:solidFill>
                <a:effectLst/>
                <a:latin typeface="+mn-lt"/>
                <a:ea typeface="+mn-ea"/>
                <a:cs typeface="+mn-cs"/>
              </a:rPr>
              <a:t>ist Chief Digital Officer. Er trägt damit die Verantwortung für </a:t>
            </a:r>
            <a:r>
              <a:rPr lang="de-DE" sz="1200" b="0" kern="1200">
                <a:solidFill>
                  <a:schemeClr val="tx1"/>
                </a:solidFill>
                <a:effectLst/>
                <a:latin typeface="+mn-lt"/>
                <a:ea typeface="+mn-ea"/>
                <a:cs typeface="+mn-cs"/>
              </a:rPr>
              <a:t>die Corporate </a:t>
            </a:r>
            <a:r>
              <a:rPr lang="de-DE" sz="1200" b="0">
                <a:solidFill>
                  <a:srgbClr val="000000"/>
                </a:solidFill>
                <a:latin typeface="Arial" panose="020B0604020202020204" pitchFamily="34" charset="0"/>
              </a:rPr>
              <a:t>Business Information Services</a:t>
            </a:r>
            <a:r>
              <a:rPr lang="de-DE" sz="1200" b="0" kern="1200">
                <a:solidFill>
                  <a:schemeClr val="tx1"/>
                </a:solidFill>
                <a:effectLst/>
                <a:latin typeface="+mn-lt"/>
                <a:ea typeface="+mn-ea"/>
                <a:cs typeface="+mn-cs"/>
              </a:rPr>
              <a:t>. </a:t>
            </a:r>
            <a:r>
              <a:rPr lang="de-DE" sz="1200" b="0" kern="1200" dirty="0">
                <a:solidFill>
                  <a:schemeClr val="tx1"/>
                </a:solidFill>
                <a:effectLst/>
                <a:latin typeface="+mn-lt"/>
                <a:ea typeface="+mn-ea"/>
                <a:cs typeface="+mn-cs"/>
              </a:rPr>
              <a:t>Er ist außerdem </a:t>
            </a:r>
            <a:r>
              <a:rPr lang="de-DE" sz="1200" b="0" kern="1200">
                <a:solidFill>
                  <a:schemeClr val="tx1"/>
                </a:solidFill>
                <a:effectLst/>
                <a:latin typeface="+mn-lt"/>
                <a:ea typeface="+mn-ea"/>
                <a:cs typeface="+mn-cs"/>
              </a:rPr>
              <a:t>verantwortlich für Corporate </a:t>
            </a:r>
            <a:r>
              <a:rPr lang="de-DE" sz="1200" b="0" kern="1200" dirty="0">
                <a:solidFill>
                  <a:schemeClr val="tx1"/>
                </a:solidFill>
                <a:effectLst/>
                <a:latin typeface="+mn-lt"/>
                <a:ea typeface="+mn-ea"/>
                <a:cs typeface="+mn-cs"/>
              </a:rPr>
              <a:t>Marketing, Sales &amp; </a:t>
            </a:r>
            <a:r>
              <a:rPr lang="de-DE" sz="1200" b="0" kern="1200">
                <a:solidFill>
                  <a:schemeClr val="tx1"/>
                </a:solidFill>
                <a:effectLst/>
                <a:latin typeface="+mn-lt"/>
                <a:ea typeface="+mn-ea"/>
                <a:cs typeface="+mn-cs"/>
              </a:rPr>
              <a:t>Services sowie Corporate </a:t>
            </a:r>
            <a:r>
              <a:rPr lang="de-DE" sz="1200" b="0" kern="1200" dirty="0" err="1">
                <a:solidFill>
                  <a:schemeClr val="tx1"/>
                </a:solidFill>
                <a:effectLst/>
                <a:latin typeface="+mn-lt"/>
                <a:ea typeface="+mn-ea"/>
                <a:cs typeface="+mn-cs"/>
              </a:rPr>
              <a:t>Operations</a:t>
            </a:r>
            <a:r>
              <a:rPr lang="de-DE" sz="1200" b="0" kern="1200" dirty="0">
                <a:solidFill>
                  <a:schemeClr val="tx1"/>
                </a:solidFill>
                <a:effectLst/>
                <a:latin typeface="+mn-lt"/>
                <a:ea typeface="+mn-ea"/>
                <a:cs typeface="+mn-cs"/>
              </a:rPr>
              <a:t>.</a:t>
            </a:r>
          </a:p>
          <a:p>
            <a:pPr marL="0" marR="0" lvl="0" indent="0" algn="l" defTabSz="868863"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Dr. Lars Grünert </a:t>
            </a:r>
            <a:r>
              <a:rPr lang="de-DE" sz="1200" b="0" kern="1200" dirty="0">
                <a:solidFill>
                  <a:schemeClr val="tx1"/>
                </a:solidFill>
                <a:effectLst/>
                <a:latin typeface="+mn-lt"/>
                <a:ea typeface="+mn-ea"/>
                <a:cs typeface="+mn-cs"/>
              </a:rPr>
              <a:t>ist Chief Financial</a:t>
            </a:r>
            <a:r>
              <a:rPr lang="de-DE" sz="1200" b="0" kern="1200" baseline="0" dirty="0">
                <a:solidFill>
                  <a:schemeClr val="tx1"/>
                </a:solidFill>
                <a:effectLst/>
                <a:latin typeface="+mn-lt"/>
                <a:ea typeface="+mn-ea"/>
                <a:cs typeface="+mn-cs"/>
              </a:rPr>
              <a:t> Officer </a:t>
            </a:r>
            <a:r>
              <a:rPr lang="de-DE" sz="1200" b="0" kern="1200" dirty="0">
                <a:solidFill>
                  <a:schemeClr val="tx1"/>
                </a:solidFill>
                <a:effectLst/>
                <a:latin typeface="+mn-lt"/>
                <a:ea typeface="+mn-ea"/>
                <a:cs typeface="+mn-cs"/>
              </a:rPr>
              <a:t>und verantwortlich für </a:t>
            </a:r>
            <a:r>
              <a:rPr lang="de-DE" sz="1200" b="0" dirty="0">
                <a:solidFill>
                  <a:srgbClr val="000000"/>
                </a:solidFill>
                <a:latin typeface="Arial" panose="020B0604020202020204" pitchFamily="34" charset="0"/>
              </a:rPr>
              <a:t>Finanzen und Controlling, Financial Services („TRUMPF Bank“), Treasury and Insurance sowie das Geschäftsfeld Photonic Components.</a:t>
            </a:r>
            <a:r>
              <a:rPr lang="de-DE" sz="12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600"/>
              </a:spcBef>
              <a:spcAft>
                <a:spcPts val="600"/>
              </a:spcAft>
              <a:buClrTx/>
              <a:buSzTx/>
              <a:buFontTx/>
              <a:buNone/>
              <a:tabLst/>
              <a:defRPr/>
            </a:pPr>
            <a:r>
              <a:rPr lang="de-DE" sz="1200" b="1" kern="1200" dirty="0">
                <a:solidFill>
                  <a:schemeClr val="tx1"/>
                </a:solidFill>
                <a:effectLst/>
                <a:latin typeface="+mn-lt"/>
                <a:ea typeface="+mn-ea"/>
                <a:cs typeface="+mn-cs"/>
              </a:rPr>
              <a:t>Dr. Stephan Mayer </a:t>
            </a:r>
            <a:r>
              <a:rPr lang="de-DE" sz="1200" b="0" kern="1200" dirty="0">
                <a:solidFill>
                  <a:schemeClr val="tx1"/>
                </a:solidFill>
                <a:effectLst/>
                <a:latin typeface="+mn-lt"/>
                <a:ea typeface="+mn-ea"/>
                <a:cs typeface="+mn-cs"/>
              </a:rPr>
              <a:t>ist Vorsitzender des Geschäftsbereichs</a:t>
            </a:r>
            <a:r>
              <a:rPr lang="de-DE" sz="1200" b="0" kern="1200" baseline="0" dirty="0">
                <a:solidFill>
                  <a:schemeClr val="tx1"/>
                </a:solidFill>
                <a:effectLst/>
                <a:latin typeface="+mn-lt"/>
                <a:ea typeface="+mn-ea"/>
                <a:cs typeface="+mn-cs"/>
              </a:rPr>
              <a:t> Werkzeugmaschinen </a:t>
            </a:r>
            <a:r>
              <a:rPr lang="de-DE" sz="1200" b="0" kern="1200" dirty="0">
                <a:solidFill>
                  <a:schemeClr val="tx1"/>
                </a:solidFill>
                <a:effectLst/>
                <a:latin typeface="+mn-lt"/>
                <a:ea typeface="+mn-ea"/>
                <a:cs typeface="+mn-cs"/>
              </a:rPr>
              <a:t>(CEO MT). </a:t>
            </a:r>
          </a:p>
          <a:p>
            <a:pPr marL="0" marR="0" lvl="0" indent="0" algn="l" defTabSz="914400" rtl="0" eaLnBrk="1" fontAlgn="auto" latinLnBrk="0" hangingPunct="1">
              <a:lnSpc>
                <a:spcPct val="100000"/>
              </a:lnSpc>
              <a:spcBef>
                <a:spcPts val="600"/>
              </a:spcBef>
              <a:spcAft>
                <a:spcPts val="600"/>
              </a:spcAft>
              <a:buClrTx/>
              <a:buSzTx/>
              <a:buFontTx/>
              <a:buNone/>
              <a:tabLst/>
              <a:defRPr/>
            </a:pPr>
            <a:r>
              <a:rPr lang="de-DE" sz="1200" b="1" kern="1200" dirty="0">
                <a:solidFill>
                  <a:schemeClr val="tx1"/>
                </a:solidFill>
                <a:effectLst/>
                <a:latin typeface="+mn-lt"/>
                <a:ea typeface="+mn-ea"/>
                <a:cs typeface="+mn-cs"/>
              </a:rPr>
              <a:t>Dr. Christian Schmitz </a:t>
            </a:r>
            <a:r>
              <a:rPr lang="de-DE" sz="1200" b="0" kern="1200" dirty="0">
                <a:solidFill>
                  <a:schemeClr val="tx1"/>
                </a:solidFill>
                <a:effectLst/>
                <a:latin typeface="+mn-lt"/>
                <a:ea typeface="+mn-ea"/>
                <a:cs typeface="+mn-cs"/>
              </a:rPr>
              <a:t>ist Vorsitzender des Geschäftsbereichs</a:t>
            </a:r>
            <a:r>
              <a:rPr lang="de-DE" sz="1200" b="0" kern="1200" baseline="0" dirty="0">
                <a:solidFill>
                  <a:schemeClr val="tx1"/>
                </a:solidFill>
                <a:effectLst/>
                <a:latin typeface="+mn-lt"/>
                <a:ea typeface="+mn-ea"/>
                <a:cs typeface="+mn-cs"/>
              </a:rPr>
              <a:t> Lasertechnik </a:t>
            </a:r>
            <a:r>
              <a:rPr lang="de-DE" sz="1200" b="0" kern="1200" dirty="0">
                <a:solidFill>
                  <a:schemeClr val="tx1"/>
                </a:solidFill>
                <a:effectLst/>
                <a:latin typeface="+mn-lt"/>
                <a:ea typeface="+mn-ea"/>
                <a:cs typeface="+mn-cs"/>
              </a:rPr>
              <a:t>(CEO LT). </a:t>
            </a:r>
          </a:p>
          <a:p>
            <a:pPr marL="0" marR="0" lvl="0" indent="0" algn="l" defTabSz="914400" rtl="0" eaLnBrk="1" fontAlgn="auto" latinLnBrk="0" hangingPunct="1">
              <a:lnSpc>
                <a:spcPct val="100000"/>
              </a:lnSpc>
              <a:spcBef>
                <a:spcPts val="600"/>
              </a:spcBef>
              <a:spcAft>
                <a:spcPts val="600"/>
              </a:spcAft>
              <a:buClrTx/>
              <a:buSzTx/>
              <a:buFontTx/>
              <a:buNone/>
              <a:tabLst/>
              <a:defRPr/>
            </a:pPr>
            <a:r>
              <a:rPr lang="de-DE" sz="1200" b="1" kern="1200" dirty="0">
                <a:solidFill>
                  <a:schemeClr val="tx1"/>
                </a:solidFill>
                <a:effectLst/>
                <a:latin typeface="+mn-lt"/>
                <a:ea typeface="+mn-ea"/>
                <a:cs typeface="+mn-cs"/>
              </a:rPr>
              <a:t>Diplom-Betriebswirt Oliver Maassen </a:t>
            </a:r>
            <a:r>
              <a:rPr lang="de-DE" sz="1200" b="0" kern="1200" dirty="0">
                <a:solidFill>
                  <a:schemeClr val="tx1"/>
                </a:solidFill>
                <a:effectLst/>
                <a:latin typeface="+mn-lt"/>
                <a:ea typeface="+mn-ea"/>
                <a:cs typeface="+mn-cs"/>
              </a:rPr>
              <a:t> ist Chief Human Resources Officer. Er ist Arbeitsdirektor und verantwortlich für Personal.</a:t>
            </a:r>
          </a:p>
          <a:p>
            <a:r>
              <a:rPr lang="de-DE" sz="1200" b="1" kern="1200" dirty="0">
                <a:solidFill>
                  <a:schemeClr val="tx1"/>
                </a:solidFill>
                <a:effectLst/>
                <a:latin typeface="+mn-lt"/>
                <a:ea typeface="+mn-ea"/>
                <a:cs typeface="+mn-cs"/>
              </a:rPr>
              <a:t>Dr. Jürgen </a:t>
            </a:r>
            <a:r>
              <a:rPr lang="de-DE" sz="1200" b="1" kern="1200" dirty="0" err="1">
                <a:solidFill>
                  <a:schemeClr val="tx1"/>
                </a:solidFill>
                <a:effectLst/>
                <a:latin typeface="+mn-lt"/>
                <a:ea typeface="+mn-ea"/>
                <a:cs typeface="+mn-cs"/>
              </a:rPr>
              <a:t>Hambrecht</a:t>
            </a:r>
            <a:r>
              <a:rPr lang="de-DE" sz="1200" b="0" kern="1200" dirty="0">
                <a:solidFill>
                  <a:schemeClr val="tx1"/>
                </a:solidFill>
                <a:effectLst/>
                <a:latin typeface="+mn-lt"/>
                <a:ea typeface="+mn-ea"/>
                <a:cs typeface="+mn-cs"/>
              </a:rPr>
              <a:t>, ehemaliger Vorstandsvorsitzender der BASF, ist seit 01.01.2013 Vorsitzender des TRUMPF Aufsichtsrats.</a:t>
            </a:r>
          </a:p>
          <a:p>
            <a:endParaRPr lang="de-DE" b="0" dirty="0"/>
          </a:p>
        </p:txBody>
      </p:sp>
      <p:sp>
        <p:nvSpPr>
          <p:cNvPr id="4" name="Foliennummernplatzhalter 3"/>
          <p:cNvSpPr>
            <a:spLocks noGrp="1"/>
          </p:cNvSpPr>
          <p:nvPr>
            <p:ph type="sldNum" sz="quarter" idx="10"/>
          </p:nvPr>
        </p:nvSpPr>
        <p:spPr/>
        <p:txBody>
          <a:bodyPr/>
          <a:lstStyle/>
          <a:p>
            <a:fld id="{62E0D92E-6BDB-4159-8B79-8C0BFBC84268}" type="slidenum">
              <a:rPr lang="de-DE" smtClean="0"/>
              <a:pPr/>
              <a:t>2</a:t>
            </a:fld>
            <a:endParaRPr lang="de-DE" dirty="0"/>
          </a:p>
        </p:txBody>
      </p:sp>
    </p:spTree>
    <p:extLst>
      <p:ext uri="{BB962C8B-B14F-4D97-AF65-F5344CB8AC3E}">
        <p14:creationId xmlns:p14="http://schemas.microsoft.com/office/powerpoint/2010/main" val="3400243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868863" rtl="0" eaLnBrk="1" fontAlgn="auto" latinLnBrk="0" hangingPunct="1">
              <a:lnSpc>
                <a:spcPct val="90000"/>
              </a:lnSpc>
              <a:spcBef>
                <a:spcPts val="0"/>
              </a:spcBef>
              <a:spcAft>
                <a:spcPts val="0"/>
              </a:spcAft>
              <a:buClrTx/>
              <a:buSzTx/>
              <a:buFontTx/>
              <a:buNone/>
              <a:tabLst/>
              <a:defRPr/>
            </a:pPr>
            <a:r>
              <a:rPr lang="de-DE" b="0">
                <a:solidFill>
                  <a:schemeClr val="tx1"/>
                </a:solidFill>
              </a:rPr>
              <a:t>Wir haben im </a:t>
            </a:r>
            <a:r>
              <a:rPr lang="de-DE" b="1">
                <a:solidFill>
                  <a:schemeClr val="tx1"/>
                </a:solidFill>
              </a:rPr>
              <a:t>Geschäftsjahr 2021/22 </a:t>
            </a:r>
            <a:r>
              <a:rPr lang="de-DE" b="0">
                <a:solidFill>
                  <a:schemeClr val="tx1"/>
                </a:solidFill>
              </a:rPr>
              <a:t>einen </a:t>
            </a:r>
            <a:r>
              <a:rPr lang="de-DE" b="1">
                <a:solidFill>
                  <a:schemeClr val="tx1"/>
                </a:solidFill>
              </a:rPr>
              <a:t>Umsatz von 4,223 Milliarden Euro</a:t>
            </a:r>
            <a:r>
              <a:rPr lang="de-DE" b="0">
                <a:solidFill>
                  <a:schemeClr val="tx1"/>
                </a:solidFill>
              </a:rPr>
              <a:t> erzielt.</a:t>
            </a:r>
          </a:p>
          <a:p>
            <a:pPr marL="0" marR="0" indent="0" algn="l" defTabSz="868863" rtl="0" eaLnBrk="1" fontAlgn="auto" latinLnBrk="0" hangingPunct="1">
              <a:lnSpc>
                <a:spcPct val="90000"/>
              </a:lnSpc>
              <a:spcBef>
                <a:spcPts val="0"/>
              </a:spcBef>
              <a:spcAft>
                <a:spcPts val="0"/>
              </a:spcAft>
              <a:buClrTx/>
              <a:buSzTx/>
              <a:buFontTx/>
              <a:buNone/>
              <a:tabLst/>
              <a:defRPr/>
            </a:pPr>
            <a:endParaRPr lang="de-DE" b="0" i="1">
              <a:solidFill>
                <a:schemeClr val="tx1"/>
              </a:solidFill>
            </a:endParaRPr>
          </a:p>
          <a:p>
            <a:pPr marL="0" marR="0" indent="0" algn="l" defTabSz="868863" rtl="0" eaLnBrk="1" fontAlgn="auto" latinLnBrk="0" hangingPunct="1">
              <a:lnSpc>
                <a:spcPct val="90000"/>
              </a:lnSpc>
              <a:spcBef>
                <a:spcPts val="0"/>
              </a:spcBef>
              <a:spcAft>
                <a:spcPts val="0"/>
              </a:spcAft>
              <a:buClrTx/>
              <a:buSzTx/>
              <a:buFontTx/>
              <a:buNone/>
              <a:tabLst/>
              <a:defRPr/>
            </a:pPr>
            <a:r>
              <a:rPr lang="de-DE" sz="1100" b="0" kern="1200">
                <a:solidFill>
                  <a:schemeClr val="tx1"/>
                </a:solidFill>
                <a:effectLst/>
                <a:latin typeface="+mn-lt"/>
                <a:ea typeface="+mn-ea"/>
                <a:cs typeface="+mn-cs"/>
              </a:rPr>
              <a:t>Der </a:t>
            </a:r>
            <a:r>
              <a:rPr lang="de-DE" sz="1100" b="1" kern="1200">
                <a:solidFill>
                  <a:schemeClr val="tx1"/>
                </a:solidFill>
                <a:effectLst/>
                <a:latin typeface="+mn-lt"/>
                <a:ea typeface="+mn-ea"/>
                <a:cs typeface="+mn-cs"/>
              </a:rPr>
              <a:t>Auftragseingang im Geschäftsjahr 2021/22</a:t>
            </a:r>
            <a:r>
              <a:rPr lang="de-DE" sz="1100" kern="1200">
                <a:solidFill>
                  <a:schemeClr val="tx1"/>
                </a:solidFill>
                <a:effectLst/>
                <a:latin typeface="+mn-lt"/>
                <a:ea typeface="+mn-ea"/>
                <a:cs typeface="+mn-cs"/>
              </a:rPr>
              <a:t> </a:t>
            </a:r>
            <a:r>
              <a:rPr lang="de-DE" sz="1100" b="0" kern="1200">
                <a:solidFill>
                  <a:schemeClr val="tx1"/>
                </a:solidFill>
                <a:effectLst/>
                <a:latin typeface="+mn-lt"/>
                <a:ea typeface="+mn-ea"/>
                <a:cs typeface="+mn-cs"/>
              </a:rPr>
              <a:t>stieg auf </a:t>
            </a:r>
            <a:r>
              <a:rPr lang="de-DE" sz="1100" b="1" kern="1200">
                <a:solidFill>
                  <a:schemeClr val="tx1"/>
                </a:solidFill>
                <a:effectLst/>
                <a:latin typeface="+mn-lt"/>
                <a:ea typeface="+mn-ea"/>
                <a:cs typeface="+mn-cs"/>
              </a:rPr>
              <a:t>5,577 Milliarden Euro</a:t>
            </a:r>
            <a:r>
              <a:rPr lang="de-DE" sz="1100" b="0" kern="1200">
                <a:solidFill>
                  <a:schemeClr val="tx1"/>
                </a:solidFill>
                <a:effectLst/>
                <a:latin typeface="+mn-lt"/>
                <a:ea typeface="+mn-ea"/>
                <a:cs typeface="+mn-cs"/>
              </a:rPr>
              <a:t>.</a:t>
            </a:r>
            <a:r>
              <a:rPr lang="de-DE" sz="1100" kern="1200">
                <a:solidFill>
                  <a:schemeClr val="tx1"/>
                </a:solidFill>
                <a:effectLst/>
                <a:latin typeface="+mn-lt"/>
                <a:ea typeface="+mn-ea"/>
                <a:cs typeface="+mn-cs"/>
              </a:rPr>
              <a:t> </a:t>
            </a:r>
          </a:p>
          <a:p>
            <a:pPr marL="0" marR="0" indent="0" algn="l" defTabSz="868863" rtl="0" eaLnBrk="1" fontAlgn="auto" latinLnBrk="0" hangingPunct="1">
              <a:lnSpc>
                <a:spcPct val="90000"/>
              </a:lnSpc>
              <a:spcBef>
                <a:spcPts val="0"/>
              </a:spcBef>
              <a:spcAft>
                <a:spcPts val="0"/>
              </a:spcAft>
              <a:buClrTx/>
              <a:buSzTx/>
              <a:buFontTx/>
              <a:buNone/>
              <a:tabLst/>
              <a:defRPr/>
            </a:pPr>
            <a:endParaRPr lang="de-DE" b="0" i="1">
              <a:solidFill>
                <a:schemeClr val="tx1"/>
              </a:solidFill>
            </a:endParaRPr>
          </a:p>
          <a:p>
            <a:pPr marL="0" marR="0" lvl="0" indent="0" algn="l" defTabSz="868863" rtl="0" eaLnBrk="1" fontAlgn="auto" latinLnBrk="0" hangingPunct="1">
              <a:lnSpc>
                <a:spcPct val="90000"/>
              </a:lnSpc>
              <a:spcBef>
                <a:spcPts val="0"/>
              </a:spcBef>
              <a:spcAft>
                <a:spcPts val="0"/>
              </a:spcAft>
              <a:buClrTx/>
              <a:buSzTx/>
              <a:buFontTx/>
              <a:buNone/>
              <a:tabLst/>
              <a:defRPr/>
            </a:pPr>
            <a:r>
              <a:rPr lang="de-DE" b="0">
                <a:solidFill>
                  <a:schemeClr val="tx1"/>
                </a:solidFill>
              </a:rPr>
              <a:t>Zum Ende des Geschäftsjahres, am 30.06.20202 beschäftigten wir </a:t>
            </a:r>
            <a:r>
              <a:rPr lang="de-DE" b="1">
                <a:solidFill>
                  <a:schemeClr val="tx1"/>
                </a:solidFill>
              </a:rPr>
              <a:t>16.554 Mitarbeiter in über</a:t>
            </a:r>
            <a:r>
              <a:rPr lang="de-DE" b="1" baseline="0">
                <a:solidFill>
                  <a:schemeClr val="tx1"/>
                </a:solidFill>
              </a:rPr>
              <a:t> 8</a:t>
            </a:r>
            <a:r>
              <a:rPr lang="de-DE" b="1">
                <a:solidFill>
                  <a:schemeClr val="tx1"/>
                </a:solidFill>
              </a:rPr>
              <a:t>0 Tochtergesellschaften</a:t>
            </a:r>
            <a:r>
              <a:rPr lang="de-DE" b="0">
                <a:solidFill>
                  <a:schemeClr val="tx1"/>
                </a:solidFill>
              </a:rPr>
              <a:t>. </a:t>
            </a:r>
          </a:p>
          <a:p>
            <a:pPr>
              <a:lnSpc>
                <a:spcPct val="90000"/>
              </a:lnSpc>
            </a:pPr>
            <a:endParaRPr lang="de-DE" b="0">
              <a:solidFill>
                <a:schemeClr val="tx1"/>
              </a:solidFill>
            </a:endParaRPr>
          </a:p>
          <a:p>
            <a:pPr>
              <a:lnSpc>
                <a:spcPct val="90000"/>
              </a:lnSpc>
            </a:pPr>
            <a:r>
              <a:rPr lang="de-DE" b="0">
                <a:solidFill>
                  <a:schemeClr val="tx1"/>
                </a:solidFill>
              </a:rPr>
              <a:t>Das </a:t>
            </a:r>
            <a:r>
              <a:rPr lang="de-DE" b="1">
                <a:solidFill>
                  <a:schemeClr val="tx1"/>
                </a:solidFill>
              </a:rPr>
              <a:t>operative</a:t>
            </a:r>
            <a:r>
              <a:rPr lang="de-DE" b="0">
                <a:solidFill>
                  <a:schemeClr val="tx1"/>
                </a:solidFill>
              </a:rPr>
              <a:t> </a:t>
            </a:r>
            <a:r>
              <a:rPr lang="de-DE" b="1">
                <a:solidFill>
                  <a:schemeClr val="tx1"/>
                </a:solidFill>
              </a:rPr>
              <a:t>Ergebnis vor Zinsen und Steuern (EBIT) </a:t>
            </a:r>
            <a:r>
              <a:rPr lang="de-DE" b="0">
                <a:solidFill>
                  <a:schemeClr val="tx1"/>
                </a:solidFill>
              </a:rPr>
              <a:t>stieg um 26,8 Prozent auf </a:t>
            </a:r>
            <a:r>
              <a:rPr lang="de-DE" b="1">
                <a:solidFill>
                  <a:schemeClr val="tx1"/>
                </a:solidFill>
              </a:rPr>
              <a:t>468 Millionen Euro</a:t>
            </a:r>
            <a:r>
              <a:rPr lang="de-DE" b="0">
                <a:solidFill>
                  <a:schemeClr val="tx1"/>
                </a:solidFill>
              </a:rPr>
              <a:t>. </a:t>
            </a:r>
            <a:r>
              <a:rPr lang="de-DE" b="0" baseline="0">
                <a:solidFill>
                  <a:schemeClr val="tx1"/>
                </a:solidFill>
              </a:rPr>
              <a:t>Unsere </a:t>
            </a:r>
            <a:r>
              <a:rPr lang="de-DE" b="1" baseline="0">
                <a:solidFill>
                  <a:schemeClr val="tx1"/>
                </a:solidFill>
              </a:rPr>
              <a:t>EBIT-Rendite</a:t>
            </a:r>
            <a:r>
              <a:rPr lang="de-DE" b="0" baseline="0">
                <a:solidFill>
                  <a:schemeClr val="tx1"/>
                </a:solidFill>
              </a:rPr>
              <a:t> liegt bei </a:t>
            </a:r>
            <a:r>
              <a:rPr lang="de-DE" b="1" baseline="0">
                <a:solidFill>
                  <a:schemeClr val="tx1"/>
                </a:solidFill>
              </a:rPr>
              <a:t>11,1</a:t>
            </a:r>
            <a:r>
              <a:rPr lang="de-DE" b="0" baseline="0">
                <a:solidFill>
                  <a:schemeClr val="tx1"/>
                </a:solidFill>
              </a:rPr>
              <a:t> </a:t>
            </a:r>
            <a:r>
              <a:rPr lang="de-DE" b="1" baseline="0">
                <a:solidFill>
                  <a:schemeClr val="tx1"/>
                </a:solidFill>
              </a:rPr>
              <a:t>Prozent</a:t>
            </a:r>
            <a:r>
              <a:rPr lang="de-DE" b="0" baseline="0">
                <a:solidFill>
                  <a:schemeClr val="tx1"/>
                </a:solidFill>
              </a:rPr>
              <a:t>.</a:t>
            </a:r>
            <a:r>
              <a:rPr lang="de-DE" b="0">
                <a:solidFill>
                  <a:schemeClr val="tx1"/>
                </a:solidFill>
              </a:rPr>
              <a:t> </a:t>
            </a:r>
          </a:p>
          <a:p>
            <a:pPr>
              <a:lnSpc>
                <a:spcPct val="90000"/>
              </a:lnSpc>
            </a:pPr>
            <a:endParaRPr lang="de-DE" b="0">
              <a:solidFill>
                <a:schemeClr val="tx1"/>
              </a:solidFill>
            </a:endParaRPr>
          </a:p>
          <a:p>
            <a:pPr>
              <a:lnSpc>
                <a:spcPct val="90000"/>
              </a:lnSpc>
            </a:pPr>
            <a:r>
              <a:rPr lang="de-DE" b="0">
                <a:solidFill>
                  <a:schemeClr val="tx1"/>
                </a:solidFill>
              </a:rPr>
              <a:t>Wir haben 218 Millionen Euro in Maschinen und Gebäude investiert – und somit deutlich mehr als im Vorjahr. 448 Millionen Euro wendete das Unternehmen für Forschung und Entwicklung auf. </a:t>
            </a:r>
          </a:p>
          <a:p>
            <a:pPr>
              <a:lnSpc>
                <a:spcPct val="90000"/>
              </a:lnSpc>
            </a:pPr>
            <a:endParaRPr lang="de-DE" b="0">
              <a:solidFill>
                <a:schemeClr val="tx1"/>
              </a:solidFill>
            </a:endParaRPr>
          </a:p>
          <a:p>
            <a:pPr>
              <a:lnSpc>
                <a:spcPct val="90000"/>
              </a:lnSpc>
            </a:pPr>
            <a:r>
              <a:rPr lang="de-DE" b="0">
                <a:solidFill>
                  <a:schemeClr val="tx1"/>
                </a:solidFill>
              </a:rPr>
              <a:t>Dies entspricht </a:t>
            </a:r>
            <a:r>
              <a:rPr lang="de-DE" b="0">
                <a:solidFill>
                  <a:schemeClr val="tx1"/>
                </a:solidFill>
                <a:highlight>
                  <a:srgbClr val="FFFF00"/>
                </a:highlight>
              </a:rPr>
              <a:t>einer </a:t>
            </a:r>
            <a:r>
              <a:rPr lang="de-DE" b="1">
                <a:solidFill>
                  <a:schemeClr val="tx1"/>
                </a:solidFill>
                <a:highlight>
                  <a:srgbClr val="FFFF00"/>
                </a:highlight>
              </a:rPr>
              <a:t>F+E-Quote von 10,6 Prozent</a:t>
            </a:r>
            <a:r>
              <a:rPr lang="de-DE" b="0">
                <a:solidFill>
                  <a:schemeClr val="tx1"/>
                </a:solidFill>
              </a:rPr>
              <a:t>. Sehr hohe Kosten für F+E, und das seit Jahren, sind die Grundlage für unseren technologischen Vorsprung.</a:t>
            </a:r>
          </a:p>
          <a:p>
            <a:endParaRPr lang="de-DE"/>
          </a:p>
        </p:txBody>
      </p:sp>
      <p:sp>
        <p:nvSpPr>
          <p:cNvPr id="4" name="Foliennummernplatzhalter 3"/>
          <p:cNvSpPr>
            <a:spLocks noGrp="1"/>
          </p:cNvSpPr>
          <p:nvPr>
            <p:ph type="sldNum" sz="quarter" idx="5"/>
          </p:nvPr>
        </p:nvSpPr>
        <p:spPr/>
        <p:txBody>
          <a:bodyPr/>
          <a:lstStyle/>
          <a:p>
            <a:pPr algn="r"/>
            <a:fld id="{7D817C07-CE16-5C41-9ABD-94C73CEF6061}" type="slidenum">
              <a:rPr lang="de-DE" smtClean="0"/>
              <a:pPr algn="r"/>
              <a:t>3</a:t>
            </a:fld>
            <a:endParaRPr lang="de-DE"/>
          </a:p>
        </p:txBody>
      </p:sp>
      <p:sp>
        <p:nvSpPr>
          <p:cNvPr id="5" name="Fußzeilenplatzhalter 4"/>
          <p:cNvSpPr>
            <a:spLocks noGrp="1"/>
          </p:cNvSpPr>
          <p:nvPr>
            <p:ph type="ftr" sz="quarter" idx="4"/>
          </p:nvPr>
        </p:nvSpPr>
        <p:spPr/>
        <p:txBody>
          <a:bodyPr/>
          <a:lstStyle/>
          <a:p>
            <a:r>
              <a:rPr lang="de-DE"/>
              <a:t>Name | Abteilung | 30. Januar 2019</a:t>
            </a:r>
            <a:endParaRPr lang="de-DE" dirty="0"/>
          </a:p>
        </p:txBody>
      </p:sp>
    </p:spTree>
    <p:extLst>
      <p:ext uri="{BB962C8B-B14F-4D97-AF65-F5344CB8AC3E}">
        <p14:creationId xmlns:p14="http://schemas.microsoft.com/office/powerpoint/2010/main" val="3017545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1975" y="877888"/>
            <a:ext cx="7808913" cy="4392612"/>
          </a:xfrm>
        </p:spPr>
      </p:sp>
      <p:sp>
        <p:nvSpPr>
          <p:cNvPr id="3" name="Notizenplatzhalter 2"/>
          <p:cNvSpPr>
            <a:spLocks noGrp="1"/>
          </p:cNvSpPr>
          <p:nvPr>
            <p:ph type="body" idx="1"/>
          </p:nvPr>
        </p:nvSpPr>
        <p:spPr/>
        <p:txBody>
          <a:bodyPr>
            <a:normAutofit/>
          </a:bodyPr>
          <a:lstStyle/>
          <a:p>
            <a:r>
              <a:rPr lang="de-DE" sz="1100" b="0" kern="1200" baseline="0" dirty="0">
                <a:solidFill>
                  <a:schemeClr val="tx1"/>
                </a:solidFill>
                <a:latin typeface="+mn-lt"/>
                <a:ea typeface="+mn-ea"/>
                <a:cs typeface="+mn-cs"/>
              </a:rPr>
              <a:t>Die Umsatzanteile der Regionen haben sich erneut verschoben.</a:t>
            </a:r>
          </a:p>
          <a:p>
            <a:endParaRPr lang="de-DE" sz="1100" b="0" kern="1200" baseline="0" dirty="0">
              <a:solidFill>
                <a:schemeClr val="tx1"/>
              </a:solidFill>
              <a:latin typeface="+mn-lt"/>
              <a:ea typeface="+mn-ea"/>
              <a:cs typeface="+mn-cs"/>
            </a:endParaRPr>
          </a:p>
          <a:p>
            <a:r>
              <a:rPr lang="de-DE" sz="1100" b="0" kern="1200" baseline="0">
                <a:solidFill>
                  <a:schemeClr val="tx1"/>
                </a:solidFill>
                <a:latin typeface="+mn-lt"/>
                <a:ea typeface="+mn-ea"/>
                <a:cs typeface="+mn-cs"/>
              </a:rPr>
              <a:t>Deutschlands </a:t>
            </a:r>
            <a:r>
              <a:rPr lang="de-DE" sz="1100" b="0" kern="1200" baseline="0" dirty="0">
                <a:solidFill>
                  <a:schemeClr val="tx1"/>
                </a:solidFill>
                <a:latin typeface="+mn-lt"/>
                <a:ea typeface="+mn-ea"/>
                <a:cs typeface="+mn-cs"/>
              </a:rPr>
              <a:t>Anteil sinkt seit einigen Jahren kontinuierlich auf jetzt </a:t>
            </a:r>
            <a:r>
              <a:rPr lang="de-DE" sz="1100" b="1" kern="1200" baseline="0" dirty="0">
                <a:solidFill>
                  <a:schemeClr val="tx1"/>
                </a:solidFill>
                <a:latin typeface="+mn-lt"/>
                <a:ea typeface="+mn-ea"/>
                <a:cs typeface="+mn-cs"/>
              </a:rPr>
              <a:t>nur </a:t>
            </a:r>
            <a:r>
              <a:rPr lang="de-DE" sz="1100" b="1" kern="1200" baseline="0">
                <a:solidFill>
                  <a:schemeClr val="tx1"/>
                </a:solidFill>
                <a:latin typeface="+mn-lt"/>
                <a:ea typeface="+mn-ea"/>
                <a:cs typeface="+mn-cs"/>
              </a:rPr>
              <a:t>noch 13,9 </a:t>
            </a:r>
            <a:r>
              <a:rPr lang="de-DE" sz="1100" b="1" kern="1200" baseline="0" dirty="0">
                <a:solidFill>
                  <a:schemeClr val="tx1"/>
                </a:solidFill>
                <a:latin typeface="+mn-lt"/>
                <a:ea typeface="+mn-ea"/>
                <a:cs typeface="+mn-cs"/>
              </a:rPr>
              <a:t>Prozent </a:t>
            </a:r>
            <a:r>
              <a:rPr lang="de-DE" sz="1100" b="0" kern="1200" baseline="0" dirty="0">
                <a:solidFill>
                  <a:schemeClr val="tx1"/>
                </a:solidFill>
                <a:latin typeface="+mn-lt"/>
                <a:ea typeface="+mn-ea"/>
                <a:cs typeface="+mn-cs"/>
              </a:rPr>
              <a:t>- obgleich in Deutschland rund die Hälfte aller TRUMPF Mitarbeiter beschäftigt </a:t>
            </a:r>
            <a:r>
              <a:rPr lang="de-DE" sz="1100" b="0" kern="1200" baseline="0">
                <a:solidFill>
                  <a:schemeClr val="tx1"/>
                </a:solidFill>
                <a:latin typeface="+mn-lt"/>
                <a:ea typeface="+mn-ea"/>
                <a:cs typeface="+mn-cs"/>
              </a:rPr>
              <a:t>sind. Durch das deutlich höhere Wachstum in den Niederlanden und den USA ist Deutschland nun erstmalig nicht mehr der umsatzstärkste Einzelmarkt. </a:t>
            </a:r>
            <a:endParaRPr lang="de-DE" sz="1100" b="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lang="de-DE" sz="1100" b="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lang="de-DE" sz="1100" b="0" kern="1200" baseline="0" dirty="0">
                <a:solidFill>
                  <a:schemeClr val="tx1"/>
                </a:solidFill>
                <a:latin typeface="+mn-lt"/>
                <a:ea typeface="+mn-ea"/>
                <a:cs typeface="+mn-cs"/>
              </a:rPr>
              <a:t>Der </a:t>
            </a:r>
            <a:r>
              <a:rPr lang="de-DE" sz="1100" b="1" kern="1200" baseline="0" dirty="0">
                <a:solidFill>
                  <a:schemeClr val="tx1"/>
                </a:solidFill>
                <a:latin typeface="+mn-lt"/>
                <a:ea typeface="+mn-ea"/>
                <a:cs typeface="+mn-cs"/>
              </a:rPr>
              <a:t>Umsatzanteil von Europa (ohne Deutschland) </a:t>
            </a:r>
            <a:r>
              <a:rPr lang="de-DE" sz="1100" b="0" kern="1200" baseline="0" dirty="0">
                <a:solidFill>
                  <a:schemeClr val="tx1"/>
                </a:solidFill>
                <a:latin typeface="+mn-lt"/>
                <a:ea typeface="+mn-ea"/>
                <a:cs typeface="+mn-cs"/>
              </a:rPr>
              <a:t>lag zusammen gerechnet </a:t>
            </a:r>
            <a:r>
              <a:rPr lang="de-DE" sz="1100" b="0" kern="1200" baseline="0">
                <a:solidFill>
                  <a:schemeClr val="tx1"/>
                </a:solidFill>
                <a:latin typeface="+mn-lt"/>
                <a:ea typeface="+mn-ea"/>
                <a:cs typeface="+mn-cs"/>
              </a:rPr>
              <a:t>bei 42,0</a:t>
            </a:r>
            <a:r>
              <a:rPr lang="de-DE" sz="1100" b="1" kern="1200" baseline="0">
                <a:solidFill>
                  <a:schemeClr val="tx1"/>
                </a:solidFill>
                <a:latin typeface="+mn-lt"/>
                <a:ea typeface="+mn-ea"/>
                <a:cs typeface="+mn-cs"/>
              </a:rPr>
              <a:t> </a:t>
            </a:r>
            <a:r>
              <a:rPr lang="de-DE" sz="1100" b="1" kern="1200" baseline="0" dirty="0">
                <a:solidFill>
                  <a:schemeClr val="tx1"/>
                </a:solidFill>
                <a:latin typeface="+mn-lt"/>
                <a:ea typeface="+mn-ea"/>
                <a:cs typeface="+mn-cs"/>
              </a:rPr>
              <a:t>Prozent</a:t>
            </a:r>
            <a:r>
              <a:rPr lang="de-DE" sz="1100" b="0" kern="1200" baseline="0" dirty="0">
                <a:solidFill>
                  <a:schemeClr val="tx1"/>
                </a:solidFill>
                <a:latin typeface="+mn-lt"/>
                <a:ea typeface="+mn-ea"/>
                <a:cs typeface="+mn-cs"/>
              </a:rPr>
              <a:t>. </a:t>
            </a:r>
            <a:endParaRPr lang="de-DE" sz="1100" b="0" dirty="0"/>
          </a:p>
          <a:p>
            <a:endParaRPr lang="de-DE" sz="1100" b="0" kern="1200" baseline="0" dirty="0">
              <a:solidFill>
                <a:schemeClr val="tx1"/>
              </a:solidFill>
              <a:latin typeface="+mn-lt"/>
              <a:ea typeface="+mn-ea"/>
              <a:cs typeface="+mn-cs"/>
            </a:endParaRPr>
          </a:p>
          <a:p>
            <a:r>
              <a:rPr lang="de-DE" sz="1100" b="0" kern="1200" baseline="0" dirty="0">
                <a:solidFill>
                  <a:schemeClr val="tx1"/>
                </a:solidFill>
                <a:latin typeface="+mn-lt"/>
                <a:ea typeface="+mn-ea"/>
                <a:cs typeface="+mn-cs"/>
              </a:rPr>
              <a:t>Der </a:t>
            </a:r>
            <a:r>
              <a:rPr lang="de-DE" sz="1100" b="1" kern="1200" baseline="0" dirty="0">
                <a:solidFill>
                  <a:schemeClr val="tx1"/>
                </a:solidFill>
                <a:latin typeface="+mn-lt"/>
                <a:ea typeface="+mn-ea"/>
                <a:cs typeface="+mn-cs"/>
              </a:rPr>
              <a:t>Anteil</a:t>
            </a:r>
            <a:r>
              <a:rPr lang="de-DE" sz="1100" b="0" kern="1200" baseline="0" dirty="0">
                <a:solidFill>
                  <a:schemeClr val="tx1"/>
                </a:solidFill>
                <a:latin typeface="+mn-lt"/>
                <a:ea typeface="+mn-ea"/>
                <a:cs typeface="+mn-cs"/>
              </a:rPr>
              <a:t> </a:t>
            </a:r>
            <a:r>
              <a:rPr lang="de-DE" sz="1100" b="1" kern="1200" baseline="0" dirty="0">
                <a:solidFill>
                  <a:schemeClr val="tx1"/>
                </a:solidFill>
                <a:latin typeface="+mn-lt"/>
                <a:ea typeface="+mn-ea"/>
                <a:cs typeface="+mn-cs"/>
              </a:rPr>
              <a:t>Asiens</a:t>
            </a:r>
            <a:r>
              <a:rPr lang="de-DE" sz="1100" b="0" kern="1200" baseline="0" dirty="0">
                <a:solidFill>
                  <a:schemeClr val="tx1"/>
                </a:solidFill>
                <a:latin typeface="+mn-lt"/>
                <a:ea typeface="+mn-ea"/>
                <a:cs typeface="+mn-cs"/>
              </a:rPr>
              <a:t> am </a:t>
            </a:r>
            <a:r>
              <a:rPr lang="de-DE" sz="1100" b="0" kern="1200" baseline="0">
                <a:solidFill>
                  <a:schemeClr val="tx1"/>
                </a:solidFill>
                <a:latin typeface="+mn-lt"/>
                <a:ea typeface="+mn-ea"/>
                <a:cs typeface="+mn-cs"/>
              </a:rPr>
              <a:t>Gesamtumsatz lag, </a:t>
            </a:r>
            <a:r>
              <a:rPr lang="de-DE" sz="1100" b="0" kern="1200" baseline="0" dirty="0">
                <a:solidFill>
                  <a:schemeClr val="tx1"/>
                </a:solidFill>
                <a:latin typeface="+mn-lt"/>
                <a:ea typeface="+mn-ea"/>
                <a:cs typeface="+mn-cs"/>
              </a:rPr>
              <a:t>dank Chinas starkem Zuwachs, </a:t>
            </a:r>
            <a:r>
              <a:rPr lang="de-DE" sz="1100" b="0" kern="1200" baseline="0">
                <a:solidFill>
                  <a:schemeClr val="tx1"/>
                </a:solidFill>
                <a:latin typeface="+mn-lt"/>
                <a:ea typeface="+mn-ea"/>
                <a:cs typeface="+mn-cs"/>
              </a:rPr>
              <a:t>auf </a:t>
            </a:r>
            <a:r>
              <a:rPr lang="de-DE" sz="1100" b="1" kern="1200" baseline="0">
                <a:solidFill>
                  <a:schemeClr val="tx1"/>
                </a:solidFill>
                <a:latin typeface="+mn-lt"/>
                <a:ea typeface="+mn-ea"/>
                <a:cs typeface="+mn-cs"/>
              </a:rPr>
              <a:t>24,2 </a:t>
            </a:r>
            <a:r>
              <a:rPr lang="de-DE" sz="1100" b="1" kern="1200" baseline="0" dirty="0">
                <a:solidFill>
                  <a:schemeClr val="tx1"/>
                </a:solidFill>
                <a:latin typeface="+mn-lt"/>
                <a:ea typeface="+mn-ea"/>
                <a:cs typeface="+mn-cs"/>
              </a:rPr>
              <a:t>Prozent. </a:t>
            </a:r>
          </a:p>
          <a:p>
            <a:endParaRPr lang="de-DE" sz="1100" b="1" kern="1200" baseline="0" dirty="0">
              <a:solidFill>
                <a:schemeClr val="tx1"/>
              </a:solidFill>
              <a:latin typeface="+mn-lt"/>
              <a:ea typeface="+mn-ea"/>
              <a:cs typeface="+mn-cs"/>
            </a:endParaRPr>
          </a:p>
          <a:p>
            <a:r>
              <a:rPr lang="de-DE" sz="1100" b="1" kern="1200" baseline="0" dirty="0">
                <a:solidFill>
                  <a:schemeClr val="tx1"/>
                </a:solidFill>
                <a:latin typeface="+mn-lt"/>
                <a:ea typeface="+mn-ea"/>
                <a:cs typeface="+mn-cs"/>
              </a:rPr>
              <a:t>In </a:t>
            </a:r>
            <a:r>
              <a:rPr lang="de-DE" sz="1100" b="1" kern="1200" baseline="0">
                <a:solidFill>
                  <a:schemeClr val="tx1"/>
                </a:solidFill>
                <a:latin typeface="+mn-lt"/>
                <a:ea typeface="+mn-ea"/>
                <a:cs typeface="+mn-cs"/>
              </a:rPr>
              <a:t>Amerika </a:t>
            </a:r>
            <a:r>
              <a:rPr lang="de-DE" sz="1100" b="0" kern="1200" baseline="0">
                <a:solidFill>
                  <a:schemeClr val="tx1"/>
                </a:solidFill>
                <a:latin typeface="+mn-lt"/>
                <a:ea typeface="+mn-ea"/>
                <a:cs typeface="+mn-cs"/>
              </a:rPr>
              <a:t>erhöhte sich </a:t>
            </a:r>
            <a:r>
              <a:rPr lang="de-DE" sz="1100" b="0" kern="1200" baseline="0" dirty="0">
                <a:solidFill>
                  <a:schemeClr val="tx1"/>
                </a:solidFill>
                <a:latin typeface="+mn-lt"/>
                <a:ea typeface="+mn-ea"/>
                <a:cs typeface="+mn-cs"/>
              </a:rPr>
              <a:t>der Umsatzanteil </a:t>
            </a:r>
            <a:r>
              <a:rPr lang="de-DE" sz="1100" b="0" kern="1200" baseline="0">
                <a:solidFill>
                  <a:schemeClr val="tx1"/>
                </a:solidFill>
                <a:latin typeface="+mn-lt"/>
                <a:ea typeface="+mn-ea"/>
                <a:cs typeface="+mn-cs"/>
              </a:rPr>
              <a:t>auf </a:t>
            </a:r>
            <a:r>
              <a:rPr lang="de-DE" sz="1100" b="1" kern="1200" baseline="0">
                <a:solidFill>
                  <a:schemeClr val="tx1"/>
                </a:solidFill>
                <a:latin typeface="+mn-lt"/>
                <a:ea typeface="+mn-ea"/>
                <a:cs typeface="+mn-cs"/>
              </a:rPr>
              <a:t>19,4 </a:t>
            </a:r>
            <a:r>
              <a:rPr lang="de-DE" sz="1100" b="1" kern="1200" baseline="0" dirty="0">
                <a:solidFill>
                  <a:schemeClr val="tx1"/>
                </a:solidFill>
                <a:latin typeface="+mn-lt"/>
                <a:ea typeface="+mn-ea"/>
                <a:cs typeface="+mn-cs"/>
              </a:rPr>
              <a:t>Prozent</a:t>
            </a:r>
            <a:r>
              <a:rPr lang="de-DE" sz="1100" b="0" kern="1200" baseline="0" dirty="0">
                <a:solidFill>
                  <a:schemeClr val="tx1"/>
                </a:solidFill>
                <a:latin typeface="+mn-lt"/>
                <a:ea typeface="+mn-ea"/>
                <a:cs typeface="+mn-cs"/>
              </a:rPr>
              <a:t> des Gesamtumsatzes des Gruppe. </a:t>
            </a:r>
          </a:p>
          <a:p>
            <a:endParaRPr lang="de-DE" sz="1100" b="0" kern="1200" baseline="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62E0D92E-6BDB-4159-8B79-8C0BFBC84268}" type="slidenum">
              <a:rPr lang="de-DE" smtClean="0"/>
              <a:pPr/>
              <a:t>4</a:t>
            </a:fld>
            <a:endParaRPr lang="de-DE" dirty="0"/>
          </a:p>
        </p:txBody>
      </p:sp>
    </p:spTree>
    <p:extLst>
      <p:ext uri="{BB962C8B-B14F-4D97-AF65-F5344CB8AC3E}">
        <p14:creationId xmlns:p14="http://schemas.microsoft.com/office/powerpoint/2010/main" val="1825542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de-DE" sz="1800" b="0" i="0" u="none" strike="noStrike" dirty="0">
                <a:solidFill>
                  <a:srgbClr val="333333"/>
                </a:solidFill>
                <a:effectLst/>
                <a:latin typeface="Arial" panose="020B0604020202020204" pitchFamily="34" charset="0"/>
              </a:rPr>
              <a:t>Werkzeugmaschinen, Lasertechnik und EUV sind unsere größten Tätigkeitsfelder. Trotz spürbarer Probleme in den Lieferketten, konnten die Werkzeugmaschinen </a:t>
            </a:r>
            <a:r>
              <a:rPr lang="de-DE" sz="1800" b="0" i="0" u="none" strike="noStrike" dirty="0">
                <a:solidFill>
                  <a:srgbClr val="12120D"/>
                </a:solidFill>
                <a:effectLst/>
                <a:latin typeface="SabonLTStd-Roman"/>
              </a:rPr>
              <a:t>eine positive Entwicklung zum Vorjahr verzeichnen.  Der Zuwachs der Lasertechnik ist unter anderem auf die gute Entwicklung des Bereichs Elektromobilität und dem Elektronikgeschäft zurück zuführen. Das EUV-Geschäft legte stark zu. Nach einem Rückgang im Vorjahr stieg der Umsatz im aktuellen Geschäftsjahr um 81,6 Prozent.</a:t>
            </a:r>
            <a:r>
              <a:rPr lang="de-DE" sz="1800" b="0" i="0" dirty="0">
                <a:solidFill>
                  <a:srgbClr val="000000"/>
                </a:solidFill>
                <a:effectLst/>
                <a:latin typeface="SabonLTStd-Roman"/>
              </a:rPr>
              <a:t>​</a:t>
            </a:r>
          </a:p>
          <a:p>
            <a:pPr marL="0" marR="0" lvl="0" indent="0" algn="l" defTabSz="914400" rtl="0" eaLnBrk="1" fontAlgn="auto" latinLnBrk="0" hangingPunct="1">
              <a:lnSpc>
                <a:spcPct val="100000"/>
              </a:lnSpc>
              <a:spcBef>
                <a:spcPts val="600"/>
              </a:spcBef>
              <a:spcAft>
                <a:spcPts val="600"/>
              </a:spcAft>
              <a:buClrTx/>
              <a:buSzTx/>
              <a:buFontTx/>
              <a:buNone/>
              <a:tabLst/>
              <a:defRPr/>
            </a:pPr>
            <a:endParaRPr lang="de-DE" sz="1800" b="0" i="0" dirty="0">
              <a:solidFill>
                <a:srgbClr val="000000"/>
              </a:solidFill>
              <a:effectLst/>
              <a:latin typeface="SabonLTStd-Roman"/>
            </a:endParaRPr>
          </a:p>
          <a:p>
            <a:r>
              <a:rPr lang="de-DE" sz="1600" b="0" dirty="0">
                <a:solidFill>
                  <a:schemeClr val="tx1"/>
                </a:solidFill>
              </a:rPr>
              <a:t>Die Geschäftsbereiche im Einzelnen, beginnend mit dem </a:t>
            </a:r>
            <a:r>
              <a:rPr lang="de-DE" sz="1600" b="1" dirty="0">
                <a:solidFill>
                  <a:schemeClr val="tx1"/>
                </a:solidFill>
              </a:rPr>
              <a:t>Geschäftsbereich</a:t>
            </a:r>
            <a:r>
              <a:rPr lang="de-DE" sz="1600" b="0" dirty="0">
                <a:solidFill>
                  <a:schemeClr val="tx1"/>
                </a:solidFill>
              </a:rPr>
              <a:t> </a:t>
            </a:r>
            <a:r>
              <a:rPr lang="de-DE" sz="1600" b="1" dirty="0">
                <a:solidFill>
                  <a:schemeClr val="tx1"/>
                </a:solidFill>
              </a:rPr>
              <a:t>Werkzeugmaschinen</a:t>
            </a:r>
            <a:r>
              <a:rPr lang="de-DE" sz="1600" b="0" dirty="0">
                <a:solidFill>
                  <a:schemeClr val="tx1"/>
                </a:solidFill>
              </a:rPr>
              <a:t>, und hier zunächst zu einem Überblick über unser Maschinenportfolio:</a:t>
            </a:r>
          </a:p>
          <a:p>
            <a:r>
              <a:rPr lang="de-DE" sz="1600" b="0" dirty="0">
                <a:solidFill>
                  <a:schemeClr val="tx1"/>
                </a:solidFill>
              </a:rPr>
              <a:t>Unser größter Tätigkeitsbereich umfasst verschiedene </a:t>
            </a:r>
            <a:r>
              <a:rPr lang="de-DE" sz="1600" b="1" dirty="0">
                <a:solidFill>
                  <a:schemeClr val="tx1"/>
                </a:solidFill>
              </a:rPr>
              <a:t>Werkzeugmaschinen</a:t>
            </a:r>
            <a:r>
              <a:rPr lang="de-DE" sz="1600" b="0" dirty="0">
                <a:solidFill>
                  <a:schemeClr val="tx1"/>
                </a:solidFill>
              </a:rPr>
              <a:t> </a:t>
            </a:r>
            <a:r>
              <a:rPr lang="de-DE" sz="1600" b="1" dirty="0">
                <a:solidFill>
                  <a:schemeClr val="tx1"/>
                </a:solidFill>
              </a:rPr>
              <a:t>für</a:t>
            </a:r>
            <a:r>
              <a:rPr lang="de-DE" sz="1600" b="0" dirty="0">
                <a:solidFill>
                  <a:schemeClr val="tx1"/>
                </a:solidFill>
              </a:rPr>
              <a:t> </a:t>
            </a:r>
            <a:r>
              <a:rPr lang="de-DE" sz="1600" b="1" dirty="0">
                <a:solidFill>
                  <a:schemeClr val="tx1"/>
                </a:solidFill>
              </a:rPr>
              <a:t>die</a:t>
            </a:r>
            <a:r>
              <a:rPr lang="de-DE" sz="1600" b="0" dirty="0">
                <a:solidFill>
                  <a:schemeClr val="tx1"/>
                </a:solidFill>
              </a:rPr>
              <a:t> </a:t>
            </a:r>
            <a:r>
              <a:rPr lang="de-DE" sz="1600" b="1" dirty="0">
                <a:solidFill>
                  <a:schemeClr val="tx1"/>
                </a:solidFill>
              </a:rPr>
              <a:t>flexible</a:t>
            </a:r>
            <a:r>
              <a:rPr lang="de-DE" sz="1600" b="0" dirty="0">
                <a:solidFill>
                  <a:schemeClr val="tx1"/>
                </a:solidFill>
              </a:rPr>
              <a:t> </a:t>
            </a:r>
            <a:r>
              <a:rPr lang="de-DE" sz="1600" b="1" dirty="0">
                <a:solidFill>
                  <a:schemeClr val="tx1"/>
                </a:solidFill>
              </a:rPr>
              <a:t>Blech-</a:t>
            </a:r>
            <a:r>
              <a:rPr lang="de-DE" sz="1600" b="0" dirty="0">
                <a:solidFill>
                  <a:schemeClr val="tx1"/>
                </a:solidFill>
              </a:rPr>
              <a:t> </a:t>
            </a:r>
            <a:r>
              <a:rPr lang="de-DE" sz="1600" b="1" dirty="0">
                <a:solidFill>
                  <a:schemeClr val="tx1"/>
                </a:solidFill>
              </a:rPr>
              <a:t>und</a:t>
            </a:r>
            <a:r>
              <a:rPr lang="de-DE" sz="1600" b="0" dirty="0">
                <a:solidFill>
                  <a:schemeClr val="tx1"/>
                </a:solidFill>
              </a:rPr>
              <a:t> </a:t>
            </a:r>
            <a:r>
              <a:rPr lang="de-DE" sz="1600" b="1" dirty="0">
                <a:solidFill>
                  <a:schemeClr val="tx1"/>
                </a:solidFill>
              </a:rPr>
              <a:t>Rohrbearbeitung</a:t>
            </a:r>
            <a:r>
              <a:rPr lang="de-DE" sz="1600" b="0" dirty="0">
                <a:solidFill>
                  <a:schemeClr val="tx1"/>
                </a:solidFill>
              </a:rPr>
              <a:t>. Wir haben Maschinen zum Laserschneiden, zum Stanzen und für die kombinierte Stanz- und Laserbearbeitung, zum Biegen sowie für die Laserrohrbearbeitung im Programm. </a:t>
            </a:r>
            <a:r>
              <a:rPr lang="de-DE" sz="1400" b="0" kern="1200" dirty="0">
                <a:solidFill>
                  <a:schemeClr val="tx1"/>
                </a:solidFill>
                <a:effectLst/>
                <a:latin typeface="+mn-lt"/>
                <a:ea typeface="+mn-ea"/>
                <a:cs typeface="+mn-cs"/>
              </a:rPr>
              <a:t>Vielfältige Automatisierungslösungen, Maschinen zum Laserschweißen, ein breites Softwareangebot sowie innovative Lösungen für eine vernetzte Fertigung runden das Portfolio ab.</a:t>
            </a:r>
          </a:p>
          <a:p>
            <a:endParaRPr lang="de-DE" sz="1600" b="0" dirty="0">
              <a:solidFill>
                <a:schemeClr val="tx1"/>
              </a:solidFill>
            </a:endParaRPr>
          </a:p>
          <a:p>
            <a:r>
              <a:rPr lang="de-DE" sz="1600" b="0" dirty="0">
                <a:solidFill>
                  <a:schemeClr val="tx1"/>
                </a:solidFill>
              </a:rPr>
              <a:t>Die Kunden unseres Geschäftsbereichs Werkzeugmaschinen kommen vor allem aus der metallverarbeitenden Industrie: dem </a:t>
            </a:r>
            <a:r>
              <a:rPr lang="de-DE" sz="1600" b="1" dirty="0">
                <a:solidFill>
                  <a:schemeClr val="tx1"/>
                </a:solidFill>
              </a:rPr>
              <a:t>Maschinen-</a:t>
            </a:r>
            <a:r>
              <a:rPr lang="de-DE" sz="1600" b="0" dirty="0">
                <a:solidFill>
                  <a:schemeClr val="tx1"/>
                </a:solidFill>
              </a:rPr>
              <a:t> und Anlagenbau oder der </a:t>
            </a:r>
            <a:r>
              <a:rPr lang="de-DE" sz="1600" b="1" dirty="0">
                <a:solidFill>
                  <a:schemeClr val="tx1"/>
                </a:solidFill>
              </a:rPr>
              <a:t>Fahrzeug-</a:t>
            </a:r>
            <a:r>
              <a:rPr lang="de-DE" sz="1600" b="0" dirty="0">
                <a:solidFill>
                  <a:schemeClr val="tx1"/>
                </a:solidFill>
              </a:rPr>
              <a:t> und Flugzeugindustrie; auch </a:t>
            </a:r>
            <a:r>
              <a:rPr lang="de-DE" sz="1600" b="1" dirty="0">
                <a:solidFill>
                  <a:schemeClr val="tx1"/>
                </a:solidFill>
              </a:rPr>
              <a:t>Automaten-</a:t>
            </a:r>
            <a:r>
              <a:rPr lang="de-DE" sz="1600" b="0" dirty="0">
                <a:solidFill>
                  <a:schemeClr val="tx1"/>
                </a:solidFill>
              </a:rPr>
              <a:t>, </a:t>
            </a:r>
            <a:r>
              <a:rPr lang="de-DE" sz="1600" b="1" dirty="0">
                <a:solidFill>
                  <a:schemeClr val="tx1"/>
                </a:solidFill>
              </a:rPr>
              <a:t>Elektrogeräte-</a:t>
            </a:r>
            <a:r>
              <a:rPr lang="de-DE" sz="1600" b="0" dirty="0">
                <a:solidFill>
                  <a:schemeClr val="tx1"/>
                </a:solidFill>
              </a:rPr>
              <a:t>, </a:t>
            </a:r>
            <a:r>
              <a:rPr lang="de-DE" sz="1600" b="1" dirty="0">
                <a:solidFill>
                  <a:schemeClr val="tx1"/>
                </a:solidFill>
              </a:rPr>
              <a:t>Landmaschinen-</a:t>
            </a:r>
            <a:r>
              <a:rPr lang="de-DE" sz="1600" b="0" dirty="0">
                <a:solidFill>
                  <a:schemeClr val="tx1"/>
                </a:solidFill>
              </a:rPr>
              <a:t> und </a:t>
            </a:r>
            <a:r>
              <a:rPr lang="de-DE" sz="1600" b="1" dirty="0">
                <a:solidFill>
                  <a:schemeClr val="tx1"/>
                </a:solidFill>
              </a:rPr>
              <a:t>Möbelbau</a:t>
            </a:r>
            <a:r>
              <a:rPr lang="de-DE" sz="1600" b="0" dirty="0">
                <a:solidFill>
                  <a:schemeClr val="tx1"/>
                </a:solidFill>
              </a:rPr>
              <a:t> sind typische Anwendungsfelder.</a:t>
            </a:r>
          </a:p>
          <a:p>
            <a:pPr marL="0" marR="0" lvl="0" indent="0" algn="l" defTabSz="914400" rtl="0" eaLnBrk="1" fontAlgn="auto" latinLnBrk="0" hangingPunct="1">
              <a:lnSpc>
                <a:spcPct val="100000"/>
              </a:lnSpc>
              <a:spcBef>
                <a:spcPts val="600"/>
              </a:spcBef>
              <a:spcAft>
                <a:spcPts val="600"/>
              </a:spcAft>
              <a:buClrTx/>
              <a:buSzTx/>
              <a:buFontTx/>
              <a:buNone/>
              <a:tabLst/>
              <a:defRPr/>
            </a:pPr>
            <a:endParaRPr lang="de-DE" sz="1600" b="1" dirty="0">
              <a:latin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lang="de-DE" sz="1600" b="1">
              <a:latin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lang="de-DE" sz="1100" b="1">
              <a:latin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lang="de-DE" sz="1100" b="1" dirty="0">
              <a:latin typeface="Arial" panose="020B0604020202020204" pitchFamily="34" charset="0"/>
            </a:endParaRPr>
          </a:p>
          <a:p>
            <a:pPr marL="0" indent="0">
              <a:buNone/>
            </a:pPr>
            <a:endParaRPr lang="de-DE" b="1" dirty="0">
              <a:latin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pPr algn="r"/>
            <a:fld id="{7D817C07-CE16-5C41-9ABD-94C73CEF6061}" type="slidenum">
              <a:rPr lang="de-DE" smtClean="0"/>
              <a:pPr algn="r"/>
              <a:t>5</a:t>
            </a:fld>
            <a:endParaRPr lang="de-DE"/>
          </a:p>
        </p:txBody>
      </p:sp>
      <p:sp>
        <p:nvSpPr>
          <p:cNvPr id="5" name="Fußzeilenplatzhalter 4"/>
          <p:cNvSpPr>
            <a:spLocks noGrp="1"/>
          </p:cNvSpPr>
          <p:nvPr>
            <p:ph type="ftr" sz="quarter" idx="4"/>
          </p:nvPr>
        </p:nvSpPr>
        <p:spPr/>
        <p:txBody>
          <a:bodyPr/>
          <a:lstStyle/>
          <a:p>
            <a:r>
              <a:rPr lang="de-DE"/>
              <a:t>Name | Abteilung | 30. Januar 2019</a:t>
            </a:r>
            <a:endParaRPr lang="de-DE" dirty="0"/>
          </a:p>
        </p:txBody>
      </p:sp>
    </p:spTree>
    <p:extLst>
      <p:ext uri="{BB962C8B-B14F-4D97-AF65-F5344CB8AC3E}">
        <p14:creationId xmlns:p14="http://schemas.microsoft.com/office/powerpoint/2010/main" val="1870292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de-DE" sz="1200" b="1">
                <a:solidFill>
                  <a:schemeClr val="tx2"/>
                </a:solidFill>
                <a:cs typeface="Arial" panose="020B0604020202020204" pitchFamily="34" charset="0"/>
              </a:rPr>
              <a:t>Elektronik</a:t>
            </a:r>
            <a:endParaRPr lang="de-DE"/>
          </a:p>
          <a:p>
            <a:pPr marL="0" indent="0">
              <a:buNone/>
            </a:pPr>
            <a:r>
              <a:rPr lang="de-DE" b="0" i="0">
                <a:solidFill>
                  <a:srgbClr val="333333"/>
                </a:solidFill>
                <a:effectLst/>
                <a:latin typeface="Arial" panose="020B0604020202020204" pitchFamily="34" charset="0"/>
              </a:rPr>
              <a:t>Die Elektronik bietet Prozess-Stromversorgungen für Hochtechnologieanwendungen. Mit unseren Generatoren bringen wir Strom für die Induktionswärme sowie Plasma- und Laseranregung in die für unsere Kunden notwendige Form, was Frequenz und Leistung betrifft. </a:t>
            </a:r>
          </a:p>
          <a:p>
            <a:pPr marL="0" indent="0">
              <a:buNone/>
            </a:pPr>
            <a:endParaRPr lang="de-DE" b="1">
              <a:latin typeface="Arial" panose="020B0604020202020204" pitchFamily="34" charset="0"/>
            </a:endParaRPr>
          </a:p>
          <a:p>
            <a:pPr marL="0" indent="0">
              <a:buNone/>
            </a:pPr>
            <a:r>
              <a:rPr lang="de-DE" b="1">
                <a:latin typeface="Arial" panose="020B0604020202020204" pitchFamily="34" charset="0"/>
              </a:rPr>
              <a:t>Additive Fertigung für innovative Bauteile</a:t>
            </a:r>
          </a:p>
          <a:p>
            <a:pPr marL="0" marR="0" lvl="0" indent="0" algn="l" defTabSz="914400" rtl="0" eaLnBrk="1" fontAlgn="auto" latinLnBrk="0" hangingPunct="1">
              <a:lnSpc>
                <a:spcPct val="100000"/>
              </a:lnSpc>
              <a:spcBef>
                <a:spcPts val="600"/>
              </a:spcBef>
              <a:spcAft>
                <a:spcPts val="600"/>
              </a:spcAft>
              <a:buClrTx/>
              <a:buSzTx/>
              <a:buFontTx/>
              <a:buNone/>
              <a:tabLst/>
              <a:defRPr/>
            </a:pPr>
            <a:r>
              <a:rPr lang="de-DE" sz="1800" b="0" i="0" u="none" strike="noStrike">
                <a:solidFill>
                  <a:srgbClr val="333333"/>
                </a:solidFill>
                <a:effectLst/>
                <a:latin typeface="Arial" panose="020B0604020202020204" pitchFamily="34" charset="0"/>
              </a:rPr>
              <a:t>Mit Additive Manufacturing lassen sich komplexe Bauteile einfach herstellen. Die TruPrint Anlagen von TRUMPF finden in der Luft- und Raumfahrt, der Medizintechnik, der Energiebranche sowie im Automobilbau Anwendung. TRUMPF beherrscht die beiden für den Metalldruck relevanten Verfahren Laser Metal Fusion (LMF) und Laser Metal Deposition (LMD). Dies ermöglicht es, dem Kunden die Lösung anzubieten, die am besten zu seiner Anwendung passt.</a:t>
            </a:r>
          </a:p>
          <a:p>
            <a:pPr marL="0" marR="0" lvl="0" indent="0" algn="l" defTabSz="914400" rtl="0" eaLnBrk="1" fontAlgn="auto" latinLnBrk="0" hangingPunct="1">
              <a:lnSpc>
                <a:spcPct val="100000"/>
              </a:lnSpc>
              <a:spcBef>
                <a:spcPts val="600"/>
              </a:spcBef>
              <a:spcAft>
                <a:spcPts val="600"/>
              </a:spcAft>
              <a:buClrTx/>
              <a:buSzTx/>
              <a:buFontTx/>
              <a:buNone/>
              <a:tabLst/>
              <a:defRPr/>
            </a:pPr>
            <a:endParaRPr lang="de-DE" sz="1100" b="0">
              <a:latin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lang="de-DE" sz="1100" b="1">
                <a:latin typeface="Arial" panose="020B0604020202020204" pitchFamily="34" charset="0"/>
              </a:rPr>
              <a:t>Laserdioden für Sensorik, Datenkommunikation und Wärmebehandlung</a:t>
            </a:r>
          </a:p>
          <a:p>
            <a:pPr marL="0" marR="0" lvl="0" indent="0" algn="l" defTabSz="914400" rtl="0" eaLnBrk="1" fontAlgn="auto" latinLnBrk="0" hangingPunct="1">
              <a:lnSpc>
                <a:spcPct val="100000"/>
              </a:lnSpc>
              <a:spcBef>
                <a:spcPts val="600"/>
              </a:spcBef>
              <a:spcAft>
                <a:spcPts val="600"/>
              </a:spcAft>
              <a:buClrTx/>
              <a:buSzTx/>
              <a:buFontTx/>
              <a:buNone/>
              <a:tabLst/>
              <a:defRPr/>
            </a:pPr>
            <a:r>
              <a:rPr lang="de-DE" sz="1800" b="0" i="0" u="none" strike="noStrike">
                <a:solidFill>
                  <a:srgbClr val="333333"/>
                </a:solidFill>
                <a:effectLst/>
                <a:latin typeface="Arial" panose="020B0604020202020204" pitchFamily="34" charset="0"/>
              </a:rPr>
              <a:t>Die Laserdioden des Geschäftsfeldes TRUMPF Photonic Components werden in Smartphones, in der digitalen Datenübertragung sowie in Sensoren für das autonome Fahren eingesetzt. Über eine Milliarde Mobiltelefone weltweit sind bereits mit dieser Laserdioden-Technologie ausgestattet. In der Elektromobilität kommt die Technologie zum Trocknen von Folien bei der Produktion von Batterien zum Einsatz. </a:t>
            </a:r>
            <a:endParaRPr lang="de-DE" sz="1600" b="1">
              <a:latin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lang="de-DE" sz="1100" b="1">
              <a:latin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lang="de-DE" sz="1100" b="1">
              <a:latin typeface="Arial" panose="020B0604020202020204" pitchFamily="34" charset="0"/>
            </a:endParaRPr>
          </a:p>
          <a:p>
            <a:pPr marL="0" indent="0">
              <a:buNone/>
            </a:pPr>
            <a:endParaRPr lang="de-DE" b="1">
              <a:latin typeface="Arial" panose="020B0604020202020204" pitchFamily="34" charset="0"/>
            </a:endParaRPr>
          </a:p>
          <a:p>
            <a:endParaRPr lang="de-DE"/>
          </a:p>
        </p:txBody>
      </p:sp>
      <p:sp>
        <p:nvSpPr>
          <p:cNvPr id="4" name="Foliennummernplatzhalter 3"/>
          <p:cNvSpPr>
            <a:spLocks noGrp="1"/>
          </p:cNvSpPr>
          <p:nvPr>
            <p:ph type="sldNum" sz="quarter" idx="5"/>
          </p:nvPr>
        </p:nvSpPr>
        <p:spPr/>
        <p:txBody>
          <a:bodyPr/>
          <a:lstStyle/>
          <a:p>
            <a:pPr algn="r"/>
            <a:fld id="{7D817C07-CE16-5C41-9ABD-94C73CEF6061}" type="slidenum">
              <a:rPr lang="de-DE" smtClean="0"/>
              <a:pPr algn="r"/>
              <a:t>6</a:t>
            </a:fld>
            <a:endParaRPr lang="de-DE"/>
          </a:p>
        </p:txBody>
      </p:sp>
      <p:sp>
        <p:nvSpPr>
          <p:cNvPr id="5" name="Fußzeilenplatzhalter 4"/>
          <p:cNvSpPr>
            <a:spLocks noGrp="1"/>
          </p:cNvSpPr>
          <p:nvPr>
            <p:ph type="ftr" sz="quarter" idx="4"/>
          </p:nvPr>
        </p:nvSpPr>
        <p:spPr/>
        <p:txBody>
          <a:bodyPr/>
          <a:lstStyle/>
          <a:p>
            <a:r>
              <a:rPr lang="de-DE"/>
              <a:t>Name | Abteilung | 30. Januar 2019</a:t>
            </a:r>
            <a:endParaRPr lang="de-DE" dirty="0"/>
          </a:p>
        </p:txBody>
      </p:sp>
    </p:spTree>
    <p:extLst>
      <p:ext uri="{BB962C8B-B14F-4D97-AF65-F5344CB8AC3E}">
        <p14:creationId xmlns:p14="http://schemas.microsoft.com/office/powerpoint/2010/main" val="6588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0" dirty="0">
                <a:solidFill>
                  <a:srgbClr val="333333"/>
                </a:solidFill>
              </a:rPr>
              <a:t>Ein wesentlicher Faktor für unseren Erfolg ist, dass wir auf der ganzen Welt mit mehr </a:t>
            </a:r>
            <a:r>
              <a:rPr lang="de-DE" b="0">
                <a:solidFill>
                  <a:srgbClr val="333333"/>
                </a:solidFill>
              </a:rPr>
              <a:t>als </a:t>
            </a:r>
            <a:r>
              <a:rPr lang="de-DE" b="1">
                <a:solidFill>
                  <a:srgbClr val="333333"/>
                </a:solidFill>
              </a:rPr>
              <a:t>70</a:t>
            </a:r>
            <a:r>
              <a:rPr lang="de-DE" b="0">
                <a:solidFill>
                  <a:srgbClr val="333333"/>
                </a:solidFill>
              </a:rPr>
              <a:t> </a:t>
            </a:r>
            <a:r>
              <a:rPr lang="de-DE" b="1" dirty="0">
                <a:solidFill>
                  <a:srgbClr val="333333"/>
                </a:solidFill>
              </a:rPr>
              <a:t>operativen</a:t>
            </a:r>
            <a:r>
              <a:rPr lang="de-DE" b="0" dirty="0">
                <a:solidFill>
                  <a:srgbClr val="333333"/>
                </a:solidFill>
              </a:rPr>
              <a:t> </a:t>
            </a:r>
            <a:r>
              <a:rPr lang="de-DE" b="1" dirty="0">
                <a:solidFill>
                  <a:srgbClr val="333333"/>
                </a:solidFill>
              </a:rPr>
              <a:t>Tochtergesellschaften</a:t>
            </a:r>
            <a:r>
              <a:rPr lang="de-DE" b="0" dirty="0">
                <a:solidFill>
                  <a:srgbClr val="333333"/>
                </a:solidFill>
              </a:rPr>
              <a:t> zu Hause sind. Außerhalb Europas sind wir sehr stark in Amerika und sehr gut im asiatischen Markt positioniert. </a:t>
            </a:r>
          </a:p>
          <a:p>
            <a:endParaRPr lang="de-DE" b="0" dirty="0">
              <a:solidFill>
                <a:srgbClr val="333333"/>
              </a:solidFill>
            </a:endParaRPr>
          </a:p>
          <a:p>
            <a:r>
              <a:rPr lang="de-DE" b="0" dirty="0">
                <a:solidFill>
                  <a:srgbClr val="333333"/>
                </a:solidFill>
              </a:rPr>
              <a:t>TRUMPF produziert an Produktionsstandorten in China, Deutschland, Frankreich, Großbritannien, Italien, Mexiko, Österreich, Polen, Schweiz, der Tschechischen Republik und in den USA. </a:t>
            </a:r>
          </a:p>
          <a:p>
            <a:endParaRPr lang="de-DE" b="0" dirty="0">
              <a:solidFill>
                <a:srgbClr val="333333"/>
              </a:solidFill>
            </a:endParaRPr>
          </a:p>
          <a:p>
            <a:r>
              <a:rPr lang="de-DE" b="0" dirty="0">
                <a:solidFill>
                  <a:srgbClr val="333333"/>
                </a:solidFill>
              </a:rPr>
              <a:t>Diese Standorte bilden den </a:t>
            </a:r>
            <a:r>
              <a:rPr lang="de-DE" b="1" dirty="0">
                <a:solidFill>
                  <a:srgbClr val="333333"/>
                </a:solidFill>
              </a:rPr>
              <a:t>TRUMPF</a:t>
            </a:r>
            <a:r>
              <a:rPr lang="de-DE" b="0" dirty="0">
                <a:solidFill>
                  <a:srgbClr val="333333"/>
                </a:solidFill>
              </a:rPr>
              <a:t> </a:t>
            </a:r>
            <a:r>
              <a:rPr lang="de-DE" b="1" dirty="0">
                <a:solidFill>
                  <a:srgbClr val="333333"/>
                </a:solidFill>
              </a:rPr>
              <a:t>Produktionsverbund</a:t>
            </a:r>
            <a:r>
              <a:rPr lang="de-DE" b="0" dirty="0">
                <a:solidFill>
                  <a:srgbClr val="333333"/>
                </a:solidFill>
              </a:rPr>
              <a:t>, einem zentralen Bestandteil unserer Fertigungsorganisation. TRUMPF fertigt Baugruppen für bestimmte Maschinenbaureihen ausschließlich an einem Standort und liefert diese weltweit an andere TRUMPF Gesellschaften. Das TRUMPF Produktionssystem SYNCHRO ist an nahezu allen Produktionsstandorten eingeführt. </a:t>
            </a:r>
          </a:p>
          <a:p>
            <a:endParaRPr lang="de-DE" b="0" dirty="0">
              <a:solidFill>
                <a:srgbClr val="333333"/>
              </a:solidFill>
            </a:endParaRPr>
          </a:p>
          <a:p>
            <a:endParaRPr lang="de-DE" b="0" dirty="0">
              <a:solidFill>
                <a:srgbClr val="333333"/>
              </a:solidFill>
            </a:endParaRPr>
          </a:p>
        </p:txBody>
      </p:sp>
      <p:sp>
        <p:nvSpPr>
          <p:cNvPr id="4" name="Foliennummernplatzhalter 3"/>
          <p:cNvSpPr>
            <a:spLocks noGrp="1"/>
          </p:cNvSpPr>
          <p:nvPr>
            <p:ph type="sldNum" sz="quarter" idx="10"/>
          </p:nvPr>
        </p:nvSpPr>
        <p:spPr/>
        <p:txBody>
          <a:bodyPr/>
          <a:lstStyle/>
          <a:p>
            <a:fld id="{62E0D92E-6BDB-4159-8B79-8C0BFBC84268}" type="slidenum">
              <a:rPr lang="de-DE" smtClean="0"/>
              <a:pPr/>
              <a:t>7</a:t>
            </a:fld>
            <a:endParaRPr lang="de-DE" dirty="0"/>
          </a:p>
        </p:txBody>
      </p:sp>
    </p:spTree>
    <p:extLst>
      <p:ext uri="{BB962C8B-B14F-4D97-AF65-F5344CB8AC3E}">
        <p14:creationId xmlns:p14="http://schemas.microsoft.com/office/powerpoint/2010/main" val="207741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de-DE" sz="1200" b="0" baseline="0" dirty="0"/>
              <a:t>Doch unser Innovationsanspruch gilt nicht nur für </a:t>
            </a:r>
            <a:r>
              <a:rPr lang="de-DE" sz="1200" b="1" baseline="0" dirty="0"/>
              <a:t>Maschinen und Systeme</a:t>
            </a:r>
            <a:r>
              <a:rPr lang="de-DE" sz="1200" b="0" baseline="0" dirty="0"/>
              <a:t>, sondern auch für </a:t>
            </a:r>
            <a:r>
              <a:rPr lang="de-DE" sz="1200" b="1" baseline="0" dirty="0"/>
              <a:t>Menschen, Märkte und Methoden</a:t>
            </a:r>
            <a:r>
              <a:rPr lang="de-DE" sz="1200" b="0" baseline="0" dirty="0"/>
              <a:t>.</a:t>
            </a:r>
          </a:p>
          <a:p>
            <a:pPr marL="0" marR="0" lvl="0" indent="0" algn="l" defTabSz="914400" rtl="0" eaLnBrk="1" fontAlgn="auto" latinLnBrk="0" hangingPunct="1">
              <a:lnSpc>
                <a:spcPct val="100000"/>
              </a:lnSpc>
              <a:spcBef>
                <a:spcPts val="600"/>
              </a:spcBef>
              <a:spcAft>
                <a:spcPts val="600"/>
              </a:spcAft>
              <a:buClrTx/>
              <a:buSzTx/>
              <a:buFontTx/>
              <a:buNone/>
              <a:tabLst/>
              <a:defRPr/>
            </a:pPr>
            <a:endParaRPr lang="de-DE" sz="1200" b="0" dirty="0"/>
          </a:p>
          <a:p>
            <a:r>
              <a:rPr lang="de-DE" b="0" dirty="0"/>
              <a:t>Seit den 80er Jahren bauen wir unsere Innovationsstärke in allen vier Feldern systematisch aus, um stets am Puls der Zeit zu sein.</a:t>
            </a:r>
          </a:p>
          <a:p>
            <a:endParaRPr lang="de-DE" b="0" dirty="0">
              <a:solidFill>
                <a:srgbClr val="333333"/>
              </a:solidFill>
            </a:endParaRPr>
          </a:p>
          <a:p>
            <a:r>
              <a:rPr lang="de-DE" b="0" dirty="0">
                <a:solidFill>
                  <a:srgbClr val="333333"/>
                </a:solidFill>
              </a:rPr>
              <a:t>Unsere </a:t>
            </a:r>
            <a:r>
              <a:rPr lang="de-DE" b="1" dirty="0">
                <a:solidFill>
                  <a:srgbClr val="333333"/>
                </a:solidFill>
              </a:rPr>
              <a:t>Maschinen und Lösungen </a:t>
            </a:r>
            <a:r>
              <a:rPr lang="de-DE" b="0" dirty="0">
                <a:solidFill>
                  <a:srgbClr val="333333"/>
                </a:solidFill>
              </a:rPr>
              <a:t>setzen Standards: In der Lasertechnik, bei den Werkzeugmaschinen und als digitale Lösungen.</a:t>
            </a:r>
          </a:p>
          <a:p>
            <a:endParaRPr lang="de-DE" b="0" dirty="0">
              <a:solidFill>
                <a:srgbClr val="333333"/>
              </a:solidFill>
            </a:endParaRPr>
          </a:p>
          <a:p>
            <a:r>
              <a:rPr lang="de-DE" b="0" dirty="0">
                <a:solidFill>
                  <a:srgbClr val="333333"/>
                </a:solidFill>
              </a:rPr>
              <a:t>Doch sie wären nichts ohne die </a:t>
            </a:r>
            <a:r>
              <a:rPr lang="de-DE" b="1" dirty="0">
                <a:solidFill>
                  <a:srgbClr val="333333"/>
                </a:solidFill>
              </a:rPr>
              <a:t>Menschen</a:t>
            </a:r>
            <a:r>
              <a:rPr lang="de-DE" b="0" dirty="0">
                <a:solidFill>
                  <a:srgbClr val="333333"/>
                </a:solidFill>
              </a:rPr>
              <a:t> dahinter: Unsere Mitarbeiter, die wir durch Weiterentwicklung, Kommunikation und ein innovatives Arbeitsumfeld auf dem neuesten Stand halten.</a:t>
            </a:r>
          </a:p>
          <a:p>
            <a:pPr marL="0" marR="0" lvl="0" indent="0" algn="l" defTabSz="914400" rtl="0" eaLnBrk="1" fontAlgn="auto" latinLnBrk="0" hangingPunct="1">
              <a:lnSpc>
                <a:spcPct val="100000"/>
              </a:lnSpc>
              <a:spcBef>
                <a:spcPts val="600"/>
              </a:spcBef>
              <a:spcAft>
                <a:spcPts val="600"/>
              </a:spcAft>
              <a:buClrTx/>
              <a:buSzTx/>
              <a:buFontTx/>
              <a:buNone/>
              <a:tabLst/>
              <a:defRPr/>
            </a:pPr>
            <a:endParaRPr lang="de-DE" b="0" dirty="0">
              <a:solidFill>
                <a:srgbClr val="333333"/>
              </a:solidFill>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lang="de-DE" b="0" dirty="0">
                <a:solidFill>
                  <a:srgbClr val="333333"/>
                </a:solidFill>
              </a:rPr>
              <a:t>Wir entwickeln unsere </a:t>
            </a:r>
            <a:r>
              <a:rPr lang="de-DE" b="1" dirty="0">
                <a:solidFill>
                  <a:srgbClr val="333333"/>
                </a:solidFill>
              </a:rPr>
              <a:t>Märkte</a:t>
            </a:r>
            <a:r>
              <a:rPr lang="de-DE" b="0" dirty="0">
                <a:solidFill>
                  <a:srgbClr val="333333"/>
                </a:solidFill>
              </a:rPr>
              <a:t> rund um den Globus weiter: </a:t>
            </a:r>
            <a:r>
              <a:rPr lang="de-DE" b="1" dirty="0">
                <a:solidFill>
                  <a:srgbClr val="333333"/>
                </a:solidFill>
              </a:rPr>
              <a:t>Technologisch</a:t>
            </a:r>
            <a:r>
              <a:rPr lang="de-DE" b="0" dirty="0">
                <a:solidFill>
                  <a:srgbClr val="333333"/>
                </a:solidFill>
              </a:rPr>
              <a:t> und </a:t>
            </a:r>
            <a:r>
              <a:rPr lang="de-DE" b="1" dirty="0">
                <a:solidFill>
                  <a:srgbClr val="333333"/>
                </a:solidFill>
              </a:rPr>
              <a:t>regional</a:t>
            </a:r>
            <a:r>
              <a:rPr lang="de-DE" b="0" dirty="0">
                <a:solidFill>
                  <a:srgbClr val="333333"/>
                </a:solidFill>
              </a:rPr>
              <a:t> – von Asien über Europa bis in die USA. Innerhalb dieser Märkte streben wir eine Führungsrolle an.</a:t>
            </a:r>
          </a:p>
          <a:p>
            <a:pPr marL="0" marR="0" lvl="0" indent="0" algn="l" defTabSz="914400" rtl="0" eaLnBrk="1" fontAlgn="auto" latinLnBrk="0" hangingPunct="1">
              <a:lnSpc>
                <a:spcPct val="100000"/>
              </a:lnSpc>
              <a:spcBef>
                <a:spcPts val="600"/>
              </a:spcBef>
              <a:spcAft>
                <a:spcPts val="600"/>
              </a:spcAft>
              <a:buClrTx/>
              <a:buSzTx/>
              <a:buFontTx/>
              <a:buNone/>
              <a:tabLst/>
              <a:defRPr/>
            </a:pPr>
            <a:endParaRPr lang="de-DE" b="0" dirty="0">
              <a:solidFill>
                <a:srgbClr val="333333"/>
              </a:solidFill>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lang="de-DE" b="0" dirty="0">
                <a:solidFill>
                  <a:srgbClr val="333333"/>
                </a:solidFill>
              </a:rPr>
              <a:t>Wir nutzen </a:t>
            </a:r>
            <a:r>
              <a:rPr lang="de-DE" b="1" dirty="0">
                <a:solidFill>
                  <a:srgbClr val="333333"/>
                </a:solidFill>
              </a:rPr>
              <a:t>innovative Methoden</a:t>
            </a:r>
            <a:r>
              <a:rPr lang="de-DE" b="0" dirty="0">
                <a:solidFill>
                  <a:srgbClr val="333333"/>
                </a:solidFill>
              </a:rPr>
              <a:t>: Bei unserer täglichen Arbeit, in der Fertigung oder bei unseren Maschinen.</a:t>
            </a:r>
          </a:p>
          <a:p>
            <a:endParaRPr lang="de-DE" dirty="0"/>
          </a:p>
        </p:txBody>
      </p:sp>
      <p:sp>
        <p:nvSpPr>
          <p:cNvPr id="4" name="Foliennummernplatzhalter 3"/>
          <p:cNvSpPr>
            <a:spLocks noGrp="1"/>
          </p:cNvSpPr>
          <p:nvPr>
            <p:ph type="sldNum" sz="quarter" idx="5"/>
          </p:nvPr>
        </p:nvSpPr>
        <p:spPr/>
        <p:txBody>
          <a:bodyPr/>
          <a:lstStyle/>
          <a:p>
            <a:pPr algn="r"/>
            <a:fld id="{7D817C07-CE16-5C41-9ABD-94C73CEF6061}" type="slidenum">
              <a:rPr lang="de-DE" smtClean="0"/>
              <a:pPr algn="r"/>
              <a:t>8</a:t>
            </a:fld>
            <a:endParaRPr lang="de-DE"/>
          </a:p>
        </p:txBody>
      </p:sp>
      <p:sp>
        <p:nvSpPr>
          <p:cNvPr id="5" name="Fußzeilenplatzhalter 4"/>
          <p:cNvSpPr>
            <a:spLocks noGrp="1"/>
          </p:cNvSpPr>
          <p:nvPr>
            <p:ph type="ftr" sz="quarter" idx="4"/>
          </p:nvPr>
        </p:nvSpPr>
        <p:spPr/>
        <p:txBody>
          <a:bodyPr/>
          <a:lstStyle/>
          <a:p>
            <a:r>
              <a:rPr lang="de-DE"/>
              <a:t>Name | Abteilung | 30. Januar 2019</a:t>
            </a:r>
            <a:endParaRPr lang="de-DE" dirty="0"/>
          </a:p>
        </p:txBody>
      </p:sp>
    </p:spTree>
    <p:extLst>
      <p:ext uri="{BB962C8B-B14F-4D97-AF65-F5344CB8AC3E}">
        <p14:creationId xmlns:p14="http://schemas.microsoft.com/office/powerpoint/2010/main" val="37510700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0" dirty="0">
                <a:solidFill>
                  <a:schemeClr val="tx1"/>
                </a:solidFill>
              </a:rPr>
              <a:t>Die Geschäftsbereiche im Einzelnen, beginnend mit dem </a:t>
            </a:r>
            <a:r>
              <a:rPr lang="de-DE" b="1" dirty="0">
                <a:solidFill>
                  <a:schemeClr val="tx1"/>
                </a:solidFill>
              </a:rPr>
              <a:t>Geschäftsbereich</a:t>
            </a:r>
            <a:r>
              <a:rPr lang="de-DE" b="0" dirty="0">
                <a:solidFill>
                  <a:schemeClr val="tx1"/>
                </a:solidFill>
              </a:rPr>
              <a:t> </a:t>
            </a:r>
            <a:r>
              <a:rPr lang="de-DE" b="1" dirty="0">
                <a:solidFill>
                  <a:schemeClr val="tx1"/>
                </a:solidFill>
              </a:rPr>
              <a:t>Werkzeugmaschinen</a:t>
            </a:r>
            <a:r>
              <a:rPr lang="de-DE" b="0" dirty="0">
                <a:solidFill>
                  <a:schemeClr val="tx1"/>
                </a:solidFill>
              </a:rPr>
              <a:t>, und hier zunächst zu einem Überblick über unser Maschinenportfolio:</a:t>
            </a:r>
          </a:p>
          <a:p>
            <a:r>
              <a:rPr lang="de-DE" b="0" dirty="0">
                <a:solidFill>
                  <a:schemeClr val="tx1"/>
                </a:solidFill>
              </a:rPr>
              <a:t>Unser größter Tätigkeitsbereich umfasst verschiedene </a:t>
            </a:r>
            <a:r>
              <a:rPr lang="de-DE" b="1" dirty="0">
                <a:solidFill>
                  <a:schemeClr val="tx1"/>
                </a:solidFill>
              </a:rPr>
              <a:t>Werkzeugmaschinen</a:t>
            </a:r>
            <a:r>
              <a:rPr lang="de-DE" b="0" dirty="0">
                <a:solidFill>
                  <a:schemeClr val="tx1"/>
                </a:solidFill>
              </a:rPr>
              <a:t> </a:t>
            </a:r>
            <a:r>
              <a:rPr lang="de-DE" b="1" dirty="0">
                <a:solidFill>
                  <a:schemeClr val="tx1"/>
                </a:solidFill>
              </a:rPr>
              <a:t>für</a:t>
            </a:r>
            <a:r>
              <a:rPr lang="de-DE" b="0" dirty="0">
                <a:solidFill>
                  <a:schemeClr val="tx1"/>
                </a:solidFill>
              </a:rPr>
              <a:t> </a:t>
            </a:r>
            <a:r>
              <a:rPr lang="de-DE" b="1" dirty="0">
                <a:solidFill>
                  <a:schemeClr val="tx1"/>
                </a:solidFill>
              </a:rPr>
              <a:t>die</a:t>
            </a:r>
            <a:r>
              <a:rPr lang="de-DE" b="0" dirty="0">
                <a:solidFill>
                  <a:schemeClr val="tx1"/>
                </a:solidFill>
              </a:rPr>
              <a:t> </a:t>
            </a:r>
            <a:r>
              <a:rPr lang="de-DE" b="1" dirty="0">
                <a:solidFill>
                  <a:schemeClr val="tx1"/>
                </a:solidFill>
              </a:rPr>
              <a:t>flexible</a:t>
            </a:r>
            <a:r>
              <a:rPr lang="de-DE" b="0" dirty="0">
                <a:solidFill>
                  <a:schemeClr val="tx1"/>
                </a:solidFill>
              </a:rPr>
              <a:t> </a:t>
            </a:r>
            <a:r>
              <a:rPr lang="de-DE" b="1" dirty="0">
                <a:solidFill>
                  <a:schemeClr val="tx1"/>
                </a:solidFill>
              </a:rPr>
              <a:t>Blech-</a:t>
            </a:r>
            <a:r>
              <a:rPr lang="de-DE" b="0" dirty="0">
                <a:solidFill>
                  <a:schemeClr val="tx1"/>
                </a:solidFill>
              </a:rPr>
              <a:t> </a:t>
            </a:r>
            <a:r>
              <a:rPr lang="de-DE" b="1" dirty="0">
                <a:solidFill>
                  <a:schemeClr val="tx1"/>
                </a:solidFill>
              </a:rPr>
              <a:t>und</a:t>
            </a:r>
            <a:r>
              <a:rPr lang="de-DE" b="0" dirty="0">
                <a:solidFill>
                  <a:schemeClr val="tx1"/>
                </a:solidFill>
              </a:rPr>
              <a:t> </a:t>
            </a:r>
            <a:r>
              <a:rPr lang="de-DE" b="1" dirty="0">
                <a:solidFill>
                  <a:schemeClr val="tx1"/>
                </a:solidFill>
              </a:rPr>
              <a:t>Rohrbearbeitung</a:t>
            </a:r>
            <a:r>
              <a:rPr lang="de-DE" b="0" dirty="0">
                <a:solidFill>
                  <a:schemeClr val="tx1"/>
                </a:solidFill>
              </a:rPr>
              <a:t>. Wir haben Maschinen zum Laserschneiden, zum Stanzen und für die kombinierte Stanz- und Laserbearbeitung, zum Biegen sowie für die Laserrohrbearbeitung im Programm. </a:t>
            </a:r>
            <a:r>
              <a:rPr lang="de-DE" sz="1100" b="0" kern="1200" dirty="0">
                <a:solidFill>
                  <a:schemeClr val="tx1"/>
                </a:solidFill>
                <a:effectLst/>
                <a:latin typeface="+mn-lt"/>
                <a:ea typeface="+mn-ea"/>
                <a:cs typeface="+mn-cs"/>
              </a:rPr>
              <a:t>Vielfältige Automatisierungslösungen, Maschinen zum Laserschweißen, ein breites Softwareangebot sowie innovative Lösungen für eine vernetzte Fertigung runden das Portfolio ab.</a:t>
            </a:r>
          </a:p>
          <a:p>
            <a:endParaRPr lang="de-DE" b="0" dirty="0">
              <a:solidFill>
                <a:schemeClr val="tx1"/>
              </a:solidFill>
            </a:endParaRPr>
          </a:p>
          <a:p>
            <a:r>
              <a:rPr lang="de-DE" b="0" dirty="0">
                <a:solidFill>
                  <a:schemeClr val="tx1"/>
                </a:solidFill>
              </a:rPr>
              <a:t>Die Kunden unseres Geschäftsbereichs Werkzeugmaschinen kommen vor allem aus der metallverarbeitenden Industrie: dem </a:t>
            </a:r>
            <a:r>
              <a:rPr lang="de-DE" b="1" dirty="0">
                <a:solidFill>
                  <a:schemeClr val="tx1"/>
                </a:solidFill>
              </a:rPr>
              <a:t>Maschinen-</a:t>
            </a:r>
            <a:r>
              <a:rPr lang="de-DE" b="0" dirty="0">
                <a:solidFill>
                  <a:schemeClr val="tx1"/>
                </a:solidFill>
              </a:rPr>
              <a:t> und Anlagenbau oder der </a:t>
            </a:r>
            <a:r>
              <a:rPr lang="de-DE" b="1" dirty="0">
                <a:solidFill>
                  <a:schemeClr val="tx1"/>
                </a:solidFill>
              </a:rPr>
              <a:t>Fahrzeug-</a:t>
            </a:r>
            <a:r>
              <a:rPr lang="de-DE" b="0" dirty="0">
                <a:solidFill>
                  <a:schemeClr val="tx1"/>
                </a:solidFill>
              </a:rPr>
              <a:t> und Flugzeugindustrie; auch </a:t>
            </a:r>
            <a:r>
              <a:rPr lang="de-DE" b="1" dirty="0">
                <a:solidFill>
                  <a:schemeClr val="tx1"/>
                </a:solidFill>
              </a:rPr>
              <a:t>Automaten-</a:t>
            </a:r>
            <a:r>
              <a:rPr lang="de-DE" b="0" dirty="0">
                <a:solidFill>
                  <a:schemeClr val="tx1"/>
                </a:solidFill>
              </a:rPr>
              <a:t>, </a:t>
            </a:r>
            <a:r>
              <a:rPr lang="de-DE" b="1" dirty="0">
                <a:solidFill>
                  <a:schemeClr val="tx1"/>
                </a:solidFill>
              </a:rPr>
              <a:t>Elektrogeräte-</a:t>
            </a:r>
            <a:r>
              <a:rPr lang="de-DE" b="0" dirty="0">
                <a:solidFill>
                  <a:schemeClr val="tx1"/>
                </a:solidFill>
              </a:rPr>
              <a:t>, </a:t>
            </a:r>
            <a:r>
              <a:rPr lang="de-DE" b="1" dirty="0">
                <a:solidFill>
                  <a:schemeClr val="tx1"/>
                </a:solidFill>
              </a:rPr>
              <a:t>Landmaschinen-</a:t>
            </a:r>
            <a:r>
              <a:rPr lang="de-DE" b="0" dirty="0">
                <a:solidFill>
                  <a:schemeClr val="tx1"/>
                </a:solidFill>
              </a:rPr>
              <a:t> und </a:t>
            </a:r>
            <a:r>
              <a:rPr lang="de-DE" b="1" dirty="0">
                <a:solidFill>
                  <a:schemeClr val="tx1"/>
                </a:solidFill>
              </a:rPr>
              <a:t>Möbelbau</a:t>
            </a:r>
            <a:r>
              <a:rPr lang="de-DE" b="0" dirty="0">
                <a:solidFill>
                  <a:schemeClr val="tx1"/>
                </a:solidFill>
              </a:rPr>
              <a:t> sind typische Anwendungsfelder.</a:t>
            </a:r>
          </a:p>
          <a:p>
            <a:endParaRPr lang="de-DE" b="0" dirty="0">
              <a:solidFill>
                <a:schemeClr val="tx1"/>
              </a:solidFill>
            </a:endParaRPr>
          </a:p>
        </p:txBody>
      </p:sp>
      <p:sp>
        <p:nvSpPr>
          <p:cNvPr id="4" name="Foliennummernplatzhalter 3"/>
          <p:cNvSpPr>
            <a:spLocks noGrp="1"/>
          </p:cNvSpPr>
          <p:nvPr>
            <p:ph type="sldNum" sz="quarter" idx="10"/>
          </p:nvPr>
        </p:nvSpPr>
        <p:spPr/>
        <p:txBody>
          <a:bodyPr/>
          <a:lstStyle/>
          <a:p>
            <a:fld id="{62E0D92E-6BDB-4159-8B79-8C0BFBC84268}" type="slidenum">
              <a:rPr lang="de-DE" smtClean="0"/>
              <a:pPr/>
              <a:t>8</a:t>
            </a:fld>
            <a:endParaRPr lang="de-DE" dirty="0"/>
          </a:p>
        </p:txBody>
      </p:sp>
    </p:spTree>
    <p:extLst>
      <p:ext uri="{BB962C8B-B14F-4D97-AF65-F5344CB8AC3E}">
        <p14:creationId xmlns:p14="http://schemas.microsoft.com/office/powerpoint/2010/main" val="664877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2E0D92E-6BDB-4159-8B79-8C0BFBC84268}" type="slidenum">
              <a:rPr lang="de-DE" smtClean="0"/>
              <a:pPr/>
              <a:t>9</a:t>
            </a:fld>
            <a:endParaRPr lang="de-DE" dirty="0"/>
          </a:p>
        </p:txBody>
      </p:sp>
    </p:spTree>
    <p:extLst>
      <p:ext uri="{BB962C8B-B14F-4D97-AF65-F5344CB8AC3E}">
        <p14:creationId xmlns:p14="http://schemas.microsoft.com/office/powerpoint/2010/main" val="7048724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2.emf"/><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2.emf"/><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2.emf"/><Relationship Id="rId5" Type="http://schemas.openxmlformats.org/officeDocument/2006/relationships/image" Target="../media/image3.jpe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2.emf"/><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2.emf"/><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2.emf"/><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emf"/><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01">
    <p:spTree>
      <p:nvGrpSpPr>
        <p:cNvPr id="1" name=""/>
        <p:cNvGrpSpPr/>
        <p:nvPr/>
      </p:nvGrpSpPr>
      <p:grpSpPr>
        <a:xfrm>
          <a:off x="0" y="0"/>
          <a:ext cx="0" cy="0"/>
          <a:chOff x="0" y="0"/>
          <a:chExt cx="0" cy="0"/>
        </a:xfrm>
      </p:grpSpPr>
      <p:sp>
        <p:nvSpPr>
          <p:cNvPr id="7" name="Bildplatzhalter 6"/>
          <p:cNvSpPr>
            <a:spLocks noGrp="1"/>
          </p:cNvSpPr>
          <p:nvPr>
            <p:ph type="pic" sz="quarter" idx="11"/>
          </p:nvPr>
        </p:nvSpPr>
        <p:spPr>
          <a:xfrm>
            <a:off x="300038" y="288925"/>
            <a:ext cx="11590337" cy="3419475"/>
          </a:xfrm>
          <a:gradFill>
            <a:gsLst>
              <a:gs pos="50000">
                <a:schemeClr val="accent3"/>
              </a:gs>
              <a:gs pos="100000">
                <a:schemeClr val="accent4"/>
              </a:gs>
            </a:gsLst>
            <a:lin ang="0" scaled="0"/>
          </a:gradFill>
        </p:spPr>
        <p:txBody>
          <a:bodyPr vert="horz" lIns="0" tIns="0" rIns="0" bIns="0" rtlCol="0">
            <a:noAutofit/>
          </a:bodyPr>
          <a:lstStyle>
            <a:lvl1pPr>
              <a:defRPr lang="en-US">
                <a:solidFill>
                  <a:schemeClr val="bg1"/>
                </a:solidFill>
              </a:defRPr>
            </a:lvl1pPr>
          </a:lstStyle>
          <a:p>
            <a:pPr lvl="0" algn="ctr"/>
            <a:r>
              <a:rPr lang="de-DE"/>
              <a:t>Bild durch Klicken auf Symbol hinzufügen</a:t>
            </a:r>
            <a:endParaRPr lang="en-US"/>
          </a:p>
        </p:txBody>
      </p:sp>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243141342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2" name="Objek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Untertitel 2">
            <a:extLst>
              <a:ext uri="{FF2B5EF4-FFF2-40B4-BE49-F238E27FC236}">
                <a16:creationId xmlns:a16="http://schemas.microsoft.com/office/drawing/2014/main" id="{1EFD6C72-2063-AD48-9727-C4AB16A6DE18}"/>
              </a:ext>
            </a:extLst>
          </p:cNvPr>
          <p:cNvSpPr>
            <a:spLocks noGrp="1"/>
          </p:cNvSpPr>
          <p:nvPr>
            <p:ph type="subTitle" idx="1" hasCustomPrompt="1"/>
          </p:nvPr>
        </p:nvSpPr>
        <p:spPr>
          <a:xfrm>
            <a:off x="300038" y="3821635"/>
            <a:ext cx="1005184" cy="215444"/>
          </a:xfrm>
          <a:noFill/>
        </p:spPr>
        <p:txBody>
          <a:bodyPr wrap="none" lIns="216000" tIns="0" rIns="0" bIns="0" anchor="ctr">
            <a:spAutoFit/>
          </a:bodyPr>
          <a:lstStyle>
            <a:lvl1pPr marL="0" indent="0" algn="l">
              <a:buNone/>
              <a:defRPr lang="de-DE" sz="1400" b="0" kern="1200" dirty="0">
                <a:solidFill>
                  <a:schemeClr val="accent1"/>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dirty="0"/>
              <a:t>Dachzeile</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300037" y="4068000"/>
            <a:ext cx="11376025"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cap="none" baseline="0" dirty="0">
                <a:solidFill>
                  <a:schemeClr val="tx2"/>
                </a:solidFill>
                <a:latin typeface="+mj-lt"/>
                <a:ea typeface="+mj-ea"/>
                <a:cs typeface="Arial" panose="020B0604020202020204" pitchFamily="34" charset="0"/>
              </a:defRPr>
            </a:lvl1pPr>
          </a:lstStyle>
          <a:p>
            <a:r>
              <a:rPr lang="de-DE" dirty="0"/>
              <a:t>Überschrift</a:t>
            </a:r>
            <a:br>
              <a:rPr lang="de-DE" dirty="0"/>
            </a:br>
            <a:r>
              <a:rPr lang="de-DE" dirty="0"/>
              <a:t>in zwei Zeilen</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5"/>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515938" y="539046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platzhalter 3">
            <a:extLst>
              <a:ext uri="{FF2B5EF4-FFF2-40B4-BE49-F238E27FC236}">
                <a16:creationId xmlns:a16="http://schemas.microsoft.com/office/drawing/2014/main" id="{05CE7884-33E5-754E-BDAF-BF1B573D751C}"/>
              </a:ext>
            </a:extLst>
          </p:cNvPr>
          <p:cNvSpPr>
            <a:spLocks noGrp="1"/>
          </p:cNvSpPr>
          <p:nvPr>
            <p:ph type="body" sz="quarter" idx="10" hasCustomPrompt="1"/>
          </p:nvPr>
        </p:nvSpPr>
        <p:spPr>
          <a:xfrm>
            <a:off x="300038" y="5563622"/>
            <a:ext cx="4782950" cy="215444"/>
          </a:xfrm>
          <a:noFill/>
        </p:spPr>
        <p:txBody>
          <a:bodyPr vert="horz" wrap="square" lIns="216000" tIns="0" rIns="0" bIns="0" rtlCol="0" anchor="ctr">
            <a:spAutoFit/>
          </a:bodyPr>
          <a:lstStyle>
            <a:lvl1pPr>
              <a:defRPr lang="de-DE" sz="1400" b="0">
                <a:solidFill>
                  <a:schemeClr val="tx2"/>
                </a:solidFill>
                <a:cs typeface="+mn-cs"/>
              </a:defRPr>
            </a:lvl1pPr>
          </a:lstStyle>
          <a:p>
            <a:pPr lvl="0"/>
            <a:r>
              <a:rPr lang="de-DE" dirty="0"/>
              <a:t>Name | Abteilung</a:t>
            </a:r>
          </a:p>
        </p:txBody>
      </p:sp>
    </p:spTree>
    <p:extLst>
      <p:ext uri="{BB962C8B-B14F-4D97-AF65-F5344CB8AC3E}">
        <p14:creationId xmlns:p14="http://schemas.microsoft.com/office/powerpoint/2010/main" val="140358384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Überschrift mit Untertitel">
    <p:spTree>
      <p:nvGrpSpPr>
        <p:cNvPr id="1" name=""/>
        <p:cNvGrpSpPr/>
        <p:nvPr/>
      </p:nvGrpSpPr>
      <p:grpSpPr>
        <a:xfrm>
          <a:off x="0" y="0"/>
          <a:ext cx="0" cy="0"/>
          <a:chOff x="0" y="0"/>
          <a:chExt cx="0" cy="0"/>
        </a:xfrm>
      </p:grpSpPr>
      <p:sp>
        <p:nvSpPr>
          <p:cNvPr id="2" name="Titel 1"/>
          <p:cNvSpPr>
            <a:spLocks noGrp="1"/>
          </p:cNvSpPr>
          <p:nvPr>
            <p:ph type="title"/>
          </p:nvPr>
        </p:nvSpPr>
        <p:spPr>
          <a:xfrm>
            <a:off x="515938" y="512763"/>
            <a:ext cx="11160125" cy="388800"/>
          </a:xfrm>
        </p:spPr>
        <p:txBody>
          <a:bodyPr/>
          <a:lstStyle/>
          <a:p>
            <a:r>
              <a:rPr lang="de-DE"/>
              <a:t>Mastertitelformat bearbeiten</a:t>
            </a:r>
            <a:endParaRPr lang="de-DE" dirty="0"/>
          </a:p>
        </p:txBody>
      </p:sp>
      <p:sp>
        <p:nvSpPr>
          <p:cNvPr id="3" name="Foliennummernplatzhalter 2"/>
          <p:cNvSpPr>
            <a:spLocks noGrp="1"/>
          </p:cNvSpPr>
          <p:nvPr>
            <p:ph type="sldNum" sz="quarter" idx="10"/>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
        <p:nvSpPr>
          <p:cNvPr id="4" name="Fußzeilenplatzhalter 3"/>
          <p:cNvSpPr>
            <a:spLocks noGrp="1"/>
          </p:cNvSpPr>
          <p:nvPr>
            <p:ph type="ftr" sz="quarter" idx="11"/>
          </p:nvPr>
        </p:nvSpPr>
        <p:spPr/>
        <p:txBody>
          <a:bodyPr/>
          <a:lstStyle/>
          <a:p>
            <a:r>
              <a:rPr lang="de-DE" dirty="0"/>
              <a:t>Steffen Braun | 26. Februar 2023</a:t>
            </a:r>
          </a:p>
        </p:txBody>
      </p:sp>
      <p:sp>
        <p:nvSpPr>
          <p:cNvPr id="5" name="Textplatzhalter 4"/>
          <p:cNvSpPr>
            <a:spLocks noGrp="1"/>
          </p:cNvSpPr>
          <p:nvPr>
            <p:ph type="body" sz="quarter" idx="16" hasCustomPrompt="1"/>
          </p:nvPr>
        </p:nvSpPr>
        <p:spPr>
          <a:xfrm>
            <a:off x="515938" y="919611"/>
            <a:ext cx="11160000" cy="387798"/>
          </a:xfrm>
        </p:spPr>
        <p:txBody>
          <a:bodyPr vert="horz" lIns="0" tIns="0" rIns="0" bIns="0" rtlCol="0" anchor="t">
            <a:noAutofit/>
          </a:bodyPr>
          <a:lstStyle>
            <a:lvl1pPr>
              <a:defRPr lang="de-DE" sz="2800" b="0" smtClean="0">
                <a:latin typeface="+mj-lt"/>
                <a:ea typeface="+mj-ea"/>
              </a:defRPr>
            </a:lvl1pPr>
            <a:lvl2pPr>
              <a:defRPr lang="de-DE" b="0" smtClean="0"/>
            </a:lvl2pPr>
            <a:lvl3pPr>
              <a:defRPr lang="de-DE" b="0" smtClean="0"/>
            </a:lvl3pPr>
            <a:lvl4pPr>
              <a:defRPr lang="de-DE" b="0" smtClean="0"/>
            </a:lvl4pPr>
            <a:lvl5pPr>
              <a:defRPr lang="de-DE" b="0"/>
            </a:lvl5pPr>
          </a:lstStyle>
          <a:p>
            <a:pPr lvl="0">
              <a:lnSpc>
                <a:spcPct val="90000"/>
              </a:lnSpc>
              <a:spcBef>
                <a:spcPct val="0"/>
              </a:spcBef>
            </a:pPr>
            <a:r>
              <a:rPr lang="de-DE" dirty="0"/>
              <a:t>Untertitel bearbeiten</a:t>
            </a:r>
          </a:p>
        </p:txBody>
      </p:sp>
    </p:spTree>
    <p:extLst>
      <p:ext uri="{BB962C8B-B14F-4D97-AF65-F5344CB8AC3E}">
        <p14:creationId xmlns:p14="http://schemas.microsoft.com/office/powerpoint/2010/main" val="2897420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erfolie">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
        <p:nvSpPr>
          <p:cNvPr id="4" name="Fußzeilenplatzhalter 3"/>
          <p:cNvSpPr>
            <a:spLocks noGrp="1"/>
          </p:cNvSpPr>
          <p:nvPr>
            <p:ph type="ftr" sz="quarter" idx="11"/>
          </p:nvPr>
        </p:nvSpPr>
        <p:spPr/>
        <p:txBody>
          <a:bodyPr/>
          <a:lstStyle/>
          <a:p>
            <a:r>
              <a:rPr lang="de-DE"/>
              <a:t>Name | Abteilung | 22. Februar 2019</a:t>
            </a:r>
            <a:endParaRPr lang="de-DE" dirty="0"/>
          </a:p>
        </p:txBody>
      </p:sp>
    </p:spTree>
    <p:extLst>
      <p:ext uri="{BB962C8B-B14F-4D97-AF65-F5344CB8AC3E}">
        <p14:creationId xmlns:p14="http://schemas.microsoft.com/office/powerpoint/2010/main" val="2947774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Kontakt Bi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33663293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2" name="Objek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Bildplatzhalter 3">
            <a:extLst>
              <a:ext uri="{FF2B5EF4-FFF2-40B4-BE49-F238E27FC236}">
                <a16:creationId xmlns:a16="http://schemas.microsoft.com/office/drawing/2014/main" id="{0E881F02-8A23-9F4E-BA60-2291CDE38ED9}"/>
              </a:ext>
            </a:extLst>
          </p:cNvPr>
          <p:cNvSpPr>
            <a:spLocks noGrp="1" noChangeAspect="1"/>
          </p:cNvSpPr>
          <p:nvPr>
            <p:ph type="pic" sz="quarter" idx="10" hasCustomPrompt="1"/>
          </p:nvPr>
        </p:nvSpPr>
        <p:spPr>
          <a:xfrm>
            <a:off x="298800" y="288000"/>
            <a:ext cx="11591925" cy="3420000"/>
          </a:xfrm>
          <a:gradFill>
            <a:gsLst>
              <a:gs pos="50000">
                <a:schemeClr val="accent3"/>
              </a:gs>
              <a:gs pos="100000">
                <a:schemeClr val="accent4"/>
              </a:gs>
            </a:gsLst>
            <a:lin ang="0" scaled="0"/>
          </a:gradFill>
        </p:spPr>
        <p:txBody>
          <a:bodyPr/>
          <a:lstStyle/>
          <a:p>
            <a:r>
              <a:rPr lang="de-DE" dirty="0"/>
              <a:t> </a:t>
            </a:r>
          </a:p>
        </p:txBody>
      </p:sp>
      <p:sp>
        <p:nvSpPr>
          <p:cNvPr id="3" name="Untertitel 2">
            <a:extLst>
              <a:ext uri="{FF2B5EF4-FFF2-40B4-BE49-F238E27FC236}">
                <a16:creationId xmlns:a16="http://schemas.microsoft.com/office/drawing/2014/main" id="{1EFD6C72-2063-AD48-9727-C4AB16A6DE18}"/>
              </a:ext>
            </a:extLst>
          </p:cNvPr>
          <p:cNvSpPr>
            <a:spLocks noGrp="1"/>
          </p:cNvSpPr>
          <p:nvPr>
            <p:ph type="subTitle" idx="1" hasCustomPrompt="1"/>
          </p:nvPr>
        </p:nvSpPr>
        <p:spPr>
          <a:xfrm>
            <a:off x="300038" y="4366518"/>
            <a:ext cx="3100708" cy="1027414"/>
          </a:xfrm>
          <a:noFill/>
        </p:spPr>
        <p:txBody>
          <a:bodyPr wrap="square" lIns="216000" tIns="0" rIns="0" bIns="0" anchor="t">
            <a:noAutofit/>
          </a:bodyPr>
          <a:lstStyle>
            <a:lvl1pPr marL="0" indent="0" algn="l">
              <a:spcBef>
                <a:spcPts val="0"/>
              </a:spcBef>
              <a:spcAft>
                <a:spcPts val="0"/>
              </a:spcAft>
              <a:buNone/>
              <a:defRPr lang="de-DE" sz="1800" b="1" kern="1200" dirty="0">
                <a:solidFill>
                  <a:schemeClr val="tx2"/>
                </a:solidFill>
                <a:latin typeface="+mn-lt"/>
                <a:ea typeface="+mn-ea"/>
                <a:cs typeface="+mn-cs"/>
              </a:defRPr>
            </a:lvl1pPr>
            <a:lvl2pPr marL="0" indent="0" algn="l">
              <a:buNone/>
              <a:defRPr sz="16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pPr lvl="0"/>
            <a:r>
              <a:rPr lang="de-DE" dirty="0"/>
              <a:t>Vorname Nachname</a:t>
            </a:r>
          </a:p>
          <a:p>
            <a:pPr lvl="1"/>
            <a:r>
              <a:rPr lang="de-DE" dirty="0"/>
              <a:t>Abteilung</a:t>
            </a:r>
            <a:br>
              <a:rPr lang="de-DE" dirty="0"/>
            </a:br>
            <a:r>
              <a:rPr lang="de-DE" dirty="0"/>
              <a:t>Telefonnummer</a:t>
            </a:r>
            <a:br>
              <a:rPr lang="de-DE" dirty="0"/>
            </a:br>
            <a:r>
              <a:rPr lang="de-DE" dirty="0"/>
              <a:t>E-Mail-Adresse</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5"/>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515938" y="4229481"/>
            <a:ext cx="2577897" cy="0"/>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4" name="Fußzeilenplatzhalter 23">
            <a:extLst>
              <a:ext uri="{FF2B5EF4-FFF2-40B4-BE49-F238E27FC236}">
                <a16:creationId xmlns:a16="http://schemas.microsoft.com/office/drawing/2014/main" id="{A65B0EAD-6DD2-6641-8654-26567022E2FF}"/>
              </a:ext>
            </a:extLst>
          </p:cNvPr>
          <p:cNvSpPr>
            <a:spLocks noGrp="1"/>
          </p:cNvSpPr>
          <p:nvPr>
            <p:ph type="ftr" sz="quarter" idx="11"/>
          </p:nvPr>
        </p:nvSpPr>
        <p:spPr/>
        <p:txBody>
          <a:bodyPr/>
          <a:lstStyle/>
          <a:p>
            <a:r>
              <a:rPr lang="de-DE"/>
              <a:t>Name | Abteilung | 22. Februar 2019</a:t>
            </a:r>
            <a:endParaRPr lang="de-DE" dirty="0"/>
          </a:p>
        </p:txBody>
      </p:sp>
      <p:sp>
        <p:nvSpPr>
          <p:cNvPr id="25" name="Foliennummernplatzhalter 24">
            <a:extLst>
              <a:ext uri="{FF2B5EF4-FFF2-40B4-BE49-F238E27FC236}">
                <a16:creationId xmlns:a16="http://schemas.microsoft.com/office/drawing/2014/main" id="{D951FE6A-8A57-B649-98D5-DE3D06CAF8E5}"/>
              </a:ext>
            </a:extLst>
          </p:cNvPr>
          <p:cNvSpPr>
            <a:spLocks noGrp="1"/>
          </p:cNvSpPr>
          <p:nvPr>
            <p:ph type="sldNum" sz="quarter" idx="12"/>
          </p:nvPr>
        </p:nvSpPr>
        <p:spPr/>
        <p:txBody>
          <a:bodyPr/>
          <a:lstStyle/>
          <a:p>
            <a:fld id="{8D57957C-F0F3-7842-B0E2-B762F92D6487}" type="slidenum">
              <a:rPr lang="de-DE" smtClean="0"/>
              <a:pPr/>
              <a:t>‹Nr.›</a:t>
            </a:fld>
            <a:r>
              <a:rPr lang="de-DE"/>
              <a:t>  </a:t>
            </a:r>
            <a:r>
              <a:rPr lang="de-DE" b="0"/>
              <a:t>|</a:t>
            </a:r>
            <a:endParaRPr lang="de-DE" sz="900" b="0" dirty="0"/>
          </a:p>
        </p:txBody>
      </p:sp>
    </p:spTree>
    <p:extLst>
      <p:ext uri="{BB962C8B-B14F-4D97-AF65-F5344CB8AC3E}">
        <p14:creationId xmlns:p14="http://schemas.microsoft.com/office/powerpoint/2010/main" val="63743246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el 05">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2" name="Objek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2" name="Bildplatzhalter 6">
            <a:extLst>
              <a:ext uri="{FF2B5EF4-FFF2-40B4-BE49-F238E27FC236}">
                <a16:creationId xmlns:a16="http://schemas.microsoft.com/office/drawing/2014/main" id="{74A6FF2D-A603-674D-A9DF-363C7547649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98800" y="288000"/>
            <a:ext cx="11591925" cy="3420000"/>
          </a:xfrm>
          <a:prstGeom prst="rect">
            <a:avLst/>
          </a:prstGeom>
        </p:spPr>
      </p:pic>
      <p:sp>
        <p:nvSpPr>
          <p:cNvPr id="3" name="Untertitel 2">
            <a:extLst>
              <a:ext uri="{FF2B5EF4-FFF2-40B4-BE49-F238E27FC236}">
                <a16:creationId xmlns:a16="http://schemas.microsoft.com/office/drawing/2014/main" id="{1EFD6C72-2063-AD48-9727-C4AB16A6DE18}"/>
              </a:ext>
            </a:extLst>
          </p:cNvPr>
          <p:cNvSpPr>
            <a:spLocks noGrp="1"/>
          </p:cNvSpPr>
          <p:nvPr>
            <p:ph type="subTitle" idx="1" hasCustomPrompt="1"/>
          </p:nvPr>
        </p:nvSpPr>
        <p:spPr>
          <a:xfrm>
            <a:off x="300038" y="3821635"/>
            <a:ext cx="1005184" cy="215444"/>
          </a:xfrm>
          <a:noFill/>
        </p:spPr>
        <p:txBody>
          <a:bodyPr wrap="none" lIns="216000" tIns="0" rIns="0" bIns="0" anchor="ctr">
            <a:spAutoFit/>
          </a:bodyPr>
          <a:lstStyle>
            <a:lvl1pPr marL="0" indent="0" algn="l">
              <a:buNone/>
              <a:defRPr lang="de-DE" sz="1400" b="0" kern="1200" dirty="0">
                <a:solidFill>
                  <a:schemeClr val="accent1"/>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dirty="0"/>
              <a:t>Dachzeile</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300037" y="4068000"/>
            <a:ext cx="11376025"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cap="none" baseline="0" dirty="0">
                <a:solidFill>
                  <a:schemeClr val="tx2"/>
                </a:solidFill>
                <a:latin typeface="+mj-lt"/>
                <a:ea typeface="+mj-ea"/>
                <a:cs typeface="Arial" panose="020B0604020202020204" pitchFamily="34" charset="0"/>
              </a:defRPr>
            </a:lvl1pPr>
          </a:lstStyle>
          <a:p>
            <a:r>
              <a:rPr lang="de-DE" dirty="0"/>
              <a:t>Überschrift</a:t>
            </a:r>
            <a:br>
              <a:rPr lang="de-DE" dirty="0"/>
            </a:br>
            <a:r>
              <a:rPr lang="de-DE" dirty="0"/>
              <a:t>in zwei Zeilen</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6"/>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515938" y="539046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platzhalter 3">
            <a:extLst>
              <a:ext uri="{FF2B5EF4-FFF2-40B4-BE49-F238E27FC236}">
                <a16:creationId xmlns:a16="http://schemas.microsoft.com/office/drawing/2014/main" id="{05CE7884-33E5-754E-BDAF-BF1B573D751C}"/>
              </a:ext>
            </a:extLst>
          </p:cNvPr>
          <p:cNvSpPr>
            <a:spLocks noGrp="1"/>
          </p:cNvSpPr>
          <p:nvPr>
            <p:ph type="body" sz="quarter" idx="10" hasCustomPrompt="1"/>
          </p:nvPr>
        </p:nvSpPr>
        <p:spPr>
          <a:xfrm>
            <a:off x="300038" y="5563622"/>
            <a:ext cx="4782950" cy="215444"/>
          </a:xfrm>
          <a:noFill/>
        </p:spPr>
        <p:txBody>
          <a:bodyPr vert="horz" wrap="square" lIns="216000" tIns="0" rIns="0" bIns="0" rtlCol="0" anchor="ctr">
            <a:spAutoFit/>
          </a:bodyPr>
          <a:lstStyle>
            <a:lvl1pPr>
              <a:defRPr lang="de-DE" sz="1400" b="0">
                <a:solidFill>
                  <a:schemeClr val="tx2"/>
                </a:solidFill>
                <a:cs typeface="+mn-cs"/>
              </a:defRPr>
            </a:lvl1pPr>
          </a:lstStyle>
          <a:p>
            <a:pPr lvl="0"/>
            <a:r>
              <a:rPr lang="de-DE" dirty="0"/>
              <a:t>Name | Abteilung</a:t>
            </a:r>
          </a:p>
        </p:txBody>
      </p:sp>
    </p:spTree>
    <p:extLst>
      <p:ext uri="{BB962C8B-B14F-4D97-AF65-F5344CB8AC3E}">
        <p14:creationId xmlns:p14="http://schemas.microsoft.com/office/powerpoint/2010/main" val="225660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1_Titel 01">
    <p:spTree>
      <p:nvGrpSpPr>
        <p:cNvPr id="1" name=""/>
        <p:cNvGrpSpPr/>
        <p:nvPr/>
      </p:nvGrpSpPr>
      <p:grpSpPr>
        <a:xfrm>
          <a:off x="0" y="0"/>
          <a:ext cx="0" cy="0"/>
          <a:chOff x="0" y="0"/>
          <a:chExt cx="0" cy="0"/>
        </a:xfrm>
      </p:grpSpPr>
      <p:sp>
        <p:nvSpPr>
          <p:cNvPr id="7" name="Bildplatzhalter 6"/>
          <p:cNvSpPr>
            <a:spLocks noGrp="1"/>
          </p:cNvSpPr>
          <p:nvPr>
            <p:ph type="pic" sz="quarter" idx="11"/>
          </p:nvPr>
        </p:nvSpPr>
        <p:spPr>
          <a:xfrm>
            <a:off x="300038" y="288925"/>
            <a:ext cx="11590337" cy="3419475"/>
          </a:xfrm>
          <a:gradFill>
            <a:gsLst>
              <a:gs pos="50000">
                <a:schemeClr val="accent3"/>
              </a:gs>
              <a:gs pos="100000">
                <a:schemeClr val="accent4"/>
              </a:gs>
            </a:gsLst>
            <a:lin ang="0" scaled="0"/>
          </a:gradFill>
        </p:spPr>
        <p:txBody>
          <a:bodyPr vert="horz" lIns="0" tIns="0" rIns="0" bIns="0" rtlCol="0">
            <a:noAutofit/>
          </a:bodyPr>
          <a:lstStyle>
            <a:lvl1pPr>
              <a:defRPr lang="en-US">
                <a:solidFill>
                  <a:schemeClr val="bg1"/>
                </a:solidFill>
              </a:defRPr>
            </a:lvl1pPr>
          </a:lstStyle>
          <a:p>
            <a:pPr lvl="0" algn="ctr"/>
            <a:r>
              <a:rPr lang="de-DE"/>
              <a:t>Bild durch Klicken auf Symbol hinzufügen</a:t>
            </a:r>
            <a:endParaRPr lang="en-US"/>
          </a:p>
        </p:txBody>
      </p:sp>
      <p:graphicFrame>
        <p:nvGraphicFramePr>
          <p:cNvPr id="2" name="Objekt 1" hidden="1"/>
          <p:cNvGraphicFramePr>
            <a:graphicFrameLocks noChangeAspect="1"/>
          </p:cNvGraphicFramePr>
          <p:nvPr>
            <p:custDataLst>
              <p:tags r:id="rId1"/>
            </p:custDataLst>
            <p:extLst>
              <p:ext uri="{D42A27DB-BD31-4B8C-83A1-F6EECF244321}">
                <p14:modId xmlns:p14="http://schemas.microsoft.com/office/powerpoint/2010/main" val="101745953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2" name="Objek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Untertitel 2">
            <a:extLst>
              <a:ext uri="{FF2B5EF4-FFF2-40B4-BE49-F238E27FC236}">
                <a16:creationId xmlns:a16="http://schemas.microsoft.com/office/drawing/2014/main" id="{1EFD6C72-2063-AD48-9727-C4AB16A6DE18}"/>
              </a:ext>
            </a:extLst>
          </p:cNvPr>
          <p:cNvSpPr>
            <a:spLocks noGrp="1"/>
          </p:cNvSpPr>
          <p:nvPr>
            <p:ph type="subTitle" idx="1" hasCustomPrompt="1"/>
          </p:nvPr>
        </p:nvSpPr>
        <p:spPr>
          <a:xfrm>
            <a:off x="300038" y="3821635"/>
            <a:ext cx="1005184" cy="215444"/>
          </a:xfrm>
          <a:noFill/>
        </p:spPr>
        <p:txBody>
          <a:bodyPr wrap="none" lIns="216000" tIns="0" rIns="0" bIns="0" anchor="ctr">
            <a:spAutoFit/>
          </a:bodyPr>
          <a:lstStyle>
            <a:lvl1pPr marL="0" indent="0" algn="l">
              <a:buNone/>
              <a:defRPr lang="de-DE" sz="1400" b="0" kern="1200" dirty="0">
                <a:solidFill>
                  <a:schemeClr val="accent1"/>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dirty="0"/>
              <a:t>Dachzeile</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300037" y="4068000"/>
            <a:ext cx="11376025"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cap="none" baseline="0" dirty="0">
                <a:solidFill>
                  <a:schemeClr val="tx2"/>
                </a:solidFill>
                <a:latin typeface="+mj-lt"/>
                <a:ea typeface="+mj-ea"/>
                <a:cs typeface="Arial" panose="020B0604020202020204" pitchFamily="34" charset="0"/>
              </a:defRPr>
            </a:lvl1pPr>
          </a:lstStyle>
          <a:p>
            <a:r>
              <a:rPr lang="de-DE" dirty="0"/>
              <a:t>Überschrift</a:t>
            </a:r>
            <a:br>
              <a:rPr lang="de-DE" dirty="0"/>
            </a:br>
            <a:r>
              <a:rPr lang="de-DE" dirty="0"/>
              <a:t>in zwei Zeilen</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p:nvPicPr>
        <p:blipFill>
          <a:blip r:embed="rId5"/>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p:nvCxnSpPr>
        <p:spPr>
          <a:xfrm>
            <a:off x="446930" y="5390460"/>
            <a:ext cx="338000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Fußzeilenplatzhalter 4">
            <a:extLst>
              <a:ext uri="{FF2B5EF4-FFF2-40B4-BE49-F238E27FC236}">
                <a16:creationId xmlns:a16="http://schemas.microsoft.com/office/drawing/2014/main" id="{5E31E8C8-7C50-4010-8FA8-5E3FC76DB094}"/>
              </a:ext>
            </a:extLst>
          </p:cNvPr>
          <p:cNvSpPr>
            <a:spLocks noGrp="1"/>
          </p:cNvSpPr>
          <p:nvPr>
            <p:ph type="ftr" sz="quarter" idx="13"/>
          </p:nvPr>
        </p:nvSpPr>
        <p:spPr>
          <a:xfrm>
            <a:off x="300038" y="5563622"/>
            <a:ext cx="4782950" cy="215444"/>
          </a:xfrm>
        </p:spPr>
        <p:txBody>
          <a:bodyPr lIns="216000" tIns="0" rIns="0" bIns="0"/>
          <a:lstStyle>
            <a:lvl1pPr>
              <a:spcBef>
                <a:spcPts val="600"/>
              </a:spcBef>
              <a:spcAft>
                <a:spcPts val="600"/>
              </a:spcAft>
              <a:defRPr sz="1400">
                <a:solidFill>
                  <a:schemeClr val="tx2"/>
                </a:solidFill>
              </a:defRPr>
            </a:lvl1pPr>
          </a:lstStyle>
          <a:p>
            <a:r>
              <a:rPr lang="de-DE"/>
              <a:t>Name | Abteilung</a:t>
            </a:r>
            <a:endParaRPr lang="de-DE" dirty="0"/>
          </a:p>
        </p:txBody>
      </p:sp>
    </p:spTree>
    <p:extLst>
      <p:ext uri="{BB962C8B-B14F-4D97-AF65-F5344CB8AC3E}">
        <p14:creationId xmlns:p14="http://schemas.microsoft.com/office/powerpoint/2010/main" val="109580582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7" name="Textplatzhalter 6"/>
          <p:cNvSpPr>
            <a:spLocks noGrp="1"/>
          </p:cNvSpPr>
          <p:nvPr>
            <p:ph type="body" sz="quarter" idx="22" hasCustomPrompt="1"/>
          </p:nvPr>
        </p:nvSpPr>
        <p:spPr>
          <a:xfrm>
            <a:off x="696643" y="1077508"/>
            <a:ext cx="9579197" cy="255889"/>
          </a:xfrm>
        </p:spPr>
        <p:txBody>
          <a:bodyPr/>
          <a:lstStyle>
            <a:lvl1pPr marL="0" indent="0">
              <a:defRPr sz="1800" baseline="0">
                <a:solidFill>
                  <a:schemeClr val="tx1"/>
                </a:solidFill>
              </a:defRPr>
            </a:lvl1pPr>
            <a:lvl2pPr>
              <a:defRPr sz="1400"/>
            </a:lvl2pPr>
            <a:lvl3pPr>
              <a:defRPr sz="1400"/>
            </a:lvl3pPr>
            <a:lvl4pPr>
              <a:defRPr sz="1400"/>
            </a:lvl4pPr>
            <a:lvl5pPr>
              <a:defRPr sz="1400"/>
            </a:lvl5pPr>
          </a:lstStyle>
          <a:p>
            <a:pPr lvl="0"/>
            <a:r>
              <a:rPr lang="de-DE" dirty="0"/>
              <a:t>Untertitel der Folie (Arial Regular, 18 </a:t>
            </a:r>
            <a:r>
              <a:rPr lang="de-DE" dirty="0" err="1"/>
              <a:t>pt</a:t>
            </a:r>
            <a:r>
              <a:rPr lang="de-DE" dirty="0"/>
              <a:t>, einzeilig)</a:t>
            </a:r>
          </a:p>
        </p:txBody>
      </p:sp>
      <p:sp>
        <p:nvSpPr>
          <p:cNvPr id="6" name="Foliennummernplatzhalter 5"/>
          <p:cNvSpPr>
            <a:spLocks noGrp="1"/>
          </p:cNvSpPr>
          <p:nvPr>
            <p:ph type="sldNum" sz="quarter" idx="26"/>
          </p:nvPr>
        </p:nvSpPr>
        <p:spPr/>
        <p:txBody>
          <a:bodyPr/>
          <a:lstStyle/>
          <a:p>
            <a:fld id="{1F6E9E6B-7FAD-4A8F-80B7-7EB22C50FD15}" type="slidenum">
              <a:rPr lang="en-US" smtClean="0"/>
              <a:pPr/>
              <a:t>‹Nr.›</a:t>
            </a:fld>
            <a:endParaRPr lang="en-US" dirty="0"/>
          </a:p>
        </p:txBody>
      </p:sp>
      <p:sp>
        <p:nvSpPr>
          <p:cNvPr id="8" name="Textplatzhalter 7"/>
          <p:cNvSpPr>
            <a:spLocks noGrp="1"/>
          </p:cNvSpPr>
          <p:nvPr>
            <p:ph type="body" sz="quarter" idx="27" hasCustomPrompt="1"/>
          </p:nvPr>
        </p:nvSpPr>
        <p:spPr>
          <a:xfrm>
            <a:off x="696643" y="1665236"/>
            <a:ext cx="10797960" cy="4082640"/>
          </a:xfrm>
        </p:spPr>
        <p:txBody>
          <a:bodyPr/>
          <a:lstStyle>
            <a:lvl1pPr>
              <a:spcAft>
                <a:spcPts val="0"/>
              </a:spcAft>
              <a:defRPr baseline="0"/>
            </a:lvl1pPr>
            <a:lvl2pPr>
              <a:spcAft>
                <a:spcPts val="0"/>
              </a:spcAft>
              <a:defRPr/>
            </a:lvl2pPr>
            <a:lvl3pPr>
              <a:spcAft>
                <a:spcPts val="0"/>
              </a:spcAft>
              <a:defRPr/>
            </a:lvl3pPr>
            <a:lvl4pPr>
              <a:spcAft>
                <a:spcPts val="0"/>
              </a:spcAft>
              <a:defRPr/>
            </a:lvl4pPr>
            <a:lvl5pPr marL="666732" indent="0">
              <a:buNone/>
              <a:defRPr/>
            </a:lvl5pPr>
          </a:lstStyle>
          <a:p>
            <a:pPr lvl="0"/>
            <a:r>
              <a:rPr lang="de-DE" dirty="0"/>
              <a:t>Textmasterformate durch Klicken bearbeiten (Arial, 16 </a:t>
            </a:r>
            <a:r>
              <a:rPr lang="de-DE" dirty="0" err="1"/>
              <a:t>pt</a:t>
            </a:r>
            <a:r>
              <a:rPr lang="de-DE" dirty="0"/>
              <a:t>)</a:t>
            </a:r>
          </a:p>
          <a:p>
            <a:pPr lvl="1"/>
            <a:r>
              <a:rPr lang="de-DE" dirty="0"/>
              <a:t>Zweite Ebene</a:t>
            </a:r>
          </a:p>
          <a:p>
            <a:pPr lvl="2"/>
            <a:r>
              <a:rPr lang="de-DE" dirty="0"/>
              <a:t>Dritte Ebene</a:t>
            </a:r>
          </a:p>
          <a:p>
            <a:pPr lvl="3"/>
            <a:r>
              <a:rPr lang="de-DE" dirty="0"/>
              <a:t>Vierte Ebene</a:t>
            </a:r>
          </a:p>
        </p:txBody>
      </p:sp>
      <p:sp>
        <p:nvSpPr>
          <p:cNvPr id="9" name="Titel 19"/>
          <p:cNvSpPr>
            <a:spLocks noGrp="1"/>
          </p:cNvSpPr>
          <p:nvPr>
            <p:ph type="title" hasCustomPrompt="1"/>
          </p:nvPr>
        </p:nvSpPr>
        <p:spPr>
          <a:xfrm>
            <a:off x="696643" y="672626"/>
            <a:ext cx="5337359" cy="346081"/>
          </a:xfrm>
        </p:spPr>
        <p:txBody>
          <a:bodyPr/>
          <a:lstStyle>
            <a:lvl1pPr>
              <a:defRPr/>
            </a:lvl1pPr>
          </a:lstStyle>
          <a:p>
            <a:r>
              <a:rPr lang="de-DE" dirty="0"/>
              <a:t>Überschrift der Folie (Arial </a:t>
            </a:r>
            <a:r>
              <a:rPr lang="de-DE" dirty="0" err="1"/>
              <a:t>Bold</a:t>
            </a:r>
            <a:r>
              <a:rPr lang="de-DE" dirty="0"/>
              <a:t>, 18 </a:t>
            </a:r>
            <a:r>
              <a:rPr lang="de-DE" dirty="0" err="1"/>
              <a:t>pt</a:t>
            </a:r>
            <a:r>
              <a:rPr lang="de-DE" dirty="0"/>
              <a:t>, einzeilig)</a:t>
            </a:r>
          </a:p>
        </p:txBody>
      </p:sp>
    </p:spTree>
    <p:extLst>
      <p:ext uri="{BB962C8B-B14F-4D97-AF65-F5344CB8AC3E}">
        <p14:creationId xmlns:p14="http://schemas.microsoft.com/office/powerpoint/2010/main" val="4100554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02">
    <p:spTree>
      <p:nvGrpSpPr>
        <p:cNvPr id="1" name=""/>
        <p:cNvGrpSpPr/>
        <p:nvPr/>
      </p:nvGrpSpPr>
      <p:grpSpPr>
        <a:xfrm>
          <a:off x="0" y="0"/>
          <a:ext cx="0" cy="0"/>
          <a:chOff x="0" y="0"/>
          <a:chExt cx="0" cy="0"/>
        </a:xfrm>
      </p:grpSpPr>
      <p:sp>
        <p:nvSpPr>
          <p:cNvPr id="20" name="Bildplatzhalter 19"/>
          <p:cNvSpPr>
            <a:spLocks noGrp="1"/>
          </p:cNvSpPr>
          <p:nvPr>
            <p:ph type="pic" sz="quarter" idx="12"/>
          </p:nvPr>
        </p:nvSpPr>
        <p:spPr>
          <a:xfrm>
            <a:off x="300038" y="288925"/>
            <a:ext cx="11591925" cy="4714875"/>
          </a:xfrm>
          <a:custGeom>
            <a:avLst/>
            <a:gdLst>
              <a:gd name="connsiteX0" fmla="*/ 0 w 11591925"/>
              <a:gd name="connsiteY0" fmla="*/ 0 h 4714875"/>
              <a:gd name="connsiteX1" fmla="*/ 11591925 w 11591925"/>
              <a:gd name="connsiteY1" fmla="*/ 0 h 4714875"/>
              <a:gd name="connsiteX2" fmla="*/ 11591925 w 11591925"/>
              <a:gd name="connsiteY2" fmla="*/ 4714875 h 4714875"/>
              <a:gd name="connsiteX3" fmla="*/ 10655300 w 11591925"/>
              <a:gd name="connsiteY3" fmla="*/ 4714875 h 4714875"/>
              <a:gd name="connsiteX4" fmla="*/ 10655300 w 11591925"/>
              <a:gd name="connsiteY4" fmla="*/ 3402013 h 4714875"/>
              <a:gd name="connsiteX5" fmla="*/ 936625 w 11591925"/>
              <a:gd name="connsiteY5" fmla="*/ 3402013 h 4714875"/>
              <a:gd name="connsiteX6" fmla="*/ 936625 w 11591925"/>
              <a:gd name="connsiteY6" fmla="*/ 4714875 h 4714875"/>
              <a:gd name="connsiteX7" fmla="*/ 0 w 11591925"/>
              <a:gd name="connsiteY7" fmla="*/ 4714875 h 471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91925" h="4714875">
                <a:moveTo>
                  <a:pt x="0" y="0"/>
                </a:moveTo>
                <a:lnTo>
                  <a:pt x="11591925" y="0"/>
                </a:lnTo>
                <a:lnTo>
                  <a:pt x="11591925" y="4714875"/>
                </a:lnTo>
                <a:lnTo>
                  <a:pt x="10655300" y="4714875"/>
                </a:lnTo>
                <a:lnTo>
                  <a:pt x="10655300" y="3402013"/>
                </a:lnTo>
                <a:lnTo>
                  <a:pt x="936625" y="3402013"/>
                </a:lnTo>
                <a:lnTo>
                  <a:pt x="936625" y="4714875"/>
                </a:lnTo>
                <a:lnTo>
                  <a:pt x="0" y="4714875"/>
                </a:lnTo>
                <a:close/>
              </a:path>
            </a:pathLst>
          </a:custGeom>
          <a:gradFill>
            <a:gsLst>
              <a:gs pos="50000">
                <a:schemeClr val="accent3"/>
              </a:gs>
              <a:gs pos="100000">
                <a:schemeClr val="accent4"/>
              </a:gs>
            </a:gsLst>
            <a:lin ang="0" scaled="0"/>
          </a:gradFill>
        </p:spPr>
        <p:txBody>
          <a:bodyPr vert="horz" lIns="0" tIns="0" rIns="0" bIns="0" rtlCol="0">
            <a:noAutofit/>
          </a:bodyPr>
          <a:lstStyle>
            <a:lvl1pPr>
              <a:defRPr lang="en-US">
                <a:solidFill>
                  <a:schemeClr val="bg1"/>
                </a:solidFill>
              </a:defRPr>
            </a:lvl1pPr>
          </a:lstStyle>
          <a:p>
            <a:pPr lvl="0" algn="ctr"/>
            <a:r>
              <a:rPr lang="de-DE"/>
              <a:t>Bild durch Klicken auf Symbol hinzufügen</a:t>
            </a:r>
            <a:endParaRPr lang="en-US"/>
          </a:p>
        </p:txBody>
      </p:sp>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14158926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5" name="Objekt 4"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Rechteck 6"/>
          <p:cNvSpPr/>
          <p:nvPr userDrawn="1"/>
        </p:nvSpPr>
        <p:spPr>
          <a:xfrm>
            <a:off x="1236000" y="3691467"/>
            <a:ext cx="9720000" cy="2157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dirty="0" err="1"/>
          </a:p>
        </p:txBody>
      </p:sp>
      <p:sp>
        <p:nvSpPr>
          <p:cNvPr id="3" name="Untertitel 2">
            <a:extLst>
              <a:ext uri="{FF2B5EF4-FFF2-40B4-BE49-F238E27FC236}">
                <a16:creationId xmlns:a16="http://schemas.microsoft.com/office/drawing/2014/main" id="{1EFD6C72-2063-AD48-9727-C4AB16A6DE18}"/>
              </a:ext>
            </a:extLst>
          </p:cNvPr>
          <p:cNvSpPr>
            <a:spLocks noGrp="1"/>
          </p:cNvSpPr>
          <p:nvPr>
            <p:ph type="subTitle" idx="1" hasCustomPrompt="1"/>
          </p:nvPr>
        </p:nvSpPr>
        <p:spPr>
          <a:xfrm>
            <a:off x="1236000" y="3821635"/>
            <a:ext cx="1005184" cy="215444"/>
          </a:xfrm>
          <a:noFill/>
        </p:spPr>
        <p:txBody>
          <a:bodyPr wrap="none" lIns="216000" tIns="0" rIns="0" bIns="0" anchor="ctr">
            <a:spAutoFit/>
          </a:bodyPr>
          <a:lstStyle>
            <a:lvl1pPr marL="0" indent="0" algn="l">
              <a:buNone/>
              <a:defRPr lang="de-DE" sz="1400" b="0" kern="1200" dirty="0">
                <a:solidFill>
                  <a:schemeClr val="accent1"/>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dirty="0"/>
              <a:t>Dachzeile</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1236000" y="4068000"/>
            <a:ext cx="9504100"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cap="none" baseline="0" dirty="0">
                <a:solidFill>
                  <a:schemeClr val="tx2"/>
                </a:solidFill>
                <a:latin typeface="+mj-lt"/>
                <a:ea typeface="+mj-ea"/>
                <a:cs typeface="Arial" panose="020B0604020202020204" pitchFamily="34" charset="0"/>
              </a:defRPr>
            </a:lvl1pPr>
          </a:lstStyle>
          <a:p>
            <a:r>
              <a:rPr lang="de-DE" dirty="0"/>
              <a:t>Überschrift</a:t>
            </a:r>
            <a:br>
              <a:rPr lang="de-DE" dirty="0"/>
            </a:br>
            <a:r>
              <a:rPr lang="de-DE" dirty="0"/>
              <a:t>in zwei Zeilen</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5"/>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1451900" y="539046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platzhalter 3">
            <a:extLst>
              <a:ext uri="{FF2B5EF4-FFF2-40B4-BE49-F238E27FC236}">
                <a16:creationId xmlns:a16="http://schemas.microsoft.com/office/drawing/2014/main" id="{FAAA8713-CBC5-E64E-A9DF-3BBD7C095349}"/>
              </a:ext>
            </a:extLst>
          </p:cNvPr>
          <p:cNvSpPr>
            <a:spLocks noGrp="1"/>
          </p:cNvSpPr>
          <p:nvPr>
            <p:ph type="body" sz="quarter" idx="10" hasCustomPrompt="1"/>
          </p:nvPr>
        </p:nvSpPr>
        <p:spPr>
          <a:xfrm>
            <a:off x="1236000" y="5563622"/>
            <a:ext cx="4782950" cy="215444"/>
          </a:xfrm>
          <a:noFill/>
        </p:spPr>
        <p:txBody>
          <a:bodyPr vert="horz" wrap="square" lIns="216000" tIns="0" rIns="0" bIns="0" rtlCol="0" anchor="ctr">
            <a:spAutoFit/>
          </a:bodyPr>
          <a:lstStyle>
            <a:lvl1pPr>
              <a:defRPr lang="de-DE" sz="1400" b="0">
                <a:solidFill>
                  <a:schemeClr val="tx2"/>
                </a:solidFill>
                <a:cs typeface="+mn-cs"/>
              </a:defRPr>
            </a:lvl1pPr>
          </a:lstStyle>
          <a:p>
            <a:pPr lvl="0"/>
            <a:r>
              <a:rPr lang="de-DE" dirty="0"/>
              <a:t>Name | Abteilung</a:t>
            </a:r>
          </a:p>
        </p:txBody>
      </p:sp>
    </p:spTree>
    <p:extLst>
      <p:ext uri="{BB962C8B-B14F-4D97-AF65-F5344CB8AC3E}">
        <p14:creationId xmlns:p14="http://schemas.microsoft.com/office/powerpoint/2010/main" val="248791168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03">
    <p:spTree>
      <p:nvGrpSpPr>
        <p:cNvPr id="1" name=""/>
        <p:cNvGrpSpPr/>
        <p:nvPr/>
      </p:nvGrpSpPr>
      <p:grpSpPr>
        <a:xfrm>
          <a:off x="0" y="0"/>
          <a:ext cx="0" cy="0"/>
          <a:chOff x="0" y="0"/>
          <a:chExt cx="0" cy="0"/>
        </a:xfrm>
      </p:grpSpPr>
      <p:sp>
        <p:nvSpPr>
          <p:cNvPr id="10" name="Bildplatzhalter 9"/>
          <p:cNvSpPr>
            <a:spLocks noGrp="1"/>
          </p:cNvSpPr>
          <p:nvPr>
            <p:ph type="pic" sz="quarter" idx="11"/>
          </p:nvPr>
        </p:nvSpPr>
        <p:spPr>
          <a:xfrm>
            <a:off x="3175" y="3174"/>
            <a:ext cx="12188825" cy="6854825"/>
          </a:xfrm>
          <a:gradFill>
            <a:gsLst>
              <a:gs pos="50000">
                <a:schemeClr val="accent3"/>
              </a:gs>
              <a:gs pos="100000">
                <a:schemeClr val="accent4"/>
              </a:gs>
            </a:gsLst>
            <a:lin ang="0" scaled="0"/>
          </a:gradFill>
        </p:spPr>
        <p:txBody>
          <a:bodyPr vert="horz" lIns="0" tIns="0" rIns="0" bIns="0" rtlCol="0">
            <a:noAutofit/>
          </a:bodyPr>
          <a:lstStyle>
            <a:lvl1pPr>
              <a:defRPr lang="en-US">
                <a:solidFill>
                  <a:schemeClr val="bg1"/>
                </a:solidFill>
              </a:defRPr>
            </a:lvl1pPr>
          </a:lstStyle>
          <a:p>
            <a:pPr lvl="0" algn="ctr"/>
            <a:r>
              <a:rPr lang="de-DE"/>
              <a:t>Bild durch Klicken auf Symbol hinzufügen</a:t>
            </a:r>
            <a:endParaRPr lang="en-US"/>
          </a:p>
        </p:txBody>
      </p:sp>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41752098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4" name="Objek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Untertitel 2">
            <a:extLst>
              <a:ext uri="{FF2B5EF4-FFF2-40B4-BE49-F238E27FC236}">
                <a16:creationId xmlns:a16="http://schemas.microsoft.com/office/drawing/2014/main" id="{1EFD6C72-2063-AD48-9727-C4AB16A6DE18}"/>
              </a:ext>
            </a:extLst>
          </p:cNvPr>
          <p:cNvSpPr>
            <a:spLocks noGrp="1"/>
          </p:cNvSpPr>
          <p:nvPr>
            <p:ph type="subTitle" idx="1" hasCustomPrompt="1"/>
          </p:nvPr>
        </p:nvSpPr>
        <p:spPr>
          <a:xfrm>
            <a:off x="300038" y="3821635"/>
            <a:ext cx="1005184" cy="215444"/>
          </a:xfrm>
          <a:noFill/>
        </p:spPr>
        <p:txBody>
          <a:bodyPr wrap="none" lIns="216000" tIns="0" rIns="0" bIns="0" anchor="ctr">
            <a:spAutoFit/>
          </a:bodyPr>
          <a:lstStyle>
            <a:lvl1pPr marL="0" indent="0" algn="l">
              <a:buNone/>
              <a:defRPr lang="de-DE" sz="1400" b="0" kern="1200" dirty="0">
                <a:solidFill>
                  <a:schemeClr val="accent2"/>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dirty="0"/>
              <a:t>Dachzeile</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300037" y="4068000"/>
            <a:ext cx="11376025"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cap="none" baseline="0" dirty="0">
                <a:solidFill>
                  <a:schemeClr val="bg1"/>
                </a:solidFill>
                <a:latin typeface="+mj-lt"/>
                <a:ea typeface="+mj-ea"/>
                <a:cs typeface="Arial" panose="020B0604020202020204" pitchFamily="34" charset="0"/>
              </a:defRPr>
            </a:lvl1pPr>
          </a:lstStyle>
          <a:p>
            <a:r>
              <a:rPr lang="de-DE" dirty="0"/>
              <a:t>Überschrift</a:t>
            </a:r>
            <a:br>
              <a:rPr lang="de-DE" dirty="0"/>
            </a:br>
            <a:r>
              <a:rPr lang="de-DE" dirty="0"/>
              <a:t>in zwei Zeilen</a:t>
            </a:r>
          </a:p>
        </p:txBody>
      </p:sp>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515938" y="539046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platzhalter 3">
            <a:extLst>
              <a:ext uri="{FF2B5EF4-FFF2-40B4-BE49-F238E27FC236}">
                <a16:creationId xmlns:a16="http://schemas.microsoft.com/office/drawing/2014/main" id="{E659A790-ADD2-234A-A15A-C3E9DC54C8C7}"/>
              </a:ext>
            </a:extLst>
          </p:cNvPr>
          <p:cNvSpPr>
            <a:spLocks noGrp="1"/>
          </p:cNvSpPr>
          <p:nvPr>
            <p:ph type="body" sz="quarter" idx="10" hasCustomPrompt="1"/>
          </p:nvPr>
        </p:nvSpPr>
        <p:spPr>
          <a:xfrm>
            <a:off x="300038" y="5563622"/>
            <a:ext cx="4782950" cy="215444"/>
          </a:xfrm>
          <a:noFill/>
        </p:spPr>
        <p:txBody>
          <a:bodyPr vert="horz" wrap="square" lIns="216000" tIns="0" rIns="0" bIns="0" rtlCol="0" anchor="ctr">
            <a:spAutoFit/>
          </a:bodyPr>
          <a:lstStyle>
            <a:lvl1pPr>
              <a:defRPr lang="de-DE" sz="1400" b="0">
                <a:solidFill>
                  <a:schemeClr val="bg1"/>
                </a:solidFill>
                <a:cs typeface="+mn-cs"/>
              </a:defRPr>
            </a:lvl1pPr>
          </a:lstStyle>
          <a:p>
            <a:pPr lvl="0"/>
            <a:r>
              <a:rPr lang="de-DE" dirty="0"/>
              <a:t>Name | Abteilung</a:t>
            </a:r>
          </a:p>
        </p:txBody>
      </p:sp>
      <p:grpSp>
        <p:nvGrpSpPr>
          <p:cNvPr id="12" name="Gruppieren 11"/>
          <p:cNvGrpSpPr/>
          <p:nvPr userDrawn="1"/>
        </p:nvGrpSpPr>
        <p:grpSpPr>
          <a:xfrm>
            <a:off x="11143231" y="5812561"/>
            <a:ext cx="793338" cy="793338"/>
            <a:chOff x="11143231" y="5812561"/>
            <a:chExt cx="793338" cy="793338"/>
          </a:xfrm>
        </p:grpSpPr>
        <p:sp>
          <p:nvSpPr>
            <p:cNvPr id="5" name="Rechteck 4"/>
            <p:cNvSpPr/>
            <p:nvPr userDrawn="1"/>
          </p:nvSpPr>
          <p:spPr>
            <a:xfrm>
              <a:off x="11143231" y="5812561"/>
              <a:ext cx="793338" cy="7933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dirty="0" err="1"/>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5"/>
            <a:stretch>
              <a:fillRect/>
            </a:stretch>
          </p:blipFill>
          <p:spPr>
            <a:xfrm>
              <a:off x="11179900" y="5849230"/>
              <a:ext cx="720000" cy="720000"/>
            </a:xfrm>
            <a:prstGeom prst="rect">
              <a:avLst/>
            </a:prstGeom>
          </p:spPr>
        </p:pic>
      </p:grpSp>
    </p:spTree>
    <p:extLst>
      <p:ext uri="{BB962C8B-B14F-4D97-AF65-F5344CB8AC3E}">
        <p14:creationId xmlns:p14="http://schemas.microsoft.com/office/powerpoint/2010/main" val="222851440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04">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114102689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5" name="Objekt 4"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0" name="Bildplatzhalter 3"/>
          <p:cNvSpPr>
            <a:spLocks noGrp="1"/>
          </p:cNvSpPr>
          <p:nvPr>
            <p:ph type="pic" sz="quarter" idx="11" hasCustomPrompt="1"/>
          </p:nvPr>
        </p:nvSpPr>
        <p:spPr>
          <a:xfrm>
            <a:off x="0" y="0"/>
            <a:ext cx="5914800" cy="6858000"/>
          </a:xfrm>
          <a:gradFill>
            <a:gsLst>
              <a:gs pos="50000">
                <a:schemeClr val="accent3"/>
              </a:gs>
              <a:gs pos="100000">
                <a:schemeClr val="accent4"/>
              </a:gs>
            </a:gsLst>
            <a:lin ang="0" scaled="0"/>
          </a:gradFill>
        </p:spPr>
        <p:txBody>
          <a:bodyPr vert="horz" lIns="0" tIns="0" rIns="0" bIns="0" rtlCol="0">
            <a:noAutofit/>
          </a:bodyPr>
          <a:lstStyle>
            <a:lvl1pPr>
              <a:defRPr lang="de-DE" dirty="0">
                <a:solidFill>
                  <a:schemeClr val="bg1"/>
                </a:solidFill>
              </a:defRPr>
            </a:lvl1pPr>
          </a:lstStyle>
          <a:p>
            <a:pPr lvl="0" algn="ctr"/>
            <a:r>
              <a:rPr lang="de-DE" dirty="0"/>
              <a:t>Bild durch Klicken auf das Icon einfügen</a:t>
            </a:r>
          </a:p>
        </p:txBody>
      </p:sp>
      <p:sp>
        <p:nvSpPr>
          <p:cNvPr id="3" name="Untertitel 2">
            <a:extLst>
              <a:ext uri="{FF2B5EF4-FFF2-40B4-BE49-F238E27FC236}">
                <a16:creationId xmlns:a16="http://schemas.microsoft.com/office/drawing/2014/main" id="{1EFD6C72-2063-AD48-9727-C4AB16A6DE18}"/>
              </a:ext>
            </a:extLst>
          </p:cNvPr>
          <p:cNvSpPr>
            <a:spLocks noGrp="1"/>
          </p:cNvSpPr>
          <p:nvPr userDrawn="1">
            <p:ph type="subTitle" idx="1" hasCustomPrompt="1"/>
          </p:nvPr>
        </p:nvSpPr>
        <p:spPr>
          <a:xfrm>
            <a:off x="6276063" y="1495948"/>
            <a:ext cx="1005184" cy="215444"/>
          </a:xfrm>
          <a:noFill/>
        </p:spPr>
        <p:txBody>
          <a:bodyPr wrap="none" lIns="216000" tIns="0" rIns="0" bIns="0" anchor="ctr">
            <a:spAutoFit/>
          </a:bodyPr>
          <a:lstStyle>
            <a:lvl1pPr marL="0" indent="0" algn="l">
              <a:buNone/>
              <a:defRPr lang="de-DE" sz="1400" b="0" kern="1200" dirty="0">
                <a:solidFill>
                  <a:schemeClr val="accent1"/>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dirty="0"/>
              <a:t>Dachzeile</a:t>
            </a:r>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6276063" y="2236457"/>
            <a:ext cx="5399999"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1" kern="1200" dirty="0">
                <a:solidFill>
                  <a:schemeClr val="tx2"/>
                </a:solidFill>
                <a:latin typeface="+mj-lt"/>
                <a:ea typeface="+mj-ea"/>
                <a:cs typeface="Arial" panose="020B0604020202020204" pitchFamily="34" charset="0"/>
              </a:defRPr>
            </a:lvl1pPr>
          </a:lstStyle>
          <a:p>
            <a:r>
              <a:rPr lang="de-DE" dirty="0"/>
              <a:t>Überschrift</a:t>
            </a:r>
            <a:br>
              <a:rPr lang="de-DE" dirty="0"/>
            </a:br>
            <a:r>
              <a:rPr lang="de-DE" dirty="0"/>
              <a:t>in drei Zeilen </a:t>
            </a:r>
            <a:br>
              <a:rPr lang="de-DE" dirty="0"/>
            </a:br>
            <a:r>
              <a:rPr lang="de-DE" dirty="0"/>
              <a:t>möglich</a:t>
            </a:r>
          </a:p>
        </p:txBody>
      </p:sp>
      <p:pic>
        <p:nvPicPr>
          <p:cNvPr id="8" name="Grafik 7">
            <a:extLst>
              <a:ext uri="{FF2B5EF4-FFF2-40B4-BE49-F238E27FC236}">
                <a16:creationId xmlns:a16="http://schemas.microsoft.com/office/drawing/2014/main" id="{507B9287-55AF-8048-9FEA-2A80D60D6670}"/>
              </a:ext>
            </a:extLst>
          </p:cNvPr>
          <p:cNvPicPr>
            <a:picLocks noChangeAspect="1"/>
          </p:cNvPicPr>
          <p:nvPr userDrawn="1"/>
        </p:nvPicPr>
        <p:blipFill>
          <a:blip r:embed="rId5"/>
          <a:stretch>
            <a:fillRect/>
          </a:stretch>
        </p:blipFill>
        <p:spPr>
          <a:xfrm>
            <a:off x="11179900" y="5849230"/>
            <a:ext cx="720000" cy="720000"/>
          </a:xfrm>
          <a:prstGeom prst="rect">
            <a:avLst/>
          </a:prstGeom>
        </p:spPr>
      </p:pic>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6491963" y="3560073"/>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platzhalter 3">
            <a:extLst>
              <a:ext uri="{FF2B5EF4-FFF2-40B4-BE49-F238E27FC236}">
                <a16:creationId xmlns:a16="http://schemas.microsoft.com/office/drawing/2014/main" id="{DA9A5D70-7911-674E-883C-EC5C553845A9}"/>
              </a:ext>
            </a:extLst>
          </p:cNvPr>
          <p:cNvSpPr>
            <a:spLocks noGrp="1"/>
          </p:cNvSpPr>
          <p:nvPr userDrawn="1">
            <p:ph type="body" sz="quarter" idx="10" hasCustomPrompt="1"/>
          </p:nvPr>
        </p:nvSpPr>
        <p:spPr>
          <a:xfrm>
            <a:off x="6276063" y="3733235"/>
            <a:ext cx="4782950" cy="215444"/>
          </a:xfrm>
          <a:noFill/>
        </p:spPr>
        <p:txBody>
          <a:bodyPr vert="horz" wrap="square" lIns="216000" tIns="0" rIns="0" bIns="0" rtlCol="0" anchor="ctr">
            <a:spAutoFit/>
          </a:bodyPr>
          <a:lstStyle>
            <a:lvl1pPr>
              <a:defRPr lang="de-DE" sz="1400" b="0">
                <a:solidFill>
                  <a:schemeClr val="tx2"/>
                </a:solidFill>
                <a:cs typeface="+mn-cs"/>
              </a:defRPr>
            </a:lvl1pPr>
          </a:lstStyle>
          <a:p>
            <a:pPr lvl="0"/>
            <a:r>
              <a:rPr lang="de-DE" dirty="0"/>
              <a:t>Name | Abteilung</a:t>
            </a:r>
          </a:p>
        </p:txBody>
      </p:sp>
    </p:spTree>
    <p:extLst>
      <p:ext uri="{BB962C8B-B14F-4D97-AF65-F5344CB8AC3E}">
        <p14:creationId xmlns:p14="http://schemas.microsoft.com/office/powerpoint/2010/main" val="15245153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p:txBody>
          <a:bodyPr/>
          <a:lstStyle/>
          <a:p>
            <a:r>
              <a:rPr lang="de-DE"/>
              <a:t>Mastertitelformat bearbeiten</a:t>
            </a:r>
            <a:endParaRPr lang="de-DE" dirty="0"/>
          </a:p>
        </p:txBody>
      </p:sp>
      <p:sp>
        <p:nvSpPr>
          <p:cNvPr id="4" name="Inhaltsplatzhalter 3">
            <a:extLst>
              <a:ext uri="{FF2B5EF4-FFF2-40B4-BE49-F238E27FC236}">
                <a16:creationId xmlns:a16="http://schemas.microsoft.com/office/drawing/2014/main" id="{954A3B36-B0FE-C746-9087-319E2EDF7A1B}"/>
              </a:ext>
            </a:extLst>
          </p:cNvPr>
          <p:cNvSpPr>
            <a:spLocks noGrp="1"/>
          </p:cNvSpPr>
          <p:nvPr>
            <p:ph sz="quarter" idx="13"/>
          </p:nvPr>
        </p:nvSpPr>
        <p:spPr>
          <a:xfrm>
            <a:off x="515938" y="1484313"/>
            <a:ext cx="11160125" cy="4346575"/>
          </a:xfrm>
        </p:spPr>
        <p:txBody>
          <a:bodyPr/>
          <a:lstStyle>
            <a:lvl1pPr>
              <a:defRPr>
                <a:solidFill>
                  <a:schemeClr val="tx2"/>
                </a:solidFill>
              </a:defRPr>
            </a:lvl1pPr>
          </a:lstStyle>
          <a:p>
            <a:pPr lvl="0"/>
            <a:r>
              <a:rPr lang="de-DE"/>
              <a:t>Mastertextformat bearbeiten</a:t>
            </a:r>
          </a:p>
        </p:txBody>
      </p:sp>
      <p:sp>
        <p:nvSpPr>
          <p:cNvPr id="27" name="Fußzeilenplatzhalter 26">
            <a:extLst>
              <a:ext uri="{FF2B5EF4-FFF2-40B4-BE49-F238E27FC236}">
                <a16:creationId xmlns:a16="http://schemas.microsoft.com/office/drawing/2014/main" id="{A8C6DD68-AD3C-D749-AF61-B18D6C5D9AC9}"/>
              </a:ext>
            </a:extLst>
          </p:cNvPr>
          <p:cNvSpPr>
            <a:spLocks noGrp="1"/>
          </p:cNvSpPr>
          <p:nvPr>
            <p:ph type="ftr" sz="quarter" idx="14"/>
          </p:nvPr>
        </p:nvSpPr>
        <p:spPr/>
        <p:txBody>
          <a:bodyPr/>
          <a:lstStyle/>
          <a:p>
            <a:r>
              <a:rPr lang="de-DE"/>
              <a:t>Name | Abteilung | 22. Februar 2019</a:t>
            </a:r>
            <a:endParaRPr lang="de-DE" dirty="0"/>
          </a:p>
        </p:txBody>
      </p:sp>
      <p:sp>
        <p:nvSpPr>
          <p:cNvPr id="28" name="Foliennummernplatzhalter 27">
            <a:extLst>
              <a:ext uri="{FF2B5EF4-FFF2-40B4-BE49-F238E27FC236}">
                <a16:creationId xmlns:a16="http://schemas.microsoft.com/office/drawing/2014/main" id="{C4F61806-6989-CF49-9824-990E371F1CD3}"/>
              </a:ext>
            </a:extLst>
          </p:cNvPr>
          <p:cNvSpPr>
            <a:spLocks noGrp="1"/>
          </p:cNvSpPr>
          <p:nvPr>
            <p:ph type="sldNum" sz="quarter" idx="15"/>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Tree>
    <p:extLst>
      <p:ext uri="{BB962C8B-B14F-4D97-AF65-F5344CB8AC3E}">
        <p14:creationId xmlns:p14="http://schemas.microsoft.com/office/powerpoint/2010/main" val="30381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 mit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a:xfrm>
            <a:off x="515938" y="512763"/>
            <a:ext cx="11160125" cy="387798"/>
          </a:xfrm>
        </p:spPr>
        <p:txBody>
          <a:bodyPr/>
          <a:lstStyle>
            <a:lvl1pPr>
              <a:defRPr b="1"/>
            </a:lvl1pPr>
          </a:lstStyle>
          <a:p>
            <a:r>
              <a:rPr lang="de-DE"/>
              <a:t>Mastertitelformat bearbeiten</a:t>
            </a:r>
            <a:endParaRPr lang="de-DE" dirty="0"/>
          </a:p>
        </p:txBody>
      </p:sp>
      <p:sp>
        <p:nvSpPr>
          <p:cNvPr id="4" name="Inhaltsplatzhalter 3">
            <a:extLst>
              <a:ext uri="{FF2B5EF4-FFF2-40B4-BE49-F238E27FC236}">
                <a16:creationId xmlns:a16="http://schemas.microsoft.com/office/drawing/2014/main" id="{954A3B36-B0FE-C746-9087-319E2EDF7A1B}"/>
              </a:ext>
            </a:extLst>
          </p:cNvPr>
          <p:cNvSpPr>
            <a:spLocks noGrp="1"/>
          </p:cNvSpPr>
          <p:nvPr>
            <p:ph sz="quarter" idx="13"/>
          </p:nvPr>
        </p:nvSpPr>
        <p:spPr>
          <a:xfrm>
            <a:off x="515938" y="1484313"/>
            <a:ext cx="11160125" cy="4346575"/>
          </a:xfrm>
        </p:spPr>
        <p:txBody>
          <a:bodyPr/>
          <a:lstStyle>
            <a:lvl1pPr>
              <a:defRPr>
                <a:solidFill>
                  <a:schemeClr val="tx2"/>
                </a:solidFill>
              </a:defRPr>
            </a:lvl1pPr>
          </a:lstStyle>
          <a:p>
            <a:pPr lvl="0"/>
            <a:r>
              <a:rPr lang="de-DE"/>
              <a:t>Mastertextformat bearbeiten</a:t>
            </a:r>
          </a:p>
        </p:txBody>
      </p:sp>
      <p:sp>
        <p:nvSpPr>
          <p:cNvPr id="27" name="Fußzeilenplatzhalter 26">
            <a:extLst>
              <a:ext uri="{FF2B5EF4-FFF2-40B4-BE49-F238E27FC236}">
                <a16:creationId xmlns:a16="http://schemas.microsoft.com/office/drawing/2014/main" id="{A8C6DD68-AD3C-D749-AF61-B18D6C5D9AC9}"/>
              </a:ext>
            </a:extLst>
          </p:cNvPr>
          <p:cNvSpPr>
            <a:spLocks noGrp="1"/>
          </p:cNvSpPr>
          <p:nvPr>
            <p:ph type="ftr" sz="quarter" idx="14"/>
          </p:nvPr>
        </p:nvSpPr>
        <p:spPr/>
        <p:txBody>
          <a:bodyPr/>
          <a:lstStyle/>
          <a:p>
            <a:r>
              <a:rPr lang="de-DE"/>
              <a:t>Name | Abteilung | 22. Februar 2019</a:t>
            </a:r>
            <a:endParaRPr lang="de-DE" dirty="0"/>
          </a:p>
        </p:txBody>
      </p:sp>
      <p:sp>
        <p:nvSpPr>
          <p:cNvPr id="28" name="Foliennummernplatzhalter 27">
            <a:extLst>
              <a:ext uri="{FF2B5EF4-FFF2-40B4-BE49-F238E27FC236}">
                <a16:creationId xmlns:a16="http://schemas.microsoft.com/office/drawing/2014/main" id="{C4F61806-6989-CF49-9824-990E371F1CD3}"/>
              </a:ext>
            </a:extLst>
          </p:cNvPr>
          <p:cNvSpPr>
            <a:spLocks noGrp="1"/>
          </p:cNvSpPr>
          <p:nvPr>
            <p:ph type="sldNum" sz="quarter" idx="15"/>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
        <p:nvSpPr>
          <p:cNvPr id="5" name="Textplatzhalter 4"/>
          <p:cNvSpPr>
            <a:spLocks noGrp="1"/>
          </p:cNvSpPr>
          <p:nvPr>
            <p:ph type="body" sz="quarter" idx="16" hasCustomPrompt="1"/>
          </p:nvPr>
        </p:nvSpPr>
        <p:spPr>
          <a:xfrm>
            <a:off x="515938" y="919611"/>
            <a:ext cx="11160000" cy="387798"/>
          </a:xfrm>
        </p:spPr>
        <p:txBody>
          <a:bodyPr vert="horz" lIns="0" tIns="0" rIns="0" bIns="0" rtlCol="0" anchor="t">
            <a:noAutofit/>
          </a:bodyPr>
          <a:lstStyle>
            <a:lvl1pPr>
              <a:defRPr lang="de-DE" sz="2800" b="0" smtClean="0">
                <a:latin typeface="+mj-lt"/>
                <a:ea typeface="+mj-ea"/>
              </a:defRPr>
            </a:lvl1pPr>
            <a:lvl2pPr>
              <a:defRPr lang="de-DE" b="0" smtClean="0"/>
            </a:lvl2pPr>
            <a:lvl3pPr>
              <a:defRPr lang="de-DE" b="0" smtClean="0"/>
            </a:lvl3pPr>
            <a:lvl4pPr>
              <a:defRPr lang="de-DE" b="0" smtClean="0"/>
            </a:lvl4pPr>
            <a:lvl5pPr>
              <a:defRPr lang="de-DE" b="0"/>
            </a:lvl5pPr>
          </a:lstStyle>
          <a:p>
            <a:pPr lvl="0">
              <a:lnSpc>
                <a:spcPct val="90000"/>
              </a:lnSpc>
              <a:spcBef>
                <a:spcPct val="0"/>
              </a:spcBef>
            </a:pPr>
            <a:r>
              <a:rPr lang="de-DE" dirty="0"/>
              <a:t>Untertitel bearbeiten</a:t>
            </a:r>
          </a:p>
        </p:txBody>
      </p:sp>
    </p:spTree>
    <p:extLst>
      <p:ext uri="{BB962C8B-B14F-4D97-AF65-F5344CB8AC3E}">
        <p14:creationId xmlns:p14="http://schemas.microsoft.com/office/powerpoint/2010/main" val="4233008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9" name="Textplatzhalter 8"/>
          <p:cNvSpPr>
            <a:spLocks noGrp="1"/>
          </p:cNvSpPr>
          <p:nvPr>
            <p:ph type="body" sz="quarter" idx="17"/>
          </p:nvPr>
        </p:nvSpPr>
        <p:spPr>
          <a:xfrm>
            <a:off x="515938" y="1484313"/>
            <a:ext cx="11160125" cy="392112"/>
          </a:xfrm>
        </p:spPr>
        <p:txBody>
          <a:bodyPr/>
          <a:lstStyle/>
          <a:p>
            <a:pPr lvl="0"/>
            <a:r>
              <a:rPr lang="de-DE"/>
              <a:t>Mastertextformat bearbeiten</a:t>
            </a:r>
          </a:p>
        </p:txBody>
      </p:sp>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p:txBody>
          <a:bodyPr/>
          <a:lstStyle/>
          <a:p>
            <a:r>
              <a:rPr lang="de-DE"/>
              <a:t>Mastertitelformat bearbeiten</a:t>
            </a:r>
            <a:endParaRPr lang="de-DE" dirty="0"/>
          </a:p>
        </p:txBody>
      </p:sp>
      <p:sp>
        <p:nvSpPr>
          <p:cNvPr id="4" name="Inhaltsplatzhalter 3">
            <a:extLst>
              <a:ext uri="{FF2B5EF4-FFF2-40B4-BE49-F238E27FC236}">
                <a16:creationId xmlns:a16="http://schemas.microsoft.com/office/drawing/2014/main" id="{954A3B36-B0FE-C746-9087-319E2EDF7A1B}"/>
              </a:ext>
            </a:extLst>
          </p:cNvPr>
          <p:cNvSpPr>
            <a:spLocks noGrp="1"/>
          </p:cNvSpPr>
          <p:nvPr>
            <p:ph sz="quarter" idx="13" hasCustomPrompt="1"/>
          </p:nvPr>
        </p:nvSpPr>
        <p:spPr>
          <a:xfrm>
            <a:off x="515938" y="2025570"/>
            <a:ext cx="11160125" cy="3805318"/>
          </a:xfrm>
        </p:spPr>
        <p:txBody>
          <a:bodyPr/>
          <a:lstStyle>
            <a:lvl1pPr>
              <a:defRPr>
                <a:solidFill>
                  <a:schemeClr val="tx2"/>
                </a:solidFill>
              </a:defRPr>
            </a:lvl1pPr>
            <a:lvl2pPr>
              <a:defRPr/>
            </a:lvl2pPr>
            <a:lvl5pPr>
              <a:defRPr/>
            </a:lvl5pPr>
          </a:lstStyle>
          <a:p>
            <a:pPr lvl="0"/>
            <a:r>
              <a:rPr lang="de-DE" dirty="0"/>
              <a:t>Überschrift</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7" name="Gerade Verbindung 6">
            <a:extLst>
              <a:ext uri="{FF2B5EF4-FFF2-40B4-BE49-F238E27FC236}">
                <a16:creationId xmlns:a16="http://schemas.microsoft.com/office/drawing/2014/main" id="{F27AA4C9-56AC-ED4E-8F1B-08836D5E3AAF}"/>
              </a:ext>
            </a:extLst>
          </p:cNvPr>
          <p:cNvCxnSpPr>
            <a:cxnSpLocks/>
          </p:cNvCxnSpPr>
          <p:nvPr userDrawn="1"/>
        </p:nvCxnSpPr>
        <p:spPr>
          <a:xfrm>
            <a:off x="515938" y="187560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Fußzeilenplatzhalter 25">
            <a:extLst>
              <a:ext uri="{FF2B5EF4-FFF2-40B4-BE49-F238E27FC236}">
                <a16:creationId xmlns:a16="http://schemas.microsoft.com/office/drawing/2014/main" id="{0FC06A4C-9433-5342-AA89-31784E1C805F}"/>
              </a:ext>
            </a:extLst>
          </p:cNvPr>
          <p:cNvSpPr>
            <a:spLocks noGrp="1"/>
          </p:cNvSpPr>
          <p:nvPr>
            <p:ph type="ftr" sz="quarter" idx="15"/>
          </p:nvPr>
        </p:nvSpPr>
        <p:spPr/>
        <p:txBody>
          <a:bodyPr/>
          <a:lstStyle/>
          <a:p>
            <a:r>
              <a:rPr lang="de-DE"/>
              <a:t>Name | Abteilung | 22. Februar 2019</a:t>
            </a:r>
            <a:endParaRPr lang="de-DE" dirty="0"/>
          </a:p>
        </p:txBody>
      </p:sp>
      <p:sp>
        <p:nvSpPr>
          <p:cNvPr id="27" name="Foliennummernplatzhalter 26">
            <a:extLst>
              <a:ext uri="{FF2B5EF4-FFF2-40B4-BE49-F238E27FC236}">
                <a16:creationId xmlns:a16="http://schemas.microsoft.com/office/drawing/2014/main" id="{7ED9046E-DA49-2F47-BC4A-7852B5A1D832}"/>
              </a:ext>
            </a:extLst>
          </p:cNvPr>
          <p:cNvSpPr>
            <a:spLocks noGrp="1"/>
          </p:cNvSpPr>
          <p:nvPr>
            <p:ph type="sldNum" sz="quarter" idx="16"/>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Tree>
    <p:extLst>
      <p:ext uri="{BB962C8B-B14F-4D97-AF65-F5344CB8AC3E}">
        <p14:creationId xmlns:p14="http://schemas.microsoft.com/office/powerpoint/2010/main" val="1984004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mit Überschrift und Untertitel">
    <p:spTree>
      <p:nvGrpSpPr>
        <p:cNvPr id="1" name=""/>
        <p:cNvGrpSpPr/>
        <p:nvPr/>
      </p:nvGrpSpPr>
      <p:grpSpPr>
        <a:xfrm>
          <a:off x="0" y="0"/>
          <a:ext cx="0" cy="0"/>
          <a:chOff x="0" y="0"/>
          <a:chExt cx="0" cy="0"/>
        </a:xfrm>
      </p:grpSpPr>
      <p:sp>
        <p:nvSpPr>
          <p:cNvPr id="5" name="Textplatzhalter 4"/>
          <p:cNvSpPr>
            <a:spLocks noGrp="1"/>
          </p:cNvSpPr>
          <p:nvPr>
            <p:ph type="body" sz="quarter" idx="18"/>
          </p:nvPr>
        </p:nvSpPr>
        <p:spPr>
          <a:xfrm>
            <a:off x="515938" y="1484313"/>
            <a:ext cx="11160125" cy="390525"/>
          </a:xfrm>
        </p:spPr>
        <p:txBody>
          <a:bodyPr/>
          <a:lstStyle/>
          <a:p>
            <a:pPr lvl="0"/>
            <a:r>
              <a:rPr lang="de-DE"/>
              <a:t>Mastertextformat bearbeiten</a:t>
            </a:r>
          </a:p>
        </p:txBody>
      </p:sp>
      <p:sp>
        <p:nvSpPr>
          <p:cNvPr id="2" name="Titel 1">
            <a:extLst>
              <a:ext uri="{FF2B5EF4-FFF2-40B4-BE49-F238E27FC236}">
                <a16:creationId xmlns:a16="http://schemas.microsoft.com/office/drawing/2014/main" id="{EB03FE40-B22A-7341-B28C-28DFD29DF85F}"/>
              </a:ext>
            </a:extLst>
          </p:cNvPr>
          <p:cNvSpPr>
            <a:spLocks noGrp="1"/>
          </p:cNvSpPr>
          <p:nvPr>
            <p:ph type="title"/>
          </p:nvPr>
        </p:nvSpPr>
        <p:spPr>
          <a:xfrm>
            <a:off x="515938" y="512763"/>
            <a:ext cx="11160125" cy="388800"/>
          </a:xfrm>
        </p:spPr>
        <p:txBody>
          <a:bodyPr/>
          <a:lstStyle/>
          <a:p>
            <a:r>
              <a:rPr lang="de-DE"/>
              <a:t>Mastertitelformat bearbeiten</a:t>
            </a:r>
            <a:endParaRPr lang="de-DE" dirty="0"/>
          </a:p>
        </p:txBody>
      </p:sp>
      <p:sp>
        <p:nvSpPr>
          <p:cNvPr id="4" name="Inhaltsplatzhalter 3">
            <a:extLst>
              <a:ext uri="{FF2B5EF4-FFF2-40B4-BE49-F238E27FC236}">
                <a16:creationId xmlns:a16="http://schemas.microsoft.com/office/drawing/2014/main" id="{954A3B36-B0FE-C746-9087-319E2EDF7A1B}"/>
              </a:ext>
            </a:extLst>
          </p:cNvPr>
          <p:cNvSpPr>
            <a:spLocks noGrp="1"/>
          </p:cNvSpPr>
          <p:nvPr>
            <p:ph sz="quarter" idx="13" hasCustomPrompt="1"/>
          </p:nvPr>
        </p:nvSpPr>
        <p:spPr>
          <a:xfrm>
            <a:off x="515938" y="2025570"/>
            <a:ext cx="11160125" cy="3805318"/>
          </a:xfrm>
        </p:spPr>
        <p:txBody>
          <a:bodyPr/>
          <a:lstStyle>
            <a:lvl1pPr>
              <a:defRPr>
                <a:solidFill>
                  <a:schemeClr val="tx2"/>
                </a:solidFill>
              </a:defRPr>
            </a:lvl1pPr>
            <a:lvl2pPr>
              <a:defRPr/>
            </a:lvl2pPr>
          </a:lstStyle>
          <a:p>
            <a:pPr lvl="0"/>
            <a:r>
              <a:rPr lang="de-DE" dirty="0"/>
              <a:t>Erste Ebene</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7" name="Gerade Verbindung 6">
            <a:extLst>
              <a:ext uri="{FF2B5EF4-FFF2-40B4-BE49-F238E27FC236}">
                <a16:creationId xmlns:a16="http://schemas.microsoft.com/office/drawing/2014/main" id="{F27AA4C9-56AC-ED4E-8F1B-08836D5E3AAF}"/>
              </a:ext>
            </a:extLst>
          </p:cNvPr>
          <p:cNvCxnSpPr>
            <a:cxnSpLocks/>
          </p:cNvCxnSpPr>
          <p:nvPr userDrawn="1"/>
        </p:nvCxnSpPr>
        <p:spPr>
          <a:xfrm>
            <a:off x="515938" y="1875600"/>
            <a:ext cx="25778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Fußzeilenplatzhalter 25">
            <a:extLst>
              <a:ext uri="{FF2B5EF4-FFF2-40B4-BE49-F238E27FC236}">
                <a16:creationId xmlns:a16="http://schemas.microsoft.com/office/drawing/2014/main" id="{0FC06A4C-9433-5342-AA89-31784E1C805F}"/>
              </a:ext>
            </a:extLst>
          </p:cNvPr>
          <p:cNvSpPr>
            <a:spLocks noGrp="1"/>
          </p:cNvSpPr>
          <p:nvPr>
            <p:ph type="ftr" sz="quarter" idx="15"/>
          </p:nvPr>
        </p:nvSpPr>
        <p:spPr/>
        <p:txBody>
          <a:bodyPr/>
          <a:lstStyle/>
          <a:p>
            <a:r>
              <a:rPr lang="de-DE"/>
              <a:t>Name | Abteilung | 22. Februar 2019</a:t>
            </a:r>
            <a:endParaRPr lang="de-DE" dirty="0"/>
          </a:p>
        </p:txBody>
      </p:sp>
      <p:sp>
        <p:nvSpPr>
          <p:cNvPr id="27" name="Foliennummernplatzhalter 26">
            <a:extLst>
              <a:ext uri="{FF2B5EF4-FFF2-40B4-BE49-F238E27FC236}">
                <a16:creationId xmlns:a16="http://schemas.microsoft.com/office/drawing/2014/main" id="{7ED9046E-DA49-2F47-BC4A-7852B5A1D832}"/>
              </a:ext>
            </a:extLst>
          </p:cNvPr>
          <p:cNvSpPr>
            <a:spLocks noGrp="1"/>
          </p:cNvSpPr>
          <p:nvPr>
            <p:ph type="sldNum" sz="quarter" idx="16"/>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
        <p:nvSpPr>
          <p:cNvPr id="8" name="Textplatzhalter 4"/>
          <p:cNvSpPr>
            <a:spLocks noGrp="1"/>
          </p:cNvSpPr>
          <p:nvPr>
            <p:ph type="body" sz="quarter" idx="17" hasCustomPrompt="1"/>
          </p:nvPr>
        </p:nvSpPr>
        <p:spPr>
          <a:xfrm>
            <a:off x="515938" y="919611"/>
            <a:ext cx="11160000" cy="387798"/>
          </a:xfrm>
        </p:spPr>
        <p:txBody>
          <a:bodyPr vert="horz" lIns="0" tIns="0" rIns="0" bIns="0" rtlCol="0" anchor="t">
            <a:noAutofit/>
          </a:bodyPr>
          <a:lstStyle>
            <a:lvl1pPr>
              <a:defRPr lang="de-DE" sz="2800" b="0" smtClean="0">
                <a:latin typeface="+mj-lt"/>
                <a:ea typeface="+mj-ea"/>
              </a:defRPr>
            </a:lvl1pPr>
            <a:lvl2pPr>
              <a:defRPr lang="de-DE" b="0" smtClean="0"/>
            </a:lvl2pPr>
            <a:lvl3pPr>
              <a:defRPr lang="de-DE" b="0" smtClean="0"/>
            </a:lvl3pPr>
            <a:lvl4pPr>
              <a:defRPr lang="de-DE" b="0" smtClean="0"/>
            </a:lvl4pPr>
            <a:lvl5pPr>
              <a:defRPr lang="de-DE" b="0"/>
            </a:lvl5pPr>
          </a:lstStyle>
          <a:p>
            <a:pPr lvl="0">
              <a:lnSpc>
                <a:spcPct val="90000"/>
              </a:lnSpc>
              <a:spcBef>
                <a:spcPct val="0"/>
              </a:spcBef>
            </a:pPr>
            <a:r>
              <a:rPr lang="de-DE" dirty="0"/>
              <a:t>Untertitel bearbeiten</a:t>
            </a:r>
          </a:p>
        </p:txBody>
      </p:sp>
    </p:spTree>
    <p:extLst>
      <p:ext uri="{BB962C8B-B14F-4D97-AF65-F5344CB8AC3E}">
        <p14:creationId xmlns:p14="http://schemas.microsoft.com/office/powerpoint/2010/main" val="179682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ur Überschrif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DE" dirty="0"/>
          </a:p>
        </p:txBody>
      </p:sp>
      <p:sp>
        <p:nvSpPr>
          <p:cNvPr id="3" name="Foliennummernplatzhalter 2"/>
          <p:cNvSpPr>
            <a:spLocks noGrp="1"/>
          </p:cNvSpPr>
          <p:nvPr>
            <p:ph type="sldNum" sz="quarter" idx="10"/>
          </p:nvPr>
        </p:nvSpPr>
        <p:spPr/>
        <p:txBody>
          <a:bodyPr/>
          <a:lstStyle/>
          <a:p>
            <a:fld id="{8D57957C-F0F3-7842-B0E2-B762F92D6487}" type="slidenum">
              <a:rPr lang="de-DE" smtClean="0"/>
              <a:pPr/>
              <a:t>‹Nr.›</a:t>
            </a:fld>
            <a:r>
              <a:rPr lang="de-DE"/>
              <a:t>  </a:t>
            </a:r>
            <a:r>
              <a:rPr lang="de-DE" b="0">
                <a:solidFill>
                  <a:schemeClr val="accent1"/>
                </a:solidFill>
              </a:rPr>
              <a:t>|</a:t>
            </a:r>
            <a:endParaRPr lang="de-DE" sz="900" b="0" dirty="0">
              <a:solidFill>
                <a:schemeClr val="accent1"/>
              </a:solidFill>
            </a:endParaRPr>
          </a:p>
        </p:txBody>
      </p:sp>
      <p:sp>
        <p:nvSpPr>
          <p:cNvPr id="4" name="Fußzeilenplatzhalter 3"/>
          <p:cNvSpPr>
            <a:spLocks noGrp="1"/>
          </p:cNvSpPr>
          <p:nvPr>
            <p:ph type="ftr" sz="quarter" idx="11"/>
          </p:nvPr>
        </p:nvSpPr>
        <p:spPr/>
        <p:txBody>
          <a:bodyPr/>
          <a:lstStyle/>
          <a:p>
            <a:r>
              <a:rPr lang="de-DE"/>
              <a:t>Name | Abteilung | 22. Februar 2019</a:t>
            </a:r>
            <a:endParaRPr lang="de-DE" dirty="0"/>
          </a:p>
        </p:txBody>
      </p:sp>
    </p:spTree>
    <p:extLst>
      <p:ext uri="{BB962C8B-B14F-4D97-AF65-F5344CB8AC3E}">
        <p14:creationId xmlns:p14="http://schemas.microsoft.com/office/powerpoint/2010/main" val="3825675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7"/>
            </p:custDataLst>
            <p:extLst>
              <p:ext uri="{D42A27DB-BD31-4B8C-83A1-F6EECF244321}">
                <p14:modId xmlns:p14="http://schemas.microsoft.com/office/powerpoint/2010/main" val="3390169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18" imgW="353" imgH="353" progId="TCLayout.ActiveDocument.1">
                  <p:embed/>
                </p:oleObj>
              </mc:Choice>
              <mc:Fallback>
                <p:oleObj name="think-cell Folie" r:id="rId18" imgW="353" imgH="353" progId="TCLayout.ActiveDocument.1">
                  <p:embed/>
                  <p:pic>
                    <p:nvPicPr>
                      <p:cNvPr id="5" name="Objekt 4" hidden="1"/>
                      <p:cNvPicPr/>
                      <p:nvPr/>
                    </p:nvPicPr>
                    <p:blipFill>
                      <a:blip r:embed="rId19"/>
                      <a:stretch>
                        <a:fillRect/>
                      </a:stretch>
                    </p:blipFill>
                    <p:spPr>
                      <a:xfrm>
                        <a:off x="1588" y="1588"/>
                        <a:ext cx="1587" cy="1587"/>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7EE5D475-DF19-4144-995E-F7C3970B86A2}"/>
              </a:ext>
            </a:extLst>
          </p:cNvPr>
          <p:cNvSpPr>
            <a:spLocks noGrp="1"/>
          </p:cNvSpPr>
          <p:nvPr>
            <p:ph type="title"/>
          </p:nvPr>
        </p:nvSpPr>
        <p:spPr>
          <a:xfrm>
            <a:off x="515938" y="512763"/>
            <a:ext cx="11160125" cy="868362"/>
          </a:xfrm>
          <a:prstGeom prst="rect">
            <a:avLst/>
          </a:prstGeom>
        </p:spPr>
        <p:txBody>
          <a:bodyPr vert="horz" lIns="0" tIns="0" rIns="0" bIns="0" rtlCol="0" anchor="t">
            <a:noAutofit/>
          </a:bodyPr>
          <a:lstStyle/>
          <a:p>
            <a:r>
              <a:rPr lang="de-DE" dirty="0"/>
              <a:t>Mastertitelformat bearbeiten</a:t>
            </a:r>
          </a:p>
        </p:txBody>
      </p:sp>
      <p:sp>
        <p:nvSpPr>
          <p:cNvPr id="3" name="Textplatzhalter 2">
            <a:extLst>
              <a:ext uri="{FF2B5EF4-FFF2-40B4-BE49-F238E27FC236}">
                <a16:creationId xmlns:a16="http://schemas.microsoft.com/office/drawing/2014/main" id="{F3A34782-E3A2-CF42-9904-29EE5398AD9A}"/>
              </a:ext>
            </a:extLst>
          </p:cNvPr>
          <p:cNvSpPr>
            <a:spLocks noGrp="1"/>
          </p:cNvSpPr>
          <p:nvPr>
            <p:ph type="body" idx="1"/>
          </p:nvPr>
        </p:nvSpPr>
        <p:spPr>
          <a:xfrm>
            <a:off x="515938" y="1483200"/>
            <a:ext cx="11160125" cy="4345200"/>
          </a:xfrm>
          <a:prstGeom prst="rect">
            <a:avLst/>
          </a:prstGeom>
        </p:spPr>
        <p:txBody>
          <a:bodyPr vert="horz" lIns="0" tIns="0" rIns="0" bIns="0" rtlCol="0">
            <a:noAutofit/>
          </a:bodyPr>
          <a:lstStyle/>
          <a:p>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sz="1600" b="0" i="0" kern="1200" dirty="0">
                <a:solidFill>
                  <a:schemeClr val="tx1"/>
                </a:solidFill>
                <a:latin typeface="+mn-lt"/>
                <a:ea typeface="+mn-ea"/>
                <a:cs typeface="Arial" panose="020B0604020202020204" pitchFamily="34" charset="0"/>
              </a:rPr>
              <a:t>Sechste Ebene</a:t>
            </a:r>
          </a:p>
          <a:p>
            <a:pPr lvl="6"/>
            <a:r>
              <a:rPr lang="de-DE" b="0" i="0" kern="1200" dirty="0">
                <a:solidFill>
                  <a:schemeClr val="tx1"/>
                </a:solidFill>
                <a:latin typeface="+mn-lt"/>
                <a:ea typeface="+mn-ea"/>
                <a:cs typeface="Arial" panose="020B0604020202020204" pitchFamily="34" charset="0"/>
              </a:rPr>
              <a:t>Siebte Ebene</a:t>
            </a:r>
          </a:p>
          <a:p>
            <a:pPr lvl="7"/>
            <a:r>
              <a:rPr lang="de-DE" b="0" i="0" kern="1200" dirty="0">
                <a:solidFill>
                  <a:schemeClr val="tx1"/>
                </a:solidFill>
                <a:latin typeface="+mn-lt"/>
                <a:ea typeface="+mn-ea"/>
                <a:cs typeface="Arial" panose="020B0604020202020204" pitchFamily="34" charset="0"/>
              </a:rPr>
              <a:t>Achte Ebene</a:t>
            </a:r>
          </a:p>
          <a:p>
            <a:pPr lvl="8"/>
            <a:r>
              <a:rPr lang="de-DE" b="0" i="0" kern="1200" dirty="0">
                <a:solidFill>
                  <a:schemeClr val="tx1"/>
                </a:solidFill>
                <a:latin typeface="+mn-lt"/>
                <a:ea typeface="+mn-ea"/>
                <a:cs typeface="Arial" panose="020B0604020202020204" pitchFamily="34" charset="0"/>
              </a:rPr>
              <a:t>Neunte Ebene</a:t>
            </a:r>
          </a:p>
        </p:txBody>
      </p:sp>
      <p:sp>
        <p:nvSpPr>
          <p:cNvPr id="6" name="Foliennummernplatzhalter 5">
            <a:extLst>
              <a:ext uri="{FF2B5EF4-FFF2-40B4-BE49-F238E27FC236}">
                <a16:creationId xmlns:a16="http://schemas.microsoft.com/office/drawing/2014/main" id="{8F3E9BB6-5D8A-8147-AD61-F2C10BA13284}"/>
              </a:ext>
            </a:extLst>
          </p:cNvPr>
          <p:cNvSpPr>
            <a:spLocks noGrp="1"/>
          </p:cNvSpPr>
          <p:nvPr>
            <p:ph type="sldNum" sz="quarter" idx="4"/>
          </p:nvPr>
        </p:nvSpPr>
        <p:spPr>
          <a:xfrm>
            <a:off x="103534" y="6356348"/>
            <a:ext cx="432000" cy="306407"/>
          </a:xfrm>
          <a:prstGeom prst="rect">
            <a:avLst/>
          </a:prstGeom>
        </p:spPr>
        <p:txBody>
          <a:bodyPr vert="horz" lIns="0" tIns="0" rIns="0" bIns="0" rtlCol="0" anchor="ctr"/>
          <a:lstStyle>
            <a:lvl1pPr algn="r">
              <a:defRPr sz="1000" b="1">
                <a:solidFill>
                  <a:schemeClr val="tx2"/>
                </a:solidFill>
                <a:latin typeface="+mn-lt"/>
                <a:cs typeface="Arial" panose="020B0604020202020204" pitchFamily="34" charset="0"/>
              </a:defRPr>
            </a:lvl1pPr>
          </a:lstStyle>
          <a:p>
            <a:fld id="{8D57957C-F0F3-7842-B0E2-B762F92D6487}" type="slidenum">
              <a:rPr lang="de-DE" smtClean="0"/>
              <a:pPr/>
              <a:t>‹Nr.›</a:t>
            </a:fld>
            <a:r>
              <a:rPr lang="de-DE" dirty="0"/>
              <a:t>  </a:t>
            </a:r>
            <a:r>
              <a:rPr lang="de-DE" b="0" dirty="0">
                <a:solidFill>
                  <a:schemeClr val="accent1"/>
                </a:solidFill>
              </a:rPr>
              <a:t>|</a:t>
            </a:r>
            <a:endParaRPr lang="de-DE" sz="900" b="0" dirty="0">
              <a:solidFill>
                <a:schemeClr val="accent1"/>
              </a:solidFill>
            </a:endParaRPr>
          </a:p>
        </p:txBody>
      </p:sp>
      <p:pic>
        <p:nvPicPr>
          <p:cNvPr id="7" name="Grafik 6">
            <a:extLst>
              <a:ext uri="{FF2B5EF4-FFF2-40B4-BE49-F238E27FC236}">
                <a16:creationId xmlns:a16="http://schemas.microsoft.com/office/drawing/2014/main" id="{BC850553-F986-E441-A5BD-871CFC0817DE}"/>
              </a:ext>
            </a:extLst>
          </p:cNvPr>
          <p:cNvPicPr>
            <a:picLocks noChangeAspect="1"/>
          </p:cNvPicPr>
          <p:nvPr userDrawn="1"/>
        </p:nvPicPr>
        <p:blipFill>
          <a:blip r:embed="rId20"/>
          <a:stretch>
            <a:fillRect/>
          </a:stretch>
        </p:blipFill>
        <p:spPr>
          <a:xfrm>
            <a:off x="11459963" y="6137318"/>
            <a:ext cx="432000" cy="432000"/>
          </a:xfrm>
          <a:prstGeom prst="rect">
            <a:avLst/>
          </a:prstGeom>
        </p:spPr>
      </p:pic>
      <p:sp>
        <p:nvSpPr>
          <p:cNvPr id="4" name="Fußzeilenplatzhalter 3">
            <a:extLst>
              <a:ext uri="{FF2B5EF4-FFF2-40B4-BE49-F238E27FC236}">
                <a16:creationId xmlns:a16="http://schemas.microsoft.com/office/drawing/2014/main" id="{3983328E-748D-3F4E-9827-CEDBAE65A398}"/>
              </a:ext>
            </a:extLst>
          </p:cNvPr>
          <p:cNvSpPr>
            <a:spLocks noGrp="1"/>
          </p:cNvSpPr>
          <p:nvPr>
            <p:ph type="ftr" sz="quarter" idx="3"/>
          </p:nvPr>
        </p:nvSpPr>
        <p:spPr>
          <a:xfrm>
            <a:off x="589895" y="6356349"/>
            <a:ext cx="10260000" cy="305989"/>
          </a:xfrm>
          <a:prstGeom prst="rect">
            <a:avLst/>
          </a:prstGeom>
        </p:spPr>
        <p:txBody>
          <a:bodyPr vert="horz" lIns="0" tIns="0" rIns="0" bIns="0" rtlCol="0" anchor="ctr"/>
          <a:lstStyle>
            <a:lvl1pPr algn="l">
              <a:defRPr lang="de-DE" sz="1000" b="0">
                <a:solidFill>
                  <a:schemeClr val="accent1"/>
                </a:solidFill>
                <a:cs typeface="Arial" panose="020B0604020202020204" pitchFamily="34" charset="0"/>
              </a:defRPr>
            </a:lvl1pPr>
          </a:lstStyle>
          <a:p>
            <a:r>
              <a:rPr lang="de-DE"/>
              <a:t>Name | Abteilung | 22. Februar 2019</a:t>
            </a:r>
            <a:endParaRPr lang="de-DE" dirty="0"/>
          </a:p>
        </p:txBody>
      </p:sp>
    </p:spTree>
    <p:extLst>
      <p:ext uri="{BB962C8B-B14F-4D97-AF65-F5344CB8AC3E}">
        <p14:creationId xmlns:p14="http://schemas.microsoft.com/office/powerpoint/2010/main" val="3797982245"/>
      </p:ext>
    </p:extLst>
  </p:cSld>
  <p:clrMap bg1="lt1" tx1="dk1" bg2="lt2" tx2="dk2" accent1="accent1" accent2="accent2" accent3="accent3" accent4="accent4" accent5="accent5" accent6="accent6" hlink="hlink" folHlink="folHlink"/>
  <p:sldLayoutIdLst>
    <p:sldLayoutId id="2147483672" r:id="rId1"/>
    <p:sldLayoutId id="2147483663" r:id="rId2"/>
    <p:sldLayoutId id="2147483669" r:id="rId3"/>
    <p:sldLayoutId id="2147483685" r:id="rId4"/>
    <p:sldLayoutId id="2147483654" r:id="rId5"/>
    <p:sldLayoutId id="2147483677" r:id="rId6"/>
    <p:sldLayoutId id="2147483675" r:id="rId7"/>
    <p:sldLayoutId id="2147483680" r:id="rId8"/>
    <p:sldLayoutId id="2147483678" r:id="rId9"/>
    <p:sldLayoutId id="2147483681" r:id="rId10"/>
    <p:sldLayoutId id="2147483679" r:id="rId11"/>
    <p:sldLayoutId id="2147483666" r:id="rId12"/>
    <p:sldLayoutId id="2147483686" r:id="rId13"/>
    <p:sldLayoutId id="2147483687" r:id="rId14"/>
    <p:sldLayoutId id="2147483690" r:id="rId15"/>
  </p:sldLayoutIdLst>
  <p:hf hdr="0" dt="0"/>
  <p:txStyles>
    <p:titleStyle>
      <a:lvl1pPr algn="l" defTabSz="914355" rtl="0" eaLnBrk="1" latinLnBrk="0" hangingPunct="1">
        <a:lnSpc>
          <a:spcPct val="90000"/>
        </a:lnSpc>
        <a:spcBef>
          <a:spcPct val="0"/>
        </a:spcBef>
        <a:buNone/>
        <a:defRPr sz="2800" b="1" kern="1200">
          <a:solidFill>
            <a:schemeClr val="tx1"/>
          </a:solidFill>
          <a:latin typeface="+mj-lt"/>
          <a:ea typeface="+mj-ea"/>
          <a:cs typeface="Arial" panose="020B0604020202020204" pitchFamily="34" charset="0"/>
        </a:defRPr>
      </a:lvl1pPr>
    </p:titleStyle>
    <p:bodyStyle>
      <a:lvl1pPr marL="0" indent="0" algn="l" defTabSz="914355" rtl="0" eaLnBrk="1" latinLnBrk="0" hangingPunct="1">
        <a:lnSpc>
          <a:spcPct val="100000"/>
        </a:lnSpc>
        <a:spcBef>
          <a:spcPts val="600"/>
        </a:spcBef>
        <a:spcAft>
          <a:spcPts val="600"/>
        </a:spcAft>
        <a:buFont typeface="Arial" panose="020B0604020202020204" pitchFamily="34" charset="0"/>
        <a:buNone/>
        <a:defRPr sz="1600" b="1" kern="1200">
          <a:solidFill>
            <a:schemeClr val="tx2"/>
          </a:solidFill>
          <a:latin typeface="+mn-lt"/>
          <a:ea typeface="+mn-ea"/>
          <a:cs typeface="Arial" panose="020B0604020202020204" pitchFamily="34" charset="0"/>
        </a:defRPr>
      </a:lvl1pPr>
      <a:lvl2pPr marL="0" indent="0" algn="l" defTabSz="914355" rtl="0" eaLnBrk="1" latinLnBrk="0" hangingPunct="1">
        <a:lnSpc>
          <a:spcPct val="100000"/>
        </a:lnSpc>
        <a:spcBef>
          <a:spcPts val="0"/>
        </a:spcBef>
        <a:spcAft>
          <a:spcPts val="600"/>
        </a:spcAft>
        <a:buClr>
          <a:schemeClr val="accent1"/>
        </a:buClr>
        <a:buFont typeface="Wingdings" pitchFamily="2" charset="2"/>
        <a:buNone/>
        <a:defRPr sz="1600" b="0" i="0" kern="1200">
          <a:solidFill>
            <a:schemeClr val="tx1"/>
          </a:solidFill>
          <a:latin typeface="+mn-lt"/>
          <a:ea typeface="+mn-ea"/>
          <a:cs typeface="Arial" panose="020B0604020202020204" pitchFamily="34" charset="0"/>
        </a:defRPr>
      </a:lvl2pPr>
      <a:lvl3pPr marL="216000" indent="-216000" algn="l" defTabSz="914355" rtl="0" eaLnBrk="1" latinLnBrk="0" hangingPunct="1">
        <a:lnSpc>
          <a:spcPct val="100000"/>
        </a:lnSpc>
        <a:spcBef>
          <a:spcPts val="5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3pPr>
      <a:lvl4pPr marL="432000" indent="-216000" algn="l" defTabSz="914355" rtl="0" eaLnBrk="1" latinLnBrk="0" hangingPunct="1">
        <a:lnSpc>
          <a:spcPct val="100000"/>
        </a:lnSpc>
        <a:spcBef>
          <a:spcPts val="5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4pPr>
      <a:lvl5pPr marL="648000" indent="-216000" algn="l" defTabSz="914355" rtl="0" eaLnBrk="1" latinLnBrk="0" hangingPunct="1">
        <a:lnSpc>
          <a:spcPct val="100000"/>
        </a:lnSpc>
        <a:spcBef>
          <a:spcPts val="5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5pPr>
      <a:lvl6pPr marL="864000" indent="-216000" algn="l" defTabSz="914355" rtl="0" eaLnBrk="1" latinLnBrk="0" hangingPunct="1">
        <a:lnSpc>
          <a:spcPct val="90000"/>
        </a:lnSpc>
        <a:spcBef>
          <a:spcPts val="500"/>
        </a:spcBef>
        <a:buClr>
          <a:schemeClr val="tx2"/>
        </a:buClr>
        <a:buFont typeface="Wingdings" pitchFamily="2" charset="2"/>
        <a:buChar char="§"/>
        <a:defRPr lang="de-DE" sz="1600" b="0" i="0" kern="1200" dirty="0">
          <a:solidFill>
            <a:schemeClr val="tx1"/>
          </a:solidFill>
          <a:latin typeface="+mn-lt"/>
          <a:ea typeface="+mn-ea"/>
          <a:cs typeface="Arial" panose="020B0604020202020204" pitchFamily="34" charset="0"/>
        </a:defRPr>
      </a:lvl6pPr>
      <a:lvl7pPr marL="1080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a:solidFill>
            <a:schemeClr val="tx1"/>
          </a:solidFill>
          <a:latin typeface="+mn-lt"/>
          <a:ea typeface="+mn-ea"/>
          <a:cs typeface="+mn-cs"/>
        </a:defRPr>
      </a:lvl7pPr>
      <a:lvl8pPr marL="1296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a:solidFill>
            <a:schemeClr val="tx1"/>
          </a:solidFill>
          <a:latin typeface="+mn-lt"/>
          <a:ea typeface="+mn-ea"/>
          <a:cs typeface="+mn-cs"/>
        </a:defRPr>
      </a:lvl8pPr>
      <a:lvl9pPr marL="1512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baseline="0">
          <a:solidFill>
            <a:schemeClr val="tx1"/>
          </a:solidFill>
          <a:latin typeface="+mn-lt"/>
          <a:ea typeface="+mn-ea"/>
          <a:cs typeface="+mn-cs"/>
        </a:defRPr>
      </a:lvl9pPr>
    </p:bodyStyle>
    <p:otherStyle>
      <a:defPPr>
        <a:defRPr lang="de-DE"/>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2" userDrawn="1">
          <p15:clr>
            <a:srgbClr val="F26B43"/>
          </p15:clr>
        </p15:guide>
        <p15:guide id="2" pos="325" userDrawn="1">
          <p15:clr>
            <a:srgbClr val="F26B43"/>
          </p15:clr>
        </p15:guide>
        <p15:guide id="3" orient="horz" pos="4133" userDrawn="1">
          <p15:clr>
            <a:srgbClr val="F26B43"/>
          </p15:clr>
        </p15:guide>
        <p15:guide id="4" pos="7491" userDrawn="1">
          <p15:clr>
            <a:srgbClr val="F26B43"/>
          </p15:clr>
        </p15:guide>
        <p15:guide id="6" pos="189" userDrawn="1">
          <p15:clr>
            <a:srgbClr val="F26B43"/>
          </p15:clr>
        </p15:guide>
        <p15:guide id="7" orient="horz" pos="323" userDrawn="1">
          <p15:clr>
            <a:srgbClr val="F26B43"/>
          </p15:clr>
        </p15:guide>
        <p15:guide id="8" orient="horz" pos="3997" userDrawn="1">
          <p15:clr>
            <a:srgbClr val="F26B43"/>
          </p15:clr>
        </p15:guide>
        <p15:guide id="9" pos="7355" userDrawn="1">
          <p15:clr>
            <a:srgbClr val="F26B43"/>
          </p15:clr>
        </p15:guide>
        <p15:guide id="10" orient="horz" pos="935" userDrawn="1">
          <p15:clr>
            <a:srgbClr val="F26B43"/>
          </p15:clr>
        </p15:guide>
        <p15:guide id="11" orient="horz" pos="367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jpe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slideLayout" Target="../slideLayouts/slideLayout5.xml"/><Relationship Id="rId1" Type="http://schemas.openxmlformats.org/officeDocument/2006/relationships/tags" Target="../tags/tag21.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2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tags" Target="../tags/tag35.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tags" Target="../tags/tag34.xml"/><Relationship Id="rId17" Type="http://schemas.openxmlformats.org/officeDocument/2006/relationships/notesSlide" Target="../notesSlides/notesSlide11.xml"/><Relationship Id="rId2" Type="http://schemas.openxmlformats.org/officeDocument/2006/relationships/tags" Target="../tags/tag24.xml"/><Relationship Id="rId16" Type="http://schemas.openxmlformats.org/officeDocument/2006/relationships/slideLayout" Target="../slideLayouts/slideLayout5.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5" Type="http://schemas.openxmlformats.org/officeDocument/2006/relationships/tags" Target="../tags/tag27.xml"/><Relationship Id="rId15" Type="http://schemas.openxmlformats.org/officeDocument/2006/relationships/tags" Target="../tags/tag37.xml"/><Relationship Id="rId10" Type="http://schemas.openxmlformats.org/officeDocument/2006/relationships/tags" Target="../tags/tag32.xml"/><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tags" Target="../tags/tag36.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26" Type="http://schemas.openxmlformats.org/officeDocument/2006/relationships/tags" Target="../tags/tag63.xml"/><Relationship Id="rId21" Type="http://schemas.openxmlformats.org/officeDocument/2006/relationships/tags" Target="../tags/tag58.xml"/><Relationship Id="rId42" Type="http://schemas.openxmlformats.org/officeDocument/2006/relationships/tags" Target="../tags/tag79.xml"/><Relationship Id="rId47" Type="http://schemas.openxmlformats.org/officeDocument/2006/relationships/tags" Target="../tags/tag84.xml"/><Relationship Id="rId63" Type="http://schemas.openxmlformats.org/officeDocument/2006/relationships/tags" Target="../tags/tag100.xml"/><Relationship Id="rId68" Type="http://schemas.openxmlformats.org/officeDocument/2006/relationships/tags" Target="../tags/tag105.xml"/><Relationship Id="rId84" Type="http://schemas.openxmlformats.org/officeDocument/2006/relationships/tags" Target="../tags/tag121.xml"/><Relationship Id="rId89" Type="http://schemas.openxmlformats.org/officeDocument/2006/relationships/tags" Target="../tags/tag126.xml"/><Relationship Id="rId112" Type="http://schemas.openxmlformats.org/officeDocument/2006/relationships/slideLayout" Target="../slideLayouts/slideLayout10.xml"/><Relationship Id="rId2" Type="http://schemas.openxmlformats.org/officeDocument/2006/relationships/tags" Target="../tags/tag39.xml"/><Relationship Id="rId16" Type="http://schemas.openxmlformats.org/officeDocument/2006/relationships/tags" Target="../tags/tag53.xml"/><Relationship Id="rId29" Type="http://schemas.openxmlformats.org/officeDocument/2006/relationships/tags" Target="../tags/tag66.xml"/><Relationship Id="rId107" Type="http://schemas.openxmlformats.org/officeDocument/2006/relationships/tags" Target="../tags/tag144.xml"/><Relationship Id="rId11" Type="http://schemas.openxmlformats.org/officeDocument/2006/relationships/tags" Target="../tags/tag48.xml"/><Relationship Id="rId24" Type="http://schemas.openxmlformats.org/officeDocument/2006/relationships/tags" Target="../tags/tag61.xml"/><Relationship Id="rId32" Type="http://schemas.openxmlformats.org/officeDocument/2006/relationships/tags" Target="../tags/tag69.xml"/><Relationship Id="rId37" Type="http://schemas.openxmlformats.org/officeDocument/2006/relationships/tags" Target="../tags/tag74.xml"/><Relationship Id="rId40" Type="http://schemas.openxmlformats.org/officeDocument/2006/relationships/tags" Target="../tags/tag77.xml"/><Relationship Id="rId45" Type="http://schemas.openxmlformats.org/officeDocument/2006/relationships/tags" Target="../tags/tag82.xml"/><Relationship Id="rId53" Type="http://schemas.openxmlformats.org/officeDocument/2006/relationships/tags" Target="../tags/tag90.xml"/><Relationship Id="rId58" Type="http://schemas.openxmlformats.org/officeDocument/2006/relationships/tags" Target="../tags/tag95.xml"/><Relationship Id="rId66" Type="http://schemas.openxmlformats.org/officeDocument/2006/relationships/tags" Target="../tags/tag103.xml"/><Relationship Id="rId74" Type="http://schemas.openxmlformats.org/officeDocument/2006/relationships/tags" Target="../tags/tag111.xml"/><Relationship Id="rId79" Type="http://schemas.openxmlformats.org/officeDocument/2006/relationships/tags" Target="../tags/tag116.xml"/><Relationship Id="rId87" Type="http://schemas.openxmlformats.org/officeDocument/2006/relationships/tags" Target="../tags/tag124.xml"/><Relationship Id="rId102" Type="http://schemas.openxmlformats.org/officeDocument/2006/relationships/tags" Target="../tags/tag139.xml"/><Relationship Id="rId110" Type="http://schemas.openxmlformats.org/officeDocument/2006/relationships/tags" Target="../tags/tag147.xml"/><Relationship Id="rId5" Type="http://schemas.openxmlformats.org/officeDocument/2006/relationships/tags" Target="../tags/tag42.xml"/><Relationship Id="rId61" Type="http://schemas.openxmlformats.org/officeDocument/2006/relationships/tags" Target="../tags/tag98.xml"/><Relationship Id="rId82" Type="http://schemas.openxmlformats.org/officeDocument/2006/relationships/tags" Target="../tags/tag119.xml"/><Relationship Id="rId90" Type="http://schemas.openxmlformats.org/officeDocument/2006/relationships/tags" Target="../tags/tag127.xml"/><Relationship Id="rId95" Type="http://schemas.openxmlformats.org/officeDocument/2006/relationships/tags" Target="../tags/tag132.xml"/><Relationship Id="rId19" Type="http://schemas.openxmlformats.org/officeDocument/2006/relationships/tags" Target="../tags/tag56.xml"/><Relationship Id="rId14" Type="http://schemas.openxmlformats.org/officeDocument/2006/relationships/tags" Target="../tags/tag51.xml"/><Relationship Id="rId22" Type="http://schemas.openxmlformats.org/officeDocument/2006/relationships/tags" Target="../tags/tag59.xml"/><Relationship Id="rId27" Type="http://schemas.openxmlformats.org/officeDocument/2006/relationships/tags" Target="../tags/tag64.xml"/><Relationship Id="rId30" Type="http://schemas.openxmlformats.org/officeDocument/2006/relationships/tags" Target="../tags/tag67.xml"/><Relationship Id="rId35" Type="http://schemas.openxmlformats.org/officeDocument/2006/relationships/tags" Target="../tags/tag72.xml"/><Relationship Id="rId43" Type="http://schemas.openxmlformats.org/officeDocument/2006/relationships/tags" Target="../tags/tag80.xml"/><Relationship Id="rId48" Type="http://schemas.openxmlformats.org/officeDocument/2006/relationships/tags" Target="../tags/tag85.xml"/><Relationship Id="rId56" Type="http://schemas.openxmlformats.org/officeDocument/2006/relationships/tags" Target="../tags/tag93.xml"/><Relationship Id="rId64" Type="http://schemas.openxmlformats.org/officeDocument/2006/relationships/tags" Target="../tags/tag101.xml"/><Relationship Id="rId69" Type="http://schemas.openxmlformats.org/officeDocument/2006/relationships/tags" Target="../tags/tag106.xml"/><Relationship Id="rId77" Type="http://schemas.openxmlformats.org/officeDocument/2006/relationships/tags" Target="../tags/tag114.xml"/><Relationship Id="rId100" Type="http://schemas.openxmlformats.org/officeDocument/2006/relationships/tags" Target="../tags/tag137.xml"/><Relationship Id="rId105" Type="http://schemas.openxmlformats.org/officeDocument/2006/relationships/tags" Target="../tags/tag142.xml"/><Relationship Id="rId113" Type="http://schemas.openxmlformats.org/officeDocument/2006/relationships/notesSlide" Target="../notesSlides/notesSlide12.xml"/><Relationship Id="rId8" Type="http://schemas.openxmlformats.org/officeDocument/2006/relationships/tags" Target="../tags/tag45.xml"/><Relationship Id="rId51" Type="http://schemas.openxmlformats.org/officeDocument/2006/relationships/tags" Target="../tags/tag88.xml"/><Relationship Id="rId72" Type="http://schemas.openxmlformats.org/officeDocument/2006/relationships/tags" Target="../tags/tag109.xml"/><Relationship Id="rId80" Type="http://schemas.openxmlformats.org/officeDocument/2006/relationships/tags" Target="../tags/tag117.xml"/><Relationship Id="rId85" Type="http://schemas.openxmlformats.org/officeDocument/2006/relationships/tags" Target="../tags/tag122.xml"/><Relationship Id="rId93" Type="http://schemas.openxmlformats.org/officeDocument/2006/relationships/tags" Target="../tags/tag130.xml"/><Relationship Id="rId98" Type="http://schemas.openxmlformats.org/officeDocument/2006/relationships/tags" Target="../tags/tag135.xml"/><Relationship Id="rId3" Type="http://schemas.openxmlformats.org/officeDocument/2006/relationships/tags" Target="../tags/tag40.xml"/><Relationship Id="rId12" Type="http://schemas.openxmlformats.org/officeDocument/2006/relationships/tags" Target="../tags/tag49.xml"/><Relationship Id="rId17" Type="http://schemas.openxmlformats.org/officeDocument/2006/relationships/tags" Target="../tags/tag54.xml"/><Relationship Id="rId25" Type="http://schemas.openxmlformats.org/officeDocument/2006/relationships/tags" Target="../tags/tag62.xml"/><Relationship Id="rId33" Type="http://schemas.openxmlformats.org/officeDocument/2006/relationships/tags" Target="../tags/tag70.xml"/><Relationship Id="rId38" Type="http://schemas.openxmlformats.org/officeDocument/2006/relationships/tags" Target="../tags/tag75.xml"/><Relationship Id="rId46" Type="http://schemas.openxmlformats.org/officeDocument/2006/relationships/tags" Target="../tags/tag83.xml"/><Relationship Id="rId59" Type="http://schemas.openxmlformats.org/officeDocument/2006/relationships/tags" Target="../tags/tag96.xml"/><Relationship Id="rId67" Type="http://schemas.openxmlformats.org/officeDocument/2006/relationships/tags" Target="../tags/tag104.xml"/><Relationship Id="rId103" Type="http://schemas.openxmlformats.org/officeDocument/2006/relationships/tags" Target="../tags/tag140.xml"/><Relationship Id="rId108" Type="http://schemas.openxmlformats.org/officeDocument/2006/relationships/tags" Target="../tags/tag145.xml"/><Relationship Id="rId20" Type="http://schemas.openxmlformats.org/officeDocument/2006/relationships/tags" Target="../tags/tag57.xml"/><Relationship Id="rId41" Type="http://schemas.openxmlformats.org/officeDocument/2006/relationships/tags" Target="../tags/tag78.xml"/><Relationship Id="rId54" Type="http://schemas.openxmlformats.org/officeDocument/2006/relationships/tags" Target="../tags/tag91.xml"/><Relationship Id="rId62" Type="http://schemas.openxmlformats.org/officeDocument/2006/relationships/tags" Target="../tags/tag99.xml"/><Relationship Id="rId70" Type="http://schemas.openxmlformats.org/officeDocument/2006/relationships/tags" Target="../tags/tag107.xml"/><Relationship Id="rId75" Type="http://schemas.openxmlformats.org/officeDocument/2006/relationships/tags" Target="../tags/tag112.xml"/><Relationship Id="rId83" Type="http://schemas.openxmlformats.org/officeDocument/2006/relationships/tags" Target="../tags/tag120.xml"/><Relationship Id="rId88" Type="http://schemas.openxmlformats.org/officeDocument/2006/relationships/tags" Target="../tags/tag125.xml"/><Relationship Id="rId91" Type="http://schemas.openxmlformats.org/officeDocument/2006/relationships/tags" Target="../tags/tag128.xml"/><Relationship Id="rId96" Type="http://schemas.openxmlformats.org/officeDocument/2006/relationships/tags" Target="../tags/tag133.xml"/><Relationship Id="rId111" Type="http://schemas.openxmlformats.org/officeDocument/2006/relationships/tags" Target="../tags/tag148.xml"/><Relationship Id="rId1" Type="http://schemas.openxmlformats.org/officeDocument/2006/relationships/tags" Target="../tags/tag38.xml"/><Relationship Id="rId6" Type="http://schemas.openxmlformats.org/officeDocument/2006/relationships/tags" Target="../tags/tag43.xml"/><Relationship Id="rId15" Type="http://schemas.openxmlformats.org/officeDocument/2006/relationships/tags" Target="../tags/tag52.xml"/><Relationship Id="rId23" Type="http://schemas.openxmlformats.org/officeDocument/2006/relationships/tags" Target="../tags/tag60.xml"/><Relationship Id="rId28" Type="http://schemas.openxmlformats.org/officeDocument/2006/relationships/tags" Target="../tags/tag65.xml"/><Relationship Id="rId36" Type="http://schemas.openxmlformats.org/officeDocument/2006/relationships/tags" Target="../tags/tag73.xml"/><Relationship Id="rId49" Type="http://schemas.openxmlformats.org/officeDocument/2006/relationships/tags" Target="../tags/tag86.xml"/><Relationship Id="rId57" Type="http://schemas.openxmlformats.org/officeDocument/2006/relationships/tags" Target="../tags/tag94.xml"/><Relationship Id="rId106" Type="http://schemas.openxmlformats.org/officeDocument/2006/relationships/tags" Target="../tags/tag143.xml"/><Relationship Id="rId10" Type="http://schemas.openxmlformats.org/officeDocument/2006/relationships/tags" Target="../tags/tag47.xml"/><Relationship Id="rId31" Type="http://schemas.openxmlformats.org/officeDocument/2006/relationships/tags" Target="../tags/tag68.xml"/><Relationship Id="rId44" Type="http://schemas.openxmlformats.org/officeDocument/2006/relationships/tags" Target="../tags/tag81.xml"/><Relationship Id="rId52" Type="http://schemas.openxmlformats.org/officeDocument/2006/relationships/tags" Target="../tags/tag89.xml"/><Relationship Id="rId60" Type="http://schemas.openxmlformats.org/officeDocument/2006/relationships/tags" Target="../tags/tag97.xml"/><Relationship Id="rId65" Type="http://schemas.openxmlformats.org/officeDocument/2006/relationships/tags" Target="../tags/tag102.xml"/><Relationship Id="rId73" Type="http://schemas.openxmlformats.org/officeDocument/2006/relationships/tags" Target="../tags/tag110.xml"/><Relationship Id="rId78" Type="http://schemas.openxmlformats.org/officeDocument/2006/relationships/tags" Target="../tags/tag115.xml"/><Relationship Id="rId81" Type="http://schemas.openxmlformats.org/officeDocument/2006/relationships/tags" Target="../tags/tag118.xml"/><Relationship Id="rId86" Type="http://schemas.openxmlformats.org/officeDocument/2006/relationships/tags" Target="../tags/tag123.xml"/><Relationship Id="rId94" Type="http://schemas.openxmlformats.org/officeDocument/2006/relationships/tags" Target="../tags/tag131.xml"/><Relationship Id="rId99" Type="http://schemas.openxmlformats.org/officeDocument/2006/relationships/tags" Target="../tags/tag136.xml"/><Relationship Id="rId101" Type="http://schemas.openxmlformats.org/officeDocument/2006/relationships/tags" Target="../tags/tag138.xml"/><Relationship Id="rId4" Type="http://schemas.openxmlformats.org/officeDocument/2006/relationships/tags" Target="../tags/tag41.xml"/><Relationship Id="rId9" Type="http://schemas.openxmlformats.org/officeDocument/2006/relationships/tags" Target="../tags/tag46.xml"/><Relationship Id="rId13" Type="http://schemas.openxmlformats.org/officeDocument/2006/relationships/tags" Target="../tags/tag50.xml"/><Relationship Id="rId18" Type="http://schemas.openxmlformats.org/officeDocument/2006/relationships/tags" Target="../tags/tag55.xml"/><Relationship Id="rId39" Type="http://schemas.openxmlformats.org/officeDocument/2006/relationships/tags" Target="../tags/tag76.xml"/><Relationship Id="rId109" Type="http://schemas.openxmlformats.org/officeDocument/2006/relationships/tags" Target="../tags/tag146.xml"/><Relationship Id="rId34" Type="http://schemas.openxmlformats.org/officeDocument/2006/relationships/tags" Target="../tags/tag71.xml"/><Relationship Id="rId50" Type="http://schemas.openxmlformats.org/officeDocument/2006/relationships/tags" Target="../tags/tag87.xml"/><Relationship Id="rId55" Type="http://schemas.openxmlformats.org/officeDocument/2006/relationships/tags" Target="../tags/tag92.xml"/><Relationship Id="rId76" Type="http://schemas.openxmlformats.org/officeDocument/2006/relationships/tags" Target="../tags/tag113.xml"/><Relationship Id="rId97" Type="http://schemas.openxmlformats.org/officeDocument/2006/relationships/tags" Target="../tags/tag134.xml"/><Relationship Id="rId104" Type="http://schemas.openxmlformats.org/officeDocument/2006/relationships/tags" Target="../tags/tag141.xml"/><Relationship Id="rId7" Type="http://schemas.openxmlformats.org/officeDocument/2006/relationships/tags" Target="../tags/tag44.xml"/><Relationship Id="rId71" Type="http://schemas.openxmlformats.org/officeDocument/2006/relationships/tags" Target="../tags/tag108.xml"/><Relationship Id="rId92" Type="http://schemas.openxmlformats.org/officeDocument/2006/relationships/tags" Target="../tags/tag129.xml"/></Relationships>
</file>

<file path=ppt/slides/_rels/slide1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14.xml"/><Relationship Id="rId7" Type="http://schemas.openxmlformats.org/officeDocument/2006/relationships/image" Target="../media/image52.jpeg"/><Relationship Id="rId2" Type="http://schemas.openxmlformats.org/officeDocument/2006/relationships/slideLayout" Target="../slideLayouts/slideLayout9.xml"/><Relationship Id="rId1" Type="http://schemas.openxmlformats.org/officeDocument/2006/relationships/tags" Target="../tags/tag149.xml"/><Relationship Id="rId6" Type="http://schemas.openxmlformats.org/officeDocument/2006/relationships/image" Target="../media/image1.emf"/><Relationship Id="rId5" Type="http://schemas.openxmlformats.org/officeDocument/2006/relationships/oleObject" Target="../embeddings/oleObject12.bin"/><Relationship Id="rId10" Type="http://schemas.openxmlformats.org/officeDocument/2006/relationships/image" Target="../media/image55.jpeg"/><Relationship Id="rId4" Type="http://schemas.openxmlformats.org/officeDocument/2006/relationships/image" Target="../media/image51.jpeg"/><Relationship Id="rId9"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ags" Target="../tags/tag10.xml"/><Relationship Id="rId6" Type="http://schemas.openxmlformats.org/officeDocument/2006/relationships/image" Target="../media/image4.jpg"/><Relationship Id="rId5" Type="http://schemas.openxmlformats.org/officeDocument/2006/relationships/image" Target="../media/image1.emf"/><Relationship Id="rId4" Type="http://schemas.openxmlformats.org/officeDocument/2006/relationships/oleObject" Target="../embeddings/oleObject9.bin"/></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image" Target="../media/image1.emf"/><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oleObject" Target="../embeddings/oleObject10.bin"/><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chart" Target="../charts/chart1.xml"/><Relationship Id="rId5" Type="http://schemas.openxmlformats.org/officeDocument/2006/relationships/tags" Target="../tags/tag15.xml"/><Relationship Id="rId10" Type="http://schemas.openxmlformats.org/officeDocument/2006/relationships/notesSlide" Target="../notesSlides/notesSlide4.xml"/><Relationship Id="rId4" Type="http://schemas.openxmlformats.org/officeDocument/2006/relationships/tags" Target="../tags/tag14.xml"/><Relationship Id="rId9" Type="http://schemas.openxmlformats.org/officeDocument/2006/relationships/slideLayout" Target="../slideLayouts/slideLayout10.xml"/><Relationship Id="rId14" Type="http://schemas.openxmlformats.org/officeDocument/2006/relationships/chart" Target="../charts/chart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slide" Target="slide19.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10.jpg"/><Relationship Id="rId10" Type="http://schemas.openxmlformats.org/officeDocument/2006/relationships/image" Target="../media/image120.png"/><Relationship Id="rId4" Type="http://schemas.openxmlformats.org/officeDocument/2006/relationships/slide" Target="slide80.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80.xml"/><Relationship Id="rId1" Type="http://schemas.openxmlformats.org/officeDocument/2006/relationships/slideLayout" Target="../slideLayouts/slideLayout9.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5"/>
          <p:cNvSpPr>
            <a:spLocks noGrp="1"/>
          </p:cNvSpPr>
          <p:nvPr>
            <p:ph type="subTitle" idx="1"/>
          </p:nvPr>
        </p:nvSpPr>
        <p:spPr/>
        <p:txBody>
          <a:bodyPr/>
          <a:lstStyle/>
          <a:p>
            <a:endParaRPr lang="de-DE"/>
          </a:p>
        </p:txBody>
      </p:sp>
      <p:sp>
        <p:nvSpPr>
          <p:cNvPr id="2" name="Titel 1"/>
          <p:cNvSpPr>
            <a:spLocks noGrp="1"/>
          </p:cNvSpPr>
          <p:nvPr>
            <p:ph type="ctrTitle"/>
          </p:nvPr>
        </p:nvSpPr>
        <p:spPr/>
        <p:txBody>
          <a:bodyPr/>
          <a:lstStyle/>
          <a:p>
            <a:r>
              <a:rPr lang="de-DE" dirty="0"/>
              <a:t>UNTERNEHMENSVORSTELLUNG TRUMPF</a:t>
            </a:r>
          </a:p>
        </p:txBody>
      </p:sp>
      <p:sp>
        <p:nvSpPr>
          <p:cNvPr id="7" name="Textplatzhalter 6"/>
          <p:cNvSpPr>
            <a:spLocks noGrp="1"/>
          </p:cNvSpPr>
          <p:nvPr>
            <p:ph type="body" sz="quarter" idx="10"/>
          </p:nvPr>
        </p:nvSpPr>
        <p:spPr>
          <a:xfrm>
            <a:off x="300037" y="5563622"/>
            <a:ext cx="6187849" cy="215444"/>
          </a:xfrm>
        </p:spPr>
        <p:txBody>
          <a:bodyPr/>
          <a:lstStyle/>
          <a:p>
            <a:r>
              <a:rPr lang="de-DE" dirty="0"/>
              <a:t>Steffen Braun I Head </a:t>
            </a:r>
            <a:r>
              <a:rPr lang="de-DE" dirty="0" err="1"/>
              <a:t>of</a:t>
            </a:r>
            <a:r>
              <a:rPr lang="de-DE" dirty="0"/>
              <a:t> </a:t>
            </a:r>
            <a:r>
              <a:rPr lang="de-DE" dirty="0" err="1"/>
              <a:t>Operations</a:t>
            </a:r>
            <a:r>
              <a:rPr lang="de-DE" dirty="0"/>
              <a:t> I TRUMPF Werkzeugmaschinen</a:t>
            </a:r>
          </a:p>
        </p:txBody>
      </p:sp>
    </p:spTree>
    <p:extLst>
      <p:ext uri="{BB962C8B-B14F-4D97-AF65-F5344CB8AC3E}">
        <p14:creationId xmlns:p14="http://schemas.microsoft.com/office/powerpoint/2010/main" val="21618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1FD7F7F-51B4-4B4D-B0F4-D1FCECF7CA77}"/>
              </a:ext>
            </a:extLst>
          </p:cNvPr>
          <p:cNvSpPr>
            <a:spLocks noGrp="1"/>
          </p:cNvSpPr>
          <p:nvPr>
            <p:ph type="title"/>
          </p:nvPr>
        </p:nvSpPr>
        <p:spPr>
          <a:xfrm>
            <a:off x="515938" y="512763"/>
            <a:ext cx="11160125" cy="868362"/>
          </a:xfrm>
        </p:spPr>
        <p:txBody>
          <a:bodyPr/>
          <a:lstStyle/>
          <a:p>
            <a:r>
              <a:rPr lang="de-DE" dirty="0"/>
              <a:t>DER STANDORT HETTINGEN</a:t>
            </a:r>
          </a:p>
        </p:txBody>
      </p:sp>
      <p:sp>
        <p:nvSpPr>
          <p:cNvPr id="2" name="Foliennummernplatzhalter 1">
            <a:extLst>
              <a:ext uri="{FF2B5EF4-FFF2-40B4-BE49-F238E27FC236}">
                <a16:creationId xmlns:a16="http://schemas.microsoft.com/office/drawing/2014/main" id="{4FA5AF31-FA21-496E-8CEB-63B466452FDB}"/>
              </a:ext>
            </a:extLst>
          </p:cNvPr>
          <p:cNvSpPr>
            <a:spLocks noGrp="1"/>
          </p:cNvSpPr>
          <p:nvPr>
            <p:ph type="sldNum" sz="quarter" idx="16"/>
          </p:nvPr>
        </p:nvSpPr>
        <p:spPr>
          <a:xfrm>
            <a:off x="103534" y="6356348"/>
            <a:ext cx="432000" cy="306407"/>
          </a:xfrm>
          <a:prstGeom prst="rect">
            <a:avLst/>
          </a:prstGeom>
        </p:spPr>
        <p:txBody>
          <a:bodyPr vert="horz" lIns="0" tIns="0" rIns="0" bIns="0" rtlCol="0" anchor="ctr"/>
          <a:lstStyle>
            <a:defPPr>
              <a:defRPr lang="de-DE"/>
            </a:defPPr>
            <a:lvl1pPr marL="0" algn="r" defTabSz="957835" rtl="0" eaLnBrk="1" latinLnBrk="0" hangingPunct="1">
              <a:defRPr sz="1000" b="1" kern="1200">
                <a:solidFill>
                  <a:schemeClr val="tx2"/>
                </a:solidFill>
                <a:latin typeface="+mn-lt"/>
                <a:ea typeface="+mn-ea"/>
                <a:cs typeface="Arial" panose="020B0604020202020204" pitchFamily="34" charset="0"/>
              </a:defRPr>
            </a:lvl1pPr>
            <a:lvl2pPr marL="478917" algn="l" defTabSz="957835" rtl="0" eaLnBrk="1" latinLnBrk="0" hangingPunct="1">
              <a:defRPr sz="1900" kern="1200">
                <a:solidFill>
                  <a:schemeClr val="tx1"/>
                </a:solidFill>
                <a:latin typeface="+mn-lt"/>
                <a:ea typeface="+mn-ea"/>
                <a:cs typeface="+mn-cs"/>
              </a:defRPr>
            </a:lvl2pPr>
            <a:lvl3pPr marL="957835" algn="l" defTabSz="957835" rtl="0" eaLnBrk="1" latinLnBrk="0" hangingPunct="1">
              <a:defRPr sz="1900" kern="1200">
                <a:solidFill>
                  <a:schemeClr val="tx1"/>
                </a:solidFill>
                <a:latin typeface="+mn-lt"/>
                <a:ea typeface="+mn-ea"/>
                <a:cs typeface="+mn-cs"/>
              </a:defRPr>
            </a:lvl3pPr>
            <a:lvl4pPr marL="1436752" algn="l" defTabSz="957835" rtl="0" eaLnBrk="1" latinLnBrk="0" hangingPunct="1">
              <a:defRPr sz="1900" kern="1200">
                <a:solidFill>
                  <a:schemeClr val="tx1"/>
                </a:solidFill>
                <a:latin typeface="+mn-lt"/>
                <a:ea typeface="+mn-ea"/>
                <a:cs typeface="+mn-cs"/>
              </a:defRPr>
            </a:lvl4pPr>
            <a:lvl5pPr marL="1915669" algn="l" defTabSz="957835" rtl="0" eaLnBrk="1" latinLnBrk="0" hangingPunct="1">
              <a:defRPr sz="1900" kern="1200">
                <a:solidFill>
                  <a:schemeClr val="tx1"/>
                </a:solidFill>
                <a:latin typeface="+mn-lt"/>
                <a:ea typeface="+mn-ea"/>
                <a:cs typeface="+mn-cs"/>
              </a:defRPr>
            </a:lvl5pPr>
            <a:lvl6pPr marL="2394586" algn="l" defTabSz="957835" rtl="0" eaLnBrk="1" latinLnBrk="0" hangingPunct="1">
              <a:defRPr sz="1900" kern="1200">
                <a:solidFill>
                  <a:schemeClr val="tx1"/>
                </a:solidFill>
                <a:latin typeface="+mn-lt"/>
                <a:ea typeface="+mn-ea"/>
                <a:cs typeface="+mn-cs"/>
              </a:defRPr>
            </a:lvl6pPr>
            <a:lvl7pPr marL="2873504" algn="l" defTabSz="957835" rtl="0" eaLnBrk="1" latinLnBrk="0" hangingPunct="1">
              <a:defRPr sz="1900" kern="1200">
                <a:solidFill>
                  <a:schemeClr val="tx1"/>
                </a:solidFill>
                <a:latin typeface="+mn-lt"/>
                <a:ea typeface="+mn-ea"/>
                <a:cs typeface="+mn-cs"/>
              </a:defRPr>
            </a:lvl7pPr>
            <a:lvl8pPr marL="3352421" algn="l" defTabSz="957835" rtl="0" eaLnBrk="1" latinLnBrk="0" hangingPunct="1">
              <a:defRPr sz="1900" kern="1200">
                <a:solidFill>
                  <a:schemeClr val="tx1"/>
                </a:solidFill>
                <a:latin typeface="+mn-lt"/>
                <a:ea typeface="+mn-ea"/>
                <a:cs typeface="+mn-cs"/>
              </a:defRPr>
            </a:lvl8pPr>
            <a:lvl9pPr marL="3831338" algn="l" defTabSz="957835" rtl="0" eaLnBrk="1" latinLnBrk="0" hangingPunct="1">
              <a:defRPr sz="1900" kern="1200">
                <a:solidFill>
                  <a:schemeClr val="tx1"/>
                </a:solidFill>
                <a:latin typeface="+mn-lt"/>
                <a:ea typeface="+mn-ea"/>
                <a:cs typeface="+mn-cs"/>
              </a:defRPr>
            </a:lvl9pPr>
          </a:lstStyle>
          <a:p>
            <a:fld id="{1F6E9E6B-7FAD-4A8F-80B7-7EB22C50FD15}" type="slidenum">
              <a:rPr lang="en-US" smtClean="0"/>
              <a:pPr/>
              <a:t>10</a:t>
            </a:fld>
            <a:endParaRPr lang="en-US" dirty="0"/>
          </a:p>
        </p:txBody>
      </p:sp>
      <p:sp>
        <p:nvSpPr>
          <p:cNvPr id="13" name="Freeform 3">
            <a:extLst>
              <a:ext uri="{FF2B5EF4-FFF2-40B4-BE49-F238E27FC236}">
                <a16:creationId xmlns:a16="http://schemas.microsoft.com/office/drawing/2014/main" id="{1CFBDE1B-7D3D-4050-B477-36B6D9211297}"/>
              </a:ext>
            </a:extLst>
          </p:cNvPr>
          <p:cNvSpPr>
            <a:spLocks/>
          </p:cNvSpPr>
          <p:nvPr/>
        </p:nvSpPr>
        <p:spPr bwMode="gray">
          <a:xfrm>
            <a:off x="4008130" y="1464564"/>
            <a:ext cx="3734984" cy="4378354"/>
          </a:xfrm>
          <a:custGeom>
            <a:avLst/>
            <a:gdLst>
              <a:gd name="T0" fmla="*/ 826 w 3011"/>
              <a:gd name="T1" fmla="*/ 139 h 3675"/>
              <a:gd name="T2" fmla="*/ 826 w 3011"/>
              <a:gd name="T3" fmla="*/ 397 h 3675"/>
              <a:gd name="T4" fmla="*/ 975 w 3011"/>
              <a:gd name="T5" fmla="*/ 455 h 3675"/>
              <a:gd name="T6" fmla="*/ 920 w 3011"/>
              <a:gd name="T7" fmla="*/ 574 h 3675"/>
              <a:gd name="T8" fmla="*/ 985 w 3011"/>
              <a:gd name="T9" fmla="*/ 605 h 3675"/>
              <a:gd name="T10" fmla="*/ 797 w 3011"/>
              <a:gd name="T11" fmla="*/ 685 h 3675"/>
              <a:gd name="T12" fmla="*/ 797 w 3011"/>
              <a:gd name="T13" fmla="*/ 774 h 3675"/>
              <a:gd name="T14" fmla="*/ 702 w 3011"/>
              <a:gd name="T15" fmla="*/ 624 h 3675"/>
              <a:gd name="T16" fmla="*/ 477 w 3011"/>
              <a:gd name="T17" fmla="*/ 813 h 3675"/>
              <a:gd name="T18" fmla="*/ 516 w 3011"/>
              <a:gd name="T19" fmla="*/ 994 h 3675"/>
              <a:gd name="T20" fmla="*/ 356 w 3011"/>
              <a:gd name="T21" fmla="*/ 1182 h 3675"/>
              <a:gd name="T22" fmla="*/ 430 w 3011"/>
              <a:gd name="T23" fmla="*/ 1321 h 3675"/>
              <a:gd name="T24" fmla="*/ 309 w 3011"/>
              <a:gd name="T25" fmla="*/ 1479 h 3675"/>
              <a:gd name="T26" fmla="*/ 205 w 3011"/>
              <a:gd name="T27" fmla="*/ 1609 h 3675"/>
              <a:gd name="T28" fmla="*/ 131 w 3011"/>
              <a:gd name="T29" fmla="*/ 1828 h 3675"/>
              <a:gd name="T30" fmla="*/ 0 w 3011"/>
              <a:gd name="T31" fmla="*/ 1908 h 3675"/>
              <a:gd name="T32" fmla="*/ 205 w 3011"/>
              <a:gd name="T33" fmla="*/ 2096 h 3675"/>
              <a:gd name="T34" fmla="*/ 205 w 3011"/>
              <a:gd name="T35" fmla="*/ 2393 h 3675"/>
              <a:gd name="T36" fmla="*/ 328 w 3011"/>
              <a:gd name="T37" fmla="*/ 2601 h 3675"/>
              <a:gd name="T38" fmla="*/ 450 w 3011"/>
              <a:gd name="T39" fmla="*/ 2711 h 3675"/>
              <a:gd name="T40" fmla="*/ 702 w 3011"/>
              <a:gd name="T41" fmla="*/ 2782 h 3675"/>
              <a:gd name="T42" fmla="*/ 693 w 3011"/>
              <a:gd name="T43" fmla="*/ 2891 h 3675"/>
              <a:gd name="T44" fmla="*/ 581 w 3011"/>
              <a:gd name="T45" fmla="*/ 3209 h 3675"/>
              <a:gd name="T46" fmla="*/ 487 w 3011"/>
              <a:gd name="T47" fmla="*/ 3486 h 3675"/>
              <a:gd name="T48" fmla="*/ 750 w 3011"/>
              <a:gd name="T49" fmla="*/ 3478 h 3675"/>
              <a:gd name="T50" fmla="*/ 807 w 3011"/>
              <a:gd name="T51" fmla="*/ 3428 h 3675"/>
              <a:gd name="T52" fmla="*/ 1079 w 3011"/>
              <a:gd name="T53" fmla="*/ 3486 h 3675"/>
              <a:gd name="T54" fmla="*/ 1341 w 3011"/>
              <a:gd name="T55" fmla="*/ 3566 h 3675"/>
              <a:gd name="T56" fmla="*/ 1445 w 3011"/>
              <a:gd name="T57" fmla="*/ 3517 h 3675"/>
              <a:gd name="T58" fmla="*/ 1631 w 3011"/>
              <a:gd name="T59" fmla="*/ 3606 h 3675"/>
              <a:gd name="T60" fmla="*/ 1997 w 3011"/>
              <a:gd name="T61" fmla="*/ 3428 h 3675"/>
              <a:gd name="T62" fmla="*/ 2250 w 3011"/>
              <a:gd name="T63" fmla="*/ 3577 h 3675"/>
              <a:gd name="T64" fmla="*/ 2214 w 3011"/>
              <a:gd name="T65" fmla="*/ 3389 h 3675"/>
              <a:gd name="T66" fmla="*/ 2240 w 3011"/>
              <a:gd name="T67" fmla="*/ 3120 h 3675"/>
              <a:gd name="T68" fmla="*/ 2354 w 3011"/>
              <a:gd name="T69" fmla="*/ 3010 h 3675"/>
              <a:gd name="T70" fmla="*/ 2393 w 3011"/>
              <a:gd name="T71" fmla="*/ 2813 h 3675"/>
              <a:gd name="T72" fmla="*/ 2081 w 3011"/>
              <a:gd name="T73" fmla="*/ 2542 h 3675"/>
              <a:gd name="T74" fmla="*/ 1923 w 3011"/>
              <a:gd name="T75" fmla="*/ 2244 h 3675"/>
              <a:gd name="T76" fmla="*/ 2063 w 3011"/>
              <a:gd name="T77" fmla="*/ 2155 h 3675"/>
              <a:gd name="T78" fmla="*/ 2261 w 3011"/>
              <a:gd name="T79" fmla="*/ 2055 h 3675"/>
              <a:gd name="T80" fmla="*/ 2581 w 3011"/>
              <a:gd name="T81" fmla="*/ 1956 h 3675"/>
              <a:gd name="T82" fmla="*/ 2898 w 3011"/>
              <a:gd name="T83" fmla="*/ 1997 h 3675"/>
              <a:gd name="T84" fmla="*/ 2918 w 3011"/>
              <a:gd name="T85" fmla="*/ 1798 h 3675"/>
              <a:gd name="T86" fmla="*/ 2974 w 3011"/>
              <a:gd name="T87" fmla="*/ 1501 h 3675"/>
              <a:gd name="T88" fmla="*/ 2945 w 3011"/>
              <a:gd name="T89" fmla="*/ 1262 h 3675"/>
              <a:gd name="T90" fmla="*/ 2767 w 3011"/>
              <a:gd name="T91" fmla="*/ 1053 h 3675"/>
              <a:gd name="T92" fmla="*/ 2571 w 3011"/>
              <a:gd name="T93" fmla="*/ 793 h 3675"/>
              <a:gd name="T94" fmla="*/ 2673 w 3011"/>
              <a:gd name="T95" fmla="*/ 477 h 3675"/>
              <a:gd name="T96" fmla="*/ 2412 w 3011"/>
              <a:gd name="T97" fmla="*/ 267 h 3675"/>
              <a:gd name="T98" fmla="*/ 2203 w 3011"/>
              <a:gd name="T99" fmla="*/ 148 h 3675"/>
              <a:gd name="T100" fmla="*/ 2128 w 3011"/>
              <a:gd name="T101" fmla="*/ 9 h 3675"/>
              <a:gd name="T102" fmla="*/ 2026 w 3011"/>
              <a:gd name="T103" fmla="*/ 286 h 3675"/>
              <a:gd name="T104" fmla="*/ 1838 w 3011"/>
              <a:gd name="T105" fmla="*/ 247 h 3675"/>
              <a:gd name="T106" fmla="*/ 1613 w 3011"/>
              <a:gd name="T107" fmla="*/ 327 h 3675"/>
              <a:gd name="T108" fmla="*/ 1323 w 3011"/>
              <a:gd name="T109" fmla="*/ 386 h 3675"/>
              <a:gd name="T110" fmla="*/ 1220 w 3011"/>
              <a:gd name="T111" fmla="*/ 267 h 3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11" h="3675">
                <a:moveTo>
                  <a:pt x="1051" y="139"/>
                </a:moveTo>
                <a:lnTo>
                  <a:pt x="854" y="98"/>
                </a:lnTo>
                <a:lnTo>
                  <a:pt x="826" y="139"/>
                </a:lnTo>
                <a:lnTo>
                  <a:pt x="920" y="308"/>
                </a:lnTo>
                <a:lnTo>
                  <a:pt x="836" y="317"/>
                </a:lnTo>
                <a:lnTo>
                  <a:pt x="826" y="397"/>
                </a:lnTo>
                <a:lnTo>
                  <a:pt x="928" y="386"/>
                </a:lnTo>
                <a:lnTo>
                  <a:pt x="920" y="436"/>
                </a:lnTo>
                <a:lnTo>
                  <a:pt x="975" y="455"/>
                </a:lnTo>
                <a:lnTo>
                  <a:pt x="957" y="496"/>
                </a:lnTo>
                <a:lnTo>
                  <a:pt x="891" y="496"/>
                </a:lnTo>
                <a:lnTo>
                  <a:pt x="920" y="574"/>
                </a:lnTo>
                <a:lnTo>
                  <a:pt x="1051" y="585"/>
                </a:lnTo>
                <a:lnTo>
                  <a:pt x="1061" y="665"/>
                </a:lnTo>
                <a:lnTo>
                  <a:pt x="985" y="605"/>
                </a:lnTo>
                <a:lnTo>
                  <a:pt x="883" y="605"/>
                </a:lnTo>
                <a:lnTo>
                  <a:pt x="854" y="596"/>
                </a:lnTo>
                <a:lnTo>
                  <a:pt x="797" y="685"/>
                </a:lnTo>
                <a:lnTo>
                  <a:pt x="761" y="694"/>
                </a:lnTo>
                <a:lnTo>
                  <a:pt x="750" y="715"/>
                </a:lnTo>
                <a:lnTo>
                  <a:pt x="797" y="774"/>
                </a:lnTo>
                <a:lnTo>
                  <a:pt x="750" y="793"/>
                </a:lnTo>
                <a:lnTo>
                  <a:pt x="740" y="754"/>
                </a:lnTo>
                <a:lnTo>
                  <a:pt x="702" y="624"/>
                </a:lnTo>
                <a:lnTo>
                  <a:pt x="477" y="674"/>
                </a:lnTo>
                <a:lnTo>
                  <a:pt x="440" y="754"/>
                </a:lnTo>
                <a:lnTo>
                  <a:pt x="477" y="813"/>
                </a:lnTo>
                <a:lnTo>
                  <a:pt x="552" y="774"/>
                </a:lnTo>
                <a:lnTo>
                  <a:pt x="477" y="862"/>
                </a:lnTo>
                <a:lnTo>
                  <a:pt x="516" y="994"/>
                </a:lnTo>
                <a:lnTo>
                  <a:pt x="440" y="1083"/>
                </a:lnTo>
                <a:lnTo>
                  <a:pt x="318" y="1143"/>
                </a:lnTo>
                <a:lnTo>
                  <a:pt x="356" y="1182"/>
                </a:lnTo>
                <a:lnTo>
                  <a:pt x="430" y="1193"/>
                </a:lnTo>
                <a:lnTo>
                  <a:pt x="440" y="1232"/>
                </a:lnTo>
                <a:lnTo>
                  <a:pt x="430" y="1321"/>
                </a:lnTo>
                <a:lnTo>
                  <a:pt x="356" y="1351"/>
                </a:lnTo>
                <a:lnTo>
                  <a:pt x="375" y="1440"/>
                </a:lnTo>
                <a:lnTo>
                  <a:pt x="309" y="1479"/>
                </a:lnTo>
                <a:lnTo>
                  <a:pt x="215" y="1451"/>
                </a:lnTo>
                <a:lnTo>
                  <a:pt x="131" y="1470"/>
                </a:lnTo>
                <a:lnTo>
                  <a:pt x="205" y="1609"/>
                </a:lnTo>
                <a:lnTo>
                  <a:pt x="150" y="1678"/>
                </a:lnTo>
                <a:lnTo>
                  <a:pt x="197" y="1739"/>
                </a:lnTo>
                <a:lnTo>
                  <a:pt x="131" y="1828"/>
                </a:lnTo>
                <a:lnTo>
                  <a:pt x="84" y="1778"/>
                </a:lnTo>
                <a:lnTo>
                  <a:pt x="66" y="1858"/>
                </a:lnTo>
                <a:lnTo>
                  <a:pt x="0" y="1908"/>
                </a:lnTo>
                <a:lnTo>
                  <a:pt x="46" y="1927"/>
                </a:lnTo>
                <a:lnTo>
                  <a:pt x="178" y="1986"/>
                </a:lnTo>
                <a:lnTo>
                  <a:pt x="205" y="2096"/>
                </a:lnTo>
                <a:lnTo>
                  <a:pt x="252" y="2125"/>
                </a:lnTo>
                <a:lnTo>
                  <a:pt x="168" y="2224"/>
                </a:lnTo>
                <a:lnTo>
                  <a:pt x="205" y="2393"/>
                </a:lnTo>
                <a:lnTo>
                  <a:pt x="299" y="2384"/>
                </a:lnTo>
                <a:lnTo>
                  <a:pt x="197" y="2523"/>
                </a:lnTo>
                <a:lnTo>
                  <a:pt x="328" y="2601"/>
                </a:lnTo>
                <a:lnTo>
                  <a:pt x="281" y="2672"/>
                </a:lnTo>
                <a:lnTo>
                  <a:pt x="375" y="2731"/>
                </a:lnTo>
                <a:lnTo>
                  <a:pt x="450" y="2711"/>
                </a:lnTo>
                <a:lnTo>
                  <a:pt x="534" y="2692"/>
                </a:lnTo>
                <a:lnTo>
                  <a:pt x="599" y="2772"/>
                </a:lnTo>
                <a:lnTo>
                  <a:pt x="702" y="2782"/>
                </a:lnTo>
                <a:lnTo>
                  <a:pt x="750" y="2841"/>
                </a:lnTo>
                <a:lnTo>
                  <a:pt x="740" y="2951"/>
                </a:lnTo>
                <a:lnTo>
                  <a:pt x="693" y="2891"/>
                </a:lnTo>
                <a:lnTo>
                  <a:pt x="636" y="3021"/>
                </a:lnTo>
                <a:lnTo>
                  <a:pt x="646" y="3150"/>
                </a:lnTo>
                <a:lnTo>
                  <a:pt x="581" y="3209"/>
                </a:lnTo>
                <a:lnTo>
                  <a:pt x="581" y="3298"/>
                </a:lnTo>
                <a:lnTo>
                  <a:pt x="524" y="3408"/>
                </a:lnTo>
                <a:lnTo>
                  <a:pt x="487" y="3486"/>
                </a:lnTo>
                <a:lnTo>
                  <a:pt x="552" y="3517"/>
                </a:lnTo>
                <a:lnTo>
                  <a:pt x="665" y="3508"/>
                </a:lnTo>
                <a:lnTo>
                  <a:pt x="750" y="3478"/>
                </a:lnTo>
                <a:lnTo>
                  <a:pt x="771" y="3497"/>
                </a:lnTo>
                <a:lnTo>
                  <a:pt x="891" y="3517"/>
                </a:lnTo>
                <a:lnTo>
                  <a:pt x="807" y="3428"/>
                </a:lnTo>
                <a:lnTo>
                  <a:pt x="920" y="3389"/>
                </a:lnTo>
                <a:lnTo>
                  <a:pt x="957" y="3437"/>
                </a:lnTo>
                <a:lnTo>
                  <a:pt x="1079" y="3486"/>
                </a:lnTo>
                <a:lnTo>
                  <a:pt x="1079" y="3478"/>
                </a:lnTo>
                <a:lnTo>
                  <a:pt x="1276" y="3508"/>
                </a:lnTo>
                <a:lnTo>
                  <a:pt x="1341" y="3566"/>
                </a:lnTo>
                <a:lnTo>
                  <a:pt x="1370" y="3675"/>
                </a:lnTo>
                <a:lnTo>
                  <a:pt x="1445" y="3606"/>
                </a:lnTo>
                <a:lnTo>
                  <a:pt x="1445" y="3517"/>
                </a:lnTo>
                <a:lnTo>
                  <a:pt x="1547" y="3508"/>
                </a:lnTo>
                <a:lnTo>
                  <a:pt x="1566" y="3577"/>
                </a:lnTo>
                <a:lnTo>
                  <a:pt x="1631" y="3606"/>
                </a:lnTo>
                <a:lnTo>
                  <a:pt x="1838" y="3497"/>
                </a:lnTo>
                <a:lnTo>
                  <a:pt x="1997" y="3486"/>
                </a:lnTo>
                <a:lnTo>
                  <a:pt x="1997" y="3428"/>
                </a:lnTo>
                <a:lnTo>
                  <a:pt x="2091" y="3447"/>
                </a:lnTo>
                <a:lnTo>
                  <a:pt x="2148" y="3437"/>
                </a:lnTo>
                <a:lnTo>
                  <a:pt x="2250" y="3577"/>
                </a:lnTo>
                <a:lnTo>
                  <a:pt x="2299" y="3517"/>
                </a:lnTo>
                <a:lnTo>
                  <a:pt x="2281" y="3437"/>
                </a:lnTo>
                <a:lnTo>
                  <a:pt x="2214" y="3389"/>
                </a:lnTo>
                <a:lnTo>
                  <a:pt x="2214" y="3289"/>
                </a:lnTo>
                <a:lnTo>
                  <a:pt x="2156" y="3190"/>
                </a:lnTo>
                <a:lnTo>
                  <a:pt x="2240" y="3120"/>
                </a:lnTo>
                <a:lnTo>
                  <a:pt x="2336" y="3150"/>
                </a:lnTo>
                <a:lnTo>
                  <a:pt x="2383" y="3060"/>
                </a:lnTo>
                <a:lnTo>
                  <a:pt x="2354" y="3010"/>
                </a:lnTo>
                <a:lnTo>
                  <a:pt x="2514" y="3040"/>
                </a:lnTo>
                <a:lnTo>
                  <a:pt x="2495" y="2971"/>
                </a:lnTo>
                <a:lnTo>
                  <a:pt x="2393" y="2813"/>
                </a:lnTo>
                <a:lnTo>
                  <a:pt x="2240" y="2662"/>
                </a:lnTo>
                <a:lnTo>
                  <a:pt x="2128" y="2631"/>
                </a:lnTo>
                <a:lnTo>
                  <a:pt x="2081" y="2542"/>
                </a:lnTo>
                <a:lnTo>
                  <a:pt x="2016" y="2423"/>
                </a:lnTo>
                <a:lnTo>
                  <a:pt x="2054" y="2324"/>
                </a:lnTo>
                <a:lnTo>
                  <a:pt x="1923" y="2244"/>
                </a:lnTo>
                <a:lnTo>
                  <a:pt x="1895" y="2166"/>
                </a:lnTo>
                <a:lnTo>
                  <a:pt x="1923" y="2116"/>
                </a:lnTo>
                <a:lnTo>
                  <a:pt x="2063" y="2155"/>
                </a:lnTo>
                <a:lnTo>
                  <a:pt x="2128" y="2205"/>
                </a:lnTo>
                <a:lnTo>
                  <a:pt x="2232" y="2125"/>
                </a:lnTo>
                <a:lnTo>
                  <a:pt x="2261" y="2055"/>
                </a:lnTo>
                <a:lnTo>
                  <a:pt x="2354" y="2006"/>
                </a:lnTo>
                <a:lnTo>
                  <a:pt x="2495" y="2016"/>
                </a:lnTo>
                <a:lnTo>
                  <a:pt x="2581" y="1956"/>
                </a:lnTo>
                <a:lnTo>
                  <a:pt x="2646" y="1917"/>
                </a:lnTo>
                <a:lnTo>
                  <a:pt x="2824" y="1947"/>
                </a:lnTo>
                <a:lnTo>
                  <a:pt x="2898" y="1997"/>
                </a:lnTo>
                <a:lnTo>
                  <a:pt x="3011" y="2006"/>
                </a:lnTo>
                <a:lnTo>
                  <a:pt x="3002" y="1897"/>
                </a:lnTo>
                <a:lnTo>
                  <a:pt x="2918" y="1798"/>
                </a:lnTo>
                <a:lnTo>
                  <a:pt x="2890" y="1748"/>
                </a:lnTo>
                <a:lnTo>
                  <a:pt x="2945" y="1659"/>
                </a:lnTo>
                <a:lnTo>
                  <a:pt x="2974" y="1501"/>
                </a:lnTo>
                <a:lnTo>
                  <a:pt x="2898" y="1410"/>
                </a:lnTo>
                <a:lnTo>
                  <a:pt x="2937" y="1341"/>
                </a:lnTo>
                <a:lnTo>
                  <a:pt x="2945" y="1262"/>
                </a:lnTo>
                <a:lnTo>
                  <a:pt x="2824" y="1193"/>
                </a:lnTo>
                <a:lnTo>
                  <a:pt x="2814" y="1094"/>
                </a:lnTo>
                <a:lnTo>
                  <a:pt x="2767" y="1053"/>
                </a:lnTo>
                <a:lnTo>
                  <a:pt x="2665" y="1033"/>
                </a:lnTo>
                <a:lnTo>
                  <a:pt x="2542" y="925"/>
                </a:lnTo>
                <a:lnTo>
                  <a:pt x="2571" y="793"/>
                </a:lnTo>
                <a:lnTo>
                  <a:pt x="2636" y="734"/>
                </a:lnTo>
                <a:lnTo>
                  <a:pt x="2683" y="654"/>
                </a:lnTo>
                <a:lnTo>
                  <a:pt x="2673" y="477"/>
                </a:lnTo>
                <a:lnTo>
                  <a:pt x="2608" y="286"/>
                </a:lnTo>
                <a:lnTo>
                  <a:pt x="2542" y="267"/>
                </a:lnTo>
                <a:lnTo>
                  <a:pt x="2412" y="267"/>
                </a:lnTo>
                <a:lnTo>
                  <a:pt x="2318" y="198"/>
                </a:lnTo>
                <a:lnTo>
                  <a:pt x="2318" y="158"/>
                </a:lnTo>
                <a:lnTo>
                  <a:pt x="2203" y="148"/>
                </a:lnTo>
                <a:lnTo>
                  <a:pt x="2222" y="89"/>
                </a:lnTo>
                <a:lnTo>
                  <a:pt x="2299" y="0"/>
                </a:lnTo>
                <a:lnTo>
                  <a:pt x="2128" y="9"/>
                </a:lnTo>
                <a:lnTo>
                  <a:pt x="2091" y="48"/>
                </a:lnTo>
                <a:lnTo>
                  <a:pt x="2110" y="139"/>
                </a:lnTo>
                <a:lnTo>
                  <a:pt x="2026" y="286"/>
                </a:lnTo>
                <a:lnTo>
                  <a:pt x="1969" y="228"/>
                </a:lnTo>
                <a:lnTo>
                  <a:pt x="2016" y="139"/>
                </a:lnTo>
                <a:lnTo>
                  <a:pt x="1838" y="247"/>
                </a:lnTo>
                <a:lnTo>
                  <a:pt x="1772" y="358"/>
                </a:lnTo>
                <a:lnTo>
                  <a:pt x="1641" y="416"/>
                </a:lnTo>
                <a:lnTo>
                  <a:pt x="1613" y="327"/>
                </a:lnTo>
                <a:lnTo>
                  <a:pt x="1539" y="327"/>
                </a:lnTo>
                <a:lnTo>
                  <a:pt x="1453" y="377"/>
                </a:lnTo>
                <a:lnTo>
                  <a:pt x="1323" y="386"/>
                </a:lnTo>
                <a:lnTo>
                  <a:pt x="1229" y="336"/>
                </a:lnTo>
                <a:lnTo>
                  <a:pt x="1116" y="327"/>
                </a:lnTo>
                <a:lnTo>
                  <a:pt x="1220" y="267"/>
                </a:lnTo>
                <a:lnTo>
                  <a:pt x="1163" y="189"/>
                </a:lnTo>
                <a:lnTo>
                  <a:pt x="1051" y="139"/>
                </a:lnTo>
                <a:close/>
              </a:path>
            </a:pathLst>
          </a:custGeom>
          <a:solidFill>
            <a:srgbClr val="D0D0D0"/>
          </a:solidFill>
          <a:ln w="9525" cmpd="sng">
            <a:solidFill>
              <a:srgbClr val="D0D0D0"/>
            </a:solidFill>
            <a:prstDash val="solid"/>
            <a:round/>
            <a:headEnd/>
            <a:tailEnd/>
          </a:ln>
        </p:spPr>
        <p:txBody>
          <a:bodyPr/>
          <a:lstStyle/>
          <a:p>
            <a:endParaRPr lang="de-DE"/>
          </a:p>
        </p:txBody>
      </p:sp>
      <p:sp>
        <p:nvSpPr>
          <p:cNvPr id="23" name="Rechteck 22">
            <a:extLst>
              <a:ext uri="{FF2B5EF4-FFF2-40B4-BE49-F238E27FC236}">
                <a16:creationId xmlns:a16="http://schemas.microsoft.com/office/drawing/2014/main" id="{C3B651FB-E406-491A-8962-F723C4C282DD}"/>
              </a:ext>
            </a:extLst>
          </p:cNvPr>
          <p:cNvSpPr/>
          <p:nvPr/>
        </p:nvSpPr>
        <p:spPr>
          <a:xfrm>
            <a:off x="7349608" y="3613272"/>
            <a:ext cx="84024" cy="84024"/>
          </a:xfrm>
          <a:prstGeom prst="rect">
            <a:avLst/>
          </a:prstGeom>
          <a:solidFill>
            <a:srgbClr val="638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02C9C7DD-73C1-49EF-9F0A-BFBE11249818}"/>
              </a:ext>
            </a:extLst>
          </p:cNvPr>
          <p:cNvSpPr/>
          <p:nvPr/>
        </p:nvSpPr>
        <p:spPr>
          <a:xfrm>
            <a:off x="6053463" y="5284280"/>
            <a:ext cx="84024" cy="8402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FCFF8812-EE6E-4EE7-AB4D-BBCA55D10A70}"/>
              </a:ext>
            </a:extLst>
          </p:cNvPr>
          <p:cNvSpPr/>
          <p:nvPr/>
        </p:nvSpPr>
        <p:spPr>
          <a:xfrm>
            <a:off x="5023667" y="5180142"/>
            <a:ext cx="84024" cy="84024"/>
          </a:xfrm>
          <a:prstGeom prst="rect">
            <a:avLst/>
          </a:prstGeom>
          <a:solidFill>
            <a:srgbClr val="638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99CED5F9-C21E-4200-ABBF-63F1C3D97F47}"/>
              </a:ext>
            </a:extLst>
          </p:cNvPr>
          <p:cNvSpPr/>
          <p:nvPr/>
        </p:nvSpPr>
        <p:spPr>
          <a:xfrm>
            <a:off x="4769895" y="5431417"/>
            <a:ext cx="84024" cy="84024"/>
          </a:xfrm>
          <a:prstGeom prst="rect">
            <a:avLst/>
          </a:prstGeom>
          <a:solidFill>
            <a:srgbClr val="638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76A127C7-0283-42FC-BC27-105BBA37C598}"/>
              </a:ext>
            </a:extLst>
          </p:cNvPr>
          <p:cNvSpPr/>
          <p:nvPr/>
        </p:nvSpPr>
        <p:spPr>
          <a:xfrm>
            <a:off x="5479448" y="5186744"/>
            <a:ext cx="84024" cy="84024"/>
          </a:xfrm>
          <a:prstGeom prst="rect">
            <a:avLst/>
          </a:prstGeom>
          <a:solidFill>
            <a:srgbClr val="0D3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D98AF769-474A-4CDE-9442-7016D1842C15}"/>
              </a:ext>
            </a:extLst>
          </p:cNvPr>
          <p:cNvSpPr/>
          <p:nvPr/>
        </p:nvSpPr>
        <p:spPr>
          <a:xfrm>
            <a:off x="4223792" y="3789040"/>
            <a:ext cx="84024" cy="84024"/>
          </a:xfrm>
          <a:prstGeom prst="rect">
            <a:avLst/>
          </a:prstGeom>
          <a:solidFill>
            <a:srgbClr val="638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60205412-AE16-4765-B3D6-A89846E25BFC}"/>
              </a:ext>
            </a:extLst>
          </p:cNvPr>
          <p:cNvSpPr/>
          <p:nvPr/>
        </p:nvSpPr>
        <p:spPr>
          <a:xfrm>
            <a:off x="5326695" y="4991431"/>
            <a:ext cx="84024" cy="84024"/>
          </a:xfrm>
          <a:prstGeom prst="rect">
            <a:avLst/>
          </a:prstGeom>
          <a:solidFill>
            <a:srgbClr val="638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F120F7DE-7AA0-4DAA-99A3-A63990B6585E}"/>
              </a:ext>
            </a:extLst>
          </p:cNvPr>
          <p:cNvSpPr/>
          <p:nvPr/>
        </p:nvSpPr>
        <p:spPr>
          <a:xfrm>
            <a:off x="5256246" y="4898494"/>
            <a:ext cx="140040" cy="140040"/>
          </a:xfrm>
          <a:prstGeom prst="rect">
            <a:avLst/>
          </a:prstGeom>
          <a:solidFill>
            <a:srgbClr val="638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314FC40F-42B9-475A-BE4C-E5A2215BEE5A}"/>
              </a:ext>
            </a:extLst>
          </p:cNvPr>
          <p:cNvSpPr/>
          <p:nvPr/>
        </p:nvSpPr>
        <p:spPr>
          <a:xfrm>
            <a:off x="5283754" y="4927517"/>
            <a:ext cx="84024" cy="84024"/>
          </a:xfrm>
          <a:prstGeom prst="rect">
            <a:avLst/>
          </a:prstGeom>
          <a:solidFill>
            <a:srgbClr val="638EBD"/>
          </a:solidFill>
          <a:ln w="190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5" name="Grafik 34">
            <a:extLst>
              <a:ext uri="{FF2B5EF4-FFF2-40B4-BE49-F238E27FC236}">
                <a16:creationId xmlns:a16="http://schemas.microsoft.com/office/drawing/2014/main" id="{792418FC-33B4-4380-9AF3-3C1732A21D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4892" y="2211129"/>
            <a:ext cx="2794127" cy="1846609"/>
          </a:xfrm>
          <a:prstGeom prst="rect">
            <a:avLst/>
          </a:prstGeom>
        </p:spPr>
      </p:pic>
      <p:cxnSp>
        <p:nvCxnSpPr>
          <p:cNvPr id="37" name="Verbinder: gewinkelt 36">
            <a:extLst>
              <a:ext uri="{FF2B5EF4-FFF2-40B4-BE49-F238E27FC236}">
                <a16:creationId xmlns:a16="http://schemas.microsoft.com/office/drawing/2014/main" id="{739FE7ED-C485-4260-885D-61E39700DD2B}"/>
              </a:ext>
            </a:extLst>
          </p:cNvPr>
          <p:cNvCxnSpPr>
            <a:cxnSpLocks/>
            <a:stCxn id="35" idx="1"/>
            <a:endCxn id="5" idx="0"/>
          </p:cNvCxnSpPr>
          <p:nvPr/>
        </p:nvCxnSpPr>
        <p:spPr>
          <a:xfrm rot="10800000" flipV="1">
            <a:off x="5521462" y="3134434"/>
            <a:ext cx="2083431" cy="2031210"/>
          </a:xfrm>
          <a:prstGeom prst="bentConnector2">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3" name="Gruppieren 2">
            <a:extLst>
              <a:ext uri="{FF2B5EF4-FFF2-40B4-BE49-F238E27FC236}">
                <a16:creationId xmlns:a16="http://schemas.microsoft.com/office/drawing/2014/main" id="{296EB7E7-1E04-4BE3-ADA8-7538A1EEC8F7}"/>
              </a:ext>
            </a:extLst>
          </p:cNvPr>
          <p:cNvGrpSpPr/>
          <p:nvPr/>
        </p:nvGrpSpPr>
        <p:grpSpPr>
          <a:xfrm>
            <a:off x="515938" y="1556702"/>
            <a:ext cx="3018570" cy="2752190"/>
            <a:chOff x="212535" y="1556702"/>
            <a:chExt cx="3018570" cy="2752190"/>
          </a:xfrm>
        </p:grpSpPr>
        <p:pic>
          <p:nvPicPr>
            <p:cNvPr id="41" name="Grafik 40" descr="Fahne">
              <a:extLst>
                <a:ext uri="{FF2B5EF4-FFF2-40B4-BE49-F238E27FC236}">
                  <a16:creationId xmlns:a16="http://schemas.microsoft.com/office/drawing/2014/main" id="{0CDD764F-5659-4290-9DC1-421EF01C0C3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7058" y="1556702"/>
              <a:ext cx="240994" cy="240994"/>
            </a:xfrm>
            <a:prstGeom prst="rect">
              <a:avLst/>
            </a:prstGeom>
          </p:spPr>
        </p:pic>
        <p:sp>
          <p:nvSpPr>
            <p:cNvPr id="42" name="Textfeld 41">
              <a:extLst>
                <a:ext uri="{FF2B5EF4-FFF2-40B4-BE49-F238E27FC236}">
                  <a16:creationId xmlns:a16="http://schemas.microsoft.com/office/drawing/2014/main" id="{E384220E-7D6B-4802-938F-7C360AC32314}"/>
                </a:ext>
              </a:extLst>
            </p:cNvPr>
            <p:cNvSpPr txBox="1"/>
            <p:nvPr/>
          </p:nvSpPr>
          <p:spPr>
            <a:xfrm>
              <a:off x="517690" y="1556702"/>
              <a:ext cx="1785235" cy="223547"/>
            </a:xfrm>
            <a:prstGeom prst="rect">
              <a:avLst/>
            </a:prstGeom>
          </p:spPr>
          <p:txBody>
            <a:bodyPr vert="horz" wrap="square" lIns="0" tIns="0" rIns="0" bIns="0" rtlCol="0">
              <a:noAutofit/>
            </a:bodyPr>
            <a:lstStyle/>
            <a:p>
              <a:pPr>
                <a:lnSpc>
                  <a:spcPts val="2200"/>
                </a:lnSpc>
              </a:pPr>
              <a:r>
                <a:rPr lang="de-DE" sz="1200" dirty="0"/>
                <a:t>Gründung: 1955</a:t>
              </a:r>
            </a:p>
          </p:txBody>
        </p:sp>
        <p:pic>
          <p:nvPicPr>
            <p:cNvPr id="46" name="Grafik 45" descr="Fabrik">
              <a:extLst>
                <a:ext uri="{FF2B5EF4-FFF2-40B4-BE49-F238E27FC236}">
                  <a16:creationId xmlns:a16="http://schemas.microsoft.com/office/drawing/2014/main" id="{8E12E007-975D-4E37-A9B4-F3DF83397A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7058" y="1954256"/>
              <a:ext cx="240994" cy="240994"/>
            </a:xfrm>
            <a:prstGeom prst="rect">
              <a:avLst/>
            </a:prstGeom>
          </p:spPr>
        </p:pic>
        <p:sp>
          <p:nvSpPr>
            <p:cNvPr id="47" name="Textfeld 46">
              <a:extLst>
                <a:ext uri="{FF2B5EF4-FFF2-40B4-BE49-F238E27FC236}">
                  <a16:creationId xmlns:a16="http://schemas.microsoft.com/office/drawing/2014/main" id="{3FAC9D02-88ED-4DB5-AFC1-B2443425C261}"/>
                </a:ext>
              </a:extLst>
            </p:cNvPr>
            <p:cNvSpPr txBox="1"/>
            <p:nvPr/>
          </p:nvSpPr>
          <p:spPr>
            <a:xfrm>
              <a:off x="517689" y="1941152"/>
              <a:ext cx="2582679" cy="223547"/>
            </a:xfrm>
            <a:prstGeom prst="rect">
              <a:avLst/>
            </a:prstGeom>
          </p:spPr>
          <p:txBody>
            <a:bodyPr vert="horz" wrap="square" lIns="0" tIns="0" rIns="0" bIns="0" rtlCol="0">
              <a:noAutofit/>
            </a:bodyPr>
            <a:lstStyle/>
            <a:p>
              <a:pPr>
                <a:lnSpc>
                  <a:spcPts val="2200"/>
                </a:lnSpc>
              </a:pPr>
              <a:r>
                <a:rPr lang="de-DE" sz="1200" dirty="0"/>
                <a:t>Produkte: Stanzmaschinen,  </a:t>
              </a:r>
            </a:p>
            <a:p>
              <a:pPr>
                <a:lnSpc>
                  <a:spcPts val="2200"/>
                </a:lnSpc>
              </a:pPr>
              <a:r>
                <a:rPr lang="de-DE" sz="1200" dirty="0"/>
                <a:t>Stanz-Lasermaschinen, </a:t>
              </a:r>
            </a:p>
            <a:p>
              <a:pPr>
                <a:lnSpc>
                  <a:spcPts val="2200"/>
                </a:lnSpc>
              </a:pPr>
              <a:r>
                <a:rPr lang="de-DE" sz="1200" dirty="0"/>
                <a:t>Laser-Rohrschneidemaschinen </a:t>
              </a:r>
            </a:p>
          </p:txBody>
        </p:sp>
        <p:pic>
          <p:nvPicPr>
            <p:cNvPr id="49" name="Grafik 48" descr="Geld">
              <a:extLst>
                <a:ext uri="{FF2B5EF4-FFF2-40B4-BE49-F238E27FC236}">
                  <a16:creationId xmlns:a16="http://schemas.microsoft.com/office/drawing/2014/main" id="{8B1493DF-2701-4330-AF5D-9FD0C64FEBA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7057" y="2914688"/>
              <a:ext cx="240994" cy="240994"/>
            </a:xfrm>
            <a:prstGeom prst="rect">
              <a:avLst/>
            </a:prstGeom>
          </p:spPr>
        </p:pic>
        <p:sp>
          <p:nvSpPr>
            <p:cNvPr id="50" name="Textfeld 49">
              <a:extLst>
                <a:ext uri="{FF2B5EF4-FFF2-40B4-BE49-F238E27FC236}">
                  <a16:creationId xmlns:a16="http://schemas.microsoft.com/office/drawing/2014/main" id="{7E2628EB-79B2-4E87-B7BA-09D68E5A6B36}"/>
                </a:ext>
              </a:extLst>
            </p:cNvPr>
            <p:cNvSpPr txBox="1"/>
            <p:nvPr/>
          </p:nvSpPr>
          <p:spPr>
            <a:xfrm>
              <a:off x="533037" y="2876140"/>
              <a:ext cx="1785235" cy="223547"/>
            </a:xfrm>
            <a:prstGeom prst="rect">
              <a:avLst/>
            </a:prstGeom>
          </p:spPr>
          <p:txBody>
            <a:bodyPr vert="horz" wrap="square" lIns="0" tIns="0" rIns="0" bIns="0" rtlCol="0">
              <a:noAutofit/>
            </a:bodyPr>
            <a:lstStyle/>
            <a:p>
              <a:pPr>
                <a:lnSpc>
                  <a:spcPts val="2200"/>
                </a:lnSpc>
              </a:pPr>
              <a:r>
                <a:rPr lang="de-DE" sz="1200" dirty="0"/>
                <a:t>Umsatz 21/22: 406 Mio.€ </a:t>
              </a:r>
            </a:p>
          </p:txBody>
        </p:sp>
        <p:pic>
          <p:nvPicPr>
            <p:cNvPr id="54" name="Grafik 53" descr="Benutzer">
              <a:extLst>
                <a:ext uri="{FF2B5EF4-FFF2-40B4-BE49-F238E27FC236}">
                  <a16:creationId xmlns:a16="http://schemas.microsoft.com/office/drawing/2014/main" id="{FAB82FE8-5274-40B8-99F4-247772CE58B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7057" y="3344022"/>
              <a:ext cx="240994" cy="240994"/>
            </a:xfrm>
            <a:prstGeom prst="rect">
              <a:avLst/>
            </a:prstGeom>
          </p:spPr>
        </p:pic>
        <p:sp>
          <p:nvSpPr>
            <p:cNvPr id="55" name="Textfeld 54">
              <a:extLst>
                <a:ext uri="{FF2B5EF4-FFF2-40B4-BE49-F238E27FC236}">
                  <a16:creationId xmlns:a16="http://schemas.microsoft.com/office/drawing/2014/main" id="{E43B931B-12C7-4D82-A161-2874EA3AC7A5}"/>
                </a:ext>
              </a:extLst>
            </p:cNvPr>
            <p:cNvSpPr txBox="1"/>
            <p:nvPr/>
          </p:nvSpPr>
          <p:spPr>
            <a:xfrm>
              <a:off x="533037" y="3344022"/>
              <a:ext cx="2698068" cy="414877"/>
            </a:xfrm>
            <a:prstGeom prst="rect">
              <a:avLst/>
            </a:prstGeom>
          </p:spPr>
          <p:txBody>
            <a:bodyPr vert="horz" wrap="square" lIns="0" tIns="0" rIns="0" bIns="0" rtlCol="0">
              <a:noAutofit/>
            </a:bodyPr>
            <a:lstStyle/>
            <a:p>
              <a:r>
                <a:rPr lang="de-DE" sz="1200" dirty="0"/>
                <a:t>Mitarbeiter Standort Hettingen*: 591</a:t>
              </a:r>
              <a:br>
                <a:rPr lang="de-DE" sz="1200" dirty="0"/>
              </a:br>
              <a:r>
                <a:rPr lang="de-DE" sz="1200" dirty="0"/>
                <a:t>davon 49 Auszubildende</a:t>
              </a:r>
            </a:p>
            <a:p>
              <a:r>
                <a:rPr lang="de-DE" sz="1200" dirty="0"/>
                <a:t>Mitarbeiter Produktion Hettingen: 383</a:t>
              </a:r>
            </a:p>
            <a:p>
              <a:r>
                <a:rPr lang="de-DE" sz="1200" dirty="0"/>
                <a:t>  </a:t>
              </a:r>
            </a:p>
          </p:txBody>
        </p:sp>
        <p:pic>
          <p:nvPicPr>
            <p:cNvPr id="57" name="Grafik 56" descr="Benutzer">
              <a:extLst>
                <a:ext uri="{FF2B5EF4-FFF2-40B4-BE49-F238E27FC236}">
                  <a16:creationId xmlns:a16="http://schemas.microsoft.com/office/drawing/2014/main" id="{2066C686-938E-4527-B17C-AA716AB6126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2535" y="4067898"/>
              <a:ext cx="240994" cy="240994"/>
            </a:xfrm>
            <a:prstGeom prst="rect">
              <a:avLst/>
            </a:prstGeom>
          </p:spPr>
        </p:pic>
        <p:sp>
          <p:nvSpPr>
            <p:cNvPr id="58" name="Textfeld 57">
              <a:extLst>
                <a:ext uri="{FF2B5EF4-FFF2-40B4-BE49-F238E27FC236}">
                  <a16:creationId xmlns:a16="http://schemas.microsoft.com/office/drawing/2014/main" id="{2D43BFD6-7509-4189-8C38-FE6D16235F2F}"/>
                </a:ext>
              </a:extLst>
            </p:cNvPr>
            <p:cNvSpPr txBox="1"/>
            <p:nvPr/>
          </p:nvSpPr>
          <p:spPr>
            <a:xfrm>
              <a:off x="533037" y="4057515"/>
              <a:ext cx="2646626" cy="248394"/>
            </a:xfrm>
            <a:prstGeom prst="rect">
              <a:avLst/>
            </a:prstGeom>
          </p:spPr>
          <p:txBody>
            <a:bodyPr vert="horz" wrap="square" lIns="0" tIns="0" rIns="0" bIns="0" rtlCol="0" anchor="t">
              <a:noAutofit/>
            </a:bodyPr>
            <a:lstStyle/>
            <a:p>
              <a:pPr>
                <a:lnSpc>
                  <a:spcPts val="2200"/>
                </a:lnSpc>
              </a:pPr>
              <a:r>
                <a:rPr lang="de-DE" sz="1200" dirty="0"/>
                <a:t>Head </a:t>
              </a:r>
              <a:r>
                <a:rPr lang="de-DE" sz="1200" dirty="0" err="1"/>
                <a:t>of</a:t>
              </a:r>
              <a:r>
                <a:rPr lang="de-DE" sz="1200" dirty="0"/>
                <a:t> </a:t>
              </a:r>
              <a:r>
                <a:rPr lang="de-DE" sz="1200" dirty="0" err="1"/>
                <a:t>Operations</a:t>
              </a:r>
              <a:r>
                <a:rPr lang="de-DE" sz="1200" dirty="0"/>
                <a:t>: Hr. Braun</a:t>
              </a:r>
            </a:p>
          </p:txBody>
        </p:sp>
      </p:grpSp>
      <p:pic>
        <p:nvPicPr>
          <p:cNvPr id="34" name="Picture 4" descr="Seite12">
            <a:extLst>
              <a:ext uri="{FF2B5EF4-FFF2-40B4-BE49-F238E27FC236}">
                <a16:creationId xmlns:a16="http://schemas.microsoft.com/office/drawing/2014/main" id="{E5A7BD33-FD96-4DE8-B210-04A4E245612D}"/>
              </a:ext>
            </a:extLst>
          </p:cNvPr>
          <p:cNvPicPr>
            <a:picLocks noChangeAspect="1" noChangeArrowheads="1"/>
          </p:cNvPicPr>
          <p:nvPr/>
        </p:nvPicPr>
        <p:blipFill>
          <a:blip r:embed="rId14" cstate="screen"/>
          <a:stretch>
            <a:fillRect/>
          </a:stretch>
        </p:blipFill>
        <p:spPr bwMode="auto">
          <a:xfrm>
            <a:off x="7604892" y="4092544"/>
            <a:ext cx="2794127" cy="1685282"/>
          </a:xfrm>
          <a:prstGeom prst="rect">
            <a:avLst/>
          </a:prstGeom>
          <a:noFill/>
          <a:ln>
            <a:noFill/>
          </a:ln>
        </p:spPr>
      </p:pic>
      <p:sp>
        <p:nvSpPr>
          <p:cNvPr id="38" name="Textfeld 37">
            <a:extLst>
              <a:ext uri="{FF2B5EF4-FFF2-40B4-BE49-F238E27FC236}">
                <a16:creationId xmlns:a16="http://schemas.microsoft.com/office/drawing/2014/main" id="{4A147094-1B14-4F57-93EF-07FA50FE33BB}"/>
              </a:ext>
            </a:extLst>
          </p:cNvPr>
          <p:cNvSpPr txBox="1"/>
          <p:nvPr/>
        </p:nvSpPr>
        <p:spPr>
          <a:xfrm>
            <a:off x="10450942" y="3626851"/>
            <a:ext cx="1580793" cy="430887"/>
          </a:xfrm>
          <a:prstGeom prst="rect">
            <a:avLst/>
          </a:prstGeom>
        </p:spPr>
        <p:txBody>
          <a:bodyPr vert="horz" wrap="square" lIns="0" tIns="0" rIns="0" bIns="0" rtlCol="0">
            <a:spAutoFit/>
          </a:bodyPr>
          <a:lstStyle/>
          <a:p>
            <a:r>
              <a:rPr lang="de-DE" sz="1400" dirty="0"/>
              <a:t>2022</a:t>
            </a:r>
          </a:p>
          <a:p>
            <a:r>
              <a:rPr lang="de-DE" sz="1400" dirty="0">
                <a:solidFill>
                  <a:schemeClr val="accent2">
                    <a:lumMod val="75000"/>
                  </a:schemeClr>
                </a:solidFill>
              </a:rPr>
              <a:t>591 Mitarbeiter</a:t>
            </a:r>
          </a:p>
        </p:txBody>
      </p:sp>
      <p:sp>
        <p:nvSpPr>
          <p:cNvPr id="39" name="Textfeld 38">
            <a:extLst>
              <a:ext uri="{FF2B5EF4-FFF2-40B4-BE49-F238E27FC236}">
                <a16:creationId xmlns:a16="http://schemas.microsoft.com/office/drawing/2014/main" id="{22CC9212-CE17-4603-AF1A-BB0442E7F76A}"/>
              </a:ext>
            </a:extLst>
          </p:cNvPr>
          <p:cNvSpPr txBox="1"/>
          <p:nvPr/>
        </p:nvSpPr>
        <p:spPr>
          <a:xfrm>
            <a:off x="10450942" y="5346939"/>
            <a:ext cx="1543690" cy="430887"/>
          </a:xfrm>
          <a:prstGeom prst="rect">
            <a:avLst/>
          </a:prstGeom>
        </p:spPr>
        <p:txBody>
          <a:bodyPr vert="horz" wrap="square" lIns="0" tIns="0" rIns="0" bIns="0" rtlCol="0">
            <a:spAutoFit/>
          </a:bodyPr>
          <a:lstStyle/>
          <a:p>
            <a:r>
              <a:rPr lang="de-DE" sz="1400" dirty="0"/>
              <a:t>1955 </a:t>
            </a:r>
          </a:p>
          <a:p>
            <a:r>
              <a:rPr lang="de-DE" sz="1400" dirty="0">
                <a:solidFill>
                  <a:schemeClr val="accent2">
                    <a:lumMod val="75000"/>
                  </a:schemeClr>
                </a:solidFill>
              </a:rPr>
              <a:t>18 Mitarbeiter</a:t>
            </a:r>
          </a:p>
        </p:txBody>
      </p:sp>
      <p:sp>
        <p:nvSpPr>
          <p:cNvPr id="5" name="Ellipse 4">
            <a:extLst>
              <a:ext uri="{FF2B5EF4-FFF2-40B4-BE49-F238E27FC236}">
                <a16:creationId xmlns:a16="http://schemas.microsoft.com/office/drawing/2014/main" id="{B6D27A86-A30B-4DF8-92C4-0CF924B89E41}"/>
              </a:ext>
            </a:extLst>
          </p:cNvPr>
          <p:cNvSpPr/>
          <p:nvPr/>
        </p:nvSpPr>
        <p:spPr>
          <a:xfrm>
            <a:off x="5441136" y="5165644"/>
            <a:ext cx="160649" cy="160649"/>
          </a:xfrm>
          <a:prstGeom prst="ellipse">
            <a:avLst/>
          </a:prstGeom>
          <a:solidFill>
            <a:srgbClr val="94C11C"/>
          </a:solidFill>
          <a:ln w="12700">
            <a:solidFill>
              <a:srgbClr val="94C11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600" dirty="0">
              <a:solidFill>
                <a:schemeClr val="tx1"/>
              </a:solidFill>
            </a:endParaRPr>
          </a:p>
        </p:txBody>
      </p:sp>
      <p:sp>
        <p:nvSpPr>
          <p:cNvPr id="6" name="Datumsplatzhalter 5">
            <a:extLst>
              <a:ext uri="{FF2B5EF4-FFF2-40B4-BE49-F238E27FC236}">
                <a16:creationId xmlns:a16="http://schemas.microsoft.com/office/drawing/2014/main" id="{D32BFE7E-A654-4A33-AFD7-BA1F7ECF03C2}"/>
              </a:ext>
            </a:extLst>
          </p:cNvPr>
          <p:cNvSpPr>
            <a:spLocks noGrp="1"/>
          </p:cNvSpPr>
          <p:nvPr>
            <p:ph type="dt" sz="half" idx="14"/>
          </p:nvPr>
        </p:nvSpPr>
        <p:spPr/>
        <p:txBody>
          <a:bodyPr/>
          <a:lstStyle/>
          <a:p>
            <a:r>
              <a:rPr lang="de-DE" dirty="0"/>
              <a:t>Steffen Braun</a:t>
            </a:r>
            <a:endParaRPr lang="en-US" dirty="0"/>
          </a:p>
        </p:txBody>
      </p:sp>
      <p:sp>
        <p:nvSpPr>
          <p:cNvPr id="7" name="Textfeld 6">
            <a:extLst>
              <a:ext uri="{FF2B5EF4-FFF2-40B4-BE49-F238E27FC236}">
                <a16:creationId xmlns:a16="http://schemas.microsoft.com/office/drawing/2014/main" id="{EDED0EA8-2792-4DDC-927E-606BD1A2E8B5}"/>
              </a:ext>
            </a:extLst>
          </p:cNvPr>
          <p:cNvSpPr txBox="1"/>
          <p:nvPr/>
        </p:nvSpPr>
        <p:spPr>
          <a:xfrm>
            <a:off x="515938" y="6066692"/>
            <a:ext cx="2329962" cy="161583"/>
          </a:xfrm>
          <a:prstGeom prst="rect">
            <a:avLst/>
          </a:prstGeom>
          <a:noFill/>
        </p:spPr>
        <p:txBody>
          <a:bodyPr wrap="square" lIns="0" tIns="0" rIns="0" bIns="0" rtlCol="0">
            <a:spAutoFit/>
          </a:bodyPr>
          <a:lstStyle/>
          <a:p>
            <a:pPr algn="l"/>
            <a:r>
              <a:rPr lang="de-DE" sz="1050" i="1" dirty="0"/>
              <a:t>*inklusive TWDE</a:t>
            </a:r>
          </a:p>
        </p:txBody>
      </p:sp>
    </p:spTree>
    <p:custDataLst>
      <p:tags r:id="rId1"/>
    </p:custDataLst>
    <p:extLst>
      <p:ext uri="{BB962C8B-B14F-4D97-AF65-F5344CB8AC3E}">
        <p14:creationId xmlns:p14="http://schemas.microsoft.com/office/powerpoint/2010/main" val="3148219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893041-AC60-4BE5-BB54-70E9E5898B23}"/>
              </a:ext>
            </a:extLst>
          </p:cNvPr>
          <p:cNvSpPr>
            <a:spLocks noGrp="1"/>
          </p:cNvSpPr>
          <p:nvPr>
            <p:ph type="title"/>
          </p:nvPr>
        </p:nvSpPr>
        <p:spPr/>
        <p:txBody>
          <a:bodyPr/>
          <a:lstStyle/>
          <a:p>
            <a:r>
              <a:rPr lang="de-DE" dirty="0"/>
              <a:t>DER STANDORT HETTINGEN</a:t>
            </a:r>
          </a:p>
        </p:txBody>
      </p:sp>
      <p:sp>
        <p:nvSpPr>
          <p:cNvPr id="7" name="Textplatzhalter 6">
            <a:extLst>
              <a:ext uri="{FF2B5EF4-FFF2-40B4-BE49-F238E27FC236}">
                <a16:creationId xmlns:a16="http://schemas.microsoft.com/office/drawing/2014/main" id="{215372B0-BBC0-4DB4-8934-AB5D02C1708D}"/>
              </a:ext>
            </a:extLst>
          </p:cNvPr>
          <p:cNvSpPr>
            <a:spLocks noGrp="1"/>
          </p:cNvSpPr>
          <p:nvPr>
            <p:ph type="body" sz="quarter" idx="16"/>
          </p:nvPr>
        </p:nvSpPr>
        <p:spPr/>
        <p:txBody>
          <a:bodyPr/>
          <a:lstStyle/>
          <a:p>
            <a:r>
              <a:rPr lang="de-DE" dirty="0"/>
              <a:t>Baumaßnahmen am Standort</a:t>
            </a:r>
          </a:p>
        </p:txBody>
      </p:sp>
      <p:sp>
        <p:nvSpPr>
          <p:cNvPr id="4" name="Datumsplatzhalter 3">
            <a:extLst>
              <a:ext uri="{FF2B5EF4-FFF2-40B4-BE49-F238E27FC236}">
                <a16:creationId xmlns:a16="http://schemas.microsoft.com/office/drawing/2014/main" id="{485FF700-2377-4CDD-A0B6-A3FCEAA95428}"/>
              </a:ext>
            </a:extLst>
          </p:cNvPr>
          <p:cNvSpPr>
            <a:spLocks noGrp="1"/>
          </p:cNvSpPr>
          <p:nvPr>
            <p:ph type="dt" sz="half" idx="17"/>
          </p:nvPr>
        </p:nvSpPr>
        <p:spPr>
          <a:xfrm>
            <a:off x="6745430" y="6356349"/>
            <a:ext cx="1808141" cy="305989"/>
          </a:xfrm>
          <a:prstGeom prst="rect">
            <a:avLst/>
          </a:prstGeom>
        </p:spPr>
        <p:txBody>
          <a:bodyPr vert="horz" wrap="none" lIns="0" tIns="0" rIns="0" bIns="0" rtlCol="0" anchor="ctr"/>
          <a:lstStyle>
            <a:defPPr>
              <a:defRPr lang="de-DE"/>
            </a:defPPr>
            <a:lvl1pPr marL="0" algn="r" defTabSz="957835" rtl="0" eaLnBrk="1" latinLnBrk="0" hangingPunct="1">
              <a:defRPr sz="1000" kern="1200">
                <a:solidFill>
                  <a:schemeClr val="accent1"/>
                </a:solidFill>
                <a:latin typeface="+mn-lt"/>
                <a:ea typeface="+mn-ea"/>
                <a:cs typeface="+mn-cs"/>
              </a:defRPr>
            </a:lvl1pPr>
            <a:lvl2pPr marL="478917" algn="l" defTabSz="957835" rtl="0" eaLnBrk="1" latinLnBrk="0" hangingPunct="1">
              <a:defRPr sz="1900" kern="1200">
                <a:solidFill>
                  <a:schemeClr val="tx1"/>
                </a:solidFill>
                <a:latin typeface="+mn-lt"/>
                <a:ea typeface="+mn-ea"/>
                <a:cs typeface="+mn-cs"/>
              </a:defRPr>
            </a:lvl2pPr>
            <a:lvl3pPr marL="957835" algn="l" defTabSz="957835" rtl="0" eaLnBrk="1" latinLnBrk="0" hangingPunct="1">
              <a:defRPr sz="1900" kern="1200">
                <a:solidFill>
                  <a:schemeClr val="tx1"/>
                </a:solidFill>
                <a:latin typeface="+mn-lt"/>
                <a:ea typeface="+mn-ea"/>
                <a:cs typeface="+mn-cs"/>
              </a:defRPr>
            </a:lvl3pPr>
            <a:lvl4pPr marL="1436752" algn="l" defTabSz="957835" rtl="0" eaLnBrk="1" latinLnBrk="0" hangingPunct="1">
              <a:defRPr sz="1900" kern="1200">
                <a:solidFill>
                  <a:schemeClr val="tx1"/>
                </a:solidFill>
                <a:latin typeface="+mn-lt"/>
                <a:ea typeface="+mn-ea"/>
                <a:cs typeface="+mn-cs"/>
              </a:defRPr>
            </a:lvl4pPr>
            <a:lvl5pPr marL="1915669" algn="l" defTabSz="957835" rtl="0" eaLnBrk="1" latinLnBrk="0" hangingPunct="1">
              <a:defRPr sz="1900" kern="1200">
                <a:solidFill>
                  <a:schemeClr val="tx1"/>
                </a:solidFill>
                <a:latin typeface="+mn-lt"/>
                <a:ea typeface="+mn-ea"/>
                <a:cs typeface="+mn-cs"/>
              </a:defRPr>
            </a:lvl5pPr>
            <a:lvl6pPr marL="2394586" algn="l" defTabSz="957835" rtl="0" eaLnBrk="1" latinLnBrk="0" hangingPunct="1">
              <a:defRPr sz="1900" kern="1200">
                <a:solidFill>
                  <a:schemeClr val="tx1"/>
                </a:solidFill>
                <a:latin typeface="+mn-lt"/>
                <a:ea typeface="+mn-ea"/>
                <a:cs typeface="+mn-cs"/>
              </a:defRPr>
            </a:lvl6pPr>
            <a:lvl7pPr marL="2873504" algn="l" defTabSz="957835" rtl="0" eaLnBrk="1" latinLnBrk="0" hangingPunct="1">
              <a:defRPr sz="1900" kern="1200">
                <a:solidFill>
                  <a:schemeClr val="tx1"/>
                </a:solidFill>
                <a:latin typeface="+mn-lt"/>
                <a:ea typeface="+mn-ea"/>
                <a:cs typeface="+mn-cs"/>
              </a:defRPr>
            </a:lvl7pPr>
            <a:lvl8pPr marL="3352421" algn="l" defTabSz="957835" rtl="0" eaLnBrk="1" latinLnBrk="0" hangingPunct="1">
              <a:defRPr sz="1900" kern="1200">
                <a:solidFill>
                  <a:schemeClr val="tx1"/>
                </a:solidFill>
                <a:latin typeface="+mn-lt"/>
                <a:ea typeface="+mn-ea"/>
                <a:cs typeface="+mn-cs"/>
              </a:defRPr>
            </a:lvl8pPr>
            <a:lvl9pPr marL="3831338" algn="l" defTabSz="957835" rtl="0" eaLnBrk="1" latinLnBrk="0" hangingPunct="1">
              <a:defRPr sz="1900" kern="1200">
                <a:solidFill>
                  <a:schemeClr val="tx1"/>
                </a:solidFill>
                <a:latin typeface="+mn-lt"/>
                <a:ea typeface="+mn-ea"/>
                <a:cs typeface="+mn-cs"/>
              </a:defRPr>
            </a:lvl9pPr>
          </a:lstStyle>
          <a:p>
            <a:fld id="{2E0F5BF4-14D1-4F47-9E86-03BE8B74FEFD}" type="datetime1">
              <a:rPr lang="de-DE" smtClean="0"/>
              <a:pPr/>
              <a:t>21.04.2023</a:t>
            </a:fld>
            <a:endParaRPr lang="en-US" dirty="0"/>
          </a:p>
        </p:txBody>
      </p:sp>
      <p:sp>
        <p:nvSpPr>
          <p:cNvPr id="5" name="Foliennummernplatzhalter 4">
            <a:extLst>
              <a:ext uri="{FF2B5EF4-FFF2-40B4-BE49-F238E27FC236}">
                <a16:creationId xmlns:a16="http://schemas.microsoft.com/office/drawing/2014/main" id="{6B8C71BF-FF6F-42A2-8167-3B4F025C3127}"/>
              </a:ext>
            </a:extLst>
          </p:cNvPr>
          <p:cNvSpPr>
            <a:spLocks noGrp="1"/>
          </p:cNvSpPr>
          <p:nvPr>
            <p:ph type="sldNum" sz="quarter" idx="19"/>
          </p:nvPr>
        </p:nvSpPr>
        <p:spPr>
          <a:xfrm>
            <a:off x="103534" y="6356348"/>
            <a:ext cx="432000" cy="306407"/>
          </a:xfrm>
          <a:prstGeom prst="rect">
            <a:avLst/>
          </a:prstGeom>
        </p:spPr>
        <p:txBody>
          <a:bodyPr vert="horz" lIns="0" tIns="0" rIns="0" bIns="0" rtlCol="0" anchor="ctr"/>
          <a:lstStyle>
            <a:defPPr>
              <a:defRPr lang="de-DE"/>
            </a:defPPr>
            <a:lvl1pPr marL="0" algn="r" defTabSz="957835" rtl="0" eaLnBrk="1" latinLnBrk="0" hangingPunct="1">
              <a:defRPr sz="1000" b="1" kern="1200">
                <a:solidFill>
                  <a:schemeClr val="tx2"/>
                </a:solidFill>
                <a:latin typeface="+mn-lt"/>
                <a:ea typeface="+mn-ea"/>
                <a:cs typeface="Arial" panose="020B0604020202020204" pitchFamily="34" charset="0"/>
              </a:defRPr>
            </a:lvl1pPr>
            <a:lvl2pPr marL="478917" algn="l" defTabSz="957835" rtl="0" eaLnBrk="1" latinLnBrk="0" hangingPunct="1">
              <a:defRPr sz="1900" kern="1200">
                <a:solidFill>
                  <a:schemeClr val="tx1"/>
                </a:solidFill>
                <a:latin typeface="+mn-lt"/>
                <a:ea typeface="+mn-ea"/>
                <a:cs typeface="+mn-cs"/>
              </a:defRPr>
            </a:lvl2pPr>
            <a:lvl3pPr marL="957835" algn="l" defTabSz="957835" rtl="0" eaLnBrk="1" latinLnBrk="0" hangingPunct="1">
              <a:defRPr sz="1900" kern="1200">
                <a:solidFill>
                  <a:schemeClr val="tx1"/>
                </a:solidFill>
                <a:latin typeface="+mn-lt"/>
                <a:ea typeface="+mn-ea"/>
                <a:cs typeface="+mn-cs"/>
              </a:defRPr>
            </a:lvl3pPr>
            <a:lvl4pPr marL="1436752" algn="l" defTabSz="957835" rtl="0" eaLnBrk="1" latinLnBrk="0" hangingPunct="1">
              <a:defRPr sz="1900" kern="1200">
                <a:solidFill>
                  <a:schemeClr val="tx1"/>
                </a:solidFill>
                <a:latin typeface="+mn-lt"/>
                <a:ea typeface="+mn-ea"/>
                <a:cs typeface="+mn-cs"/>
              </a:defRPr>
            </a:lvl4pPr>
            <a:lvl5pPr marL="1915669" algn="l" defTabSz="957835" rtl="0" eaLnBrk="1" latinLnBrk="0" hangingPunct="1">
              <a:defRPr sz="1900" kern="1200">
                <a:solidFill>
                  <a:schemeClr val="tx1"/>
                </a:solidFill>
                <a:latin typeface="+mn-lt"/>
                <a:ea typeface="+mn-ea"/>
                <a:cs typeface="+mn-cs"/>
              </a:defRPr>
            </a:lvl5pPr>
            <a:lvl6pPr marL="2394586" algn="l" defTabSz="957835" rtl="0" eaLnBrk="1" latinLnBrk="0" hangingPunct="1">
              <a:defRPr sz="1900" kern="1200">
                <a:solidFill>
                  <a:schemeClr val="tx1"/>
                </a:solidFill>
                <a:latin typeface="+mn-lt"/>
                <a:ea typeface="+mn-ea"/>
                <a:cs typeface="+mn-cs"/>
              </a:defRPr>
            </a:lvl6pPr>
            <a:lvl7pPr marL="2873504" algn="l" defTabSz="957835" rtl="0" eaLnBrk="1" latinLnBrk="0" hangingPunct="1">
              <a:defRPr sz="1900" kern="1200">
                <a:solidFill>
                  <a:schemeClr val="tx1"/>
                </a:solidFill>
                <a:latin typeface="+mn-lt"/>
                <a:ea typeface="+mn-ea"/>
                <a:cs typeface="+mn-cs"/>
              </a:defRPr>
            </a:lvl7pPr>
            <a:lvl8pPr marL="3352421" algn="l" defTabSz="957835" rtl="0" eaLnBrk="1" latinLnBrk="0" hangingPunct="1">
              <a:defRPr sz="1900" kern="1200">
                <a:solidFill>
                  <a:schemeClr val="tx1"/>
                </a:solidFill>
                <a:latin typeface="+mn-lt"/>
                <a:ea typeface="+mn-ea"/>
                <a:cs typeface="+mn-cs"/>
              </a:defRPr>
            </a:lvl8pPr>
            <a:lvl9pPr marL="3831338" algn="l" defTabSz="957835" rtl="0" eaLnBrk="1" latinLnBrk="0" hangingPunct="1">
              <a:defRPr sz="1900" kern="1200">
                <a:solidFill>
                  <a:schemeClr val="tx1"/>
                </a:solidFill>
                <a:latin typeface="+mn-lt"/>
                <a:ea typeface="+mn-ea"/>
                <a:cs typeface="+mn-cs"/>
              </a:defRPr>
            </a:lvl9pPr>
          </a:lstStyle>
          <a:p>
            <a:fld id="{1F6E9E6B-7FAD-4A8F-80B7-7EB22C50FD15}" type="slidenum">
              <a:rPr lang="en-US" smtClean="0"/>
              <a:pPr/>
              <a:t>11</a:t>
            </a:fld>
            <a:endParaRPr lang="en-US" dirty="0"/>
          </a:p>
        </p:txBody>
      </p:sp>
      <p:sp>
        <p:nvSpPr>
          <p:cNvPr id="146" name="Line 14">
            <a:extLst>
              <a:ext uri="{FF2B5EF4-FFF2-40B4-BE49-F238E27FC236}">
                <a16:creationId xmlns:a16="http://schemas.microsoft.com/office/drawing/2014/main" id="{D9D7185E-8709-479D-B37B-BB653EFAAF4B}"/>
              </a:ext>
            </a:extLst>
          </p:cNvPr>
          <p:cNvSpPr>
            <a:spLocks noChangeShapeType="1"/>
          </p:cNvSpPr>
          <p:nvPr/>
        </p:nvSpPr>
        <p:spPr bwMode="auto">
          <a:xfrm flipV="1">
            <a:off x="5602886" y="4745425"/>
            <a:ext cx="0" cy="679450"/>
          </a:xfrm>
          <a:prstGeom prst="line">
            <a:avLst/>
          </a:prstGeom>
          <a:noFill/>
          <a:ln w="3175">
            <a:noFill/>
            <a:round/>
            <a:headEnd/>
            <a:tailEnd/>
          </a:ln>
          <a:effec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147" name="Line 15">
            <a:extLst>
              <a:ext uri="{FF2B5EF4-FFF2-40B4-BE49-F238E27FC236}">
                <a16:creationId xmlns:a16="http://schemas.microsoft.com/office/drawing/2014/main" id="{812976D0-A918-475B-ADA4-698A72A94FC4}"/>
              </a:ext>
            </a:extLst>
          </p:cNvPr>
          <p:cNvSpPr>
            <a:spLocks noChangeShapeType="1"/>
          </p:cNvSpPr>
          <p:nvPr/>
        </p:nvSpPr>
        <p:spPr bwMode="auto">
          <a:xfrm flipV="1">
            <a:off x="6051666" y="4743838"/>
            <a:ext cx="0" cy="565150"/>
          </a:xfrm>
          <a:prstGeom prst="line">
            <a:avLst/>
          </a:prstGeom>
          <a:noFill/>
          <a:ln w="3175">
            <a:noFill/>
            <a:round/>
            <a:headEnd/>
            <a:tailEnd/>
          </a:ln>
          <a:effec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148" name="Line 32">
            <a:extLst>
              <a:ext uri="{FF2B5EF4-FFF2-40B4-BE49-F238E27FC236}">
                <a16:creationId xmlns:a16="http://schemas.microsoft.com/office/drawing/2014/main" id="{0BBAC277-73DA-4143-BC00-1780D0AA23B6}"/>
              </a:ext>
            </a:extLst>
          </p:cNvPr>
          <p:cNvSpPr>
            <a:spLocks noChangeShapeType="1"/>
          </p:cNvSpPr>
          <p:nvPr/>
        </p:nvSpPr>
        <p:spPr bwMode="auto">
          <a:xfrm>
            <a:off x="3480840" y="4477138"/>
            <a:ext cx="1774" cy="330200"/>
          </a:xfrm>
          <a:prstGeom prst="line">
            <a:avLst/>
          </a:prstGeom>
          <a:noFill/>
          <a:ln w="3175">
            <a:noFill/>
            <a:round/>
            <a:headEnd/>
            <a:tailEnd/>
          </a:ln>
          <a:effec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150" name="Rectangle 76">
            <a:extLst>
              <a:ext uri="{FF2B5EF4-FFF2-40B4-BE49-F238E27FC236}">
                <a16:creationId xmlns:a16="http://schemas.microsoft.com/office/drawing/2014/main" id="{EF3F57FC-ED84-4FA6-9689-0FF972CA6047}"/>
              </a:ext>
            </a:extLst>
          </p:cNvPr>
          <p:cNvSpPr>
            <a:spLocks noChangeArrowheads="1"/>
          </p:cNvSpPr>
          <p:nvPr/>
        </p:nvSpPr>
        <p:spPr bwMode="auto">
          <a:xfrm>
            <a:off x="6826250" y="2720131"/>
            <a:ext cx="499104" cy="254954"/>
          </a:xfrm>
          <a:prstGeom prst="rect">
            <a:avLst/>
          </a:prstGeom>
          <a:solidFill>
            <a:srgbClr val="FFFFFF"/>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grpSp>
        <p:nvGrpSpPr>
          <p:cNvPr id="151" name="Gruppieren 111">
            <a:extLst>
              <a:ext uri="{FF2B5EF4-FFF2-40B4-BE49-F238E27FC236}">
                <a16:creationId xmlns:a16="http://schemas.microsoft.com/office/drawing/2014/main" id="{9434D517-8673-4EE0-8DB0-3DC603D71A0B}"/>
              </a:ext>
            </a:extLst>
          </p:cNvPr>
          <p:cNvGrpSpPr/>
          <p:nvPr/>
        </p:nvGrpSpPr>
        <p:grpSpPr>
          <a:xfrm>
            <a:off x="763482" y="2185361"/>
            <a:ext cx="7903616" cy="4125285"/>
            <a:chOff x="561882" y="2185361"/>
            <a:chExt cx="7903616" cy="4125285"/>
          </a:xfrm>
        </p:grpSpPr>
        <p:grpSp>
          <p:nvGrpSpPr>
            <p:cNvPr id="152" name="Gruppieren 58">
              <a:extLst>
                <a:ext uri="{FF2B5EF4-FFF2-40B4-BE49-F238E27FC236}">
                  <a16:creationId xmlns:a16="http://schemas.microsoft.com/office/drawing/2014/main" id="{E3666327-457F-4F58-9E4E-8B0787A39C1F}"/>
                </a:ext>
              </a:extLst>
            </p:cNvPr>
            <p:cNvGrpSpPr/>
            <p:nvPr/>
          </p:nvGrpSpPr>
          <p:grpSpPr>
            <a:xfrm>
              <a:off x="561882" y="2185361"/>
              <a:ext cx="7903616" cy="4125285"/>
              <a:chOff x="80778" y="1650361"/>
              <a:chExt cx="8965449" cy="4689683"/>
            </a:xfrm>
          </p:grpSpPr>
          <p:pic>
            <p:nvPicPr>
              <p:cNvPr id="154" name="Picture 2">
                <a:extLst>
                  <a:ext uri="{FF2B5EF4-FFF2-40B4-BE49-F238E27FC236}">
                    <a16:creationId xmlns:a16="http://schemas.microsoft.com/office/drawing/2014/main" id="{06E90137-4194-46FA-9367-2698A03B447E}"/>
                  </a:ext>
                </a:extLst>
              </p:cNvPr>
              <p:cNvPicPr>
                <a:picLocks noChangeAspect="1" noChangeArrowheads="1"/>
              </p:cNvPicPr>
              <p:nvPr/>
            </p:nvPicPr>
            <p:blipFill>
              <a:blip r:embed="rId4" cstate="print"/>
              <a:srcRect/>
              <a:stretch>
                <a:fillRect/>
              </a:stretch>
            </p:blipFill>
            <p:spPr bwMode="auto">
              <a:xfrm>
                <a:off x="80778" y="1746165"/>
                <a:ext cx="8965449" cy="4287824"/>
              </a:xfrm>
              <a:prstGeom prst="rect">
                <a:avLst/>
              </a:prstGeom>
              <a:noFill/>
              <a:ln w="9525">
                <a:noFill/>
                <a:miter lim="800000"/>
                <a:headEnd/>
                <a:tailEnd/>
              </a:ln>
            </p:spPr>
          </p:pic>
          <p:sp>
            <p:nvSpPr>
              <p:cNvPr id="155" name="Freihandform 63">
                <a:extLst>
                  <a:ext uri="{FF2B5EF4-FFF2-40B4-BE49-F238E27FC236}">
                    <a16:creationId xmlns:a16="http://schemas.microsoft.com/office/drawing/2014/main" id="{DAEAE9D7-4CAE-44F1-98DA-0FAD528F6712}"/>
                  </a:ext>
                </a:extLst>
              </p:cNvPr>
              <p:cNvSpPr/>
              <p:nvPr/>
            </p:nvSpPr>
            <p:spPr>
              <a:xfrm rot="17520000">
                <a:off x="1908276" y="2991125"/>
                <a:ext cx="371640" cy="3862408"/>
              </a:xfrm>
              <a:custGeom>
                <a:avLst/>
                <a:gdLst>
                  <a:gd name="connsiteX0" fmla="*/ 0 w 239562"/>
                  <a:gd name="connsiteY0" fmla="*/ 0 h 3028632"/>
                  <a:gd name="connsiteX1" fmla="*/ 239562 w 239562"/>
                  <a:gd name="connsiteY1" fmla="*/ 0 h 3028632"/>
                  <a:gd name="connsiteX2" fmla="*/ 239562 w 239562"/>
                  <a:gd name="connsiteY2" fmla="*/ 3028632 h 3028632"/>
                  <a:gd name="connsiteX3" fmla="*/ 0 w 239562"/>
                  <a:gd name="connsiteY3" fmla="*/ 3028632 h 3028632"/>
                  <a:gd name="connsiteX4" fmla="*/ 0 w 239562"/>
                  <a:gd name="connsiteY4" fmla="*/ 0 h 3028632"/>
                  <a:gd name="connsiteX0" fmla="*/ 3805 w 243367"/>
                  <a:gd name="connsiteY0" fmla="*/ 0 h 3028632"/>
                  <a:gd name="connsiteX1" fmla="*/ 243367 w 243367"/>
                  <a:gd name="connsiteY1" fmla="*/ 0 h 3028632"/>
                  <a:gd name="connsiteX2" fmla="*/ 243367 w 243367"/>
                  <a:gd name="connsiteY2" fmla="*/ 3028632 h 3028632"/>
                  <a:gd name="connsiteX3" fmla="*/ 0 w 243367"/>
                  <a:gd name="connsiteY3" fmla="*/ 2857446 h 3028632"/>
                  <a:gd name="connsiteX4" fmla="*/ 3805 w 243367"/>
                  <a:gd name="connsiteY4" fmla="*/ 0 h 3028632"/>
                  <a:gd name="connsiteX0" fmla="*/ 10863 w 250425"/>
                  <a:gd name="connsiteY0" fmla="*/ 0 h 3028632"/>
                  <a:gd name="connsiteX1" fmla="*/ 250425 w 250425"/>
                  <a:gd name="connsiteY1" fmla="*/ 0 h 3028632"/>
                  <a:gd name="connsiteX2" fmla="*/ 250425 w 250425"/>
                  <a:gd name="connsiteY2" fmla="*/ 3028632 h 3028632"/>
                  <a:gd name="connsiteX3" fmla="*/ 0 w 250425"/>
                  <a:gd name="connsiteY3" fmla="*/ 3008503 h 3028632"/>
                  <a:gd name="connsiteX4" fmla="*/ 10863 w 250425"/>
                  <a:gd name="connsiteY4" fmla="*/ 0 h 3028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25" h="3028632">
                    <a:moveTo>
                      <a:pt x="10863" y="0"/>
                    </a:moveTo>
                    <a:lnTo>
                      <a:pt x="250425" y="0"/>
                    </a:lnTo>
                    <a:lnTo>
                      <a:pt x="250425" y="3028632"/>
                    </a:lnTo>
                    <a:lnTo>
                      <a:pt x="0" y="3008503"/>
                    </a:lnTo>
                    <a:cubicBezTo>
                      <a:pt x="1268" y="2056021"/>
                      <a:pt x="9595" y="952482"/>
                      <a:pt x="10863" y="0"/>
                    </a:cubicBezTo>
                    <a:close/>
                  </a:path>
                </a:pathLst>
              </a:custGeom>
              <a:solidFill>
                <a:srgbClr val="EAEAEA"/>
              </a:solidFill>
              <a:ln w="3175" cap="flat" cmpd="sng">
                <a:noFill/>
                <a:prstDash val="solid"/>
                <a:round/>
                <a:headEnd/>
                <a:tailEnd/>
              </a:ln>
              <a:effec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dirty="0">
                  <a:ln>
                    <a:noFill/>
                  </a:ln>
                  <a:solidFill>
                    <a:srgbClr val="000000"/>
                  </a:solidFill>
                  <a:effectLst/>
                  <a:uLnTx/>
                  <a:uFillTx/>
                </a:endParaRPr>
              </a:p>
            </p:txBody>
          </p:sp>
          <p:sp>
            <p:nvSpPr>
              <p:cNvPr id="156" name="Rectangle 76">
                <a:extLst>
                  <a:ext uri="{FF2B5EF4-FFF2-40B4-BE49-F238E27FC236}">
                    <a16:creationId xmlns:a16="http://schemas.microsoft.com/office/drawing/2014/main" id="{F08D09EF-3285-4196-8605-C70CE37DFCD2}"/>
                  </a:ext>
                </a:extLst>
              </p:cNvPr>
              <p:cNvSpPr>
                <a:spLocks noChangeArrowheads="1"/>
              </p:cNvSpPr>
              <p:nvPr/>
            </p:nvSpPr>
            <p:spPr bwMode="auto">
              <a:xfrm>
                <a:off x="8811460" y="2203815"/>
                <a:ext cx="198000" cy="1548000"/>
              </a:xfrm>
              <a:prstGeom prst="rect">
                <a:avLst/>
              </a:prstGeom>
              <a:solidFill>
                <a:srgbClr val="638EBD">
                  <a:lumMod val="75000"/>
                  <a:alpha val="48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dirty="0">
                  <a:ln>
                    <a:noFill/>
                  </a:ln>
                  <a:solidFill>
                    <a:srgbClr val="000000"/>
                  </a:solidFill>
                  <a:effectLst/>
                  <a:uLnTx/>
                  <a:uFillTx/>
                </a:endParaRPr>
              </a:p>
            </p:txBody>
          </p:sp>
          <p:sp>
            <p:nvSpPr>
              <p:cNvPr id="157" name="Rectangle 76">
                <a:extLst>
                  <a:ext uri="{FF2B5EF4-FFF2-40B4-BE49-F238E27FC236}">
                    <a16:creationId xmlns:a16="http://schemas.microsoft.com/office/drawing/2014/main" id="{014D6E2C-A78D-4392-AD8D-E85C70FE2D46}"/>
                  </a:ext>
                </a:extLst>
              </p:cNvPr>
              <p:cNvSpPr>
                <a:spLocks noChangeArrowheads="1"/>
              </p:cNvSpPr>
              <p:nvPr/>
            </p:nvSpPr>
            <p:spPr bwMode="auto">
              <a:xfrm>
                <a:off x="7133248" y="4110192"/>
                <a:ext cx="334800" cy="450000"/>
              </a:xfrm>
              <a:prstGeom prst="rect">
                <a:avLst/>
              </a:prstGeom>
              <a:solidFill>
                <a:srgbClr val="638EBD">
                  <a:lumMod val="75000"/>
                  <a:alpha val="45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158" name="Rectangle 76">
                <a:extLst>
                  <a:ext uri="{FF2B5EF4-FFF2-40B4-BE49-F238E27FC236}">
                    <a16:creationId xmlns:a16="http://schemas.microsoft.com/office/drawing/2014/main" id="{4A50D679-B670-48CE-AE9C-E41F5CF9C55D}"/>
                  </a:ext>
                </a:extLst>
              </p:cNvPr>
              <p:cNvSpPr>
                <a:spLocks noChangeArrowheads="1"/>
              </p:cNvSpPr>
              <p:nvPr/>
            </p:nvSpPr>
            <p:spPr bwMode="auto">
              <a:xfrm>
                <a:off x="5331657" y="4561267"/>
                <a:ext cx="1452071" cy="1216800"/>
              </a:xfrm>
              <a:prstGeom prst="rect">
                <a:avLst/>
              </a:prstGeom>
              <a:solidFill>
                <a:srgbClr val="94C11C">
                  <a:lumMod val="75000"/>
                  <a:alpha val="45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159" name="Rectangle 76">
                <a:extLst>
                  <a:ext uri="{FF2B5EF4-FFF2-40B4-BE49-F238E27FC236}">
                    <a16:creationId xmlns:a16="http://schemas.microsoft.com/office/drawing/2014/main" id="{49E66E14-0F3E-4458-B404-340D95D5F8B4}"/>
                  </a:ext>
                </a:extLst>
              </p:cNvPr>
              <p:cNvSpPr>
                <a:spLocks noChangeArrowheads="1"/>
              </p:cNvSpPr>
              <p:nvPr/>
            </p:nvSpPr>
            <p:spPr bwMode="auto">
              <a:xfrm rot="1315596">
                <a:off x="950011" y="2957159"/>
                <a:ext cx="2988733" cy="1753200"/>
              </a:xfrm>
              <a:prstGeom prst="rect">
                <a:avLst/>
              </a:prstGeom>
              <a:solidFill>
                <a:srgbClr val="FFFF00">
                  <a:alpha val="30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160" name="Rectangle 76">
                <a:extLst>
                  <a:ext uri="{FF2B5EF4-FFF2-40B4-BE49-F238E27FC236}">
                    <a16:creationId xmlns:a16="http://schemas.microsoft.com/office/drawing/2014/main" id="{30682CFF-B4DA-4800-956A-0B72BECE7A0E}"/>
                  </a:ext>
                </a:extLst>
              </p:cNvPr>
              <p:cNvSpPr>
                <a:spLocks noChangeArrowheads="1"/>
              </p:cNvSpPr>
              <p:nvPr/>
            </p:nvSpPr>
            <p:spPr bwMode="auto">
              <a:xfrm>
                <a:off x="8206505" y="1762297"/>
                <a:ext cx="604955" cy="898753"/>
              </a:xfrm>
              <a:prstGeom prst="rect">
                <a:avLst/>
              </a:prstGeom>
              <a:solidFill>
                <a:srgbClr val="0D3174">
                  <a:lumMod val="20000"/>
                  <a:lumOff val="80000"/>
                  <a:alpha val="45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dirty="0">
                  <a:ln>
                    <a:noFill/>
                  </a:ln>
                  <a:solidFill>
                    <a:srgbClr val="000000"/>
                  </a:solidFill>
                  <a:effectLst/>
                  <a:uLnTx/>
                  <a:uFillTx/>
                </a:endParaRPr>
              </a:p>
            </p:txBody>
          </p:sp>
          <p:sp>
            <p:nvSpPr>
              <p:cNvPr id="161" name="Rectangle 76">
                <a:extLst>
                  <a:ext uri="{FF2B5EF4-FFF2-40B4-BE49-F238E27FC236}">
                    <a16:creationId xmlns:a16="http://schemas.microsoft.com/office/drawing/2014/main" id="{29C0C2E3-7B60-454F-9B0A-C984B4E23CA7}"/>
                  </a:ext>
                </a:extLst>
              </p:cNvPr>
              <p:cNvSpPr>
                <a:spLocks noChangeArrowheads="1"/>
              </p:cNvSpPr>
              <p:nvPr/>
            </p:nvSpPr>
            <p:spPr bwMode="auto">
              <a:xfrm rot="18766220">
                <a:off x="8047542" y="1705881"/>
                <a:ext cx="255216" cy="144175"/>
              </a:xfrm>
              <a:prstGeom prst="rect">
                <a:avLst/>
              </a:prstGeom>
              <a:solidFill>
                <a:srgbClr val="FFFFFF"/>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162" name="Rectangle 76">
                <a:extLst>
                  <a:ext uri="{FF2B5EF4-FFF2-40B4-BE49-F238E27FC236}">
                    <a16:creationId xmlns:a16="http://schemas.microsoft.com/office/drawing/2014/main" id="{87C356B2-6CA4-49D3-8C3F-36D0AB4637CB}"/>
                  </a:ext>
                </a:extLst>
              </p:cNvPr>
              <p:cNvSpPr>
                <a:spLocks noChangeArrowheads="1"/>
              </p:cNvSpPr>
              <p:nvPr/>
            </p:nvSpPr>
            <p:spPr bwMode="auto">
              <a:xfrm>
                <a:off x="6883346" y="3309748"/>
                <a:ext cx="597004" cy="824298"/>
              </a:xfrm>
              <a:prstGeom prst="rect">
                <a:avLst/>
              </a:prstGeom>
              <a:solidFill>
                <a:srgbClr val="0D3174">
                  <a:lumMod val="20000"/>
                  <a:lumOff val="80000"/>
                  <a:alpha val="45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163" name="Rectangle 76">
                <a:extLst>
                  <a:ext uri="{FF2B5EF4-FFF2-40B4-BE49-F238E27FC236}">
                    <a16:creationId xmlns:a16="http://schemas.microsoft.com/office/drawing/2014/main" id="{F5C6EEB1-45E7-4FFC-92AF-820725E64766}"/>
                  </a:ext>
                </a:extLst>
              </p:cNvPr>
              <p:cNvSpPr>
                <a:spLocks noChangeArrowheads="1"/>
              </p:cNvSpPr>
              <p:nvPr/>
            </p:nvSpPr>
            <p:spPr bwMode="auto">
              <a:xfrm>
                <a:off x="6883346" y="3809852"/>
                <a:ext cx="262800" cy="738000"/>
              </a:xfrm>
              <a:prstGeom prst="rect">
                <a:avLst/>
              </a:prstGeom>
              <a:solidFill>
                <a:srgbClr val="94C11C">
                  <a:lumMod val="75000"/>
                  <a:alpha val="45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164" name="Rectangle 76">
                <a:extLst>
                  <a:ext uri="{FF2B5EF4-FFF2-40B4-BE49-F238E27FC236}">
                    <a16:creationId xmlns:a16="http://schemas.microsoft.com/office/drawing/2014/main" id="{9625957F-41B0-4E93-8EDD-70B0B95FB52B}"/>
                  </a:ext>
                </a:extLst>
              </p:cNvPr>
              <p:cNvSpPr>
                <a:spLocks noChangeArrowheads="1"/>
              </p:cNvSpPr>
              <p:nvPr/>
            </p:nvSpPr>
            <p:spPr bwMode="auto">
              <a:xfrm>
                <a:off x="4634234" y="4561266"/>
                <a:ext cx="712800" cy="1458000"/>
              </a:xfrm>
              <a:prstGeom prst="rect">
                <a:avLst/>
              </a:prstGeom>
              <a:solidFill>
                <a:srgbClr val="0D3174">
                  <a:lumMod val="20000"/>
                  <a:lumOff val="80000"/>
                  <a:alpha val="45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dirty="0">
                  <a:ln>
                    <a:noFill/>
                  </a:ln>
                  <a:solidFill>
                    <a:srgbClr val="000000"/>
                  </a:solidFill>
                  <a:effectLst/>
                  <a:uLnTx/>
                  <a:uFillTx/>
                </a:endParaRPr>
              </a:p>
            </p:txBody>
          </p:sp>
          <p:sp>
            <p:nvSpPr>
              <p:cNvPr id="165" name="Rectangle 76">
                <a:extLst>
                  <a:ext uri="{FF2B5EF4-FFF2-40B4-BE49-F238E27FC236}">
                    <a16:creationId xmlns:a16="http://schemas.microsoft.com/office/drawing/2014/main" id="{5BA4365D-CDE5-4903-87D0-A9D172399468}"/>
                  </a:ext>
                </a:extLst>
              </p:cNvPr>
              <p:cNvSpPr>
                <a:spLocks noChangeArrowheads="1"/>
              </p:cNvSpPr>
              <p:nvPr/>
            </p:nvSpPr>
            <p:spPr bwMode="auto">
              <a:xfrm>
                <a:off x="5367994" y="3349503"/>
                <a:ext cx="612000" cy="360000"/>
              </a:xfrm>
              <a:prstGeom prst="rect">
                <a:avLst/>
              </a:prstGeom>
              <a:solidFill>
                <a:srgbClr val="FFFF00">
                  <a:alpha val="30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166" name="Rectangle 76">
                <a:extLst>
                  <a:ext uri="{FF2B5EF4-FFF2-40B4-BE49-F238E27FC236}">
                    <a16:creationId xmlns:a16="http://schemas.microsoft.com/office/drawing/2014/main" id="{8735041A-EE70-4836-8703-DEC2698E44FA}"/>
                  </a:ext>
                </a:extLst>
              </p:cNvPr>
              <p:cNvSpPr>
                <a:spLocks noChangeArrowheads="1"/>
              </p:cNvSpPr>
              <p:nvPr/>
            </p:nvSpPr>
            <p:spPr bwMode="auto">
              <a:xfrm>
                <a:off x="7480350" y="2642625"/>
                <a:ext cx="1332000" cy="2196000"/>
              </a:xfrm>
              <a:prstGeom prst="rect">
                <a:avLst/>
              </a:prstGeom>
              <a:solidFill>
                <a:srgbClr val="FFC000">
                  <a:alpha val="37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167" name="Rectangle 76">
                <a:extLst>
                  <a:ext uri="{FF2B5EF4-FFF2-40B4-BE49-F238E27FC236}">
                    <a16:creationId xmlns:a16="http://schemas.microsoft.com/office/drawing/2014/main" id="{F2CCCC25-F8BD-4BA9-9C7C-524B7D4B213F}"/>
                  </a:ext>
                </a:extLst>
              </p:cNvPr>
              <p:cNvSpPr>
                <a:spLocks noChangeArrowheads="1"/>
              </p:cNvSpPr>
              <p:nvPr/>
            </p:nvSpPr>
            <p:spPr bwMode="auto">
              <a:xfrm>
                <a:off x="7949002" y="4532896"/>
                <a:ext cx="845348" cy="428717"/>
              </a:xfrm>
              <a:prstGeom prst="rect">
                <a:avLst/>
              </a:prstGeom>
              <a:solidFill>
                <a:srgbClr val="FFFFFF"/>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168" name="Rectangle 76">
                <a:extLst>
                  <a:ext uri="{FF2B5EF4-FFF2-40B4-BE49-F238E27FC236}">
                    <a16:creationId xmlns:a16="http://schemas.microsoft.com/office/drawing/2014/main" id="{519606B3-5E66-47AF-A504-40434CDE65BC}"/>
                  </a:ext>
                </a:extLst>
              </p:cNvPr>
              <p:cNvSpPr>
                <a:spLocks noChangeArrowheads="1"/>
              </p:cNvSpPr>
              <p:nvPr/>
            </p:nvSpPr>
            <p:spPr bwMode="auto">
              <a:xfrm>
                <a:off x="8376799" y="4197639"/>
                <a:ext cx="499104" cy="657405"/>
              </a:xfrm>
              <a:prstGeom prst="rect">
                <a:avLst/>
              </a:prstGeom>
              <a:solidFill>
                <a:srgbClr val="FFFFFF"/>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169" name="Rectangle 76">
                <a:extLst>
                  <a:ext uri="{FF2B5EF4-FFF2-40B4-BE49-F238E27FC236}">
                    <a16:creationId xmlns:a16="http://schemas.microsoft.com/office/drawing/2014/main" id="{B9B138E8-D043-450C-BB70-270F9F479129}"/>
                  </a:ext>
                </a:extLst>
              </p:cNvPr>
              <p:cNvSpPr>
                <a:spLocks noChangeArrowheads="1"/>
              </p:cNvSpPr>
              <p:nvPr/>
            </p:nvSpPr>
            <p:spPr bwMode="auto">
              <a:xfrm>
                <a:off x="4320132" y="5770115"/>
                <a:ext cx="296600" cy="241200"/>
              </a:xfrm>
              <a:prstGeom prst="rect">
                <a:avLst/>
              </a:prstGeom>
              <a:solidFill>
                <a:srgbClr val="FFC000">
                  <a:alpha val="37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170" name="Rectangle 76">
                <a:extLst>
                  <a:ext uri="{FF2B5EF4-FFF2-40B4-BE49-F238E27FC236}">
                    <a16:creationId xmlns:a16="http://schemas.microsoft.com/office/drawing/2014/main" id="{B276B10C-7133-4518-94E5-111ED54359E1}"/>
                  </a:ext>
                </a:extLst>
              </p:cNvPr>
              <p:cNvSpPr>
                <a:spLocks noChangeArrowheads="1"/>
              </p:cNvSpPr>
              <p:nvPr/>
            </p:nvSpPr>
            <p:spPr bwMode="auto">
              <a:xfrm>
                <a:off x="4312181" y="4561265"/>
                <a:ext cx="324000" cy="1213200"/>
              </a:xfrm>
              <a:prstGeom prst="rect">
                <a:avLst/>
              </a:prstGeom>
              <a:solidFill>
                <a:srgbClr val="7030A0">
                  <a:alpha val="30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171" name="Rectangle 76">
                <a:extLst>
                  <a:ext uri="{FF2B5EF4-FFF2-40B4-BE49-F238E27FC236}">
                    <a16:creationId xmlns:a16="http://schemas.microsoft.com/office/drawing/2014/main" id="{B076486F-1A27-42D6-92F0-BB4249FB9E1C}"/>
                  </a:ext>
                </a:extLst>
              </p:cNvPr>
              <p:cNvSpPr>
                <a:spLocks noChangeArrowheads="1"/>
              </p:cNvSpPr>
              <p:nvPr/>
            </p:nvSpPr>
            <p:spPr bwMode="auto">
              <a:xfrm>
                <a:off x="6783728" y="4554917"/>
                <a:ext cx="550800" cy="612000"/>
              </a:xfrm>
              <a:prstGeom prst="rect">
                <a:avLst/>
              </a:prstGeom>
              <a:solidFill>
                <a:srgbClr val="7030A0">
                  <a:alpha val="30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172" name="Rectangle 76">
                <a:extLst>
                  <a:ext uri="{FF2B5EF4-FFF2-40B4-BE49-F238E27FC236}">
                    <a16:creationId xmlns:a16="http://schemas.microsoft.com/office/drawing/2014/main" id="{6EC0B3FA-4AD5-47D9-BFC8-BF45A6FBB843}"/>
                  </a:ext>
                </a:extLst>
              </p:cNvPr>
              <p:cNvSpPr>
                <a:spLocks noChangeArrowheads="1"/>
              </p:cNvSpPr>
              <p:nvPr/>
            </p:nvSpPr>
            <p:spPr bwMode="auto">
              <a:xfrm>
                <a:off x="4321732" y="3833705"/>
                <a:ext cx="2080800" cy="468000"/>
              </a:xfrm>
              <a:prstGeom prst="rect">
                <a:avLst/>
              </a:prstGeom>
              <a:solidFill>
                <a:srgbClr val="D04F00">
                  <a:alpha val="43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173" name="Rectangle 76">
                <a:extLst>
                  <a:ext uri="{FF2B5EF4-FFF2-40B4-BE49-F238E27FC236}">
                    <a16:creationId xmlns:a16="http://schemas.microsoft.com/office/drawing/2014/main" id="{3950585F-1AAF-45C9-ACB6-52292B0BF5D6}"/>
                  </a:ext>
                </a:extLst>
              </p:cNvPr>
              <p:cNvSpPr>
                <a:spLocks noChangeArrowheads="1"/>
              </p:cNvSpPr>
              <p:nvPr/>
            </p:nvSpPr>
            <p:spPr bwMode="auto">
              <a:xfrm>
                <a:off x="5589099" y="5597143"/>
                <a:ext cx="1415414" cy="254954"/>
              </a:xfrm>
              <a:prstGeom prst="rect">
                <a:avLst/>
              </a:prstGeom>
              <a:solidFill>
                <a:srgbClr val="FFFFFF"/>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dirty="0">
                  <a:ln>
                    <a:noFill/>
                  </a:ln>
                  <a:solidFill>
                    <a:srgbClr val="000000"/>
                  </a:solidFill>
                  <a:effectLst/>
                  <a:uLnTx/>
                  <a:uFillTx/>
                </a:endParaRPr>
              </a:p>
            </p:txBody>
          </p:sp>
          <p:sp>
            <p:nvSpPr>
              <p:cNvPr id="174" name="Rectangle 76">
                <a:extLst>
                  <a:ext uri="{FF2B5EF4-FFF2-40B4-BE49-F238E27FC236}">
                    <a16:creationId xmlns:a16="http://schemas.microsoft.com/office/drawing/2014/main" id="{BB1E02A0-F821-40CA-9342-4CCA97746B61}"/>
                  </a:ext>
                </a:extLst>
              </p:cNvPr>
              <p:cNvSpPr>
                <a:spLocks noChangeArrowheads="1"/>
              </p:cNvSpPr>
              <p:nvPr/>
            </p:nvSpPr>
            <p:spPr bwMode="auto">
              <a:xfrm>
                <a:off x="5821201" y="5429965"/>
                <a:ext cx="1076991" cy="254954"/>
              </a:xfrm>
              <a:prstGeom prst="rect">
                <a:avLst/>
              </a:prstGeom>
              <a:solidFill>
                <a:srgbClr val="FFFFFF"/>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175" name="Rectangle 76">
                <a:extLst>
                  <a:ext uri="{FF2B5EF4-FFF2-40B4-BE49-F238E27FC236}">
                    <a16:creationId xmlns:a16="http://schemas.microsoft.com/office/drawing/2014/main" id="{E0E953F2-2AB6-46EB-A786-94EBFD2A6DF8}"/>
                  </a:ext>
                </a:extLst>
              </p:cNvPr>
              <p:cNvSpPr>
                <a:spLocks noChangeArrowheads="1"/>
              </p:cNvSpPr>
              <p:nvPr/>
            </p:nvSpPr>
            <p:spPr bwMode="auto">
              <a:xfrm>
                <a:off x="6311509" y="5280236"/>
                <a:ext cx="740709" cy="254954"/>
              </a:xfrm>
              <a:prstGeom prst="rect">
                <a:avLst/>
              </a:prstGeom>
              <a:solidFill>
                <a:srgbClr val="FFFFFF"/>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176" name="Freeform 16" descr="Zickzack">
                <a:extLst>
                  <a:ext uri="{FF2B5EF4-FFF2-40B4-BE49-F238E27FC236}">
                    <a16:creationId xmlns:a16="http://schemas.microsoft.com/office/drawing/2014/main" id="{C2EB9D5B-BCCF-445A-AE46-84B210FF0B8B}"/>
                  </a:ext>
                </a:extLst>
              </p:cNvPr>
              <p:cNvSpPr>
                <a:spLocks/>
              </p:cNvSpPr>
              <p:nvPr/>
            </p:nvSpPr>
            <p:spPr bwMode="auto">
              <a:xfrm>
                <a:off x="2220182" y="4767579"/>
                <a:ext cx="6583328" cy="1570645"/>
              </a:xfrm>
              <a:custGeom>
                <a:avLst/>
                <a:gdLst/>
                <a:ahLst/>
                <a:cxnLst>
                  <a:cxn ang="0">
                    <a:pos x="896" y="1088"/>
                  </a:cxn>
                  <a:cxn ang="0">
                    <a:pos x="2054" y="1088"/>
                  </a:cxn>
                  <a:cxn ang="0">
                    <a:pos x="4195" y="0"/>
                  </a:cxn>
                  <a:cxn ang="0">
                    <a:pos x="4195" y="268"/>
                  </a:cxn>
                  <a:cxn ang="0">
                    <a:pos x="2130" y="1332"/>
                  </a:cxn>
                  <a:cxn ang="0">
                    <a:pos x="0" y="1332"/>
                  </a:cxn>
                  <a:cxn ang="0">
                    <a:pos x="0" y="1088"/>
                  </a:cxn>
                  <a:cxn ang="0">
                    <a:pos x="896" y="1088"/>
                  </a:cxn>
                </a:cxnLst>
                <a:rect l="0" t="0" r="r" b="b"/>
                <a:pathLst>
                  <a:path w="4195" h="1332">
                    <a:moveTo>
                      <a:pt x="896" y="1088"/>
                    </a:moveTo>
                    <a:lnTo>
                      <a:pt x="2054" y="1088"/>
                    </a:lnTo>
                    <a:lnTo>
                      <a:pt x="4195" y="0"/>
                    </a:lnTo>
                    <a:lnTo>
                      <a:pt x="4195" y="268"/>
                    </a:lnTo>
                    <a:lnTo>
                      <a:pt x="2130" y="1332"/>
                    </a:lnTo>
                    <a:lnTo>
                      <a:pt x="0" y="1332"/>
                    </a:lnTo>
                    <a:lnTo>
                      <a:pt x="0" y="1088"/>
                    </a:lnTo>
                    <a:lnTo>
                      <a:pt x="896" y="1088"/>
                    </a:lnTo>
                    <a:close/>
                  </a:path>
                </a:pathLst>
              </a:custGeom>
              <a:pattFill prst="zigZag">
                <a:fgClr>
                  <a:srgbClr val="3399FF"/>
                </a:fgClr>
                <a:bgClr>
                  <a:srgbClr val="FFFFFF"/>
                </a:bgClr>
              </a:pattFill>
              <a:ln w="3175" cap="flat" cmpd="sng">
                <a:noFill/>
                <a:prstDash val="solid"/>
                <a:round/>
                <a:headEnd/>
                <a:tailEnd/>
              </a:ln>
              <a:effec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177" name="Freihandform 90">
                <a:extLst>
                  <a:ext uri="{FF2B5EF4-FFF2-40B4-BE49-F238E27FC236}">
                    <a16:creationId xmlns:a16="http://schemas.microsoft.com/office/drawing/2014/main" id="{CF562B31-9F22-47FB-AB75-E7320391AF1B}"/>
                  </a:ext>
                </a:extLst>
              </p:cNvPr>
              <p:cNvSpPr/>
              <p:nvPr/>
            </p:nvSpPr>
            <p:spPr>
              <a:xfrm>
                <a:off x="3562762" y="5472582"/>
                <a:ext cx="392726" cy="867462"/>
              </a:xfrm>
              <a:custGeom>
                <a:avLst/>
                <a:gdLst>
                  <a:gd name="connsiteX0" fmla="*/ 0 w 239562"/>
                  <a:gd name="connsiteY0" fmla="*/ 0 h 1222267"/>
                  <a:gd name="connsiteX1" fmla="*/ 239562 w 239562"/>
                  <a:gd name="connsiteY1" fmla="*/ 0 h 1222267"/>
                  <a:gd name="connsiteX2" fmla="*/ 239562 w 239562"/>
                  <a:gd name="connsiteY2" fmla="*/ 1222267 h 1222267"/>
                  <a:gd name="connsiteX3" fmla="*/ 0 w 239562"/>
                  <a:gd name="connsiteY3" fmla="*/ 1222267 h 1222267"/>
                  <a:gd name="connsiteX4" fmla="*/ 0 w 239562"/>
                  <a:gd name="connsiteY4" fmla="*/ 0 h 1222267"/>
                  <a:gd name="connsiteX0" fmla="*/ 0 w 239562"/>
                  <a:gd name="connsiteY0" fmla="*/ 172707 h 1222267"/>
                  <a:gd name="connsiteX1" fmla="*/ 239562 w 239562"/>
                  <a:gd name="connsiteY1" fmla="*/ 0 h 1222267"/>
                  <a:gd name="connsiteX2" fmla="*/ 239562 w 239562"/>
                  <a:gd name="connsiteY2" fmla="*/ 1222267 h 1222267"/>
                  <a:gd name="connsiteX3" fmla="*/ 0 w 239562"/>
                  <a:gd name="connsiteY3" fmla="*/ 1222267 h 1222267"/>
                  <a:gd name="connsiteX4" fmla="*/ 0 w 239562"/>
                  <a:gd name="connsiteY4" fmla="*/ 172707 h 1222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562" h="1222267">
                    <a:moveTo>
                      <a:pt x="0" y="172707"/>
                    </a:moveTo>
                    <a:lnTo>
                      <a:pt x="239562" y="0"/>
                    </a:lnTo>
                    <a:lnTo>
                      <a:pt x="239562" y="1222267"/>
                    </a:lnTo>
                    <a:lnTo>
                      <a:pt x="0" y="1222267"/>
                    </a:lnTo>
                    <a:lnTo>
                      <a:pt x="0" y="172707"/>
                    </a:lnTo>
                    <a:close/>
                  </a:path>
                </a:pathLst>
              </a:custGeom>
              <a:solidFill>
                <a:srgbClr val="EAEAEA"/>
              </a:solidFill>
              <a:ln w="3175" cap="flat" cmpd="sng">
                <a:noFill/>
                <a:prstDash val="solid"/>
                <a:round/>
                <a:headEnd/>
                <a:tailEnd/>
              </a:ln>
              <a:effec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dirty="0">
                  <a:ln>
                    <a:noFill/>
                  </a:ln>
                  <a:solidFill>
                    <a:srgbClr val="000000"/>
                  </a:solidFill>
                  <a:effectLst/>
                  <a:uLnTx/>
                  <a:uFillTx/>
                </a:endParaRPr>
              </a:p>
            </p:txBody>
          </p:sp>
          <p:sp>
            <p:nvSpPr>
              <p:cNvPr id="178" name="Rectangle 76">
                <a:extLst>
                  <a:ext uri="{FF2B5EF4-FFF2-40B4-BE49-F238E27FC236}">
                    <a16:creationId xmlns:a16="http://schemas.microsoft.com/office/drawing/2014/main" id="{CCB034D1-017C-47CC-9CA0-D23A5FA3B516}"/>
                  </a:ext>
                </a:extLst>
              </p:cNvPr>
              <p:cNvSpPr>
                <a:spLocks noChangeArrowheads="1"/>
              </p:cNvSpPr>
              <p:nvPr/>
            </p:nvSpPr>
            <p:spPr bwMode="auto">
              <a:xfrm rot="1315596">
                <a:off x="320705" y="2745342"/>
                <a:ext cx="172800" cy="1152000"/>
              </a:xfrm>
              <a:prstGeom prst="rect">
                <a:avLst/>
              </a:prstGeom>
              <a:solidFill>
                <a:srgbClr val="FFFF00">
                  <a:alpha val="30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grpSp>
        <p:sp>
          <p:nvSpPr>
            <p:cNvPr id="153" name="Rectangle 76">
              <a:extLst>
                <a:ext uri="{FF2B5EF4-FFF2-40B4-BE49-F238E27FC236}">
                  <a16:creationId xmlns:a16="http://schemas.microsoft.com/office/drawing/2014/main" id="{06856C61-3102-4BC8-9581-40B1AF47EF62}"/>
                </a:ext>
              </a:extLst>
            </p:cNvPr>
            <p:cNvSpPr>
              <a:spLocks noChangeArrowheads="1"/>
            </p:cNvSpPr>
            <p:nvPr/>
          </p:nvSpPr>
          <p:spPr bwMode="auto">
            <a:xfrm>
              <a:off x="7052538" y="3024653"/>
              <a:ext cx="439992" cy="224271"/>
            </a:xfrm>
            <a:prstGeom prst="rect">
              <a:avLst/>
            </a:prstGeom>
            <a:solidFill>
              <a:srgbClr val="FEFEFE"/>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grpSp>
      <p:sp>
        <p:nvSpPr>
          <p:cNvPr id="179" name="Rectangle 76">
            <a:extLst>
              <a:ext uri="{FF2B5EF4-FFF2-40B4-BE49-F238E27FC236}">
                <a16:creationId xmlns:a16="http://schemas.microsoft.com/office/drawing/2014/main" id="{1B22991D-23F3-4134-970B-4843B6B9AB1A}"/>
              </a:ext>
            </a:extLst>
          </p:cNvPr>
          <p:cNvSpPr>
            <a:spLocks noChangeArrowheads="1"/>
          </p:cNvSpPr>
          <p:nvPr/>
        </p:nvSpPr>
        <p:spPr bwMode="auto">
          <a:xfrm>
            <a:off x="5919753" y="3669204"/>
            <a:ext cx="252327" cy="439917"/>
          </a:xfrm>
          <a:prstGeom prst="rect">
            <a:avLst/>
          </a:prstGeom>
          <a:solidFill>
            <a:srgbClr val="D04F00">
              <a:alpha val="43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graphicFrame>
        <p:nvGraphicFramePr>
          <p:cNvPr id="181" name="Group 119">
            <a:extLst>
              <a:ext uri="{FF2B5EF4-FFF2-40B4-BE49-F238E27FC236}">
                <a16:creationId xmlns:a16="http://schemas.microsoft.com/office/drawing/2014/main" id="{075BC3E5-D331-4A27-92E3-7D9FEC3F8BCB}"/>
              </a:ext>
            </a:extLst>
          </p:cNvPr>
          <p:cNvGraphicFramePr>
            <a:graphicFrameLocks/>
          </p:cNvGraphicFramePr>
          <p:nvPr>
            <p:custDataLst>
              <p:tags r:id="rId1"/>
            </p:custDataLst>
          </p:nvPr>
        </p:nvGraphicFramePr>
        <p:xfrm>
          <a:off x="9176794" y="2186314"/>
          <a:ext cx="2705179" cy="1601790"/>
        </p:xfrm>
        <a:graphic>
          <a:graphicData uri="http://schemas.openxmlformats.org/drawingml/2006/table">
            <a:tbl>
              <a:tblPr/>
              <a:tblGrid>
                <a:gridCol w="1700272">
                  <a:extLst>
                    <a:ext uri="{9D8B030D-6E8A-4147-A177-3AD203B41FA5}">
                      <a16:colId xmlns:a16="http://schemas.microsoft.com/office/drawing/2014/main" val="20000"/>
                    </a:ext>
                  </a:extLst>
                </a:gridCol>
                <a:gridCol w="1004907">
                  <a:extLst>
                    <a:ext uri="{9D8B030D-6E8A-4147-A177-3AD203B41FA5}">
                      <a16:colId xmlns:a16="http://schemas.microsoft.com/office/drawing/2014/main" val="20001"/>
                    </a:ext>
                  </a:extLst>
                </a:gridCol>
              </a:tblGrid>
              <a:tr h="210556">
                <a:tc>
                  <a:txBody>
                    <a:bodyPr/>
                    <a:lstStyle>
                      <a:lvl1pPr marL="0" algn="l" defTabSz="914355" rtl="0" eaLnBrk="1" latinLnBrk="0" hangingPunct="1">
                        <a:defRPr sz="1800" kern="1200">
                          <a:solidFill>
                            <a:schemeClr val="tx1"/>
                          </a:solidFill>
                          <a:latin typeface="Arial"/>
                        </a:defRPr>
                      </a:lvl1pPr>
                      <a:lvl2pPr marL="457177" algn="l" defTabSz="914355" rtl="0" eaLnBrk="1" latinLnBrk="0" hangingPunct="1">
                        <a:defRPr sz="1800" kern="1200">
                          <a:solidFill>
                            <a:schemeClr val="tx1"/>
                          </a:solidFill>
                          <a:latin typeface="Arial"/>
                        </a:defRPr>
                      </a:lvl2pPr>
                      <a:lvl3pPr marL="914355" algn="l" defTabSz="914355" rtl="0" eaLnBrk="1" latinLnBrk="0" hangingPunct="1">
                        <a:defRPr sz="1800" kern="1200">
                          <a:solidFill>
                            <a:schemeClr val="tx1"/>
                          </a:solidFill>
                          <a:latin typeface="Arial"/>
                        </a:defRPr>
                      </a:lvl3pPr>
                      <a:lvl4pPr marL="1371532" algn="l" defTabSz="914355" rtl="0" eaLnBrk="1" latinLnBrk="0" hangingPunct="1">
                        <a:defRPr sz="1800" kern="1200">
                          <a:solidFill>
                            <a:schemeClr val="tx1"/>
                          </a:solidFill>
                          <a:latin typeface="Arial"/>
                        </a:defRPr>
                      </a:lvl4pPr>
                      <a:lvl5pPr marL="1828709" algn="l" defTabSz="914355" rtl="0" eaLnBrk="1" latinLnBrk="0" hangingPunct="1">
                        <a:defRPr sz="1800" kern="1200">
                          <a:solidFill>
                            <a:schemeClr val="tx1"/>
                          </a:solidFill>
                          <a:latin typeface="Arial"/>
                        </a:defRPr>
                      </a:lvl5pPr>
                      <a:lvl6pPr marL="2285886" algn="l" defTabSz="914355" rtl="0" eaLnBrk="1" latinLnBrk="0" hangingPunct="1">
                        <a:defRPr sz="1800" kern="1200">
                          <a:solidFill>
                            <a:schemeClr val="tx1"/>
                          </a:solidFill>
                          <a:latin typeface="Arial"/>
                        </a:defRPr>
                      </a:lvl6pPr>
                      <a:lvl7pPr marL="2743063" algn="l" defTabSz="914355" rtl="0" eaLnBrk="1" latinLnBrk="0" hangingPunct="1">
                        <a:defRPr sz="1800" kern="1200">
                          <a:solidFill>
                            <a:schemeClr val="tx1"/>
                          </a:solidFill>
                          <a:latin typeface="Arial"/>
                        </a:defRPr>
                      </a:lvl7pPr>
                      <a:lvl8pPr marL="3200240" algn="l" defTabSz="914355" rtl="0" eaLnBrk="1" latinLnBrk="0" hangingPunct="1">
                        <a:defRPr sz="1800" kern="1200">
                          <a:solidFill>
                            <a:schemeClr val="tx1"/>
                          </a:solidFill>
                          <a:latin typeface="Arial"/>
                        </a:defRPr>
                      </a:lvl8pPr>
                      <a:lvl9pPr marL="3657417" algn="l" defTabSz="914355"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2100"/>
                        </a:lnSpc>
                        <a:spcBef>
                          <a:spcPct val="0"/>
                        </a:spcBef>
                        <a:spcAft>
                          <a:spcPct val="0"/>
                        </a:spcAft>
                        <a:buClrTx/>
                        <a:buSzTx/>
                        <a:buFont typeface="Wingdings" pitchFamily="2" charset="2"/>
                        <a:buNone/>
                        <a:tabLst/>
                      </a:pPr>
                      <a:r>
                        <a:rPr kumimoji="0" lang="de-DE" sz="1000" b="0" i="0" u="none" strike="noStrike" cap="none" normalizeH="0" baseline="0" dirty="0">
                          <a:ln>
                            <a:noFill/>
                          </a:ln>
                          <a:solidFill>
                            <a:schemeClr val="tx1"/>
                          </a:solidFill>
                          <a:effectLst/>
                          <a:latin typeface="Arial"/>
                        </a:rPr>
                        <a:t>Grundstücksfläche gesamt</a:t>
                      </a:r>
                      <a:endParaRPr kumimoji="0" lang="en-US" sz="1000" b="0" i="0" u="none" strike="noStrike" cap="none" normalizeH="0" baseline="0" dirty="0">
                        <a:ln>
                          <a:noFill/>
                        </a:ln>
                        <a:solidFill>
                          <a:schemeClr val="tx1"/>
                        </a:solidFill>
                        <a:effectLst/>
                        <a:latin typeface="Arial"/>
                      </a:endParaRPr>
                    </a:p>
                  </a:txBody>
                  <a:tcPr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3175" cap="flat" cmpd="sng" algn="ctr">
                      <a:solidFill>
                        <a:srgbClr val="000000"/>
                      </a:solidFill>
                      <a:prstDash val="dot"/>
                      <a:round/>
                      <a:headEnd type="none" w="med" len="med"/>
                      <a:tailEnd type="none" w="med" len="med"/>
                    </a:lnB>
                    <a:lnTlToBr>
                      <a:noFill/>
                    </a:lnTlToBr>
                    <a:lnBlToTr>
                      <a:noFill/>
                    </a:lnBlToTr>
                    <a:solidFill>
                      <a:srgbClr val="FFFFFF"/>
                    </a:solidFill>
                  </a:tcPr>
                </a:tc>
                <a:tc>
                  <a:txBody>
                    <a:bodyPr/>
                    <a:lstStyle>
                      <a:lvl1pPr marL="0" algn="l" defTabSz="914355" rtl="0" eaLnBrk="1" latinLnBrk="0" hangingPunct="1">
                        <a:defRPr sz="1800" kern="1200">
                          <a:solidFill>
                            <a:schemeClr val="tx1"/>
                          </a:solidFill>
                          <a:latin typeface="Arial"/>
                        </a:defRPr>
                      </a:lvl1pPr>
                      <a:lvl2pPr marL="457177" algn="l" defTabSz="914355" rtl="0" eaLnBrk="1" latinLnBrk="0" hangingPunct="1">
                        <a:defRPr sz="1800" kern="1200">
                          <a:solidFill>
                            <a:schemeClr val="tx1"/>
                          </a:solidFill>
                          <a:latin typeface="Arial"/>
                        </a:defRPr>
                      </a:lvl2pPr>
                      <a:lvl3pPr marL="914355" algn="l" defTabSz="914355" rtl="0" eaLnBrk="1" latinLnBrk="0" hangingPunct="1">
                        <a:defRPr sz="1800" kern="1200">
                          <a:solidFill>
                            <a:schemeClr val="tx1"/>
                          </a:solidFill>
                          <a:latin typeface="Arial"/>
                        </a:defRPr>
                      </a:lvl3pPr>
                      <a:lvl4pPr marL="1371532" algn="l" defTabSz="914355" rtl="0" eaLnBrk="1" latinLnBrk="0" hangingPunct="1">
                        <a:defRPr sz="1800" kern="1200">
                          <a:solidFill>
                            <a:schemeClr val="tx1"/>
                          </a:solidFill>
                          <a:latin typeface="Arial"/>
                        </a:defRPr>
                      </a:lvl4pPr>
                      <a:lvl5pPr marL="1828709" algn="l" defTabSz="914355" rtl="0" eaLnBrk="1" latinLnBrk="0" hangingPunct="1">
                        <a:defRPr sz="1800" kern="1200">
                          <a:solidFill>
                            <a:schemeClr val="tx1"/>
                          </a:solidFill>
                          <a:latin typeface="Arial"/>
                        </a:defRPr>
                      </a:lvl5pPr>
                      <a:lvl6pPr marL="2285886" algn="l" defTabSz="914355" rtl="0" eaLnBrk="1" latinLnBrk="0" hangingPunct="1">
                        <a:defRPr sz="1800" kern="1200">
                          <a:solidFill>
                            <a:schemeClr val="tx1"/>
                          </a:solidFill>
                          <a:latin typeface="Arial"/>
                        </a:defRPr>
                      </a:lvl6pPr>
                      <a:lvl7pPr marL="2743063" algn="l" defTabSz="914355" rtl="0" eaLnBrk="1" latinLnBrk="0" hangingPunct="1">
                        <a:defRPr sz="1800" kern="1200">
                          <a:solidFill>
                            <a:schemeClr val="tx1"/>
                          </a:solidFill>
                          <a:latin typeface="Arial"/>
                        </a:defRPr>
                      </a:lvl7pPr>
                      <a:lvl8pPr marL="3200240" algn="l" defTabSz="914355" rtl="0" eaLnBrk="1" latinLnBrk="0" hangingPunct="1">
                        <a:defRPr sz="1800" kern="1200">
                          <a:solidFill>
                            <a:schemeClr val="tx1"/>
                          </a:solidFill>
                          <a:latin typeface="Arial"/>
                        </a:defRPr>
                      </a:lvl8pPr>
                      <a:lvl9pPr marL="3657417" algn="l" defTabSz="914355"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2100"/>
                        </a:lnSpc>
                        <a:spcBef>
                          <a:spcPct val="0"/>
                        </a:spcBef>
                        <a:spcAft>
                          <a:spcPct val="0"/>
                        </a:spcAft>
                        <a:buClrTx/>
                        <a:buSzTx/>
                        <a:buFont typeface="Wingdings" pitchFamily="2" charset="2"/>
                        <a:buNone/>
                        <a:tabLst/>
                      </a:pPr>
                      <a:r>
                        <a:rPr kumimoji="0" lang="de-DE" sz="1000" b="0" i="0" u="none" strike="noStrike" cap="none" normalizeH="0" baseline="0" dirty="0">
                          <a:ln>
                            <a:noFill/>
                          </a:ln>
                          <a:solidFill>
                            <a:srgbClr val="000000"/>
                          </a:solidFill>
                          <a:effectLst/>
                          <a:latin typeface="Arial"/>
                        </a:rPr>
                        <a:t>88.882 m²</a:t>
                      </a:r>
                      <a:endParaRPr kumimoji="0" lang="en-US" sz="1000" b="0" i="0" u="none" strike="noStrike" cap="none" normalizeH="0" baseline="0" dirty="0">
                        <a:ln>
                          <a:noFill/>
                        </a:ln>
                        <a:solidFill>
                          <a:srgbClr val="000000"/>
                        </a:solidFill>
                        <a:effectLst/>
                        <a:latin typeface="Arial"/>
                      </a:endParaRPr>
                    </a:p>
                  </a:txBody>
                  <a:tcPr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3175" cap="flat" cmpd="sng" algn="ctr">
                      <a:solidFill>
                        <a:srgbClr val="000000"/>
                      </a:solidFill>
                      <a:prstDash val="dot"/>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210556">
                <a:tc>
                  <a:txBody>
                    <a:bodyPr/>
                    <a:lstStyle>
                      <a:lvl1pPr marL="0" algn="l" defTabSz="914355" rtl="0" eaLnBrk="1" latinLnBrk="0" hangingPunct="1">
                        <a:defRPr sz="1800" kern="1200">
                          <a:solidFill>
                            <a:schemeClr val="tx1"/>
                          </a:solidFill>
                          <a:latin typeface="Arial"/>
                        </a:defRPr>
                      </a:lvl1pPr>
                      <a:lvl2pPr marL="457177" algn="l" defTabSz="914355" rtl="0" eaLnBrk="1" latinLnBrk="0" hangingPunct="1">
                        <a:defRPr sz="1800" kern="1200">
                          <a:solidFill>
                            <a:schemeClr val="tx1"/>
                          </a:solidFill>
                          <a:latin typeface="Arial"/>
                        </a:defRPr>
                      </a:lvl2pPr>
                      <a:lvl3pPr marL="914355" algn="l" defTabSz="914355" rtl="0" eaLnBrk="1" latinLnBrk="0" hangingPunct="1">
                        <a:defRPr sz="1800" kern="1200">
                          <a:solidFill>
                            <a:schemeClr val="tx1"/>
                          </a:solidFill>
                          <a:latin typeface="Arial"/>
                        </a:defRPr>
                      </a:lvl3pPr>
                      <a:lvl4pPr marL="1371532" algn="l" defTabSz="914355" rtl="0" eaLnBrk="1" latinLnBrk="0" hangingPunct="1">
                        <a:defRPr sz="1800" kern="1200">
                          <a:solidFill>
                            <a:schemeClr val="tx1"/>
                          </a:solidFill>
                          <a:latin typeface="Arial"/>
                        </a:defRPr>
                      </a:lvl4pPr>
                      <a:lvl5pPr marL="1828709" algn="l" defTabSz="914355" rtl="0" eaLnBrk="1" latinLnBrk="0" hangingPunct="1">
                        <a:defRPr sz="1800" kern="1200">
                          <a:solidFill>
                            <a:schemeClr val="tx1"/>
                          </a:solidFill>
                          <a:latin typeface="Arial"/>
                        </a:defRPr>
                      </a:lvl5pPr>
                      <a:lvl6pPr marL="2285886" algn="l" defTabSz="914355" rtl="0" eaLnBrk="1" latinLnBrk="0" hangingPunct="1">
                        <a:defRPr sz="1800" kern="1200">
                          <a:solidFill>
                            <a:schemeClr val="tx1"/>
                          </a:solidFill>
                          <a:latin typeface="Arial"/>
                        </a:defRPr>
                      </a:lvl6pPr>
                      <a:lvl7pPr marL="2743063" algn="l" defTabSz="914355" rtl="0" eaLnBrk="1" latinLnBrk="0" hangingPunct="1">
                        <a:defRPr sz="1800" kern="1200">
                          <a:solidFill>
                            <a:schemeClr val="tx1"/>
                          </a:solidFill>
                          <a:latin typeface="Arial"/>
                        </a:defRPr>
                      </a:lvl7pPr>
                      <a:lvl8pPr marL="3200240" algn="l" defTabSz="914355" rtl="0" eaLnBrk="1" latinLnBrk="0" hangingPunct="1">
                        <a:defRPr sz="1800" kern="1200">
                          <a:solidFill>
                            <a:schemeClr val="tx1"/>
                          </a:solidFill>
                          <a:latin typeface="Arial"/>
                        </a:defRPr>
                      </a:lvl8pPr>
                      <a:lvl9pPr marL="3657417" algn="l" defTabSz="914355"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2100"/>
                        </a:lnSpc>
                        <a:spcBef>
                          <a:spcPct val="0"/>
                        </a:spcBef>
                        <a:spcAft>
                          <a:spcPct val="0"/>
                        </a:spcAft>
                        <a:buClrTx/>
                        <a:buSzTx/>
                        <a:buFont typeface="Wingdings" pitchFamily="2" charset="2"/>
                        <a:buNone/>
                        <a:tabLst/>
                      </a:pPr>
                      <a:r>
                        <a:rPr kumimoji="0" lang="de-DE" sz="1000" b="0" i="0" u="none" strike="noStrike" cap="none" normalizeH="0" baseline="0" dirty="0">
                          <a:ln>
                            <a:noFill/>
                          </a:ln>
                          <a:solidFill>
                            <a:srgbClr val="000000"/>
                          </a:solidFill>
                          <a:effectLst/>
                          <a:latin typeface="Arial"/>
                        </a:rPr>
                        <a:t>Produktionsfläche</a:t>
                      </a:r>
                      <a:endParaRPr kumimoji="0" lang="en-US" sz="1000" b="0" i="0" u="none" strike="noStrike" cap="none" normalizeH="0" baseline="0" dirty="0">
                        <a:ln>
                          <a:noFill/>
                        </a:ln>
                        <a:solidFill>
                          <a:srgbClr val="000000"/>
                        </a:solidFill>
                        <a:effectLst/>
                        <a:latin typeface="Arial"/>
                      </a:endParaRPr>
                    </a:p>
                  </a:txBody>
                  <a:tcPr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0000"/>
                      </a:solidFill>
                      <a:prstDash val="dot"/>
                      <a:round/>
                      <a:headEnd type="none" w="med" len="med"/>
                      <a:tailEnd type="none" w="med" len="med"/>
                    </a:lnT>
                    <a:lnB w="3175" cap="flat" cmpd="sng" algn="ctr">
                      <a:solidFill>
                        <a:srgbClr val="000000"/>
                      </a:solidFill>
                      <a:prstDash val="dot"/>
                      <a:round/>
                      <a:headEnd type="none" w="med" len="med"/>
                      <a:tailEnd type="none" w="med" len="med"/>
                    </a:lnB>
                    <a:lnTlToBr>
                      <a:noFill/>
                    </a:lnTlToBr>
                    <a:lnBlToTr>
                      <a:noFill/>
                    </a:lnBlToTr>
                    <a:solidFill>
                      <a:srgbClr val="FFFFFF"/>
                    </a:solidFill>
                  </a:tcPr>
                </a:tc>
                <a:tc>
                  <a:txBody>
                    <a:bodyPr/>
                    <a:lstStyle>
                      <a:lvl1pPr marL="0" algn="l" defTabSz="914355" rtl="0" eaLnBrk="1" latinLnBrk="0" hangingPunct="1">
                        <a:defRPr sz="1800" kern="1200">
                          <a:solidFill>
                            <a:schemeClr val="tx1"/>
                          </a:solidFill>
                          <a:latin typeface="Arial"/>
                        </a:defRPr>
                      </a:lvl1pPr>
                      <a:lvl2pPr marL="457177" algn="l" defTabSz="914355" rtl="0" eaLnBrk="1" latinLnBrk="0" hangingPunct="1">
                        <a:defRPr sz="1800" kern="1200">
                          <a:solidFill>
                            <a:schemeClr val="tx1"/>
                          </a:solidFill>
                          <a:latin typeface="Arial"/>
                        </a:defRPr>
                      </a:lvl2pPr>
                      <a:lvl3pPr marL="914355" algn="l" defTabSz="914355" rtl="0" eaLnBrk="1" latinLnBrk="0" hangingPunct="1">
                        <a:defRPr sz="1800" kern="1200">
                          <a:solidFill>
                            <a:schemeClr val="tx1"/>
                          </a:solidFill>
                          <a:latin typeface="Arial"/>
                        </a:defRPr>
                      </a:lvl3pPr>
                      <a:lvl4pPr marL="1371532" algn="l" defTabSz="914355" rtl="0" eaLnBrk="1" latinLnBrk="0" hangingPunct="1">
                        <a:defRPr sz="1800" kern="1200">
                          <a:solidFill>
                            <a:schemeClr val="tx1"/>
                          </a:solidFill>
                          <a:latin typeface="Arial"/>
                        </a:defRPr>
                      </a:lvl4pPr>
                      <a:lvl5pPr marL="1828709" algn="l" defTabSz="914355" rtl="0" eaLnBrk="1" latinLnBrk="0" hangingPunct="1">
                        <a:defRPr sz="1800" kern="1200">
                          <a:solidFill>
                            <a:schemeClr val="tx1"/>
                          </a:solidFill>
                          <a:latin typeface="Arial"/>
                        </a:defRPr>
                      </a:lvl5pPr>
                      <a:lvl6pPr marL="2285886" algn="l" defTabSz="914355" rtl="0" eaLnBrk="1" latinLnBrk="0" hangingPunct="1">
                        <a:defRPr sz="1800" kern="1200">
                          <a:solidFill>
                            <a:schemeClr val="tx1"/>
                          </a:solidFill>
                          <a:latin typeface="Arial"/>
                        </a:defRPr>
                      </a:lvl6pPr>
                      <a:lvl7pPr marL="2743063" algn="l" defTabSz="914355" rtl="0" eaLnBrk="1" latinLnBrk="0" hangingPunct="1">
                        <a:defRPr sz="1800" kern="1200">
                          <a:solidFill>
                            <a:schemeClr val="tx1"/>
                          </a:solidFill>
                          <a:latin typeface="Arial"/>
                        </a:defRPr>
                      </a:lvl7pPr>
                      <a:lvl8pPr marL="3200240" algn="l" defTabSz="914355" rtl="0" eaLnBrk="1" latinLnBrk="0" hangingPunct="1">
                        <a:defRPr sz="1800" kern="1200">
                          <a:solidFill>
                            <a:schemeClr val="tx1"/>
                          </a:solidFill>
                          <a:latin typeface="Arial"/>
                        </a:defRPr>
                      </a:lvl8pPr>
                      <a:lvl9pPr marL="3657417" algn="l" defTabSz="914355" rtl="0" eaLnBrk="1" latinLnBrk="0" hangingPunct="1">
                        <a:defRPr sz="1800" kern="1200">
                          <a:solidFill>
                            <a:schemeClr val="tx1"/>
                          </a:solidFill>
                          <a:latin typeface="Arial"/>
                        </a:defRPr>
                      </a:lvl9pPr>
                    </a:lstStyle>
                    <a:p>
                      <a:pPr marL="0" marR="0" lvl="0" indent="0" algn="ctr" defTabSz="914400" rtl="0" eaLnBrk="0" fontAlgn="base" latinLnBrk="0" hangingPunct="0">
                        <a:lnSpc>
                          <a:spcPts val="2100"/>
                        </a:lnSpc>
                        <a:spcBef>
                          <a:spcPct val="0"/>
                        </a:spcBef>
                        <a:spcAft>
                          <a:spcPct val="10000"/>
                        </a:spcAft>
                        <a:buClrTx/>
                        <a:buSzTx/>
                        <a:buFontTx/>
                        <a:buNone/>
                        <a:tabLst/>
                      </a:pPr>
                      <a:r>
                        <a:rPr kumimoji="0" lang="de-DE" sz="1000" b="0" i="0" u="none" strike="noStrike" cap="none" normalizeH="0" baseline="0" dirty="0">
                          <a:ln>
                            <a:noFill/>
                          </a:ln>
                          <a:solidFill>
                            <a:srgbClr val="000000"/>
                          </a:solidFill>
                          <a:effectLst/>
                          <a:latin typeface="Arial"/>
                        </a:rPr>
                        <a:t>28.615 m²</a:t>
                      </a:r>
                      <a:endParaRPr kumimoji="0" lang="en-US" sz="1000" b="0" i="0" u="none" strike="noStrike" cap="none" normalizeH="0" baseline="0" dirty="0">
                        <a:ln>
                          <a:noFill/>
                        </a:ln>
                        <a:solidFill>
                          <a:srgbClr val="000000"/>
                        </a:solidFill>
                        <a:effectLst/>
                        <a:latin typeface="Arial"/>
                      </a:endParaRPr>
                    </a:p>
                  </a:txBody>
                  <a:tcPr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3175" cap="flat" cmpd="sng" algn="ctr">
                      <a:solidFill>
                        <a:srgbClr val="000000"/>
                      </a:solidFill>
                      <a:prstDash val="dot"/>
                      <a:round/>
                      <a:headEnd type="none" w="med" len="med"/>
                      <a:tailEnd type="none" w="med" len="med"/>
                    </a:lnT>
                    <a:lnB w="3175" cap="flat" cmpd="sng" algn="ctr">
                      <a:solidFill>
                        <a:srgbClr val="000000"/>
                      </a:solidFill>
                      <a:prstDash val="dot"/>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210556">
                <a:tc>
                  <a:txBody>
                    <a:bodyPr/>
                    <a:lstStyle>
                      <a:lvl1pPr marL="0" algn="l" defTabSz="914355" rtl="0" eaLnBrk="1" latinLnBrk="0" hangingPunct="1">
                        <a:defRPr sz="1800" kern="1200">
                          <a:solidFill>
                            <a:schemeClr val="tx1"/>
                          </a:solidFill>
                          <a:latin typeface="Arial"/>
                        </a:defRPr>
                      </a:lvl1pPr>
                      <a:lvl2pPr marL="457177" algn="l" defTabSz="914355" rtl="0" eaLnBrk="1" latinLnBrk="0" hangingPunct="1">
                        <a:defRPr sz="1800" kern="1200">
                          <a:solidFill>
                            <a:schemeClr val="tx1"/>
                          </a:solidFill>
                          <a:latin typeface="Arial"/>
                        </a:defRPr>
                      </a:lvl2pPr>
                      <a:lvl3pPr marL="914355" algn="l" defTabSz="914355" rtl="0" eaLnBrk="1" latinLnBrk="0" hangingPunct="1">
                        <a:defRPr sz="1800" kern="1200">
                          <a:solidFill>
                            <a:schemeClr val="tx1"/>
                          </a:solidFill>
                          <a:latin typeface="Arial"/>
                        </a:defRPr>
                      </a:lvl3pPr>
                      <a:lvl4pPr marL="1371532" algn="l" defTabSz="914355" rtl="0" eaLnBrk="1" latinLnBrk="0" hangingPunct="1">
                        <a:defRPr sz="1800" kern="1200">
                          <a:solidFill>
                            <a:schemeClr val="tx1"/>
                          </a:solidFill>
                          <a:latin typeface="Arial"/>
                        </a:defRPr>
                      </a:lvl4pPr>
                      <a:lvl5pPr marL="1828709" algn="l" defTabSz="914355" rtl="0" eaLnBrk="1" latinLnBrk="0" hangingPunct="1">
                        <a:defRPr sz="1800" kern="1200">
                          <a:solidFill>
                            <a:schemeClr val="tx1"/>
                          </a:solidFill>
                          <a:latin typeface="Arial"/>
                        </a:defRPr>
                      </a:lvl5pPr>
                      <a:lvl6pPr marL="2285886" algn="l" defTabSz="914355" rtl="0" eaLnBrk="1" latinLnBrk="0" hangingPunct="1">
                        <a:defRPr sz="1800" kern="1200">
                          <a:solidFill>
                            <a:schemeClr val="tx1"/>
                          </a:solidFill>
                          <a:latin typeface="Arial"/>
                        </a:defRPr>
                      </a:lvl6pPr>
                      <a:lvl7pPr marL="2743063" algn="l" defTabSz="914355" rtl="0" eaLnBrk="1" latinLnBrk="0" hangingPunct="1">
                        <a:defRPr sz="1800" kern="1200">
                          <a:solidFill>
                            <a:schemeClr val="tx1"/>
                          </a:solidFill>
                          <a:latin typeface="Arial"/>
                        </a:defRPr>
                      </a:lvl7pPr>
                      <a:lvl8pPr marL="3200240" algn="l" defTabSz="914355" rtl="0" eaLnBrk="1" latinLnBrk="0" hangingPunct="1">
                        <a:defRPr sz="1800" kern="1200">
                          <a:solidFill>
                            <a:schemeClr val="tx1"/>
                          </a:solidFill>
                          <a:latin typeface="Arial"/>
                        </a:defRPr>
                      </a:lvl8pPr>
                      <a:lvl9pPr marL="3657417" algn="l" defTabSz="914355"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2100"/>
                        </a:lnSpc>
                        <a:spcBef>
                          <a:spcPct val="0"/>
                        </a:spcBef>
                        <a:spcAft>
                          <a:spcPct val="0"/>
                        </a:spcAft>
                        <a:buClrTx/>
                        <a:buSzTx/>
                        <a:buFont typeface="Wingdings" pitchFamily="2" charset="2"/>
                        <a:buNone/>
                        <a:tabLst/>
                      </a:pPr>
                      <a:r>
                        <a:rPr kumimoji="0" lang="de-DE" sz="1000" b="0" i="0" u="none" strike="noStrike" cap="none" normalizeH="0" baseline="0" dirty="0">
                          <a:ln>
                            <a:noFill/>
                          </a:ln>
                          <a:solidFill>
                            <a:srgbClr val="000000"/>
                          </a:solidFill>
                          <a:effectLst/>
                          <a:latin typeface="Arial"/>
                        </a:rPr>
                        <a:t>Bürofläche</a:t>
                      </a:r>
                      <a:endParaRPr kumimoji="0" lang="en-US" sz="1000" b="0" i="0" u="none" strike="noStrike" cap="none" normalizeH="0" baseline="0" dirty="0">
                        <a:ln>
                          <a:noFill/>
                        </a:ln>
                        <a:solidFill>
                          <a:srgbClr val="000000"/>
                        </a:solidFill>
                        <a:effectLst/>
                        <a:latin typeface="Arial"/>
                      </a:endParaRPr>
                    </a:p>
                  </a:txBody>
                  <a:tcPr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0000"/>
                      </a:solidFill>
                      <a:prstDash val="dot"/>
                      <a:round/>
                      <a:headEnd type="none" w="med" len="med"/>
                      <a:tailEnd type="none" w="med" len="med"/>
                    </a:lnT>
                    <a:lnB w="3175" cap="flat" cmpd="sng" algn="ctr">
                      <a:solidFill>
                        <a:srgbClr val="000000"/>
                      </a:solidFill>
                      <a:prstDash val="dot"/>
                      <a:round/>
                      <a:headEnd type="none" w="med" len="med"/>
                      <a:tailEnd type="none" w="med" len="med"/>
                    </a:lnB>
                    <a:lnTlToBr>
                      <a:noFill/>
                    </a:lnTlToBr>
                    <a:lnBlToTr>
                      <a:noFill/>
                    </a:lnBlToTr>
                    <a:noFill/>
                  </a:tcPr>
                </a:tc>
                <a:tc>
                  <a:txBody>
                    <a:bodyPr/>
                    <a:lstStyle>
                      <a:lvl1pPr marL="0" algn="l" defTabSz="914355" rtl="0" eaLnBrk="1" latinLnBrk="0" hangingPunct="1">
                        <a:defRPr sz="1800" kern="1200">
                          <a:solidFill>
                            <a:schemeClr val="tx1"/>
                          </a:solidFill>
                          <a:latin typeface="Arial"/>
                        </a:defRPr>
                      </a:lvl1pPr>
                      <a:lvl2pPr marL="457177" algn="l" defTabSz="914355" rtl="0" eaLnBrk="1" latinLnBrk="0" hangingPunct="1">
                        <a:defRPr sz="1800" kern="1200">
                          <a:solidFill>
                            <a:schemeClr val="tx1"/>
                          </a:solidFill>
                          <a:latin typeface="Arial"/>
                        </a:defRPr>
                      </a:lvl2pPr>
                      <a:lvl3pPr marL="914355" algn="l" defTabSz="914355" rtl="0" eaLnBrk="1" latinLnBrk="0" hangingPunct="1">
                        <a:defRPr sz="1800" kern="1200">
                          <a:solidFill>
                            <a:schemeClr val="tx1"/>
                          </a:solidFill>
                          <a:latin typeface="Arial"/>
                        </a:defRPr>
                      </a:lvl3pPr>
                      <a:lvl4pPr marL="1371532" algn="l" defTabSz="914355" rtl="0" eaLnBrk="1" latinLnBrk="0" hangingPunct="1">
                        <a:defRPr sz="1800" kern="1200">
                          <a:solidFill>
                            <a:schemeClr val="tx1"/>
                          </a:solidFill>
                          <a:latin typeface="Arial"/>
                        </a:defRPr>
                      </a:lvl4pPr>
                      <a:lvl5pPr marL="1828709" algn="l" defTabSz="914355" rtl="0" eaLnBrk="1" latinLnBrk="0" hangingPunct="1">
                        <a:defRPr sz="1800" kern="1200">
                          <a:solidFill>
                            <a:schemeClr val="tx1"/>
                          </a:solidFill>
                          <a:latin typeface="Arial"/>
                        </a:defRPr>
                      </a:lvl5pPr>
                      <a:lvl6pPr marL="2285886" algn="l" defTabSz="914355" rtl="0" eaLnBrk="1" latinLnBrk="0" hangingPunct="1">
                        <a:defRPr sz="1800" kern="1200">
                          <a:solidFill>
                            <a:schemeClr val="tx1"/>
                          </a:solidFill>
                          <a:latin typeface="Arial"/>
                        </a:defRPr>
                      </a:lvl6pPr>
                      <a:lvl7pPr marL="2743063" algn="l" defTabSz="914355" rtl="0" eaLnBrk="1" latinLnBrk="0" hangingPunct="1">
                        <a:defRPr sz="1800" kern="1200">
                          <a:solidFill>
                            <a:schemeClr val="tx1"/>
                          </a:solidFill>
                          <a:latin typeface="Arial"/>
                        </a:defRPr>
                      </a:lvl7pPr>
                      <a:lvl8pPr marL="3200240" algn="l" defTabSz="914355" rtl="0" eaLnBrk="1" latinLnBrk="0" hangingPunct="1">
                        <a:defRPr sz="1800" kern="1200">
                          <a:solidFill>
                            <a:schemeClr val="tx1"/>
                          </a:solidFill>
                          <a:latin typeface="Arial"/>
                        </a:defRPr>
                      </a:lvl8pPr>
                      <a:lvl9pPr marL="3657417" algn="l" defTabSz="914355"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2100"/>
                        </a:lnSpc>
                        <a:spcBef>
                          <a:spcPct val="0"/>
                        </a:spcBef>
                        <a:spcAft>
                          <a:spcPct val="0"/>
                        </a:spcAft>
                        <a:buClrTx/>
                        <a:buSzTx/>
                        <a:buFont typeface="Wingdings" pitchFamily="2" charset="2"/>
                        <a:buNone/>
                        <a:tabLst/>
                      </a:pPr>
                      <a:r>
                        <a:rPr kumimoji="0" lang="de-DE" sz="1000" b="0" i="0" u="none" strike="noStrike" cap="none" normalizeH="0" baseline="0" dirty="0">
                          <a:ln>
                            <a:noFill/>
                          </a:ln>
                          <a:solidFill>
                            <a:srgbClr val="000000"/>
                          </a:solidFill>
                          <a:effectLst/>
                          <a:latin typeface="Arial"/>
                        </a:rPr>
                        <a:t>4.187 m²</a:t>
                      </a:r>
                      <a:endParaRPr kumimoji="0" lang="en-US" sz="1000" b="0" i="0" u="none" strike="noStrike" cap="none" normalizeH="0" baseline="0" dirty="0">
                        <a:ln>
                          <a:noFill/>
                        </a:ln>
                        <a:solidFill>
                          <a:srgbClr val="000000"/>
                        </a:solidFill>
                        <a:effectLst/>
                        <a:latin typeface="Arial"/>
                      </a:endParaRPr>
                    </a:p>
                  </a:txBody>
                  <a:tcPr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3175" cap="flat" cmpd="sng" algn="ctr">
                      <a:solidFill>
                        <a:srgbClr val="000000"/>
                      </a:solidFill>
                      <a:prstDash val="dot"/>
                      <a:round/>
                      <a:headEnd type="none" w="med" len="med"/>
                      <a:tailEnd type="none" w="med" len="med"/>
                    </a:lnT>
                    <a:lnB w="3175" cap="flat" cmpd="sng" algn="ctr">
                      <a:solidFill>
                        <a:srgbClr val="000000"/>
                      </a:solidFill>
                      <a:prstDash val="dot"/>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210556">
                <a:tc>
                  <a:txBody>
                    <a:bodyPr/>
                    <a:lstStyle>
                      <a:lvl1pPr marL="0" algn="l" defTabSz="914355" rtl="0" eaLnBrk="1" latinLnBrk="0" hangingPunct="1">
                        <a:defRPr sz="1800" kern="1200">
                          <a:solidFill>
                            <a:schemeClr val="tx1"/>
                          </a:solidFill>
                          <a:latin typeface="Arial"/>
                        </a:defRPr>
                      </a:lvl1pPr>
                      <a:lvl2pPr marL="457177" algn="l" defTabSz="914355" rtl="0" eaLnBrk="1" latinLnBrk="0" hangingPunct="1">
                        <a:defRPr sz="1800" kern="1200">
                          <a:solidFill>
                            <a:schemeClr val="tx1"/>
                          </a:solidFill>
                          <a:latin typeface="Arial"/>
                        </a:defRPr>
                      </a:lvl2pPr>
                      <a:lvl3pPr marL="914355" algn="l" defTabSz="914355" rtl="0" eaLnBrk="1" latinLnBrk="0" hangingPunct="1">
                        <a:defRPr sz="1800" kern="1200">
                          <a:solidFill>
                            <a:schemeClr val="tx1"/>
                          </a:solidFill>
                          <a:latin typeface="Arial"/>
                        </a:defRPr>
                      </a:lvl3pPr>
                      <a:lvl4pPr marL="1371532" algn="l" defTabSz="914355" rtl="0" eaLnBrk="1" latinLnBrk="0" hangingPunct="1">
                        <a:defRPr sz="1800" kern="1200">
                          <a:solidFill>
                            <a:schemeClr val="tx1"/>
                          </a:solidFill>
                          <a:latin typeface="Arial"/>
                        </a:defRPr>
                      </a:lvl4pPr>
                      <a:lvl5pPr marL="1828709" algn="l" defTabSz="914355" rtl="0" eaLnBrk="1" latinLnBrk="0" hangingPunct="1">
                        <a:defRPr sz="1800" kern="1200">
                          <a:solidFill>
                            <a:schemeClr val="tx1"/>
                          </a:solidFill>
                          <a:latin typeface="Arial"/>
                        </a:defRPr>
                      </a:lvl5pPr>
                      <a:lvl6pPr marL="2285886" algn="l" defTabSz="914355" rtl="0" eaLnBrk="1" latinLnBrk="0" hangingPunct="1">
                        <a:defRPr sz="1800" kern="1200">
                          <a:solidFill>
                            <a:schemeClr val="tx1"/>
                          </a:solidFill>
                          <a:latin typeface="Arial"/>
                        </a:defRPr>
                      </a:lvl6pPr>
                      <a:lvl7pPr marL="2743063" algn="l" defTabSz="914355" rtl="0" eaLnBrk="1" latinLnBrk="0" hangingPunct="1">
                        <a:defRPr sz="1800" kern="1200">
                          <a:solidFill>
                            <a:schemeClr val="tx1"/>
                          </a:solidFill>
                          <a:latin typeface="Arial"/>
                        </a:defRPr>
                      </a:lvl7pPr>
                      <a:lvl8pPr marL="3200240" algn="l" defTabSz="914355" rtl="0" eaLnBrk="1" latinLnBrk="0" hangingPunct="1">
                        <a:defRPr sz="1800" kern="1200">
                          <a:solidFill>
                            <a:schemeClr val="tx1"/>
                          </a:solidFill>
                          <a:latin typeface="Arial"/>
                        </a:defRPr>
                      </a:lvl8pPr>
                      <a:lvl9pPr marL="3657417" algn="l" defTabSz="914355"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2100"/>
                        </a:lnSpc>
                        <a:spcBef>
                          <a:spcPct val="0"/>
                        </a:spcBef>
                        <a:spcAft>
                          <a:spcPct val="0"/>
                        </a:spcAft>
                        <a:buClrTx/>
                        <a:buSzTx/>
                        <a:buFont typeface="Wingdings" pitchFamily="2" charset="2"/>
                        <a:buNone/>
                        <a:tabLst/>
                      </a:pPr>
                      <a:r>
                        <a:rPr kumimoji="0" lang="de-DE" sz="1000" b="0" i="0" u="none" strike="noStrike" cap="none" normalizeH="0" baseline="0" dirty="0">
                          <a:ln>
                            <a:noFill/>
                          </a:ln>
                          <a:solidFill>
                            <a:srgbClr val="000000"/>
                          </a:solidFill>
                          <a:effectLst/>
                          <a:latin typeface="Arial"/>
                        </a:rPr>
                        <a:t>Nebenfläche</a:t>
                      </a:r>
                      <a:endParaRPr kumimoji="0" lang="en-US" sz="1000" b="0" i="0" u="none" strike="noStrike" cap="none" normalizeH="0" baseline="0" dirty="0">
                        <a:ln>
                          <a:noFill/>
                        </a:ln>
                        <a:solidFill>
                          <a:srgbClr val="000000"/>
                        </a:solidFill>
                        <a:effectLst/>
                        <a:latin typeface="Arial"/>
                      </a:endParaRPr>
                    </a:p>
                  </a:txBody>
                  <a:tcPr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0000"/>
                      </a:solidFill>
                      <a:prstDash val="dot"/>
                      <a:round/>
                      <a:headEnd type="none" w="med" len="med"/>
                      <a:tailEnd type="none" w="med" len="med"/>
                    </a:lnT>
                    <a:lnB w="3175" cap="flat" cmpd="sng" algn="ctr">
                      <a:solidFill>
                        <a:srgbClr val="000000"/>
                      </a:solidFill>
                      <a:prstDash val="dot"/>
                      <a:round/>
                      <a:headEnd type="none" w="med" len="med"/>
                      <a:tailEnd type="none" w="med" len="med"/>
                    </a:lnB>
                    <a:lnTlToBr>
                      <a:noFill/>
                    </a:lnTlToBr>
                    <a:lnBlToTr>
                      <a:noFill/>
                    </a:lnBlToTr>
                    <a:solidFill>
                      <a:srgbClr val="FFFFFF"/>
                    </a:solidFill>
                  </a:tcPr>
                </a:tc>
                <a:tc>
                  <a:txBody>
                    <a:bodyPr/>
                    <a:lstStyle>
                      <a:lvl1pPr marL="0" algn="l" defTabSz="914355" rtl="0" eaLnBrk="1" latinLnBrk="0" hangingPunct="1">
                        <a:defRPr sz="1800" kern="1200">
                          <a:solidFill>
                            <a:schemeClr val="tx1"/>
                          </a:solidFill>
                          <a:latin typeface="Arial"/>
                        </a:defRPr>
                      </a:lvl1pPr>
                      <a:lvl2pPr marL="457177" algn="l" defTabSz="914355" rtl="0" eaLnBrk="1" latinLnBrk="0" hangingPunct="1">
                        <a:defRPr sz="1800" kern="1200">
                          <a:solidFill>
                            <a:schemeClr val="tx1"/>
                          </a:solidFill>
                          <a:latin typeface="Arial"/>
                        </a:defRPr>
                      </a:lvl2pPr>
                      <a:lvl3pPr marL="914355" algn="l" defTabSz="914355" rtl="0" eaLnBrk="1" latinLnBrk="0" hangingPunct="1">
                        <a:defRPr sz="1800" kern="1200">
                          <a:solidFill>
                            <a:schemeClr val="tx1"/>
                          </a:solidFill>
                          <a:latin typeface="Arial"/>
                        </a:defRPr>
                      </a:lvl3pPr>
                      <a:lvl4pPr marL="1371532" algn="l" defTabSz="914355" rtl="0" eaLnBrk="1" latinLnBrk="0" hangingPunct="1">
                        <a:defRPr sz="1800" kern="1200">
                          <a:solidFill>
                            <a:schemeClr val="tx1"/>
                          </a:solidFill>
                          <a:latin typeface="Arial"/>
                        </a:defRPr>
                      </a:lvl4pPr>
                      <a:lvl5pPr marL="1828709" algn="l" defTabSz="914355" rtl="0" eaLnBrk="1" latinLnBrk="0" hangingPunct="1">
                        <a:defRPr sz="1800" kern="1200">
                          <a:solidFill>
                            <a:schemeClr val="tx1"/>
                          </a:solidFill>
                          <a:latin typeface="Arial"/>
                        </a:defRPr>
                      </a:lvl5pPr>
                      <a:lvl6pPr marL="2285886" algn="l" defTabSz="914355" rtl="0" eaLnBrk="1" latinLnBrk="0" hangingPunct="1">
                        <a:defRPr sz="1800" kern="1200">
                          <a:solidFill>
                            <a:schemeClr val="tx1"/>
                          </a:solidFill>
                          <a:latin typeface="Arial"/>
                        </a:defRPr>
                      </a:lvl6pPr>
                      <a:lvl7pPr marL="2743063" algn="l" defTabSz="914355" rtl="0" eaLnBrk="1" latinLnBrk="0" hangingPunct="1">
                        <a:defRPr sz="1800" kern="1200">
                          <a:solidFill>
                            <a:schemeClr val="tx1"/>
                          </a:solidFill>
                          <a:latin typeface="Arial"/>
                        </a:defRPr>
                      </a:lvl7pPr>
                      <a:lvl8pPr marL="3200240" algn="l" defTabSz="914355" rtl="0" eaLnBrk="1" latinLnBrk="0" hangingPunct="1">
                        <a:defRPr sz="1800" kern="1200">
                          <a:solidFill>
                            <a:schemeClr val="tx1"/>
                          </a:solidFill>
                          <a:latin typeface="Arial"/>
                        </a:defRPr>
                      </a:lvl8pPr>
                      <a:lvl9pPr marL="3657417" algn="l" defTabSz="914355" rtl="0" eaLnBrk="1" latinLnBrk="0" hangingPunct="1">
                        <a:defRPr sz="1800" kern="1200">
                          <a:solidFill>
                            <a:schemeClr val="tx1"/>
                          </a:solidFill>
                          <a:latin typeface="Arial"/>
                        </a:defRPr>
                      </a:lvl9pPr>
                    </a:lstStyle>
                    <a:p>
                      <a:pPr marL="0" marR="0" lvl="0" indent="0" algn="ctr" defTabSz="914400" rtl="0" eaLnBrk="0" fontAlgn="base" latinLnBrk="0" hangingPunct="0">
                        <a:lnSpc>
                          <a:spcPts val="2100"/>
                        </a:lnSpc>
                        <a:spcBef>
                          <a:spcPct val="0"/>
                        </a:spcBef>
                        <a:spcAft>
                          <a:spcPct val="10000"/>
                        </a:spcAft>
                        <a:buClrTx/>
                        <a:buSzTx/>
                        <a:buFontTx/>
                        <a:buNone/>
                        <a:tabLst/>
                      </a:pPr>
                      <a:r>
                        <a:rPr kumimoji="0" lang="de-DE" sz="1000" b="0" i="0" u="none" strike="noStrike" cap="none" normalizeH="0" baseline="0" dirty="0">
                          <a:ln>
                            <a:noFill/>
                          </a:ln>
                          <a:solidFill>
                            <a:srgbClr val="000000"/>
                          </a:solidFill>
                          <a:effectLst/>
                          <a:latin typeface="Arial"/>
                        </a:rPr>
                        <a:t>13.984 m²</a:t>
                      </a:r>
                      <a:endParaRPr kumimoji="0" lang="en-US" sz="1000" b="0" i="0" u="none" strike="noStrike" cap="none" normalizeH="0" baseline="0" dirty="0">
                        <a:ln>
                          <a:noFill/>
                        </a:ln>
                        <a:solidFill>
                          <a:srgbClr val="000000"/>
                        </a:solidFill>
                        <a:effectLst/>
                        <a:latin typeface="Arial"/>
                      </a:endParaRPr>
                    </a:p>
                  </a:txBody>
                  <a:tcPr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3175" cap="flat" cmpd="sng" algn="ctr">
                      <a:solidFill>
                        <a:srgbClr val="000000"/>
                      </a:solidFill>
                      <a:prstDash val="dot"/>
                      <a:round/>
                      <a:headEnd type="none" w="med" len="med"/>
                      <a:tailEnd type="none" w="med" len="med"/>
                    </a:lnT>
                    <a:lnB w="3175" cap="flat" cmpd="sng" algn="ctr">
                      <a:solidFill>
                        <a:srgbClr val="000000"/>
                      </a:solidFill>
                      <a:prstDash val="dot"/>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210556">
                <a:tc>
                  <a:txBody>
                    <a:bodyPr/>
                    <a:lstStyle>
                      <a:lvl1pPr marL="0" algn="l" defTabSz="914355" rtl="0" eaLnBrk="1" latinLnBrk="0" hangingPunct="1">
                        <a:defRPr sz="1800" kern="1200">
                          <a:solidFill>
                            <a:schemeClr val="tx1"/>
                          </a:solidFill>
                          <a:latin typeface="Arial"/>
                        </a:defRPr>
                      </a:lvl1pPr>
                      <a:lvl2pPr marL="457177" algn="l" defTabSz="914355" rtl="0" eaLnBrk="1" latinLnBrk="0" hangingPunct="1">
                        <a:defRPr sz="1800" kern="1200">
                          <a:solidFill>
                            <a:schemeClr val="tx1"/>
                          </a:solidFill>
                          <a:latin typeface="Arial"/>
                        </a:defRPr>
                      </a:lvl2pPr>
                      <a:lvl3pPr marL="914355" algn="l" defTabSz="914355" rtl="0" eaLnBrk="1" latinLnBrk="0" hangingPunct="1">
                        <a:defRPr sz="1800" kern="1200">
                          <a:solidFill>
                            <a:schemeClr val="tx1"/>
                          </a:solidFill>
                          <a:latin typeface="Arial"/>
                        </a:defRPr>
                      </a:lvl3pPr>
                      <a:lvl4pPr marL="1371532" algn="l" defTabSz="914355" rtl="0" eaLnBrk="1" latinLnBrk="0" hangingPunct="1">
                        <a:defRPr sz="1800" kern="1200">
                          <a:solidFill>
                            <a:schemeClr val="tx1"/>
                          </a:solidFill>
                          <a:latin typeface="Arial"/>
                        </a:defRPr>
                      </a:lvl4pPr>
                      <a:lvl5pPr marL="1828709" algn="l" defTabSz="914355" rtl="0" eaLnBrk="1" latinLnBrk="0" hangingPunct="1">
                        <a:defRPr sz="1800" kern="1200">
                          <a:solidFill>
                            <a:schemeClr val="tx1"/>
                          </a:solidFill>
                          <a:latin typeface="Arial"/>
                        </a:defRPr>
                      </a:lvl5pPr>
                      <a:lvl6pPr marL="2285886" algn="l" defTabSz="914355" rtl="0" eaLnBrk="1" latinLnBrk="0" hangingPunct="1">
                        <a:defRPr sz="1800" kern="1200">
                          <a:solidFill>
                            <a:schemeClr val="tx1"/>
                          </a:solidFill>
                          <a:latin typeface="Arial"/>
                        </a:defRPr>
                      </a:lvl6pPr>
                      <a:lvl7pPr marL="2743063" algn="l" defTabSz="914355" rtl="0" eaLnBrk="1" latinLnBrk="0" hangingPunct="1">
                        <a:defRPr sz="1800" kern="1200">
                          <a:solidFill>
                            <a:schemeClr val="tx1"/>
                          </a:solidFill>
                          <a:latin typeface="Arial"/>
                        </a:defRPr>
                      </a:lvl7pPr>
                      <a:lvl8pPr marL="3200240" algn="l" defTabSz="914355" rtl="0" eaLnBrk="1" latinLnBrk="0" hangingPunct="1">
                        <a:defRPr sz="1800" kern="1200">
                          <a:solidFill>
                            <a:schemeClr val="tx1"/>
                          </a:solidFill>
                          <a:latin typeface="Arial"/>
                        </a:defRPr>
                      </a:lvl8pPr>
                      <a:lvl9pPr marL="3657417" algn="l" defTabSz="914355" rtl="0" eaLnBrk="1" latinLnBrk="0" hangingPunct="1">
                        <a:defRPr sz="1800" kern="1200">
                          <a:solidFill>
                            <a:schemeClr val="tx1"/>
                          </a:solidFill>
                          <a:latin typeface="Arial"/>
                        </a:defRPr>
                      </a:lvl9pPr>
                    </a:lstStyle>
                    <a:p>
                      <a:pPr marL="0" marR="0" lvl="0" indent="0" algn="ctr" defTabSz="914400" rtl="0" eaLnBrk="1" fontAlgn="base" latinLnBrk="0" hangingPunct="1">
                        <a:lnSpc>
                          <a:spcPts val="2100"/>
                        </a:lnSpc>
                        <a:spcBef>
                          <a:spcPct val="0"/>
                        </a:spcBef>
                        <a:spcAft>
                          <a:spcPct val="0"/>
                        </a:spcAft>
                        <a:buClrTx/>
                        <a:buSzTx/>
                        <a:buFont typeface="Wingdings" pitchFamily="2" charset="2"/>
                        <a:buNone/>
                        <a:tabLst/>
                      </a:pPr>
                      <a:r>
                        <a:rPr kumimoji="0" lang="de-DE" sz="1000" b="0" i="0" u="none" strike="noStrike" cap="none" normalizeH="0" baseline="0" dirty="0">
                          <a:ln>
                            <a:noFill/>
                          </a:ln>
                          <a:solidFill>
                            <a:srgbClr val="000000"/>
                          </a:solidFill>
                          <a:effectLst/>
                          <a:latin typeface="Arial"/>
                        </a:rPr>
                        <a:t>Gesamtnutzfläche</a:t>
                      </a:r>
                    </a:p>
                  </a:txBody>
                  <a:tcPr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0000"/>
                      </a:solidFill>
                      <a:prstDash val="dot"/>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FFFFFF"/>
                    </a:solidFill>
                  </a:tcPr>
                </a:tc>
                <a:tc>
                  <a:txBody>
                    <a:bodyPr/>
                    <a:lstStyle>
                      <a:lvl1pPr marL="0" algn="l" defTabSz="914355" rtl="0" eaLnBrk="1" latinLnBrk="0" hangingPunct="1">
                        <a:defRPr sz="1800" kern="1200">
                          <a:solidFill>
                            <a:schemeClr val="tx1"/>
                          </a:solidFill>
                          <a:latin typeface="Arial"/>
                        </a:defRPr>
                      </a:lvl1pPr>
                      <a:lvl2pPr marL="457177" algn="l" defTabSz="914355" rtl="0" eaLnBrk="1" latinLnBrk="0" hangingPunct="1">
                        <a:defRPr sz="1800" kern="1200">
                          <a:solidFill>
                            <a:schemeClr val="tx1"/>
                          </a:solidFill>
                          <a:latin typeface="Arial"/>
                        </a:defRPr>
                      </a:lvl2pPr>
                      <a:lvl3pPr marL="914355" algn="l" defTabSz="914355" rtl="0" eaLnBrk="1" latinLnBrk="0" hangingPunct="1">
                        <a:defRPr sz="1800" kern="1200">
                          <a:solidFill>
                            <a:schemeClr val="tx1"/>
                          </a:solidFill>
                          <a:latin typeface="Arial"/>
                        </a:defRPr>
                      </a:lvl3pPr>
                      <a:lvl4pPr marL="1371532" algn="l" defTabSz="914355" rtl="0" eaLnBrk="1" latinLnBrk="0" hangingPunct="1">
                        <a:defRPr sz="1800" kern="1200">
                          <a:solidFill>
                            <a:schemeClr val="tx1"/>
                          </a:solidFill>
                          <a:latin typeface="Arial"/>
                        </a:defRPr>
                      </a:lvl4pPr>
                      <a:lvl5pPr marL="1828709" algn="l" defTabSz="914355" rtl="0" eaLnBrk="1" latinLnBrk="0" hangingPunct="1">
                        <a:defRPr sz="1800" kern="1200">
                          <a:solidFill>
                            <a:schemeClr val="tx1"/>
                          </a:solidFill>
                          <a:latin typeface="Arial"/>
                        </a:defRPr>
                      </a:lvl5pPr>
                      <a:lvl6pPr marL="2285886" algn="l" defTabSz="914355" rtl="0" eaLnBrk="1" latinLnBrk="0" hangingPunct="1">
                        <a:defRPr sz="1800" kern="1200">
                          <a:solidFill>
                            <a:schemeClr val="tx1"/>
                          </a:solidFill>
                          <a:latin typeface="Arial"/>
                        </a:defRPr>
                      </a:lvl6pPr>
                      <a:lvl7pPr marL="2743063" algn="l" defTabSz="914355" rtl="0" eaLnBrk="1" latinLnBrk="0" hangingPunct="1">
                        <a:defRPr sz="1800" kern="1200">
                          <a:solidFill>
                            <a:schemeClr val="tx1"/>
                          </a:solidFill>
                          <a:latin typeface="Arial"/>
                        </a:defRPr>
                      </a:lvl7pPr>
                      <a:lvl8pPr marL="3200240" algn="l" defTabSz="914355" rtl="0" eaLnBrk="1" latinLnBrk="0" hangingPunct="1">
                        <a:defRPr sz="1800" kern="1200">
                          <a:solidFill>
                            <a:schemeClr val="tx1"/>
                          </a:solidFill>
                          <a:latin typeface="Arial"/>
                        </a:defRPr>
                      </a:lvl8pPr>
                      <a:lvl9pPr marL="3657417" algn="l" defTabSz="914355" rtl="0" eaLnBrk="1" latinLnBrk="0" hangingPunct="1">
                        <a:defRPr sz="1800" kern="1200">
                          <a:solidFill>
                            <a:schemeClr val="tx1"/>
                          </a:solidFill>
                          <a:latin typeface="Arial"/>
                        </a:defRPr>
                      </a:lvl9pPr>
                    </a:lstStyle>
                    <a:p>
                      <a:pPr marL="0" marR="0" lvl="0" indent="0" algn="ctr" defTabSz="914400" rtl="0" eaLnBrk="0" fontAlgn="base" latinLnBrk="0" hangingPunct="0">
                        <a:lnSpc>
                          <a:spcPts val="2100"/>
                        </a:lnSpc>
                        <a:spcBef>
                          <a:spcPct val="0"/>
                        </a:spcBef>
                        <a:spcAft>
                          <a:spcPct val="10000"/>
                        </a:spcAft>
                        <a:buClrTx/>
                        <a:buSzTx/>
                        <a:buFontTx/>
                        <a:buNone/>
                        <a:tabLst/>
                      </a:pPr>
                      <a:r>
                        <a:rPr kumimoji="0" lang="de-DE" sz="1000" b="0" i="0" u="none" strike="noStrike" cap="none" normalizeH="0" baseline="0" dirty="0">
                          <a:ln>
                            <a:noFill/>
                          </a:ln>
                          <a:solidFill>
                            <a:srgbClr val="000000"/>
                          </a:solidFill>
                          <a:effectLst/>
                          <a:latin typeface="Arial"/>
                        </a:rPr>
                        <a:t>46.785 m²</a:t>
                      </a:r>
                      <a:endParaRPr kumimoji="0" lang="en-US" sz="1000" b="0" i="0" u="none" strike="noStrike" cap="none" normalizeH="0" baseline="0" dirty="0">
                        <a:ln>
                          <a:noFill/>
                        </a:ln>
                        <a:solidFill>
                          <a:srgbClr val="000000"/>
                        </a:solidFill>
                        <a:effectLst/>
                        <a:latin typeface="Arial"/>
                      </a:endParaRPr>
                    </a:p>
                  </a:txBody>
                  <a:tcPr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3175" cap="flat" cmpd="sng" algn="ctr">
                      <a:solidFill>
                        <a:srgbClr val="000000"/>
                      </a:solidFill>
                      <a:prstDash val="dot"/>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bl>
          </a:graphicData>
        </a:graphic>
      </p:graphicFrame>
      <p:sp>
        <p:nvSpPr>
          <p:cNvPr id="182" name="Text Box 36">
            <a:extLst>
              <a:ext uri="{FF2B5EF4-FFF2-40B4-BE49-F238E27FC236}">
                <a16:creationId xmlns:a16="http://schemas.microsoft.com/office/drawing/2014/main" id="{FC749127-9A9C-4F3B-8241-78DBBB817EF3}"/>
              </a:ext>
            </a:extLst>
          </p:cNvPr>
          <p:cNvSpPr txBox="1">
            <a:spLocks noChangeArrowheads="1"/>
          </p:cNvSpPr>
          <p:nvPr/>
        </p:nvSpPr>
        <p:spPr bwMode="auto">
          <a:xfrm>
            <a:off x="4631479" y="6086105"/>
            <a:ext cx="618568" cy="191141"/>
          </a:xfrm>
          <a:prstGeom prst="rect">
            <a:avLst/>
          </a:prstGeom>
          <a:noFill/>
          <a:ln w="3175">
            <a:noFill/>
            <a:miter lim="800000"/>
            <a:headEnd/>
            <a:tailEnd/>
          </a:ln>
          <a:effectLst/>
        </p:spPr>
        <p:txBody>
          <a:bodyPr wrap="none" lIns="0" tIns="0" rIns="0" bIns="0">
            <a:spAutoFit/>
          </a:bodyPr>
          <a:lstStyle/>
          <a:p>
            <a:pPr marL="0" marR="0" lvl="0" indent="0" algn="ctr" defTabSz="914400" eaLnBrk="0" fontAlgn="auto" latinLnBrk="0" hangingPunct="0">
              <a:lnSpc>
                <a:spcPct val="100000"/>
              </a:lnSpc>
              <a:spcBef>
                <a:spcPts val="0"/>
              </a:spcBef>
              <a:spcAft>
                <a:spcPct val="10000"/>
              </a:spcAft>
              <a:buClrTx/>
              <a:buSzTx/>
              <a:buFontTx/>
              <a:buNone/>
              <a:tabLst/>
              <a:defRPr/>
            </a:pPr>
            <a:r>
              <a:rPr kumimoji="0" lang="de-DE" sz="1200" b="0" i="0" u="none" strike="noStrike" kern="0" cap="none" spc="0" normalizeH="0" baseline="0" noProof="0" dirty="0" err="1">
                <a:ln>
                  <a:noFill/>
                </a:ln>
                <a:solidFill>
                  <a:srgbClr val="000000"/>
                </a:solidFill>
                <a:effectLst/>
                <a:uLnTx/>
                <a:uFillTx/>
              </a:rPr>
              <a:t>Lauchert</a:t>
            </a:r>
            <a:endParaRPr kumimoji="0" lang="de-DE" sz="1200" b="0" i="0" u="none" strike="noStrike" kern="0" cap="none" spc="0" normalizeH="0" baseline="0" noProof="0" dirty="0">
              <a:ln>
                <a:noFill/>
              </a:ln>
              <a:solidFill>
                <a:srgbClr val="000000"/>
              </a:solidFill>
              <a:effectLst/>
              <a:uLnTx/>
              <a:uFillTx/>
            </a:endParaRPr>
          </a:p>
        </p:txBody>
      </p:sp>
      <p:grpSp>
        <p:nvGrpSpPr>
          <p:cNvPr id="199" name="Gruppieren 110">
            <a:extLst>
              <a:ext uri="{FF2B5EF4-FFF2-40B4-BE49-F238E27FC236}">
                <a16:creationId xmlns:a16="http://schemas.microsoft.com/office/drawing/2014/main" id="{A6BC486F-12F1-4BEA-97AE-5BC340E5F707}"/>
              </a:ext>
            </a:extLst>
          </p:cNvPr>
          <p:cNvGrpSpPr/>
          <p:nvPr/>
        </p:nvGrpSpPr>
        <p:grpSpPr>
          <a:xfrm>
            <a:off x="2873356" y="1484664"/>
            <a:ext cx="2904247" cy="1806109"/>
            <a:chOff x="686387" y="1337503"/>
            <a:chExt cx="2904247" cy="1806109"/>
          </a:xfrm>
        </p:grpSpPr>
        <p:grpSp>
          <p:nvGrpSpPr>
            <p:cNvPr id="200" name="Gruppieren 108">
              <a:extLst>
                <a:ext uri="{FF2B5EF4-FFF2-40B4-BE49-F238E27FC236}">
                  <a16:creationId xmlns:a16="http://schemas.microsoft.com/office/drawing/2014/main" id="{C9584EE9-6D40-470F-933C-60DDBFE3B63C}"/>
                </a:ext>
              </a:extLst>
            </p:cNvPr>
            <p:cNvGrpSpPr/>
            <p:nvPr/>
          </p:nvGrpSpPr>
          <p:grpSpPr>
            <a:xfrm>
              <a:off x="686387" y="1341759"/>
              <a:ext cx="782302" cy="1801853"/>
              <a:chOff x="686387" y="1312959"/>
              <a:chExt cx="782302" cy="1801853"/>
            </a:xfrm>
          </p:grpSpPr>
          <p:pic>
            <p:nvPicPr>
              <p:cNvPr id="212" name="Picture 2">
                <a:extLst>
                  <a:ext uri="{FF2B5EF4-FFF2-40B4-BE49-F238E27FC236}">
                    <a16:creationId xmlns:a16="http://schemas.microsoft.com/office/drawing/2014/main" id="{164A59B7-EBD1-487B-A3DE-49F7914DEFB9}"/>
                  </a:ext>
                </a:extLst>
              </p:cNvPr>
              <p:cNvPicPr>
                <a:picLocks noChangeAspect="1" noChangeArrowheads="1"/>
              </p:cNvPicPr>
              <p:nvPr/>
            </p:nvPicPr>
            <p:blipFill>
              <a:blip r:embed="rId5" cstate="print"/>
              <a:srcRect r="90155" b="65200"/>
              <a:stretch>
                <a:fillRect/>
              </a:stretch>
            </p:blipFill>
            <p:spPr bwMode="auto">
              <a:xfrm>
                <a:off x="686387" y="1312959"/>
                <a:ext cx="782302" cy="1801853"/>
              </a:xfrm>
              <a:prstGeom prst="rect">
                <a:avLst/>
              </a:prstGeom>
              <a:noFill/>
              <a:ln w="9525">
                <a:noFill/>
                <a:miter lim="800000"/>
                <a:headEnd/>
                <a:tailEnd/>
              </a:ln>
            </p:spPr>
          </p:pic>
          <p:sp>
            <p:nvSpPr>
              <p:cNvPr id="213" name="Rectangle 76">
                <a:extLst>
                  <a:ext uri="{FF2B5EF4-FFF2-40B4-BE49-F238E27FC236}">
                    <a16:creationId xmlns:a16="http://schemas.microsoft.com/office/drawing/2014/main" id="{02152583-DDB8-4719-8447-D89C11F7B2D3}"/>
                  </a:ext>
                </a:extLst>
              </p:cNvPr>
              <p:cNvSpPr>
                <a:spLocks noChangeArrowheads="1"/>
              </p:cNvSpPr>
              <p:nvPr/>
            </p:nvSpPr>
            <p:spPr bwMode="auto">
              <a:xfrm>
                <a:off x="839267" y="1512203"/>
                <a:ext cx="302400" cy="126000"/>
              </a:xfrm>
              <a:prstGeom prst="rect">
                <a:avLst/>
              </a:prstGeom>
              <a:solidFill>
                <a:srgbClr val="FFFF00">
                  <a:alpha val="30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214" name="Rectangle 76">
                <a:extLst>
                  <a:ext uri="{FF2B5EF4-FFF2-40B4-BE49-F238E27FC236}">
                    <a16:creationId xmlns:a16="http://schemas.microsoft.com/office/drawing/2014/main" id="{A1A71BAE-18BC-46F5-B230-8414FCF9B3B8}"/>
                  </a:ext>
                </a:extLst>
              </p:cNvPr>
              <p:cNvSpPr>
                <a:spLocks noChangeArrowheads="1"/>
              </p:cNvSpPr>
              <p:nvPr/>
            </p:nvSpPr>
            <p:spPr bwMode="auto">
              <a:xfrm>
                <a:off x="896417" y="1651902"/>
                <a:ext cx="267016" cy="1339200"/>
              </a:xfrm>
              <a:prstGeom prst="rect">
                <a:avLst/>
              </a:prstGeom>
              <a:solidFill>
                <a:srgbClr val="FFFF00">
                  <a:alpha val="30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grpSp>
        <p:grpSp>
          <p:nvGrpSpPr>
            <p:cNvPr id="201" name="Gruppieren 109">
              <a:extLst>
                <a:ext uri="{FF2B5EF4-FFF2-40B4-BE49-F238E27FC236}">
                  <a16:creationId xmlns:a16="http://schemas.microsoft.com/office/drawing/2014/main" id="{4467AD51-BEBA-40E1-8C88-EBD0CD92F9F3}"/>
                </a:ext>
              </a:extLst>
            </p:cNvPr>
            <p:cNvGrpSpPr/>
            <p:nvPr/>
          </p:nvGrpSpPr>
          <p:grpSpPr>
            <a:xfrm>
              <a:off x="1423508" y="1337503"/>
              <a:ext cx="2167126" cy="1470590"/>
              <a:chOff x="1423508" y="1323103"/>
              <a:chExt cx="2167126" cy="1470590"/>
            </a:xfrm>
          </p:grpSpPr>
          <p:pic>
            <p:nvPicPr>
              <p:cNvPr id="202" name="Picture 2">
                <a:extLst>
                  <a:ext uri="{FF2B5EF4-FFF2-40B4-BE49-F238E27FC236}">
                    <a16:creationId xmlns:a16="http://schemas.microsoft.com/office/drawing/2014/main" id="{1D2ABF4B-3C03-4675-A4F6-772FCAD783B0}"/>
                  </a:ext>
                </a:extLst>
              </p:cNvPr>
              <p:cNvPicPr>
                <a:picLocks noChangeAspect="1" noChangeArrowheads="1"/>
              </p:cNvPicPr>
              <p:nvPr/>
            </p:nvPicPr>
            <p:blipFill>
              <a:blip r:embed="rId5" cstate="print"/>
              <a:srcRect l="11584" r="61143" b="71598"/>
              <a:stretch>
                <a:fillRect/>
              </a:stretch>
            </p:blipFill>
            <p:spPr bwMode="auto">
              <a:xfrm>
                <a:off x="1423508" y="1323103"/>
                <a:ext cx="2167126" cy="1470590"/>
              </a:xfrm>
              <a:prstGeom prst="rect">
                <a:avLst/>
              </a:prstGeom>
              <a:noFill/>
              <a:ln w="9525">
                <a:noFill/>
                <a:miter lim="800000"/>
                <a:headEnd/>
                <a:tailEnd/>
              </a:ln>
            </p:spPr>
          </p:pic>
          <p:sp>
            <p:nvSpPr>
              <p:cNvPr id="203" name="Rectangle 76">
                <a:extLst>
                  <a:ext uri="{FF2B5EF4-FFF2-40B4-BE49-F238E27FC236}">
                    <a16:creationId xmlns:a16="http://schemas.microsoft.com/office/drawing/2014/main" id="{8B0C14F4-9AC4-4202-A40F-C9F3DCEAB6BF}"/>
                  </a:ext>
                </a:extLst>
              </p:cNvPr>
              <p:cNvSpPr>
                <a:spLocks noChangeArrowheads="1"/>
              </p:cNvSpPr>
              <p:nvPr/>
            </p:nvSpPr>
            <p:spPr bwMode="auto">
              <a:xfrm>
                <a:off x="1775158" y="1649325"/>
                <a:ext cx="1577642" cy="406800"/>
              </a:xfrm>
              <a:prstGeom prst="rect">
                <a:avLst/>
              </a:prstGeom>
              <a:solidFill>
                <a:srgbClr val="FFFF00">
                  <a:alpha val="30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204" name="Rectangle 76">
                <a:extLst>
                  <a:ext uri="{FF2B5EF4-FFF2-40B4-BE49-F238E27FC236}">
                    <a16:creationId xmlns:a16="http://schemas.microsoft.com/office/drawing/2014/main" id="{77060660-EEC2-4FDC-9C59-E25A83350E76}"/>
                  </a:ext>
                </a:extLst>
              </p:cNvPr>
              <p:cNvSpPr>
                <a:spLocks noChangeArrowheads="1"/>
              </p:cNvSpPr>
              <p:nvPr/>
            </p:nvSpPr>
            <p:spPr bwMode="auto">
              <a:xfrm>
                <a:off x="1670391" y="1912548"/>
                <a:ext cx="104768" cy="228071"/>
              </a:xfrm>
              <a:prstGeom prst="rect">
                <a:avLst/>
              </a:prstGeom>
              <a:solidFill>
                <a:srgbClr val="FFFF00">
                  <a:alpha val="30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205" name="Rectangle 76">
                <a:extLst>
                  <a:ext uri="{FF2B5EF4-FFF2-40B4-BE49-F238E27FC236}">
                    <a16:creationId xmlns:a16="http://schemas.microsoft.com/office/drawing/2014/main" id="{0DA9F386-B6A3-4BA6-8E6A-E1B4D2C06912}"/>
                  </a:ext>
                </a:extLst>
              </p:cNvPr>
              <p:cNvSpPr>
                <a:spLocks noChangeArrowheads="1"/>
              </p:cNvSpPr>
              <p:nvPr/>
            </p:nvSpPr>
            <p:spPr bwMode="auto">
              <a:xfrm>
                <a:off x="1787866" y="2071299"/>
                <a:ext cx="104768" cy="62526"/>
              </a:xfrm>
              <a:prstGeom prst="rect">
                <a:avLst/>
              </a:prstGeom>
              <a:solidFill>
                <a:srgbClr val="FFFF00">
                  <a:alpha val="30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206" name="Rectangle 76">
                <a:extLst>
                  <a:ext uri="{FF2B5EF4-FFF2-40B4-BE49-F238E27FC236}">
                    <a16:creationId xmlns:a16="http://schemas.microsoft.com/office/drawing/2014/main" id="{0A824CA3-6FE1-4D3E-BEB1-B4680E7F1034}"/>
                  </a:ext>
                </a:extLst>
              </p:cNvPr>
              <p:cNvSpPr>
                <a:spLocks noChangeArrowheads="1"/>
              </p:cNvSpPr>
              <p:nvPr/>
            </p:nvSpPr>
            <p:spPr bwMode="auto">
              <a:xfrm>
                <a:off x="2933700" y="1486802"/>
                <a:ext cx="406400" cy="162523"/>
              </a:xfrm>
              <a:prstGeom prst="rect">
                <a:avLst/>
              </a:prstGeom>
              <a:solidFill>
                <a:srgbClr val="FFFF00">
                  <a:alpha val="30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207" name="Rectangle 76">
                <a:extLst>
                  <a:ext uri="{FF2B5EF4-FFF2-40B4-BE49-F238E27FC236}">
                    <a16:creationId xmlns:a16="http://schemas.microsoft.com/office/drawing/2014/main" id="{0DE5E02E-C464-4E89-8851-229009EF0F84}"/>
                  </a:ext>
                </a:extLst>
              </p:cNvPr>
              <p:cNvSpPr>
                <a:spLocks noChangeArrowheads="1"/>
              </p:cNvSpPr>
              <p:nvPr/>
            </p:nvSpPr>
            <p:spPr bwMode="auto">
              <a:xfrm>
                <a:off x="3095625" y="2071299"/>
                <a:ext cx="208800" cy="313200"/>
              </a:xfrm>
              <a:prstGeom prst="rect">
                <a:avLst/>
              </a:prstGeom>
              <a:solidFill>
                <a:srgbClr val="FFFF00">
                  <a:alpha val="30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208" name="Rectangle 76">
                <a:extLst>
                  <a:ext uri="{FF2B5EF4-FFF2-40B4-BE49-F238E27FC236}">
                    <a16:creationId xmlns:a16="http://schemas.microsoft.com/office/drawing/2014/main" id="{3BF43527-9A17-4E90-8469-C280EB77153E}"/>
                  </a:ext>
                </a:extLst>
              </p:cNvPr>
              <p:cNvSpPr>
                <a:spLocks noChangeArrowheads="1"/>
              </p:cNvSpPr>
              <p:nvPr/>
            </p:nvSpPr>
            <p:spPr bwMode="auto">
              <a:xfrm flipH="1">
                <a:off x="3051174" y="2079377"/>
                <a:ext cx="45719" cy="84384"/>
              </a:xfrm>
              <a:prstGeom prst="rect">
                <a:avLst/>
              </a:prstGeom>
              <a:solidFill>
                <a:srgbClr val="FFFF00">
                  <a:alpha val="30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209" name="Rectangle 76">
                <a:extLst>
                  <a:ext uri="{FF2B5EF4-FFF2-40B4-BE49-F238E27FC236}">
                    <a16:creationId xmlns:a16="http://schemas.microsoft.com/office/drawing/2014/main" id="{3C96BA22-BDA0-479D-853E-518E40DEC091}"/>
                  </a:ext>
                </a:extLst>
              </p:cNvPr>
              <p:cNvSpPr>
                <a:spLocks noChangeArrowheads="1"/>
              </p:cNvSpPr>
              <p:nvPr/>
            </p:nvSpPr>
            <p:spPr bwMode="auto">
              <a:xfrm>
                <a:off x="1638301" y="2306641"/>
                <a:ext cx="1171574" cy="394296"/>
              </a:xfrm>
              <a:prstGeom prst="rect">
                <a:avLst/>
              </a:prstGeom>
              <a:solidFill>
                <a:srgbClr val="FFFF00">
                  <a:alpha val="30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210" name="Rectangle 76">
                <a:extLst>
                  <a:ext uri="{FF2B5EF4-FFF2-40B4-BE49-F238E27FC236}">
                    <a16:creationId xmlns:a16="http://schemas.microsoft.com/office/drawing/2014/main" id="{8D83A938-4DB4-473B-8B7A-BED1A5346ED3}"/>
                  </a:ext>
                </a:extLst>
              </p:cNvPr>
              <p:cNvSpPr>
                <a:spLocks noChangeArrowheads="1"/>
              </p:cNvSpPr>
              <p:nvPr/>
            </p:nvSpPr>
            <p:spPr bwMode="auto">
              <a:xfrm>
                <a:off x="2814117" y="2406931"/>
                <a:ext cx="601115" cy="294006"/>
              </a:xfrm>
              <a:prstGeom prst="rect">
                <a:avLst/>
              </a:prstGeom>
              <a:solidFill>
                <a:srgbClr val="FFFF00">
                  <a:alpha val="30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211" name="Rechtwinkliges Dreieck 210">
                <a:extLst>
                  <a:ext uri="{FF2B5EF4-FFF2-40B4-BE49-F238E27FC236}">
                    <a16:creationId xmlns:a16="http://schemas.microsoft.com/office/drawing/2014/main" id="{54B7F908-EF4E-4AF0-B470-19BB255C5F1D}"/>
                  </a:ext>
                </a:extLst>
              </p:cNvPr>
              <p:cNvSpPr/>
              <p:nvPr/>
            </p:nvSpPr>
            <p:spPr>
              <a:xfrm rot="10800000">
                <a:off x="1590990" y="2308214"/>
                <a:ext cx="45721" cy="318619"/>
              </a:xfrm>
              <a:prstGeom prst="rtTriangle">
                <a:avLst/>
              </a:prstGeom>
              <a:solidFill>
                <a:srgbClr val="FFFFCC"/>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dirty="0">
                  <a:ln>
                    <a:noFill/>
                  </a:ln>
                  <a:solidFill>
                    <a:srgbClr val="000000"/>
                  </a:solidFill>
                  <a:effectLst/>
                  <a:uLnTx/>
                  <a:uFillTx/>
                  <a:latin typeface="Arial"/>
                  <a:ea typeface="+mn-ea"/>
                  <a:cs typeface="+mn-cs"/>
                </a:endParaRPr>
              </a:p>
            </p:txBody>
          </p:sp>
        </p:grpSp>
      </p:grpSp>
      <p:sp>
        <p:nvSpPr>
          <p:cNvPr id="216" name="Rechteck 215">
            <a:extLst>
              <a:ext uri="{FF2B5EF4-FFF2-40B4-BE49-F238E27FC236}">
                <a16:creationId xmlns:a16="http://schemas.microsoft.com/office/drawing/2014/main" id="{A53D5088-BFCE-4962-B315-C027299E6311}"/>
              </a:ext>
            </a:extLst>
          </p:cNvPr>
          <p:cNvSpPr/>
          <p:nvPr/>
        </p:nvSpPr>
        <p:spPr>
          <a:xfrm>
            <a:off x="2938425" y="1549501"/>
            <a:ext cx="618654" cy="98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e-DE" sz="600" dirty="0">
                <a:solidFill>
                  <a:sysClr val="windowText" lastClr="000000"/>
                </a:solidFill>
              </a:rPr>
              <a:t>Breitestraße</a:t>
            </a:r>
          </a:p>
        </p:txBody>
      </p:sp>
      <p:sp>
        <p:nvSpPr>
          <p:cNvPr id="217" name="Rechteck 216">
            <a:extLst>
              <a:ext uri="{FF2B5EF4-FFF2-40B4-BE49-F238E27FC236}">
                <a16:creationId xmlns:a16="http://schemas.microsoft.com/office/drawing/2014/main" id="{FACA5AE1-B582-4F63-AD88-5C1B70C195D4}"/>
              </a:ext>
            </a:extLst>
          </p:cNvPr>
          <p:cNvSpPr/>
          <p:nvPr/>
        </p:nvSpPr>
        <p:spPr>
          <a:xfrm>
            <a:off x="3664991" y="1547717"/>
            <a:ext cx="719695" cy="98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e-DE" sz="600" dirty="0">
                <a:solidFill>
                  <a:sysClr val="windowText" lastClr="000000"/>
                </a:solidFill>
              </a:rPr>
              <a:t>Maybachstraße</a:t>
            </a:r>
          </a:p>
        </p:txBody>
      </p:sp>
      <p:pic>
        <p:nvPicPr>
          <p:cNvPr id="6" name="Grafik 5">
            <a:extLst>
              <a:ext uri="{FF2B5EF4-FFF2-40B4-BE49-F238E27FC236}">
                <a16:creationId xmlns:a16="http://schemas.microsoft.com/office/drawing/2014/main" id="{D1C80A0E-8CD7-4B8E-B4BD-21D5627958A1}"/>
              </a:ext>
            </a:extLst>
          </p:cNvPr>
          <p:cNvPicPr>
            <a:picLocks noChangeAspect="1"/>
          </p:cNvPicPr>
          <p:nvPr/>
        </p:nvPicPr>
        <p:blipFill>
          <a:blip r:embed="rId6"/>
          <a:stretch>
            <a:fillRect/>
          </a:stretch>
        </p:blipFill>
        <p:spPr>
          <a:xfrm>
            <a:off x="5829976" y="1536470"/>
            <a:ext cx="1939016" cy="1688395"/>
          </a:xfrm>
          <a:prstGeom prst="rect">
            <a:avLst/>
          </a:prstGeom>
          <a:ln w="12700">
            <a:solidFill>
              <a:schemeClr val="accent2">
                <a:lumMod val="90000"/>
              </a:schemeClr>
            </a:solidFill>
          </a:ln>
        </p:spPr>
      </p:pic>
      <p:grpSp>
        <p:nvGrpSpPr>
          <p:cNvPr id="9" name="Gruppieren 8">
            <a:extLst>
              <a:ext uri="{FF2B5EF4-FFF2-40B4-BE49-F238E27FC236}">
                <a16:creationId xmlns:a16="http://schemas.microsoft.com/office/drawing/2014/main" id="{1B98FEE4-56D3-4AEA-998A-E0FA593B38DD}"/>
              </a:ext>
            </a:extLst>
          </p:cNvPr>
          <p:cNvGrpSpPr/>
          <p:nvPr/>
        </p:nvGrpSpPr>
        <p:grpSpPr>
          <a:xfrm>
            <a:off x="10811473" y="4349154"/>
            <a:ext cx="864919" cy="1396142"/>
            <a:chOff x="10811473" y="4349154"/>
            <a:chExt cx="864919" cy="1396142"/>
          </a:xfrm>
        </p:grpSpPr>
        <p:grpSp>
          <p:nvGrpSpPr>
            <p:cNvPr id="8" name="Gruppieren 7">
              <a:extLst>
                <a:ext uri="{FF2B5EF4-FFF2-40B4-BE49-F238E27FC236}">
                  <a16:creationId xmlns:a16="http://schemas.microsoft.com/office/drawing/2014/main" id="{A7306736-6781-4DD5-AD7D-273D69E40675}"/>
                </a:ext>
              </a:extLst>
            </p:cNvPr>
            <p:cNvGrpSpPr/>
            <p:nvPr/>
          </p:nvGrpSpPr>
          <p:grpSpPr>
            <a:xfrm>
              <a:off x="10811473" y="4349154"/>
              <a:ext cx="864919" cy="1396142"/>
              <a:chOff x="10811473" y="4349154"/>
              <a:chExt cx="864919" cy="1396142"/>
            </a:xfrm>
          </p:grpSpPr>
          <p:grpSp>
            <p:nvGrpSpPr>
              <p:cNvPr id="183" name="Gruppieren 121">
                <a:extLst>
                  <a:ext uri="{FF2B5EF4-FFF2-40B4-BE49-F238E27FC236}">
                    <a16:creationId xmlns:a16="http://schemas.microsoft.com/office/drawing/2014/main" id="{2619637F-CD3E-46FB-B7F6-D8C930D9C6A6}"/>
                  </a:ext>
                </a:extLst>
              </p:cNvPr>
              <p:cNvGrpSpPr/>
              <p:nvPr/>
            </p:nvGrpSpPr>
            <p:grpSpPr>
              <a:xfrm>
                <a:off x="10811473" y="4349154"/>
                <a:ext cx="864919" cy="1226896"/>
                <a:chOff x="6095427" y="1880001"/>
                <a:chExt cx="833807" cy="1185335"/>
              </a:xfrm>
            </p:grpSpPr>
            <p:grpSp>
              <p:nvGrpSpPr>
                <p:cNvPr id="184" name="Gruppieren 94">
                  <a:extLst>
                    <a:ext uri="{FF2B5EF4-FFF2-40B4-BE49-F238E27FC236}">
                      <a16:creationId xmlns:a16="http://schemas.microsoft.com/office/drawing/2014/main" id="{FEAF56ED-D4E9-4045-9B43-B9BA92651D26}"/>
                    </a:ext>
                  </a:extLst>
                </p:cNvPr>
                <p:cNvGrpSpPr/>
                <p:nvPr/>
              </p:nvGrpSpPr>
              <p:grpSpPr>
                <a:xfrm>
                  <a:off x="6095427" y="1880001"/>
                  <a:ext cx="833807" cy="1185335"/>
                  <a:chOff x="5663341" y="1592817"/>
                  <a:chExt cx="833807" cy="1185335"/>
                </a:xfrm>
              </p:grpSpPr>
              <p:sp>
                <p:nvSpPr>
                  <p:cNvPr id="186" name="Rectangle 76">
                    <a:extLst>
                      <a:ext uri="{FF2B5EF4-FFF2-40B4-BE49-F238E27FC236}">
                        <a16:creationId xmlns:a16="http://schemas.microsoft.com/office/drawing/2014/main" id="{F8FE745D-D837-4946-8555-00195CC5986F}"/>
                      </a:ext>
                    </a:extLst>
                  </p:cNvPr>
                  <p:cNvSpPr>
                    <a:spLocks noChangeArrowheads="1"/>
                  </p:cNvSpPr>
                  <p:nvPr/>
                </p:nvSpPr>
                <p:spPr bwMode="auto">
                  <a:xfrm>
                    <a:off x="5663341" y="1675756"/>
                    <a:ext cx="180000" cy="144000"/>
                  </a:xfrm>
                  <a:prstGeom prst="rect">
                    <a:avLst/>
                  </a:prstGeom>
                  <a:solidFill>
                    <a:srgbClr val="D04F00">
                      <a:alpha val="43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187" name="Rectangle 76">
                    <a:extLst>
                      <a:ext uri="{FF2B5EF4-FFF2-40B4-BE49-F238E27FC236}">
                        <a16:creationId xmlns:a16="http://schemas.microsoft.com/office/drawing/2014/main" id="{FF8EE053-DB69-41E3-9BFD-B8DD3EBAF47D}"/>
                      </a:ext>
                    </a:extLst>
                  </p:cNvPr>
                  <p:cNvSpPr>
                    <a:spLocks noChangeArrowheads="1"/>
                  </p:cNvSpPr>
                  <p:nvPr/>
                </p:nvSpPr>
                <p:spPr bwMode="auto">
                  <a:xfrm>
                    <a:off x="5663341" y="1835639"/>
                    <a:ext cx="180000" cy="144000"/>
                  </a:xfrm>
                  <a:prstGeom prst="rect">
                    <a:avLst/>
                  </a:prstGeom>
                  <a:solidFill>
                    <a:srgbClr val="94C11C">
                      <a:lumMod val="75000"/>
                      <a:alpha val="45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188" name="Rectangle 76">
                    <a:extLst>
                      <a:ext uri="{FF2B5EF4-FFF2-40B4-BE49-F238E27FC236}">
                        <a16:creationId xmlns:a16="http://schemas.microsoft.com/office/drawing/2014/main" id="{6BA0E31E-9F34-45AD-AF1D-AAB356040B95}"/>
                      </a:ext>
                    </a:extLst>
                  </p:cNvPr>
                  <p:cNvSpPr>
                    <a:spLocks noChangeArrowheads="1"/>
                  </p:cNvSpPr>
                  <p:nvPr/>
                </p:nvSpPr>
                <p:spPr bwMode="auto">
                  <a:xfrm>
                    <a:off x="5663341" y="1993706"/>
                    <a:ext cx="180000" cy="144000"/>
                  </a:xfrm>
                  <a:prstGeom prst="rect">
                    <a:avLst/>
                  </a:prstGeom>
                  <a:solidFill>
                    <a:srgbClr val="7030A0">
                      <a:alpha val="30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189" name="Rectangle 76">
                    <a:extLst>
                      <a:ext uri="{FF2B5EF4-FFF2-40B4-BE49-F238E27FC236}">
                        <a16:creationId xmlns:a16="http://schemas.microsoft.com/office/drawing/2014/main" id="{A5C42C2E-F81E-489C-B8E3-560949CC8A1A}"/>
                      </a:ext>
                    </a:extLst>
                  </p:cNvPr>
                  <p:cNvSpPr>
                    <a:spLocks noChangeArrowheads="1"/>
                  </p:cNvSpPr>
                  <p:nvPr/>
                </p:nvSpPr>
                <p:spPr bwMode="auto">
                  <a:xfrm>
                    <a:off x="5664947" y="2150406"/>
                    <a:ext cx="180000" cy="144000"/>
                  </a:xfrm>
                  <a:prstGeom prst="rect">
                    <a:avLst/>
                  </a:prstGeom>
                  <a:solidFill>
                    <a:srgbClr val="FFC000">
                      <a:alpha val="37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190" name="Rectangle 76">
                    <a:extLst>
                      <a:ext uri="{FF2B5EF4-FFF2-40B4-BE49-F238E27FC236}">
                        <a16:creationId xmlns:a16="http://schemas.microsoft.com/office/drawing/2014/main" id="{D8499F32-F856-4018-96DA-BF2C33CC6071}"/>
                      </a:ext>
                    </a:extLst>
                  </p:cNvPr>
                  <p:cNvSpPr>
                    <a:spLocks noChangeArrowheads="1"/>
                  </p:cNvSpPr>
                  <p:nvPr/>
                </p:nvSpPr>
                <p:spPr bwMode="auto">
                  <a:xfrm>
                    <a:off x="5664947" y="2307736"/>
                    <a:ext cx="180000" cy="144000"/>
                  </a:xfrm>
                  <a:prstGeom prst="rect">
                    <a:avLst/>
                  </a:prstGeom>
                  <a:solidFill>
                    <a:srgbClr val="0D3174">
                      <a:lumMod val="20000"/>
                      <a:lumOff val="80000"/>
                      <a:alpha val="45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191" name="Rectangle 76">
                    <a:extLst>
                      <a:ext uri="{FF2B5EF4-FFF2-40B4-BE49-F238E27FC236}">
                        <a16:creationId xmlns:a16="http://schemas.microsoft.com/office/drawing/2014/main" id="{4ADA0534-36A3-4CBF-881B-E559B32955D9}"/>
                      </a:ext>
                    </a:extLst>
                  </p:cNvPr>
                  <p:cNvSpPr>
                    <a:spLocks noChangeArrowheads="1"/>
                  </p:cNvSpPr>
                  <p:nvPr/>
                </p:nvSpPr>
                <p:spPr bwMode="auto">
                  <a:xfrm>
                    <a:off x="5665282" y="2462826"/>
                    <a:ext cx="179665" cy="144000"/>
                  </a:xfrm>
                  <a:prstGeom prst="rect">
                    <a:avLst/>
                  </a:prstGeom>
                  <a:solidFill>
                    <a:srgbClr val="638EBD">
                      <a:lumMod val="75000"/>
                      <a:alpha val="48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192" name="Textfeld 191">
                    <a:extLst>
                      <a:ext uri="{FF2B5EF4-FFF2-40B4-BE49-F238E27FC236}">
                        <a16:creationId xmlns:a16="http://schemas.microsoft.com/office/drawing/2014/main" id="{45E303F0-31B2-4AA0-BEDD-C144DC93D88B}"/>
                      </a:ext>
                    </a:extLst>
                  </p:cNvPr>
                  <p:cNvSpPr txBox="1"/>
                  <p:nvPr/>
                </p:nvSpPr>
                <p:spPr>
                  <a:xfrm>
                    <a:off x="5869468" y="1745217"/>
                    <a:ext cx="626214" cy="240772"/>
                  </a:xfrm>
                  <a:prstGeom prst="rect">
                    <a:avLst/>
                  </a:prstGeom>
                  <a:ln>
                    <a:noFill/>
                  </a:ln>
                </p:spPr>
                <p:txBody>
                  <a:bodyPr vert="horz" wrap="square" lIns="0" tIns="0" rIns="0" bIns="0" rtlCol="0">
                    <a:spAutoFit/>
                  </a:bodyPr>
                  <a:lstStyle/>
                  <a:p>
                    <a:pPr marL="0" marR="0" lvl="0" indent="0" defTabSz="914400" eaLnBrk="1" fontAlgn="auto" latinLnBrk="0" hangingPunct="1">
                      <a:lnSpc>
                        <a:spcPts val="2200"/>
                      </a:lnSpc>
                      <a:spcBef>
                        <a:spcPts val="0"/>
                      </a:spcBef>
                      <a:spcAft>
                        <a:spcPts val="0"/>
                      </a:spcAft>
                      <a:buClrTx/>
                      <a:buSzTx/>
                      <a:buFontTx/>
                      <a:buNone/>
                      <a:tabLst/>
                      <a:defRPr/>
                    </a:pPr>
                    <a:r>
                      <a:rPr kumimoji="0" lang="de-DE" sz="1000" b="0" i="0" u="none" strike="noStrike" kern="0" cap="none" spc="0" normalizeH="0" baseline="0" noProof="0" dirty="0">
                        <a:ln>
                          <a:noFill/>
                        </a:ln>
                        <a:solidFill>
                          <a:srgbClr val="000000"/>
                        </a:solidFill>
                        <a:effectLst/>
                        <a:uLnTx/>
                        <a:uFillTx/>
                      </a:rPr>
                      <a:t>1960er</a:t>
                    </a:r>
                  </a:p>
                </p:txBody>
              </p:sp>
              <p:sp>
                <p:nvSpPr>
                  <p:cNvPr id="193" name="Textfeld 192">
                    <a:extLst>
                      <a:ext uri="{FF2B5EF4-FFF2-40B4-BE49-F238E27FC236}">
                        <a16:creationId xmlns:a16="http://schemas.microsoft.com/office/drawing/2014/main" id="{A049ADA0-0E31-4E1B-A77E-4E6811A30866}"/>
                      </a:ext>
                    </a:extLst>
                  </p:cNvPr>
                  <p:cNvSpPr txBox="1"/>
                  <p:nvPr/>
                </p:nvSpPr>
                <p:spPr>
                  <a:xfrm>
                    <a:off x="5869347" y="1903967"/>
                    <a:ext cx="626214" cy="240772"/>
                  </a:xfrm>
                  <a:prstGeom prst="rect">
                    <a:avLst/>
                  </a:prstGeom>
                  <a:ln>
                    <a:noFill/>
                  </a:ln>
                </p:spPr>
                <p:txBody>
                  <a:bodyPr vert="horz" wrap="square" lIns="0" tIns="0" rIns="0" bIns="0" rtlCol="0">
                    <a:spAutoFit/>
                  </a:bodyPr>
                  <a:lstStyle/>
                  <a:p>
                    <a:pPr marL="0" marR="0" lvl="0" indent="0" defTabSz="914400" eaLnBrk="1" fontAlgn="auto" latinLnBrk="0" hangingPunct="1">
                      <a:lnSpc>
                        <a:spcPts val="2200"/>
                      </a:lnSpc>
                      <a:spcBef>
                        <a:spcPts val="0"/>
                      </a:spcBef>
                      <a:spcAft>
                        <a:spcPts val="0"/>
                      </a:spcAft>
                      <a:buClrTx/>
                      <a:buSzTx/>
                      <a:buFontTx/>
                      <a:buNone/>
                      <a:tabLst/>
                      <a:defRPr/>
                    </a:pPr>
                    <a:r>
                      <a:rPr kumimoji="0" lang="de-DE" sz="1000" b="0" i="0" u="none" strike="noStrike" kern="0" cap="none" spc="0" normalizeH="0" baseline="0" noProof="0" dirty="0">
                        <a:ln>
                          <a:noFill/>
                        </a:ln>
                        <a:solidFill>
                          <a:srgbClr val="000000"/>
                        </a:solidFill>
                        <a:effectLst/>
                        <a:uLnTx/>
                        <a:uFillTx/>
                      </a:rPr>
                      <a:t>1970er</a:t>
                    </a:r>
                  </a:p>
                </p:txBody>
              </p:sp>
              <p:sp>
                <p:nvSpPr>
                  <p:cNvPr id="194" name="Textfeld 193">
                    <a:extLst>
                      <a:ext uri="{FF2B5EF4-FFF2-40B4-BE49-F238E27FC236}">
                        <a16:creationId xmlns:a16="http://schemas.microsoft.com/office/drawing/2014/main" id="{1E765608-FF2D-43D3-8042-BEE0F37B498D}"/>
                      </a:ext>
                    </a:extLst>
                  </p:cNvPr>
                  <p:cNvSpPr txBox="1"/>
                  <p:nvPr/>
                </p:nvSpPr>
                <p:spPr>
                  <a:xfrm>
                    <a:off x="5869468" y="2062717"/>
                    <a:ext cx="626214" cy="240772"/>
                  </a:xfrm>
                  <a:prstGeom prst="rect">
                    <a:avLst/>
                  </a:prstGeom>
                  <a:ln>
                    <a:noFill/>
                  </a:ln>
                </p:spPr>
                <p:txBody>
                  <a:bodyPr vert="horz" wrap="square" lIns="0" tIns="0" rIns="0" bIns="0" rtlCol="0">
                    <a:spAutoFit/>
                  </a:bodyPr>
                  <a:lstStyle/>
                  <a:p>
                    <a:pPr marL="0" marR="0" lvl="0" indent="0" defTabSz="914400" eaLnBrk="1" fontAlgn="auto" latinLnBrk="0" hangingPunct="1">
                      <a:lnSpc>
                        <a:spcPts val="2200"/>
                      </a:lnSpc>
                      <a:spcBef>
                        <a:spcPts val="0"/>
                      </a:spcBef>
                      <a:spcAft>
                        <a:spcPts val="0"/>
                      </a:spcAft>
                      <a:buClrTx/>
                      <a:buSzTx/>
                      <a:buFontTx/>
                      <a:buNone/>
                      <a:tabLst/>
                      <a:defRPr/>
                    </a:pPr>
                    <a:r>
                      <a:rPr kumimoji="0" lang="de-DE" sz="1000" b="0" i="0" u="none" strike="noStrike" kern="0" cap="none" spc="0" normalizeH="0" baseline="0" noProof="0" dirty="0">
                        <a:ln>
                          <a:noFill/>
                        </a:ln>
                        <a:solidFill>
                          <a:srgbClr val="000000"/>
                        </a:solidFill>
                        <a:effectLst/>
                        <a:uLnTx/>
                        <a:uFillTx/>
                      </a:rPr>
                      <a:t>1980er</a:t>
                    </a:r>
                  </a:p>
                </p:txBody>
              </p:sp>
              <p:sp>
                <p:nvSpPr>
                  <p:cNvPr id="195" name="Textfeld 194">
                    <a:extLst>
                      <a:ext uri="{FF2B5EF4-FFF2-40B4-BE49-F238E27FC236}">
                        <a16:creationId xmlns:a16="http://schemas.microsoft.com/office/drawing/2014/main" id="{23322394-24DF-496A-9BAB-44CC7C62344E}"/>
                      </a:ext>
                    </a:extLst>
                  </p:cNvPr>
                  <p:cNvSpPr txBox="1"/>
                  <p:nvPr/>
                </p:nvSpPr>
                <p:spPr>
                  <a:xfrm>
                    <a:off x="5869347" y="1592817"/>
                    <a:ext cx="626214" cy="240772"/>
                  </a:xfrm>
                  <a:prstGeom prst="rect">
                    <a:avLst/>
                  </a:prstGeom>
                  <a:ln>
                    <a:noFill/>
                  </a:ln>
                </p:spPr>
                <p:txBody>
                  <a:bodyPr vert="horz" wrap="square" lIns="0" tIns="0" rIns="0" bIns="0" rtlCol="0">
                    <a:spAutoFit/>
                  </a:bodyPr>
                  <a:lstStyle/>
                  <a:p>
                    <a:pPr marL="0" marR="0" lvl="0" indent="0" defTabSz="914400" eaLnBrk="1" fontAlgn="auto" latinLnBrk="0" hangingPunct="1">
                      <a:lnSpc>
                        <a:spcPts val="2200"/>
                      </a:lnSpc>
                      <a:spcBef>
                        <a:spcPts val="0"/>
                      </a:spcBef>
                      <a:spcAft>
                        <a:spcPts val="0"/>
                      </a:spcAft>
                      <a:buClrTx/>
                      <a:buSzTx/>
                      <a:buFontTx/>
                      <a:buNone/>
                      <a:tabLst/>
                      <a:defRPr/>
                    </a:pPr>
                    <a:r>
                      <a:rPr kumimoji="0" lang="de-DE" sz="1000" b="0" i="0" u="none" strike="noStrike" kern="0" cap="none" spc="0" normalizeH="0" baseline="0" noProof="0" dirty="0">
                        <a:ln>
                          <a:noFill/>
                        </a:ln>
                        <a:solidFill>
                          <a:srgbClr val="000000"/>
                        </a:solidFill>
                        <a:effectLst/>
                        <a:uLnTx/>
                        <a:uFillTx/>
                      </a:rPr>
                      <a:t>1955</a:t>
                    </a:r>
                  </a:p>
                </p:txBody>
              </p:sp>
              <p:sp>
                <p:nvSpPr>
                  <p:cNvPr id="196" name="Textfeld 195">
                    <a:extLst>
                      <a:ext uri="{FF2B5EF4-FFF2-40B4-BE49-F238E27FC236}">
                        <a16:creationId xmlns:a16="http://schemas.microsoft.com/office/drawing/2014/main" id="{789661E0-BC12-4002-9C75-CFFE0750D833}"/>
                      </a:ext>
                    </a:extLst>
                  </p:cNvPr>
                  <p:cNvSpPr txBox="1"/>
                  <p:nvPr/>
                </p:nvSpPr>
                <p:spPr>
                  <a:xfrm>
                    <a:off x="5869347" y="2215117"/>
                    <a:ext cx="626214" cy="240772"/>
                  </a:xfrm>
                  <a:prstGeom prst="rect">
                    <a:avLst/>
                  </a:prstGeom>
                  <a:ln>
                    <a:noFill/>
                  </a:ln>
                </p:spPr>
                <p:txBody>
                  <a:bodyPr vert="horz" wrap="square" lIns="0" tIns="0" rIns="0" bIns="0" rtlCol="0">
                    <a:spAutoFit/>
                  </a:bodyPr>
                  <a:lstStyle/>
                  <a:p>
                    <a:pPr marL="0" marR="0" lvl="0" indent="0" defTabSz="914400" eaLnBrk="1" fontAlgn="auto" latinLnBrk="0" hangingPunct="1">
                      <a:lnSpc>
                        <a:spcPts val="2200"/>
                      </a:lnSpc>
                      <a:spcBef>
                        <a:spcPts val="0"/>
                      </a:spcBef>
                      <a:spcAft>
                        <a:spcPts val="0"/>
                      </a:spcAft>
                      <a:buClrTx/>
                      <a:buSzTx/>
                      <a:buFontTx/>
                      <a:buNone/>
                      <a:tabLst/>
                      <a:defRPr/>
                    </a:pPr>
                    <a:r>
                      <a:rPr kumimoji="0" lang="de-DE" sz="1000" b="0" i="0" u="none" strike="noStrike" kern="0" cap="none" spc="0" normalizeH="0" baseline="0" noProof="0" dirty="0">
                        <a:ln>
                          <a:noFill/>
                        </a:ln>
                        <a:solidFill>
                          <a:srgbClr val="000000"/>
                        </a:solidFill>
                        <a:effectLst/>
                        <a:uLnTx/>
                        <a:uFillTx/>
                      </a:rPr>
                      <a:t>1990er</a:t>
                    </a:r>
                  </a:p>
                </p:txBody>
              </p:sp>
              <p:sp>
                <p:nvSpPr>
                  <p:cNvPr id="197" name="Textfeld 196">
                    <a:extLst>
                      <a:ext uri="{FF2B5EF4-FFF2-40B4-BE49-F238E27FC236}">
                        <a16:creationId xmlns:a16="http://schemas.microsoft.com/office/drawing/2014/main" id="{D86BC6A4-B023-4733-9AE2-DD005CDDA935}"/>
                      </a:ext>
                    </a:extLst>
                  </p:cNvPr>
                  <p:cNvSpPr txBox="1"/>
                  <p:nvPr/>
                </p:nvSpPr>
                <p:spPr>
                  <a:xfrm>
                    <a:off x="5869347" y="2373867"/>
                    <a:ext cx="626214" cy="240772"/>
                  </a:xfrm>
                  <a:prstGeom prst="rect">
                    <a:avLst/>
                  </a:prstGeom>
                  <a:ln>
                    <a:noFill/>
                  </a:ln>
                </p:spPr>
                <p:txBody>
                  <a:bodyPr vert="horz" wrap="square" lIns="0" tIns="0" rIns="0" bIns="0" rtlCol="0">
                    <a:spAutoFit/>
                  </a:bodyPr>
                  <a:lstStyle/>
                  <a:p>
                    <a:pPr marL="0" marR="0" lvl="0" indent="0" defTabSz="914400" eaLnBrk="1" fontAlgn="auto" latinLnBrk="0" hangingPunct="1">
                      <a:lnSpc>
                        <a:spcPts val="2200"/>
                      </a:lnSpc>
                      <a:spcBef>
                        <a:spcPts val="0"/>
                      </a:spcBef>
                      <a:spcAft>
                        <a:spcPts val="0"/>
                      </a:spcAft>
                      <a:buClrTx/>
                      <a:buSzTx/>
                      <a:buFontTx/>
                      <a:buNone/>
                      <a:tabLst/>
                      <a:defRPr/>
                    </a:pPr>
                    <a:r>
                      <a:rPr kumimoji="0" lang="de-DE" sz="1000" b="0" i="0" u="none" strike="noStrike" kern="0" cap="none" spc="0" normalizeH="0" baseline="0" noProof="0" dirty="0">
                        <a:ln>
                          <a:noFill/>
                        </a:ln>
                        <a:solidFill>
                          <a:srgbClr val="000000"/>
                        </a:solidFill>
                        <a:effectLst/>
                        <a:uLnTx/>
                        <a:uFillTx/>
                      </a:rPr>
                      <a:t>2000er</a:t>
                    </a:r>
                  </a:p>
                </p:txBody>
              </p:sp>
              <p:sp>
                <p:nvSpPr>
                  <p:cNvPr id="198" name="Textfeld 197">
                    <a:extLst>
                      <a:ext uri="{FF2B5EF4-FFF2-40B4-BE49-F238E27FC236}">
                        <a16:creationId xmlns:a16="http://schemas.microsoft.com/office/drawing/2014/main" id="{202F3FFA-8B18-48C1-8384-CB9464AD3471}"/>
                      </a:ext>
                    </a:extLst>
                  </p:cNvPr>
                  <p:cNvSpPr txBox="1"/>
                  <p:nvPr/>
                </p:nvSpPr>
                <p:spPr>
                  <a:xfrm>
                    <a:off x="5870934" y="2537380"/>
                    <a:ext cx="626214" cy="240772"/>
                  </a:xfrm>
                  <a:prstGeom prst="rect">
                    <a:avLst/>
                  </a:prstGeom>
                  <a:ln>
                    <a:noFill/>
                  </a:ln>
                </p:spPr>
                <p:txBody>
                  <a:bodyPr vert="horz" wrap="square" lIns="0" tIns="0" rIns="0" bIns="0" rtlCol="0">
                    <a:spAutoFit/>
                  </a:bodyPr>
                  <a:lstStyle/>
                  <a:p>
                    <a:pPr marL="0" marR="0" lvl="0" indent="0" defTabSz="914400" eaLnBrk="1" fontAlgn="auto" latinLnBrk="0" hangingPunct="1">
                      <a:lnSpc>
                        <a:spcPts val="2200"/>
                      </a:lnSpc>
                      <a:spcBef>
                        <a:spcPts val="0"/>
                      </a:spcBef>
                      <a:spcAft>
                        <a:spcPts val="0"/>
                      </a:spcAft>
                      <a:buClrTx/>
                      <a:buSzTx/>
                      <a:buFontTx/>
                      <a:buNone/>
                      <a:tabLst/>
                      <a:defRPr/>
                    </a:pPr>
                    <a:r>
                      <a:rPr kumimoji="0" lang="de-DE" sz="1000" b="0" i="0" u="none" strike="noStrike" kern="0" cap="none" spc="0" normalizeH="0" baseline="0" noProof="0" dirty="0">
                        <a:ln>
                          <a:noFill/>
                        </a:ln>
                        <a:solidFill>
                          <a:srgbClr val="000000"/>
                        </a:solidFill>
                        <a:effectLst/>
                        <a:uLnTx/>
                        <a:uFillTx/>
                      </a:rPr>
                      <a:t>2010er</a:t>
                    </a:r>
                  </a:p>
                </p:txBody>
              </p:sp>
            </p:grpSp>
            <p:sp>
              <p:nvSpPr>
                <p:cNvPr id="185" name="Rectangle 76">
                  <a:extLst>
                    <a:ext uri="{FF2B5EF4-FFF2-40B4-BE49-F238E27FC236}">
                      <a16:creationId xmlns:a16="http://schemas.microsoft.com/office/drawing/2014/main" id="{93F14C0C-45B8-43EB-9C33-4E8D87DD3B48}"/>
                    </a:ext>
                  </a:extLst>
                </p:cNvPr>
                <p:cNvSpPr>
                  <a:spLocks noChangeArrowheads="1"/>
                </p:cNvSpPr>
                <p:nvPr/>
              </p:nvSpPr>
              <p:spPr bwMode="auto">
                <a:xfrm>
                  <a:off x="6097953" y="2908880"/>
                  <a:ext cx="179665" cy="144000"/>
                </a:xfrm>
                <a:prstGeom prst="rect">
                  <a:avLst/>
                </a:prstGeom>
                <a:solidFill>
                  <a:srgbClr val="FFFF00">
                    <a:alpha val="30000"/>
                  </a:srgb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grpSp>
          <p:sp>
            <p:nvSpPr>
              <p:cNvPr id="79" name="Textfeld 78">
                <a:extLst>
                  <a:ext uri="{FF2B5EF4-FFF2-40B4-BE49-F238E27FC236}">
                    <a16:creationId xmlns:a16="http://schemas.microsoft.com/office/drawing/2014/main" id="{92687C3D-56D1-4F22-8A24-B535AF07FD74}"/>
                  </a:ext>
                </a:extLst>
              </p:cNvPr>
              <p:cNvSpPr txBox="1"/>
              <p:nvPr/>
            </p:nvSpPr>
            <p:spPr>
              <a:xfrm>
                <a:off x="11025166" y="5496082"/>
                <a:ext cx="649580" cy="249214"/>
              </a:xfrm>
              <a:prstGeom prst="rect">
                <a:avLst/>
              </a:prstGeom>
              <a:ln>
                <a:noFill/>
              </a:ln>
            </p:spPr>
            <p:txBody>
              <a:bodyPr vert="horz" wrap="square" lIns="0" tIns="0" rIns="0" bIns="0" rtlCol="0">
                <a:spAutoFit/>
              </a:bodyPr>
              <a:lstStyle/>
              <a:p>
                <a:pPr marL="0" marR="0" lvl="0" indent="0" defTabSz="914400" eaLnBrk="1" fontAlgn="auto" latinLnBrk="0" hangingPunct="1">
                  <a:lnSpc>
                    <a:spcPts val="2200"/>
                  </a:lnSpc>
                  <a:spcBef>
                    <a:spcPts val="0"/>
                  </a:spcBef>
                  <a:spcAft>
                    <a:spcPts val="0"/>
                  </a:spcAft>
                  <a:buClrTx/>
                  <a:buSzTx/>
                  <a:buFontTx/>
                  <a:buNone/>
                  <a:tabLst/>
                  <a:defRPr/>
                </a:pPr>
                <a:r>
                  <a:rPr kumimoji="0" lang="de-DE" sz="1000" b="0" i="0" u="none" strike="noStrike" kern="0" cap="none" spc="0" normalizeH="0" baseline="0" noProof="0" dirty="0">
                    <a:ln>
                      <a:noFill/>
                    </a:ln>
                    <a:solidFill>
                      <a:srgbClr val="000000"/>
                    </a:solidFill>
                    <a:effectLst/>
                    <a:uLnTx/>
                    <a:uFillTx/>
                  </a:rPr>
                  <a:t>2020er</a:t>
                </a:r>
              </a:p>
            </p:txBody>
          </p:sp>
        </p:grpSp>
        <p:sp>
          <p:nvSpPr>
            <p:cNvPr id="81" name="Rectangle 76">
              <a:extLst>
                <a:ext uri="{FF2B5EF4-FFF2-40B4-BE49-F238E27FC236}">
                  <a16:creationId xmlns:a16="http://schemas.microsoft.com/office/drawing/2014/main" id="{88E809D8-5DC1-40FE-BCA0-F860EE69B00F}"/>
                </a:ext>
              </a:extLst>
            </p:cNvPr>
            <p:cNvSpPr>
              <a:spLocks noChangeArrowheads="1"/>
            </p:cNvSpPr>
            <p:nvPr/>
          </p:nvSpPr>
          <p:spPr bwMode="auto">
            <a:xfrm>
              <a:off x="10814093" y="5594157"/>
              <a:ext cx="186369" cy="149049"/>
            </a:xfrm>
            <a:prstGeom prst="rect">
              <a:avLst/>
            </a:prstGeom>
            <a:solidFill>
              <a:schemeClr val="accent5">
                <a:alpha val="30000"/>
              </a:scheme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grpSp>
      <p:sp>
        <p:nvSpPr>
          <p:cNvPr id="83" name="Rectangle 76">
            <a:extLst>
              <a:ext uri="{FF2B5EF4-FFF2-40B4-BE49-F238E27FC236}">
                <a16:creationId xmlns:a16="http://schemas.microsoft.com/office/drawing/2014/main" id="{2040A560-4270-4598-9B48-0B7833E837EB}"/>
              </a:ext>
            </a:extLst>
          </p:cNvPr>
          <p:cNvSpPr>
            <a:spLocks noChangeArrowheads="1"/>
          </p:cNvSpPr>
          <p:nvPr/>
        </p:nvSpPr>
        <p:spPr bwMode="auto">
          <a:xfrm>
            <a:off x="5919753" y="1676247"/>
            <a:ext cx="1757729" cy="1411509"/>
          </a:xfrm>
          <a:prstGeom prst="rect">
            <a:avLst/>
          </a:prstGeom>
          <a:solidFill>
            <a:schemeClr val="accent5">
              <a:alpha val="30000"/>
            </a:schemeClr>
          </a:solidFill>
          <a:ln w="3175" cap="sq" algn="ctr">
            <a:noFill/>
            <a:miter lim="800000"/>
            <a:headEnd/>
            <a:tailEn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000000"/>
              </a:solidFill>
              <a:effectLst/>
              <a:uLnTx/>
              <a:uFillTx/>
            </a:endParaRPr>
          </a:p>
        </p:txBody>
      </p:sp>
      <p:sp>
        <p:nvSpPr>
          <p:cNvPr id="84" name="Rechteck 83">
            <a:extLst>
              <a:ext uri="{FF2B5EF4-FFF2-40B4-BE49-F238E27FC236}">
                <a16:creationId xmlns:a16="http://schemas.microsoft.com/office/drawing/2014/main" id="{94AEED7A-AD7B-47D3-AFF6-22B2100F44C1}"/>
              </a:ext>
            </a:extLst>
          </p:cNvPr>
          <p:cNvSpPr/>
          <p:nvPr/>
        </p:nvSpPr>
        <p:spPr>
          <a:xfrm>
            <a:off x="5829976" y="1542770"/>
            <a:ext cx="719695" cy="98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e-DE" sz="600" dirty="0">
                <a:solidFill>
                  <a:sysClr val="windowText" lastClr="000000"/>
                </a:solidFill>
              </a:rPr>
              <a:t>Langenbühl</a:t>
            </a:r>
          </a:p>
        </p:txBody>
      </p:sp>
      <p:sp>
        <p:nvSpPr>
          <p:cNvPr id="3" name="Datumsplatzhalter 5">
            <a:extLst>
              <a:ext uri="{FF2B5EF4-FFF2-40B4-BE49-F238E27FC236}">
                <a16:creationId xmlns:a16="http://schemas.microsoft.com/office/drawing/2014/main" id="{F4282090-08BF-0198-0925-9E1CE0385FEA}"/>
              </a:ext>
            </a:extLst>
          </p:cNvPr>
          <p:cNvSpPr txBox="1">
            <a:spLocks/>
          </p:cNvSpPr>
          <p:nvPr/>
        </p:nvSpPr>
        <p:spPr>
          <a:xfrm>
            <a:off x="589895" y="6356349"/>
            <a:ext cx="10260000" cy="305989"/>
          </a:xfrm>
          <a:prstGeom prst="rect">
            <a:avLst/>
          </a:prstGeom>
        </p:spPr>
        <p:txBody>
          <a:bodyPr vert="horz" lIns="0" tIns="0" rIns="0" bIns="0" rtlCol="0" anchor="ctr"/>
          <a:lstStyle>
            <a:defPPr>
              <a:defRPr lang="de-DE"/>
            </a:defPPr>
            <a:lvl1pPr marL="0" algn="l" defTabSz="914355" rtl="0" eaLnBrk="1" latinLnBrk="0" hangingPunct="1">
              <a:defRPr lang="de-DE" sz="1000" b="0" kern="1200">
                <a:solidFill>
                  <a:schemeClr val="accent1"/>
                </a:solidFill>
                <a:latin typeface="+mn-lt"/>
                <a:ea typeface="+mn-ea"/>
                <a:cs typeface="Arial" panose="020B0604020202020204" pitchFamily="34" charset="0"/>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a:lstStyle>
          <a:p>
            <a:r>
              <a:rPr lang="de-DE"/>
              <a:t>Steffen Braun</a:t>
            </a:r>
            <a:endParaRPr lang="de-DE" dirty="0"/>
          </a:p>
        </p:txBody>
      </p:sp>
    </p:spTree>
    <p:extLst>
      <p:ext uri="{BB962C8B-B14F-4D97-AF65-F5344CB8AC3E}">
        <p14:creationId xmlns:p14="http://schemas.microsoft.com/office/powerpoint/2010/main" val="1877139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15A3097F-8BA7-48A0-9CFE-28D0954ADA87}"/>
              </a:ext>
            </a:extLst>
          </p:cNvPr>
          <p:cNvSpPr>
            <a:spLocks noGrp="1"/>
          </p:cNvSpPr>
          <p:nvPr>
            <p:ph type="title"/>
          </p:nvPr>
        </p:nvSpPr>
        <p:spPr/>
        <p:txBody>
          <a:bodyPr/>
          <a:lstStyle/>
          <a:p>
            <a:r>
              <a:rPr lang="de-DE" dirty="0"/>
              <a:t>WERKSORGANISATION</a:t>
            </a:r>
          </a:p>
        </p:txBody>
      </p:sp>
      <p:sp>
        <p:nvSpPr>
          <p:cNvPr id="3" name="Foliennummernplatzhalter 2">
            <a:extLst>
              <a:ext uri="{FF2B5EF4-FFF2-40B4-BE49-F238E27FC236}">
                <a16:creationId xmlns:a16="http://schemas.microsoft.com/office/drawing/2014/main" id="{68741F47-0CA5-4AA3-91C2-60EA36E1F08C}"/>
              </a:ext>
            </a:extLst>
          </p:cNvPr>
          <p:cNvSpPr>
            <a:spLocks noGrp="1"/>
          </p:cNvSpPr>
          <p:nvPr>
            <p:ph type="sldNum" sz="quarter" idx="16"/>
          </p:nvPr>
        </p:nvSpPr>
        <p:spPr>
          <a:xfrm>
            <a:off x="103534" y="6356348"/>
            <a:ext cx="432000" cy="306407"/>
          </a:xfrm>
          <a:prstGeom prst="rect">
            <a:avLst/>
          </a:prstGeom>
        </p:spPr>
        <p:txBody>
          <a:bodyPr vert="horz" lIns="0" tIns="0" rIns="0" bIns="0" rtlCol="0" anchor="ctr"/>
          <a:lstStyle>
            <a:defPPr>
              <a:defRPr lang="de-DE"/>
            </a:defPPr>
            <a:lvl1pPr marL="0" algn="r" defTabSz="957835" rtl="0" eaLnBrk="1" latinLnBrk="0" hangingPunct="1">
              <a:defRPr sz="1000" b="1" kern="1200">
                <a:solidFill>
                  <a:schemeClr val="tx2"/>
                </a:solidFill>
                <a:latin typeface="+mn-lt"/>
                <a:ea typeface="+mn-ea"/>
                <a:cs typeface="Arial" panose="020B0604020202020204" pitchFamily="34" charset="0"/>
              </a:defRPr>
            </a:lvl1pPr>
            <a:lvl2pPr marL="478917" algn="l" defTabSz="957835" rtl="0" eaLnBrk="1" latinLnBrk="0" hangingPunct="1">
              <a:defRPr sz="1900" kern="1200">
                <a:solidFill>
                  <a:schemeClr val="tx1"/>
                </a:solidFill>
                <a:latin typeface="+mn-lt"/>
                <a:ea typeface="+mn-ea"/>
                <a:cs typeface="+mn-cs"/>
              </a:defRPr>
            </a:lvl2pPr>
            <a:lvl3pPr marL="957835" algn="l" defTabSz="957835" rtl="0" eaLnBrk="1" latinLnBrk="0" hangingPunct="1">
              <a:defRPr sz="1900" kern="1200">
                <a:solidFill>
                  <a:schemeClr val="tx1"/>
                </a:solidFill>
                <a:latin typeface="+mn-lt"/>
                <a:ea typeface="+mn-ea"/>
                <a:cs typeface="+mn-cs"/>
              </a:defRPr>
            </a:lvl3pPr>
            <a:lvl4pPr marL="1436752" algn="l" defTabSz="957835" rtl="0" eaLnBrk="1" latinLnBrk="0" hangingPunct="1">
              <a:defRPr sz="1900" kern="1200">
                <a:solidFill>
                  <a:schemeClr val="tx1"/>
                </a:solidFill>
                <a:latin typeface="+mn-lt"/>
                <a:ea typeface="+mn-ea"/>
                <a:cs typeface="+mn-cs"/>
              </a:defRPr>
            </a:lvl4pPr>
            <a:lvl5pPr marL="1915669" algn="l" defTabSz="957835" rtl="0" eaLnBrk="1" latinLnBrk="0" hangingPunct="1">
              <a:defRPr sz="1900" kern="1200">
                <a:solidFill>
                  <a:schemeClr val="tx1"/>
                </a:solidFill>
                <a:latin typeface="+mn-lt"/>
                <a:ea typeface="+mn-ea"/>
                <a:cs typeface="+mn-cs"/>
              </a:defRPr>
            </a:lvl5pPr>
            <a:lvl6pPr marL="2394586" algn="l" defTabSz="957835" rtl="0" eaLnBrk="1" latinLnBrk="0" hangingPunct="1">
              <a:defRPr sz="1900" kern="1200">
                <a:solidFill>
                  <a:schemeClr val="tx1"/>
                </a:solidFill>
                <a:latin typeface="+mn-lt"/>
                <a:ea typeface="+mn-ea"/>
                <a:cs typeface="+mn-cs"/>
              </a:defRPr>
            </a:lvl6pPr>
            <a:lvl7pPr marL="2873504" algn="l" defTabSz="957835" rtl="0" eaLnBrk="1" latinLnBrk="0" hangingPunct="1">
              <a:defRPr sz="1900" kern="1200">
                <a:solidFill>
                  <a:schemeClr val="tx1"/>
                </a:solidFill>
                <a:latin typeface="+mn-lt"/>
                <a:ea typeface="+mn-ea"/>
                <a:cs typeface="+mn-cs"/>
              </a:defRPr>
            </a:lvl7pPr>
            <a:lvl8pPr marL="3352421" algn="l" defTabSz="957835" rtl="0" eaLnBrk="1" latinLnBrk="0" hangingPunct="1">
              <a:defRPr sz="1900" kern="1200">
                <a:solidFill>
                  <a:schemeClr val="tx1"/>
                </a:solidFill>
                <a:latin typeface="+mn-lt"/>
                <a:ea typeface="+mn-ea"/>
                <a:cs typeface="+mn-cs"/>
              </a:defRPr>
            </a:lvl8pPr>
            <a:lvl9pPr marL="3831338" algn="l" defTabSz="957835" rtl="0" eaLnBrk="1" latinLnBrk="0" hangingPunct="1">
              <a:defRPr sz="1900" kern="1200">
                <a:solidFill>
                  <a:schemeClr val="tx1"/>
                </a:solidFill>
                <a:latin typeface="+mn-lt"/>
                <a:ea typeface="+mn-ea"/>
                <a:cs typeface="+mn-cs"/>
              </a:defRPr>
            </a:lvl9pPr>
          </a:lstStyle>
          <a:p>
            <a:fld id="{1F6E9E6B-7FAD-4A8F-80B7-7EB22C50FD15}" type="slidenum">
              <a:rPr lang="en-US" smtClean="0"/>
              <a:pPr/>
              <a:t>12</a:t>
            </a:fld>
            <a:endParaRPr lang="en-US" dirty="0"/>
          </a:p>
        </p:txBody>
      </p:sp>
      <p:sp>
        <p:nvSpPr>
          <p:cNvPr id="6" name="Rechteck 5">
            <a:extLst>
              <a:ext uri="{FF2B5EF4-FFF2-40B4-BE49-F238E27FC236}">
                <a16:creationId xmlns:a16="http://schemas.microsoft.com/office/drawing/2014/main" id="{1B515C87-2E0B-4FDD-AD68-C4AD6CDD8BFA}"/>
              </a:ext>
            </a:extLst>
          </p:cNvPr>
          <p:cNvSpPr/>
          <p:nvPr/>
        </p:nvSpPr>
        <p:spPr>
          <a:xfrm>
            <a:off x="528025" y="3027999"/>
            <a:ext cx="1762157" cy="7073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600" b="1" dirty="0" err="1">
                <a:solidFill>
                  <a:schemeClr val="bg2"/>
                </a:solidFill>
              </a:rPr>
              <a:t>Operations</a:t>
            </a:r>
            <a:r>
              <a:rPr lang="de-DE" sz="1600" b="1" dirty="0">
                <a:solidFill>
                  <a:schemeClr val="bg2"/>
                </a:solidFill>
              </a:rPr>
              <a:t> TW</a:t>
            </a:r>
          </a:p>
        </p:txBody>
      </p:sp>
      <p:cxnSp>
        <p:nvCxnSpPr>
          <p:cNvPr id="8" name="Gerader Verbinder 7">
            <a:extLst>
              <a:ext uri="{FF2B5EF4-FFF2-40B4-BE49-F238E27FC236}">
                <a16:creationId xmlns:a16="http://schemas.microsoft.com/office/drawing/2014/main" id="{78BA1216-39BB-41B2-B2D5-C6A91B9FF440}"/>
              </a:ext>
            </a:extLst>
          </p:cNvPr>
          <p:cNvCxnSpPr>
            <a:cxnSpLocks/>
          </p:cNvCxnSpPr>
          <p:nvPr/>
        </p:nvCxnSpPr>
        <p:spPr>
          <a:xfrm>
            <a:off x="4358145" y="3330805"/>
            <a:ext cx="0" cy="302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uppieren 14">
            <a:extLst>
              <a:ext uri="{FF2B5EF4-FFF2-40B4-BE49-F238E27FC236}">
                <a16:creationId xmlns:a16="http://schemas.microsoft.com/office/drawing/2014/main" id="{0E8FA5D2-986A-4653-9370-B9ACE4BEB0B8}"/>
              </a:ext>
            </a:extLst>
          </p:cNvPr>
          <p:cNvGrpSpPr/>
          <p:nvPr/>
        </p:nvGrpSpPr>
        <p:grpSpPr>
          <a:xfrm>
            <a:off x="2625593" y="1142030"/>
            <a:ext cx="3544908" cy="330090"/>
            <a:chOff x="-2053056" y="1959030"/>
            <a:chExt cx="3544908" cy="330090"/>
          </a:xfrm>
        </p:grpSpPr>
        <p:cxnSp>
          <p:nvCxnSpPr>
            <p:cNvPr id="10" name="AutoShape 4">
              <a:extLst>
                <a:ext uri="{FF2B5EF4-FFF2-40B4-BE49-F238E27FC236}">
                  <a16:creationId xmlns:a16="http://schemas.microsoft.com/office/drawing/2014/main" id="{81C4156B-20AC-4D1F-B47F-DB61A248AE98}"/>
                </a:ext>
              </a:extLst>
            </p:cNvPr>
            <p:cNvCxnSpPr>
              <a:cxnSpLocks noChangeShapeType="1"/>
              <a:stCxn id="11" idx="7"/>
            </p:cNvCxnSpPr>
            <p:nvPr>
              <p:custDataLst>
                <p:tags r:id="rId15"/>
              </p:custDataLst>
            </p:nvPr>
          </p:nvCxnSpPr>
          <p:spPr bwMode="auto">
            <a:xfrm flipH="1">
              <a:off x="-2053056" y="2124075"/>
              <a:ext cx="290508" cy="0"/>
            </a:xfrm>
            <a:prstGeom prst="straightConnector1">
              <a:avLst/>
            </a:prstGeom>
            <a:ln>
              <a:headEnd/>
              <a:tailEnd type="oval" w="med" len="med"/>
            </a:ln>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11" name="AutoShape 108">
              <a:extLst>
                <a:ext uri="{FF2B5EF4-FFF2-40B4-BE49-F238E27FC236}">
                  <a16:creationId xmlns:a16="http://schemas.microsoft.com/office/drawing/2014/main" id="{3FBB4B37-7A33-4241-B86F-50F9C5767A12}"/>
                </a:ext>
              </a:extLst>
            </p:cNvPr>
            <p:cNvSpPr>
              <a:spLocks noChangeArrowheads="1"/>
            </p:cNvSpPr>
            <p:nvPr/>
          </p:nvSpPr>
          <p:spPr bwMode="auto">
            <a:xfrm flipH="1">
              <a:off x="-1762548" y="1959030"/>
              <a:ext cx="3254400" cy="330090"/>
            </a:xfrm>
            <a:prstGeom prst="leftRightArrow">
              <a:avLst>
                <a:gd name="adj1" fmla="val 100000"/>
                <a:gd name="adj2" fmla="val 0"/>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72009" tIns="72009" rIns="72009" bIns="72009" numCol="1" anchor="ctr" anchorCtr="0" compatLnSpc="1">
              <a:prstTxWarp prst="textNoShape">
                <a:avLst/>
              </a:prstTxWarp>
              <a:spAutoFit/>
            </a:bodyPr>
            <a:lstStyle/>
            <a:p>
              <a:pPr algn="ctr" defTabSz="914400" fontAlgn="base">
                <a:spcBef>
                  <a:spcPct val="0"/>
                </a:spcBef>
                <a:spcAft>
                  <a:spcPct val="0"/>
                </a:spcAft>
              </a:pPr>
              <a:r>
                <a:rPr lang="de-DE" sz="1200" b="1" dirty="0">
                  <a:solidFill>
                    <a:schemeClr val="bg2"/>
                  </a:solidFill>
                  <a:latin typeface="Arial" pitchFamily="34" charset="0"/>
                  <a:cs typeface="Arial" pitchFamily="34" charset="0"/>
                </a:rPr>
                <a:t>Werksfunktionen</a:t>
              </a:r>
              <a:endParaRPr lang="de-DE" sz="1800" dirty="0">
                <a:solidFill>
                  <a:schemeClr val="bg2"/>
                </a:solidFill>
                <a:latin typeface="Arial" pitchFamily="34" charset="0"/>
                <a:cs typeface="Arial" pitchFamily="34" charset="0"/>
              </a:endParaRPr>
            </a:p>
          </p:txBody>
        </p:sp>
      </p:grpSp>
      <p:grpSp>
        <p:nvGrpSpPr>
          <p:cNvPr id="15" name="Gruppieren 14">
            <a:extLst>
              <a:ext uri="{FF2B5EF4-FFF2-40B4-BE49-F238E27FC236}">
                <a16:creationId xmlns:a16="http://schemas.microsoft.com/office/drawing/2014/main" id="{F0C1BEC4-D640-4742-BBAC-A9685EB1DCA2}"/>
              </a:ext>
            </a:extLst>
          </p:cNvPr>
          <p:cNvGrpSpPr/>
          <p:nvPr/>
        </p:nvGrpSpPr>
        <p:grpSpPr>
          <a:xfrm>
            <a:off x="2625593" y="1574246"/>
            <a:ext cx="3550509" cy="330090"/>
            <a:chOff x="-2053056" y="1959030"/>
            <a:chExt cx="3550509" cy="330090"/>
          </a:xfrm>
        </p:grpSpPr>
        <p:cxnSp>
          <p:nvCxnSpPr>
            <p:cNvPr id="16" name="AutoShape 4">
              <a:extLst>
                <a:ext uri="{FF2B5EF4-FFF2-40B4-BE49-F238E27FC236}">
                  <a16:creationId xmlns:a16="http://schemas.microsoft.com/office/drawing/2014/main" id="{48F5D756-94C7-4268-966D-3AF51AE0CCDB}"/>
                </a:ext>
              </a:extLst>
            </p:cNvPr>
            <p:cNvCxnSpPr>
              <a:cxnSpLocks noChangeShapeType="1"/>
              <a:stCxn id="17" idx="7"/>
            </p:cNvCxnSpPr>
            <p:nvPr>
              <p:custDataLst>
                <p:tags r:id="rId14"/>
              </p:custDataLst>
            </p:nvPr>
          </p:nvCxnSpPr>
          <p:spPr bwMode="auto">
            <a:xfrm flipH="1">
              <a:off x="-2053056" y="2124075"/>
              <a:ext cx="290508" cy="0"/>
            </a:xfrm>
            <a:prstGeom prst="straightConnector1">
              <a:avLst/>
            </a:prstGeom>
            <a:ln>
              <a:headEnd/>
              <a:tailEnd type="oval" w="med" len="med"/>
            </a:ln>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17" name="AutoShape 108">
              <a:extLst>
                <a:ext uri="{FF2B5EF4-FFF2-40B4-BE49-F238E27FC236}">
                  <a16:creationId xmlns:a16="http://schemas.microsoft.com/office/drawing/2014/main" id="{11F66270-89A9-4C88-A92D-63D1E6ACD281}"/>
                </a:ext>
              </a:extLst>
            </p:cNvPr>
            <p:cNvSpPr>
              <a:spLocks noChangeArrowheads="1"/>
            </p:cNvSpPr>
            <p:nvPr/>
          </p:nvSpPr>
          <p:spPr bwMode="auto">
            <a:xfrm flipH="1">
              <a:off x="-1762548" y="1959030"/>
              <a:ext cx="3260001" cy="330090"/>
            </a:xfrm>
            <a:prstGeom prst="leftRightArrow">
              <a:avLst>
                <a:gd name="adj1" fmla="val 100000"/>
                <a:gd name="adj2" fmla="val 0"/>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72009" tIns="72009" rIns="72009" bIns="72009" numCol="1" anchor="ctr" anchorCtr="0" compatLnSpc="1">
              <a:prstTxWarp prst="textNoShape">
                <a:avLst/>
              </a:prstTxWarp>
              <a:spAutoFit/>
            </a:bodyPr>
            <a:lstStyle/>
            <a:p>
              <a:pPr algn="ctr" defTabSz="914400" fontAlgn="base">
                <a:spcBef>
                  <a:spcPct val="0"/>
                </a:spcBef>
                <a:spcAft>
                  <a:spcPct val="0"/>
                </a:spcAft>
              </a:pPr>
              <a:r>
                <a:rPr lang="de-DE" sz="1200" b="1" dirty="0">
                  <a:solidFill>
                    <a:schemeClr val="bg2"/>
                  </a:solidFill>
                  <a:latin typeface="Arial" pitchFamily="34" charset="0"/>
                  <a:cs typeface="Arial" pitchFamily="34" charset="0"/>
                </a:rPr>
                <a:t>Zentrale Dienste</a:t>
              </a:r>
              <a:endParaRPr lang="de-DE" sz="1800" dirty="0">
                <a:solidFill>
                  <a:schemeClr val="bg2"/>
                </a:solidFill>
                <a:latin typeface="Arial" pitchFamily="34" charset="0"/>
                <a:cs typeface="Arial" pitchFamily="34" charset="0"/>
              </a:endParaRPr>
            </a:p>
          </p:txBody>
        </p:sp>
      </p:grpSp>
      <p:grpSp>
        <p:nvGrpSpPr>
          <p:cNvPr id="18" name="Gruppieren 14">
            <a:extLst>
              <a:ext uri="{FF2B5EF4-FFF2-40B4-BE49-F238E27FC236}">
                <a16:creationId xmlns:a16="http://schemas.microsoft.com/office/drawing/2014/main" id="{956EC814-8794-4930-935D-8AD52396E466}"/>
              </a:ext>
            </a:extLst>
          </p:cNvPr>
          <p:cNvGrpSpPr/>
          <p:nvPr/>
        </p:nvGrpSpPr>
        <p:grpSpPr>
          <a:xfrm>
            <a:off x="4358145" y="4081057"/>
            <a:ext cx="3554599" cy="330090"/>
            <a:chOff x="-3228512" y="4052279"/>
            <a:chExt cx="3554599" cy="330090"/>
          </a:xfrm>
        </p:grpSpPr>
        <p:cxnSp>
          <p:nvCxnSpPr>
            <p:cNvPr id="19" name="AutoShape 4">
              <a:extLst>
                <a:ext uri="{FF2B5EF4-FFF2-40B4-BE49-F238E27FC236}">
                  <a16:creationId xmlns:a16="http://schemas.microsoft.com/office/drawing/2014/main" id="{DE438A95-BBE4-47F0-A003-9F172D2C34F6}"/>
                </a:ext>
              </a:extLst>
            </p:cNvPr>
            <p:cNvCxnSpPr>
              <a:cxnSpLocks noChangeShapeType="1"/>
              <a:stCxn id="20" idx="7"/>
            </p:cNvCxnSpPr>
            <p:nvPr>
              <p:custDataLst>
                <p:tags r:id="rId13"/>
              </p:custDataLst>
            </p:nvPr>
          </p:nvCxnSpPr>
          <p:spPr bwMode="auto">
            <a:xfrm flipH="1">
              <a:off x="-3228512" y="4217324"/>
              <a:ext cx="290510" cy="0"/>
            </a:xfrm>
            <a:prstGeom prst="straightConnector1">
              <a:avLst/>
            </a:prstGeom>
            <a:ln>
              <a:headEnd/>
              <a:tailEnd type="oval" w="med" len="med"/>
            </a:ln>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20" name="AutoShape 108">
              <a:extLst>
                <a:ext uri="{FF2B5EF4-FFF2-40B4-BE49-F238E27FC236}">
                  <a16:creationId xmlns:a16="http://schemas.microsoft.com/office/drawing/2014/main" id="{D4348FBE-9838-4CEF-BC32-BE2D2AD2D537}"/>
                </a:ext>
              </a:extLst>
            </p:cNvPr>
            <p:cNvSpPr>
              <a:spLocks noChangeArrowheads="1"/>
            </p:cNvSpPr>
            <p:nvPr/>
          </p:nvSpPr>
          <p:spPr bwMode="auto">
            <a:xfrm flipH="1">
              <a:off x="-2938002" y="4052279"/>
              <a:ext cx="3264089" cy="330090"/>
            </a:xfrm>
            <a:prstGeom prst="leftRightArrow">
              <a:avLst>
                <a:gd name="adj1" fmla="val 100000"/>
                <a:gd name="adj2" fmla="val 0"/>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72009" tIns="72009" rIns="72009" bIns="72009" numCol="1" anchor="ctr" anchorCtr="0" compatLnSpc="1">
              <a:prstTxWarp prst="textNoShape">
                <a:avLst/>
              </a:prstTxWarp>
              <a:spAutoFit/>
            </a:bodyPr>
            <a:lstStyle/>
            <a:p>
              <a:pPr algn="ctr" defTabSz="914400" fontAlgn="base">
                <a:spcBef>
                  <a:spcPct val="0"/>
                </a:spcBef>
                <a:spcAft>
                  <a:spcPct val="0"/>
                </a:spcAft>
              </a:pPr>
              <a:r>
                <a:rPr lang="de-DE" sz="1200" b="1" dirty="0">
                  <a:solidFill>
                    <a:schemeClr val="bg2"/>
                  </a:solidFill>
                  <a:latin typeface="Arial" pitchFamily="34" charset="0"/>
                  <a:cs typeface="Arial" pitchFamily="34" charset="0"/>
                </a:rPr>
                <a:t>PE Maschinenmontage TruLaser Tube</a:t>
              </a:r>
              <a:endParaRPr lang="de-DE" sz="1800" dirty="0">
                <a:solidFill>
                  <a:schemeClr val="bg2"/>
                </a:solidFill>
                <a:latin typeface="Arial" pitchFamily="34" charset="0"/>
                <a:cs typeface="Arial" pitchFamily="34" charset="0"/>
              </a:endParaRPr>
            </a:p>
          </p:txBody>
        </p:sp>
      </p:grpSp>
      <p:grpSp>
        <p:nvGrpSpPr>
          <p:cNvPr id="21" name="Gruppieren 14">
            <a:extLst>
              <a:ext uri="{FF2B5EF4-FFF2-40B4-BE49-F238E27FC236}">
                <a16:creationId xmlns:a16="http://schemas.microsoft.com/office/drawing/2014/main" id="{759B52A2-7AF2-4C38-911A-3C586643FE7B}"/>
              </a:ext>
            </a:extLst>
          </p:cNvPr>
          <p:cNvGrpSpPr/>
          <p:nvPr/>
        </p:nvGrpSpPr>
        <p:grpSpPr>
          <a:xfrm>
            <a:off x="4358145" y="3686159"/>
            <a:ext cx="3550518" cy="330090"/>
            <a:chOff x="-2053057" y="1959030"/>
            <a:chExt cx="3550518" cy="330090"/>
          </a:xfrm>
        </p:grpSpPr>
        <p:cxnSp>
          <p:nvCxnSpPr>
            <p:cNvPr id="22" name="AutoShape 4">
              <a:extLst>
                <a:ext uri="{FF2B5EF4-FFF2-40B4-BE49-F238E27FC236}">
                  <a16:creationId xmlns:a16="http://schemas.microsoft.com/office/drawing/2014/main" id="{EB0B2AF8-E988-41ED-BD67-6A9C3D3FCB37}"/>
                </a:ext>
              </a:extLst>
            </p:cNvPr>
            <p:cNvCxnSpPr>
              <a:cxnSpLocks noChangeShapeType="1"/>
              <a:stCxn id="23" idx="7"/>
            </p:cNvCxnSpPr>
            <p:nvPr>
              <p:custDataLst>
                <p:tags r:id="rId12"/>
              </p:custDataLst>
            </p:nvPr>
          </p:nvCxnSpPr>
          <p:spPr bwMode="auto">
            <a:xfrm flipH="1">
              <a:off x="-2053057" y="2124075"/>
              <a:ext cx="290510" cy="0"/>
            </a:xfrm>
            <a:prstGeom prst="straightConnector1">
              <a:avLst/>
            </a:prstGeom>
            <a:ln>
              <a:headEnd/>
              <a:tailEnd type="oval" w="med" len="med"/>
            </a:ln>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23" name="AutoShape 108">
              <a:extLst>
                <a:ext uri="{FF2B5EF4-FFF2-40B4-BE49-F238E27FC236}">
                  <a16:creationId xmlns:a16="http://schemas.microsoft.com/office/drawing/2014/main" id="{D899A89F-28CB-420A-9DCD-8E57DC279B90}"/>
                </a:ext>
              </a:extLst>
            </p:cNvPr>
            <p:cNvSpPr>
              <a:spLocks noChangeArrowheads="1"/>
            </p:cNvSpPr>
            <p:nvPr/>
          </p:nvSpPr>
          <p:spPr bwMode="auto">
            <a:xfrm flipH="1">
              <a:off x="-1762547" y="1959030"/>
              <a:ext cx="3260008" cy="330090"/>
            </a:xfrm>
            <a:prstGeom prst="leftRightArrow">
              <a:avLst>
                <a:gd name="adj1" fmla="val 100000"/>
                <a:gd name="adj2" fmla="val 0"/>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72009" tIns="72009" rIns="72009" bIns="72009" numCol="1" anchor="ctr" anchorCtr="0" compatLnSpc="1">
              <a:prstTxWarp prst="textNoShape">
                <a:avLst/>
              </a:prstTxWarp>
              <a:spAutoFit/>
            </a:bodyPr>
            <a:lstStyle/>
            <a:p>
              <a:pPr algn="ctr" defTabSz="914400" fontAlgn="base">
                <a:spcBef>
                  <a:spcPct val="0"/>
                </a:spcBef>
                <a:spcAft>
                  <a:spcPct val="0"/>
                </a:spcAft>
              </a:pPr>
              <a:r>
                <a:rPr lang="de-DE" sz="1200" b="1" dirty="0">
                  <a:solidFill>
                    <a:schemeClr val="bg2"/>
                  </a:solidFill>
                  <a:latin typeface="Arial" pitchFamily="34" charset="0"/>
                  <a:cs typeface="Arial" pitchFamily="34" charset="0"/>
                </a:rPr>
                <a:t>PE Maschinenmontage TruPunch/TruMatic</a:t>
              </a:r>
              <a:endParaRPr lang="de-DE" sz="1800" dirty="0">
                <a:solidFill>
                  <a:schemeClr val="bg2"/>
                </a:solidFill>
                <a:latin typeface="Arial" pitchFamily="34" charset="0"/>
                <a:cs typeface="Arial" pitchFamily="34" charset="0"/>
              </a:endParaRPr>
            </a:p>
          </p:txBody>
        </p:sp>
      </p:grpSp>
      <p:grpSp>
        <p:nvGrpSpPr>
          <p:cNvPr id="24" name="Gruppieren 14">
            <a:extLst>
              <a:ext uri="{FF2B5EF4-FFF2-40B4-BE49-F238E27FC236}">
                <a16:creationId xmlns:a16="http://schemas.microsoft.com/office/drawing/2014/main" id="{C5513352-B4D6-4342-BAB3-31CDAF6D2AC4}"/>
              </a:ext>
            </a:extLst>
          </p:cNvPr>
          <p:cNvGrpSpPr/>
          <p:nvPr/>
        </p:nvGrpSpPr>
        <p:grpSpPr>
          <a:xfrm>
            <a:off x="2625593" y="1996700"/>
            <a:ext cx="3562767" cy="330090"/>
            <a:chOff x="204277" y="3617436"/>
            <a:chExt cx="3562767" cy="330090"/>
          </a:xfrm>
        </p:grpSpPr>
        <p:cxnSp>
          <p:nvCxnSpPr>
            <p:cNvPr id="25" name="AutoShape 4">
              <a:extLst>
                <a:ext uri="{FF2B5EF4-FFF2-40B4-BE49-F238E27FC236}">
                  <a16:creationId xmlns:a16="http://schemas.microsoft.com/office/drawing/2014/main" id="{A0802485-E9A1-4573-B2E7-F197D6B25A3F}"/>
                </a:ext>
              </a:extLst>
            </p:cNvPr>
            <p:cNvCxnSpPr>
              <a:cxnSpLocks noChangeShapeType="1"/>
              <a:stCxn id="26" idx="7"/>
            </p:cNvCxnSpPr>
            <p:nvPr>
              <p:custDataLst>
                <p:tags r:id="rId11"/>
              </p:custDataLst>
            </p:nvPr>
          </p:nvCxnSpPr>
          <p:spPr bwMode="auto">
            <a:xfrm flipH="1">
              <a:off x="204277" y="3782481"/>
              <a:ext cx="290510" cy="0"/>
            </a:xfrm>
            <a:prstGeom prst="straightConnector1">
              <a:avLst/>
            </a:prstGeom>
            <a:ln>
              <a:headEnd/>
              <a:tailEnd type="oval" w="med" len="med"/>
            </a:ln>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26" name="AutoShape 108">
              <a:extLst>
                <a:ext uri="{FF2B5EF4-FFF2-40B4-BE49-F238E27FC236}">
                  <a16:creationId xmlns:a16="http://schemas.microsoft.com/office/drawing/2014/main" id="{50B726FA-9068-4611-A7EC-1DA2245C362B}"/>
                </a:ext>
              </a:extLst>
            </p:cNvPr>
            <p:cNvSpPr>
              <a:spLocks noChangeArrowheads="1"/>
            </p:cNvSpPr>
            <p:nvPr/>
          </p:nvSpPr>
          <p:spPr bwMode="auto">
            <a:xfrm flipH="1">
              <a:off x="494787" y="3617436"/>
              <a:ext cx="3272257" cy="330090"/>
            </a:xfrm>
            <a:prstGeom prst="leftRightArrow">
              <a:avLst>
                <a:gd name="adj1" fmla="val 100000"/>
                <a:gd name="adj2" fmla="val 0"/>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72009" tIns="72009" rIns="72009" bIns="72009" numCol="1" anchor="ctr" anchorCtr="0" compatLnSpc="1">
              <a:prstTxWarp prst="textNoShape">
                <a:avLst/>
              </a:prstTxWarp>
              <a:spAutoFit/>
            </a:bodyPr>
            <a:lstStyle/>
            <a:p>
              <a:pPr algn="ctr" defTabSz="914400" fontAlgn="base">
                <a:spcBef>
                  <a:spcPct val="0"/>
                </a:spcBef>
                <a:spcAft>
                  <a:spcPct val="0"/>
                </a:spcAft>
              </a:pPr>
              <a:r>
                <a:rPr lang="de-DE" sz="1200" b="1" dirty="0">
                  <a:solidFill>
                    <a:schemeClr val="bg2"/>
                  </a:solidFill>
                  <a:latin typeface="Arial" pitchFamily="34" charset="0"/>
                  <a:cs typeface="Arial" pitchFamily="34" charset="0"/>
                </a:rPr>
                <a:t>Controlling</a:t>
              </a:r>
              <a:endParaRPr lang="de-DE" sz="1800" dirty="0">
                <a:solidFill>
                  <a:schemeClr val="bg2"/>
                </a:solidFill>
                <a:latin typeface="Arial" pitchFamily="34" charset="0"/>
                <a:cs typeface="Arial" pitchFamily="34" charset="0"/>
              </a:endParaRPr>
            </a:p>
          </p:txBody>
        </p:sp>
      </p:grpSp>
      <p:grpSp>
        <p:nvGrpSpPr>
          <p:cNvPr id="27" name="Gruppieren 14">
            <a:extLst>
              <a:ext uri="{FF2B5EF4-FFF2-40B4-BE49-F238E27FC236}">
                <a16:creationId xmlns:a16="http://schemas.microsoft.com/office/drawing/2014/main" id="{9B6F05C2-71CE-46F8-9454-C6DE3F8562B1}"/>
              </a:ext>
            </a:extLst>
          </p:cNvPr>
          <p:cNvGrpSpPr/>
          <p:nvPr/>
        </p:nvGrpSpPr>
        <p:grpSpPr>
          <a:xfrm>
            <a:off x="4358145" y="5660649"/>
            <a:ext cx="3564088" cy="330090"/>
            <a:chOff x="-463956" y="2515457"/>
            <a:chExt cx="3564088" cy="330090"/>
          </a:xfrm>
        </p:grpSpPr>
        <p:cxnSp>
          <p:nvCxnSpPr>
            <p:cNvPr id="28" name="AutoShape 4">
              <a:extLst>
                <a:ext uri="{FF2B5EF4-FFF2-40B4-BE49-F238E27FC236}">
                  <a16:creationId xmlns:a16="http://schemas.microsoft.com/office/drawing/2014/main" id="{42FBE2A5-681D-4C86-9726-914F6EA282DA}"/>
                </a:ext>
              </a:extLst>
            </p:cNvPr>
            <p:cNvCxnSpPr>
              <a:cxnSpLocks noChangeShapeType="1"/>
              <a:stCxn id="29" idx="7"/>
            </p:cNvCxnSpPr>
            <p:nvPr>
              <p:custDataLst>
                <p:tags r:id="rId10"/>
              </p:custDataLst>
            </p:nvPr>
          </p:nvCxnSpPr>
          <p:spPr bwMode="auto">
            <a:xfrm flipH="1">
              <a:off x="-463956" y="2680502"/>
              <a:ext cx="290506" cy="0"/>
            </a:xfrm>
            <a:prstGeom prst="straightConnector1">
              <a:avLst/>
            </a:prstGeom>
            <a:ln>
              <a:headEnd/>
              <a:tailEnd type="oval" w="med" len="med"/>
            </a:ln>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29" name="AutoShape 108">
              <a:extLst>
                <a:ext uri="{FF2B5EF4-FFF2-40B4-BE49-F238E27FC236}">
                  <a16:creationId xmlns:a16="http://schemas.microsoft.com/office/drawing/2014/main" id="{6F514AA7-8D73-4E79-BBD4-729D5F548DDE}"/>
                </a:ext>
              </a:extLst>
            </p:cNvPr>
            <p:cNvSpPr>
              <a:spLocks noChangeArrowheads="1"/>
            </p:cNvSpPr>
            <p:nvPr/>
          </p:nvSpPr>
          <p:spPr bwMode="auto">
            <a:xfrm flipH="1">
              <a:off x="-173450" y="2515457"/>
              <a:ext cx="3273582" cy="330090"/>
            </a:xfrm>
            <a:prstGeom prst="leftRightArrow">
              <a:avLst>
                <a:gd name="adj1" fmla="val 100000"/>
                <a:gd name="adj2" fmla="val 0"/>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72009" tIns="72009" rIns="72009" bIns="72009" numCol="1" anchor="ctr" anchorCtr="0" compatLnSpc="1">
              <a:prstTxWarp prst="textNoShape">
                <a:avLst/>
              </a:prstTxWarp>
              <a:spAutoFit/>
            </a:bodyPr>
            <a:lstStyle/>
            <a:p>
              <a:pPr algn="ctr" defTabSz="914400" fontAlgn="base">
                <a:spcBef>
                  <a:spcPct val="0"/>
                </a:spcBef>
                <a:spcAft>
                  <a:spcPct val="0"/>
                </a:spcAft>
              </a:pPr>
              <a:r>
                <a:rPr lang="de-DE" sz="1200" b="1" dirty="0" err="1">
                  <a:solidFill>
                    <a:schemeClr val="bg2"/>
                  </a:solidFill>
                  <a:latin typeface="Arial" pitchFamily="34" charset="0"/>
                  <a:cs typeface="Arial" pitchFamily="34" charset="0"/>
                </a:rPr>
                <a:t>Operations</a:t>
              </a:r>
              <a:r>
                <a:rPr lang="de-DE" sz="1200" b="1" dirty="0">
                  <a:solidFill>
                    <a:schemeClr val="bg2"/>
                  </a:solidFill>
                  <a:latin typeface="Arial" pitchFamily="34" charset="0"/>
                  <a:cs typeface="Arial" pitchFamily="34" charset="0"/>
                </a:rPr>
                <a:t> Management</a:t>
              </a:r>
              <a:endParaRPr lang="de-DE" sz="1800" dirty="0">
                <a:solidFill>
                  <a:schemeClr val="bg2"/>
                </a:solidFill>
                <a:latin typeface="Arial" pitchFamily="34" charset="0"/>
                <a:cs typeface="Arial" pitchFamily="34" charset="0"/>
              </a:endParaRPr>
            </a:p>
          </p:txBody>
        </p:sp>
      </p:grpSp>
      <p:grpSp>
        <p:nvGrpSpPr>
          <p:cNvPr id="30" name="Gruppieren 14">
            <a:extLst>
              <a:ext uri="{FF2B5EF4-FFF2-40B4-BE49-F238E27FC236}">
                <a16:creationId xmlns:a16="http://schemas.microsoft.com/office/drawing/2014/main" id="{CE0DC73C-01CA-47C3-B62E-0A9744028A03}"/>
              </a:ext>
            </a:extLst>
          </p:cNvPr>
          <p:cNvGrpSpPr/>
          <p:nvPr/>
        </p:nvGrpSpPr>
        <p:grpSpPr>
          <a:xfrm>
            <a:off x="4358145" y="4475955"/>
            <a:ext cx="3554605" cy="330090"/>
            <a:chOff x="-4623202" y="4818650"/>
            <a:chExt cx="3554605" cy="330090"/>
          </a:xfrm>
        </p:grpSpPr>
        <p:cxnSp>
          <p:nvCxnSpPr>
            <p:cNvPr id="31" name="AutoShape 4">
              <a:extLst>
                <a:ext uri="{FF2B5EF4-FFF2-40B4-BE49-F238E27FC236}">
                  <a16:creationId xmlns:a16="http://schemas.microsoft.com/office/drawing/2014/main" id="{004C4AB3-3272-479A-8823-301F60838243}"/>
                </a:ext>
              </a:extLst>
            </p:cNvPr>
            <p:cNvCxnSpPr>
              <a:cxnSpLocks noChangeShapeType="1"/>
              <a:stCxn id="32" idx="7"/>
            </p:cNvCxnSpPr>
            <p:nvPr>
              <p:custDataLst>
                <p:tags r:id="rId9"/>
              </p:custDataLst>
            </p:nvPr>
          </p:nvCxnSpPr>
          <p:spPr bwMode="auto">
            <a:xfrm flipH="1">
              <a:off x="-4623202" y="4983695"/>
              <a:ext cx="290508" cy="0"/>
            </a:xfrm>
            <a:prstGeom prst="straightConnector1">
              <a:avLst/>
            </a:prstGeom>
            <a:ln>
              <a:headEnd/>
              <a:tailEnd type="oval" w="med" len="med"/>
            </a:ln>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32" name="AutoShape 108">
              <a:extLst>
                <a:ext uri="{FF2B5EF4-FFF2-40B4-BE49-F238E27FC236}">
                  <a16:creationId xmlns:a16="http://schemas.microsoft.com/office/drawing/2014/main" id="{66BDA738-E22A-47EF-BCAB-C57C05B7D86E}"/>
                </a:ext>
              </a:extLst>
            </p:cNvPr>
            <p:cNvSpPr>
              <a:spLocks noChangeArrowheads="1"/>
            </p:cNvSpPr>
            <p:nvPr/>
          </p:nvSpPr>
          <p:spPr bwMode="auto">
            <a:xfrm flipH="1">
              <a:off x="-4332694" y="4818650"/>
              <a:ext cx="3264097" cy="330090"/>
            </a:xfrm>
            <a:prstGeom prst="leftRightArrow">
              <a:avLst>
                <a:gd name="adj1" fmla="val 100000"/>
                <a:gd name="adj2" fmla="val 0"/>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72009" tIns="72009" rIns="72009" bIns="72009" numCol="1" anchor="ctr" anchorCtr="0" compatLnSpc="1">
              <a:prstTxWarp prst="textNoShape">
                <a:avLst/>
              </a:prstTxWarp>
              <a:spAutoFit/>
            </a:bodyPr>
            <a:lstStyle/>
            <a:p>
              <a:pPr algn="ctr" defTabSz="914400" fontAlgn="base">
                <a:spcBef>
                  <a:spcPct val="0"/>
                </a:spcBef>
                <a:spcAft>
                  <a:spcPct val="0"/>
                </a:spcAft>
              </a:pPr>
              <a:r>
                <a:rPr lang="de-DE" sz="1200" b="1" dirty="0">
                  <a:solidFill>
                    <a:schemeClr val="bg2"/>
                  </a:solidFill>
                  <a:latin typeface="Arial" pitchFamily="34" charset="0"/>
                  <a:cs typeface="Arial" pitchFamily="34" charset="0"/>
                </a:rPr>
                <a:t>PE Baugruppen</a:t>
              </a:r>
              <a:endParaRPr lang="de-DE" sz="1800" dirty="0">
                <a:solidFill>
                  <a:schemeClr val="bg2"/>
                </a:solidFill>
                <a:latin typeface="Arial" pitchFamily="34" charset="0"/>
                <a:cs typeface="Arial" pitchFamily="34" charset="0"/>
              </a:endParaRPr>
            </a:p>
          </p:txBody>
        </p:sp>
      </p:grpSp>
      <p:sp>
        <p:nvSpPr>
          <p:cNvPr id="50" name="Textfeld 49">
            <a:extLst>
              <a:ext uri="{FF2B5EF4-FFF2-40B4-BE49-F238E27FC236}">
                <a16:creationId xmlns:a16="http://schemas.microsoft.com/office/drawing/2014/main" id="{6B123E65-20DF-4666-B35B-8BDB5BC0E899}"/>
              </a:ext>
            </a:extLst>
          </p:cNvPr>
          <p:cNvSpPr txBox="1"/>
          <p:nvPr/>
        </p:nvSpPr>
        <p:spPr>
          <a:xfrm>
            <a:off x="6574687" y="1138064"/>
            <a:ext cx="5108885" cy="429294"/>
          </a:xfrm>
          <a:prstGeom prst="rect">
            <a:avLst/>
          </a:prstGeom>
        </p:spPr>
        <p:txBody>
          <a:bodyPr vert="horz" wrap="square" lIns="0" tIns="0" rIns="0" bIns="0" numCol="2" rtlCol="0">
            <a:noAutofit/>
          </a:bodyPr>
          <a:lstStyle>
            <a:defPPr>
              <a:defRPr lang="de-DE"/>
            </a:defPPr>
            <a:lvl1pPr marL="285750" indent="-285750">
              <a:buFont typeface="Wingdings" panose="05000000000000000000" pitchFamily="2" charset="2"/>
              <a:buChar char="§"/>
              <a:defRPr sz="1000"/>
            </a:lvl1pPr>
          </a:lstStyle>
          <a:p>
            <a:r>
              <a:rPr lang="en-US" dirty="0" err="1"/>
              <a:t>Entwicklung</a:t>
            </a:r>
            <a:endParaRPr lang="en-US" dirty="0"/>
          </a:p>
          <a:p>
            <a:r>
              <a:rPr lang="en-US" dirty="0"/>
              <a:t>HR</a:t>
            </a:r>
          </a:p>
          <a:p>
            <a:r>
              <a:rPr lang="en-US" dirty="0"/>
              <a:t>Industrial Engineering</a:t>
            </a:r>
          </a:p>
          <a:p>
            <a:r>
              <a:rPr lang="en-US" dirty="0" err="1"/>
              <a:t>Ausbildung</a:t>
            </a:r>
            <a:endParaRPr lang="en-US" dirty="0"/>
          </a:p>
        </p:txBody>
      </p:sp>
      <p:cxnSp>
        <p:nvCxnSpPr>
          <p:cNvPr id="62" name="Gerader Verbinder 61">
            <a:extLst>
              <a:ext uri="{FF2B5EF4-FFF2-40B4-BE49-F238E27FC236}">
                <a16:creationId xmlns:a16="http://schemas.microsoft.com/office/drawing/2014/main" id="{D4DD9A62-6A02-4816-859D-BCABEDC75F59}"/>
              </a:ext>
            </a:extLst>
          </p:cNvPr>
          <p:cNvCxnSpPr>
            <a:cxnSpLocks/>
          </p:cNvCxnSpPr>
          <p:nvPr/>
        </p:nvCxnSpPr>
        <p:spPr>
          <a:xfrm>
            <a:off x="6203815" y="1307075"/>
            <a:ext cx="293230" cy="0"/>
          </a:xfrm>
          <a:prstGeom prst="line">
            <a:avLst/>
          </a:prstGeom>
          <a:ln w="6350">
            <a:solidFill>
              <a:srgbClr val="D0D0D0"/>
            </a:solidFill>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F70D1D49-949B-4E1C-B79E-BAB5948C66D0}"/>
              </a:ext>
            </a:extLst>
          </p:cNvPr>
          <p:cNvCxnSpPr/>
          <p:nvPr/>
        </p:nvCxnSpPr>
        <p:spPr>
          <a:xfrm>
            <a:off x="7987376" y="5415947"/>
            <a:ext cx="293230" cy="0"/>
          </a:xfrm>
          <a:prstGeom prst="line">
            <a:avLst/>
          </a:prstGeom>
          <a:ln w="6350">
            <a:solidFill>
              <a:srgbClr val="D0D0D0"/>
            </a:solidFill>
          </a:ln>
        </p:spPr>
        <p:style>
          <a:lnRef idx="1">
            <a:schemeClr val="accent1"/>
          </a:lnRef>
          <a:fillRef idx="0">
            <a:schemeClr val="accent1"/>
          </a:fillRef>
          <a:effectRef idx="0">
            <a:schemeClr val="accent1"/>
          </a:effectRef>
          <a:fontRef idx="minor">
            <a:schemeClr val="tx1"/>
          </a:fontRef>
        </p:style>
      </p:cxnSp>
      <p:sp>
        <p:nvSpPr>
          <p:cNvPr id="68" name="Textfeld 67">
            <a:extLst>
              <a:ext uri="{FF2B5EF4-FFF2-40B4-BE49-F238E27FC236}">
                <a16:creationId xmlns:a16="http://schemas.microsoft.com/office/drawing/2014/main" id="{3F7FFC3D-99A9-4D5E-87DE-F028015808C9}"/>
              </a:ext>
            </a:extLst>
          </p:cNvPr>
          <p:cNvSpPr txBox="1"/>
          <p:nvPr/>
        </p:nvSpPr>
        <p:spPr>
          <a:xfrm>
            <a:off x="8356551" y="5281493"/>
            <a:ext cx="3676105" cy="330089"/>
          </a:xfrm>
          <a:prstGeom prst="rect">
            <a:avLst/>
          </a:prstGeom>
        </p:spPr>
        <p:txBody>
          <a:bodyPr vert="horz" wrap="square" lIns="0" tIns="0" rIns="0" bIns="0" numCol="2" rtlCol="0">
            <a:noAutofit/>
          </a:bodyPr>
          <a:lstStyle/>
          <a:p>
            <a:pPr marL="285750" indent="-285750">
              <a:buFont typeface="Wingdings" panose="05000000000000000000" pitchFamily="2" charset="2"/>
              <a:buChar char="§"/>
            </a:pPr>
            <a:r>
              <a:rPr lang="de-DE" sz="1000" dirty="0"/>
              <a:t>PK Komplettbearbeitung</a:t>
            </a:r>
          </a:p>
          <a:p>
            <a:pPr marL="285750" indent="-285750">
              <a:buFont typeface="Wingdings" panose="05000000000000000000" pitchFamily="2" charset="2"/>
              <a:buChar char="§"/>
            </a:pPr>
            <a:r>
              <a:rPr lang="de-DE" sz="1000" dirty="0"/>
              <a:t>PK Kubische Bearbeitung</a:t>
            </a:r>
          </a:p>
          <a:p>
            <a:pPr marL="285750" indent="-285750">
              <a:buFont typeface="Wingdings" panose="05000000000000000000" pitchFamily="2" charset="2"/>
              <a:buChar char="§"/>
            </a:pPr>
            <a:r>
              <a:rPr lang="de-DE" sz="1000" dirty="0"/>
              <a:t>PK Feinbearbeitung</a:t>
            </a:r>
          </a:p>
          <a:p>
            <a:pPr marL="285750" indent="-285750">
              <a:buFont typeface="Wingdings" panose="05000000000000000000" pitchFamily="2" charset="2"/>
              <a:buChar char="§"/>
            </a:pPr>
            <a:r>
              <a:rPr lang="de-DE" sz="1000" dirty="0"/>
              <a:t>PK Dienstleistungen</a:t>
            </a:r>
          </a:p>
        </p:txBody>
      </p:sp>
      <p:cxnSp>
        <p:nvCxnSpPr>
          <p:cNvPr id="69" name="Gerader Verbinder 68">
            <a:extLst>
              <a:ext uri="{FF2B5EF4-FFF2-40B4-BE49-F238E27FC236}">
                <a16:creationId xmlns:a16="http://schemas.microsoft.com/office/drawing/2014/main" id="{78028A02-EBFA-4137-B033-DD94C97BDE2F}"/>
              </a:ext>
            </a:extLst>
          </p:cNvPr>
          <p:cNvCxnSpPr/>
          <p:nvPr/>
        </p:nvCxnSpPr>
        <p:spPr>
          <a:xfrm>
            <a:off x="7974020" y="4602316"/>
            <a:ext cx="293230" cy="0"/>
          </a:xfrm>
          <a:prstGeom prst="line">
            <a:avLst/>
          </a:prstGeom>
          <a:ln w="6350">
            <a:solidFill>
              <a:srgbClr val="D0D0D0"/>
            </a:solidFill>
          </a:ln>
        </p:spPr>
        <p:style>
          <a:lnRef idx="1">
            <a:schemeClr val="accent1"/>
          </a:lnRef>
          <a:fillRef idx="0">
            <a:schemeClr val="accent1"/>
          </a:fillRef>
          <a:effectRef idx="0">
            <a:schemeClr val="accent1"/>
          </a:effectRef>
          <a:fontRef idx="minor">
            <a:schemeClr val="tx1"/>
          </a:fontRef>
        </p:style>
      </p:cxnSp>
      <p:sp>
        <p:nvSpPr>
          <p:cNvPr id="70" name="Textfeld 69">
            <a:extLst>
              <a:ext uri="{FF2B5EF4-FFF2-40B4-BE49-F238E27FC236}">
                <a16:creationId xmlns:a16="http://schemas.microsoft.com/office/drawing/2014/main" id="{A83885F4-FB21-4368-AB60-7540C4177E26}"/>
              </a:ext>
            </a:extLst>
          </p:cNvPr>
          <p:cNvSpPr txBox="1"/>
          <p:nvPr/>
        </p:nvSpPr>
        <p:spPr>
          <a:xfrm>
            <a:off x="8340657" y="4453844"/>
            <a:ext cx="3676103" cy="429294"/>
          </a:xfrm>
          <a:prstGeom prst="rect">
            <a:avLst/>
          </a:prstGeom>
        </p:spPr>
        <p:txBody>
          <a:bodyPr vert="horz" wrap="square" lIns="0" tIns="0" rIns="0" bIns="0" numCol="2" rtlCol="0">
            <a:noAutofit/>
          </a:bodyPr>
          <a:lstStyle/>
          <a:p>
            <a:pPr marL="285750" indent="-285750">
              <a:buFont typeface="Wingdings" panose="05000000000000000000" pitchFamily="2" charset="2"/>
              <a:buChar char="§"/>
            </a:pPr>
            <a:r>
              <a:rPr lang="de-DE" sz="1000" dirty="0"/>
              <a:t>PK Koordinatenführung</a:t>
            </a:r>
          </a:p>
          <a:p>
            <a:pPr marL="285750" indent="-285750">
              <a:buFont typeface="Wingdings" panose="05000000000000000000" pitchFamily="2" charset="2"/>
              <a:buChar char="§"/>
            </a:pPr>
            <a:r>
              <a:rPr lang="de-DE" sz="1000" dirty="0"/>
              <a:t>PK Stanzeinheit</a:t>
            </a:r>
          </a:p>
          <a:p>
            <a:pPr marL="285750" indent="-285750">
              <a:buFont typeface="Wingdings" panose="05000000000000000000" pitchFamily="2" charset="2"/>
              <a:buChar char="§"/>
            </a:pPr>
            <a:r>
              <a:rPr lang="de-DE" sz="1000" dirty="0"/>
              <a:t>PK Systemtechnik</a:t>
            </a:r>
          </a:p>
        </p:txBody>
      </p:sp>
      <p:cxnSp>
        <p:nvCxnSpPr>
          <p:cNvPr id="71" name="Gerader Verbinder 70">
            <a:extLst>
              <a:ext uri="{FF2B5EF4-FFF2-40B4-BE49-F238E27FC236}">
                <a16:creationId xmlns:a16="http://schemas.microsoft.com/office/drawing/2014/main" id="{F4CA8674-4F53-4CAB-99D2-DB46733CF312}"/>
              </a:ext>
            </a:extLst>
          </p:cNvPr>
          <p:cNvCxnSpPr/>
          <p:nvPr/>
        </p:nvCxnSpPr>
        <p:spPr>
          <a:xfrm>
            <a:off x="7968254" y="3833993"/>
            <a:ext cx="293230" cy="0"/>
          </a:xfrm>
          <a:prstGeom prst="line">
            <a:avLst/>
          </a:prstGeom>
          <a:ln w="6350">
            <a:solidFill>
              <a:srgbClr val="D0D0D0"/>
            </a:solidFill>
          </a:ln>
        </p:spPr>
        <p:style>
          <a:lnRef idx="1">
            <a:schemeClr val="accent1"/>
          </a:lnRef>
          <a:fillRef idx="0">
            <a:schemeClr val="accent1"/>
          </a:fillRef>
          <a:effectRef idx="0">
            <a:schemeClr val="accent1"/>
          </a:effectRef>
          <a:fontRef idx="minor">
            <a:schemeClr val="tx1"/>
          </a:fontRef>
        </p:style>
      </p:cxnSp>
      <p:sp>
        <p:nvSpPr>
          <p:cNvPr id="72" name="Textfeld 71">
            <a:extLst>
              <a:ext uri="{FF2B5EF4-FFF2-40B4-BE49-F238E27FC236}">
                <a16:creationId xmlns:a16="http://schemas.microsoft.com/office/drawing/2014/main" id="{545FC5EB-1B94-4882-A33A-3B00308D62AF}"/>
              </a:ext>
            </a:extLst>
          </p:cNvPr>
          <p:cNvSpPr txBox="1"/>
          <p:nvPr/>
        </p:nvSpPr>
        <p:spPr>
          <a:xfrm>
            <a:off x="8340657" y="3660419"/>
            <a:ext cx="2329133" cy="330090"/>
          </a:xfrm>
          <a:prstGeom prst="rect">
            <a:avLst/>
          </a:prstGeom>
        </p:spPr>
        <p:txBody>
          <a:bodyPr vert="horz" wrap="square" lIns="0" tIns="0" rIns="0" bIns="0" rtlCol="0">
            <a:noAutofit/>
          </a:bodyPr>
          <a:lstStyle/>
          <a:p>
            <a:pPr marL="285750" indent="-285750">
              <a:buFont typeface="Wingdings" panose="05000000000000000000" pitchFamily="2" charset="2"/>
              <a:buChar char="§"/>
            </a:pPr>
            <a:r>
              <a:rPr lang="en-US" sz="1000" dirty="0"/>
              <a:t>PK TruPunch/TruMatic 5000-7000</a:t>
            </a:r>
          </a:p>
          <a:p>
            <a:pPr marL="285750" indent="-285750">
              <a:buFont typeface="Wingdings" panose="05000000000000000000" pitchFamily="2" charset="2"/>
              <a:buChar char="§"/>
            </a:pPr>
            <a:r>
              <a:rPr lang="en-US" sz="1000" dirty="0"/>
              <a:t>PK TruPunch/TruMatic 1000-3000</a:t>
            </a:r>
          </a:p>
        </p:txBody>
      </p:sp>
      <p:cxnSp>
        <p:nvCxnSpPr>
          <p:cNvPr id="73" name="Gerader Verbinder 72">
            <a:extLst>
              <a:ext uri="{FF2B5EF4-FFF2-40B4-BE49-F238E27FC236}">
                <a16:creationId xmlns:a16="http://schemas.microsoft.com/office/drawing/2014/main" id="{F403FE7B-54F1-48AE-A2AD-5667DE2FCA36}"/>
              </a:ext>
            </a:extLst>
          </p:cNvPr>
          <p:cNvCxnSpPr/>
          <p:nvPr/>
        </p:nvCxnSpPr>
        <p:spPr>
          <a:xfrm>
            <a:off x="7978363" y="4220635"/>
            <a:ext cx="293230" cy="0"/>
          </a:xfrm>
          <a:prstGeom prst="line">
            <a:avLst/>
          </a:prstGeom>
          <a:ln w="6350">
            <a:solidFill>
              <a:srgbClr val="D0D0D0"/>
            </a:solidFill>
          </a:ln>
        </p:spPr>
        <p:style>
          <a:lnRef idx="1">
            <a:schemeClr val="accent1"/>
          </a:lnRef>
          <a:fillRef idx="0">
            <a:schemeClr val="accent1"/>
          </a:fillRef>
          <a:effectRef idx="0">
            <a:schemeClr val="accent1"/>
          </a:effectRef>
          <a:fontRef idx="minor">
            <a:schemeClr val="tx1"/>
          </a:fontRef>
        </p:style>
      </p:cxnSp>
      <p:sp>
        <p:nvSpPr>
          <p:cNvPr id="75" name="Textfeld 74">
            <a:extLst>
              <a:ext uri="{FF2B5EF4-FFF2-40B4-BE49-F238E27FC236}">
                <a16:creationId xmlns:a16="http://schemas.microsoft.com/office/drawing/2014/main" id="{27049AE7-E819-4D5F-ACEF-079FCE44FF06}"/>
              </a:ext>
            </a:extLst>
          </p:cNvPr>
          <p:cNvSpPr txBox="1"/>
          <p:nvPr/>
        </p:nvSpPr>
        <p:spPr>
          <a:xfrm>
            <a:off x="8356551" y="4069732"/>
            <a:ext cx="2329133" cy="330090"/>
          </a:xfrm>
          <a:prstGeom prst="rect">
            <a:avLst/>
          </a:prstGeom>
        </p:spPr>
        <p:txBody>
          <a:bodyPr vert="horz" wrap="square" lIns="0" tIns="0" rIns="0" bIns="0" rtlCol="0">
            <a:noAutofit/>
          </a:bodyPr>
          <a:lstStyle/>
          <a:p>
            <a:pPr marL="285750" indent="-285750">
              <a:buFont typeface="Wingdings" panose="05000000000000000000" pitchFamily="2" charset="2"/>
              <a:buChar char="§"/>
            </a:pPr>
            <a:r>
              <a:rPr lang="de-DE" sz="1000" dirty="0"/>
              <a:t>PK Großbaugruppen</a:t>
            </a:r>
          </a:p>
          <a:p>
            <a:pPr marL="285750" indent="-285750">
              <a:buFont typeface="Wingdings" panose="05000000000000000000" pitchFamily="2" charset="2"/>
              <a:buChar char="§"/>
            </a:pPr>
            <a:r>
              <a:rPr lang="de-DE" sz="1000" dirty="0"/>
              <a:t>PK TruLaser Tube</a:t>
            </a:r>
          </a:p>
        </p:txBody>
      </p:sp>
      <p:cxnSp>
        <p:nvCxnSpPr>
          <p:cNvPr id="78" name="Gerader Verbinder 77">
            <a:extLst>
              <a:ext uri="{FF2B5EF4-FFF2-40B4-BE49-F238E27FC236}">
                <a16:creationId xmlns:a16="http://schemas.microsoft.com/office/drawing/2014/main" id="{DACA5C05-1F12-4EC8-8F20-56090A854BC1}"/>
              </a:ext>
            </a:extLst>
          </p:cNvPr>
          <p:cNvCxnSpPr>
            <a:cxnSpLocks/>
          </p:cNvCxnSpPr>
          <p:nvPr/>
        </p:nvCxnSpPr>
        <p:spPr>
          <a:xfrm>
            <a:off x="2290182" y="3522357"/>
            <a:ext cx="3192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Textfeld 78">
            <a:extLst>
              <a:ext uri="{FF2B5EF4-FFF2-40B4-BE49-F238E27FC236}">
                <a16:creationId xmlns:a16="http://schemas.microsoft.com/office/drawing/2014/main" id="{0852A056-8969-49DB-A515-778FDFD6CC33}"/>
              </a:ext>
            </a:extLst>
          </p:cNvPr>
          <p:cNvSpPr txBox="1"/>
          <p:nvPr/>
        </p:nvSpPr>
        <p:spPr>
          <a:xfrm>
            <a:off x="698500" y="5748338"/>
            <a:ext cx="2006348" cy="707357"/>
          </a:xfrm>
          <a:prstGeom prst="rect">
            <a:avLst/>
          </a:prstGeom>
        </p:spPr>
        <p:txBody>
          <a:bodyPr vert="horz" wrap="square" lIns="0" tIns="0" rIns="0" bIns="0" rtlCol="0">
            <a:noAutofit/>
          </a:bodyPr>
          <a:lstStyle/>
          <a:p>
            <a:r>
              <a:rPr lang="de-DE" sz="1000" dirty="0"/>
              <a:t>PE: Produktionseinheit</a:t>
            </a:r>
          </a:p>
          <a:p>
            <a:r>
              <a:rPr lang="de-DE" sz="1000" dirty="0"/>
              <a:t>PK: Prozesskette</a:t>
            </a:r>
          </a:p>
        </p:txBody>
      </p:sp>
      <p:grpSp>
        <p:nvGrpSpPr>
          <p:cNvPr id="47" name="Gruppieren 14">
            <a:extLst>
              <a:ext uri="{FF2B5EF4-FFF2-40B4-BE49-F238E27FC236}">
                <a16:creationId xmlns:a16="http://schemas.microsoft.com/office/drawing/2014/main" id="{2FB95633-5968-4732-8F54-1C6A6E429902}"/>
              </a:ext>
            </a:extLst>
          </p:cNvPr>
          <p:cNvGrpSpPr/>
          <p:nvPr/>
        </p:nvGrpSpPr>
        <p:grpSpPr>
          <a:xfrm>
            <a:off x="2625593" y="2419154"/>
            <a:ext cx="3562767" cy="330090"/>
            <a:chOff x="209135" y="3617436"/>
            <a:chExt cx="3562767" cy="330090"/>
          </a:xfrm>
        </p:grpSpPr>
        <p:cxnSp>
          <p:nvCxnSpPr>
            <p:cNvPr id="48" name="AutoShape 4">
              <a:extLst>
                <a:ext uri="{FF2B5EF4-FFF2-40B4-BE49-F238E27FC236}">
                  <a16:creationId xmlns:a16="http://schemas.microsoft.com/office/drawing/2014/main" id="{B2CD2267-868A-4672-AF34-744E2CE7144F}"/>
                </a:ext>
              </a:extLst>
            </p:cNvPr>
            <p:cNvCxnSpPr>
              <a:cxnSpLocks noChangeShapeType="1"/>
              <a:stCxn id="49" idx="7"/>
            </p:cNvCxnSpPr>
            <p:nvPr>
              <p:custDataLst>
                <p:tags r:id="rId8"/>
              </p:custDataLst>
            </p:nvPr>
          </p:nvCxnSpPr>
          <p:spPr bwMode="auto">
            <a:xfrm flipH="1">
              <a:off x="209135" y="3782481"/>
              <a:ext cx="290510" cy="0"/>
            </a:xfrm>
            <a:prstGeom prst="straightConnector1">
              <a:avLst/>
            </a:prstGeom>
            <a:ln>
              <a:headEnd/>
              <a:tailEnd type="oval" w="med" len="med"/>
            </a:ln>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49" name="AutoShape 108">
              <a:extLst>
                <a:ext uri="{FF2B5EF4-FFF2-40B4-BE49-F238E27FC236}">
                  <a16:creationId xmlns:a16="http://schemas.microsoft.com/office/drawing/2014/main" id="{20CC935F-F320-4E52-A2A0-E37655C03AEE}"/>
                </a:ext>
              </a:extLst>
            </p:cNvPr>
            <p:cNvSpPr>
              <a:spLocks noChangeArrowheads="1"/>
            </p:cNvSpPr>
            <p:nvPr/>
          </p:nvSpPr>
          <p:spPr bwMode="auto">
            <a:xfrm flipH="1">
              <a:off x="499645" y="3617436"/>
              <a:ext cx="3272257" cy="330090"/>
            </a:xfrm>
            <a:prstGeom prst="leftRightArrow">
              <a:avLst>
                <a:gd name="adj1" fmla="val 100000"/>
                <a:gd name="adj2" fmla="val 0"/>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72009" tIns="72009" rIns="72009" bIns="72009" numCol="1" anchor="ctr" anchorCtr="0" compatLnSpc="1">
              <a:prstTxWarp prst="textNoShape">
                <a:avLst/>
              </a:prstTxWarp>
              <a:spAutoFit/>
            </a:bodyPr>
            <a:lstStyle/>
            <a:p>
              <a:pPr algn="ctr" defTabSz="914400" fontAlgn="base">
                <a:spcBef>
                  <a:spcPct val="0"/>
                </a:spcBef>
                <a:spcAft>
                  <a:spcPct val="0"/>
                </a:spcAft>
              </a:pPr>
              <a:r>
                <a:rPr lang="de-DE" sz="1200" b="1" dirty="0">
                  <a:solidFill>
                    <a:schemeClr val="bg2"/>
                  </a:solidFill>
                  <a:latin typeface="Arial" pitchFamily="34" charset="0"/>
                  <a:cs typeface="Arial" pitchFamily="34" charset="0"/>
                </a:rPr>
                <a:t>Service Kompetenzcenter Tube</a:t>
              </a:r>
              <a:endParaRPr lang="de-DE" sz="1800" dirty="0">
                <a:solidFill>
                  <a:schemeClr val="bg2"/>
                </a:solidFill>
                <a:latin typeface="Arial" pitchFamily="34" charset="0"/>
                <a:cs typeface="Arial" pitchFamily="34" charset="0"/>
              </a:endParaRPr>
            </a:p>
          </p:txBody>
        </p:sp>
      </p:grpSp>
      <p:cxnSp>
        <p:nvCxnSpPr>
          <p:cNvPr id="57" name="Gerader Verbinder 56">
            <a:extLst>
              <a:ext uri="{FF2B5EF4-FFF2-40B4-BE49-F238E27FC236}">
                <a16:creationId xmlns:a16="http://schemas.microsoft.com/office/drawing/2014/main" id="{4E3949E8-A021-494A-A5B8-B3BDA8F5FED7}"/>
              </a:ext>
            </a:extLst>
          </p:cNvPr>
          <p:cNvCxnSpPr>
            <a:cxnSpLocks/>
          </p:cNvCxnSpPr>
          <p:nvPr/>
        </p:nvCxnSpPr>
        <p:spPr>
          <a:xfrm>
            <a:off x="2616918" y="1063019"/>
            <a:ext cx="0" cy="417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8" name="Gruppieren 14">
            <a:extLst>
              <a:ext uri="{FF2B5EF4-FFF2-40B4-BE49-F238E27FC236}">
                <a16:creationId xmlns:a16="http://schemas.microsoft.com/office/drawing/2014/main" id="{B2D74743-A20B-4B5A-A9C0-858EA91011CD}"/>
              </a:ext>
            </a:extLst>
          </p:cNvPr>
          <p:cNvGrpSpPr/>
          <p:nvPr/>
        </p:nvGrpSpPr>
        <p:grpSpPr>
          <a:xfrm>
            <a:off x="2625593" y="4436481"/>
            <a:ext cx="1425048" cy="514756"/>
            <a:chOff x="-2053055" y="1866697"/>
            <a:chExt cx="1238577" cy="514756"/>
          </a:xfrm>
        </p:grpSpPr>
        <p:cxnSp>
          <p:nvCxnSpPr>
            <p:cNvPr id="59" name="AutoShape 4">
              <a:extLst>
                <a:ext uri="{FF2B5EF4-FFF2-40B4-BE49-F238E27FC236}">
                  <a16:creationId xmlns:a16="http://schemas.microsoft.com/office/drawing/2014/main" id="{4FAD9B05-A63E-483D-A7E6-B62B56E3547A}"/>
                </a:ext>
              </a:extLst>
            </p:cNvPr>
            <p:cNvCxnSpPr>
              <a:cxnSpLocks noChangeShapeType="1"/>
              <a:stCxn id="60" idx="7"/>
            </p:cNvCxnSpPr>
            <p:nvPr>
              <p:custDataLst>
                <p:tags r:id="rId7"/>
              </p:custDataLst>
            </p:nvPr>
          </p:nvCxnSpPr>
          <p:spPr bwMode="auto">
            <a:xfrm flipH="1">
              <a:off x="-2053055" y="2124075"/>
              <a:ext cx="290507" cy="0"/>
            </a:xfrm>
            <a:prstGeom prst="straightConnector1">
              <a:avLst/>
            </a:prstGeom>
            <a:ln>
              <a:headEnd/>
              <a:tailEnd type="oval" w="med" len="med"/>
            </a:ln>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60" name="AutoShape 108">
              <a:extLst>
                <a:ext uri="{FF2B5EF4-FFF2-40B4-BE49-F238E27FC236}">
                  <a16:creationId xmlns:a16="http://schemas.microsoft.com/office/drawing/2014/main" id="{E5745838-3D99-4BCD-A7BD-62C485A9BC69}"/>
                </a:ext>
              </a:extLst>
            </p:cNvPr>
            <p:cNvSpPr>
              <a:spLocks noChangeArrowheads="1"/>
            </p:cNvSpPr>
            <p:nvPr/>
          </p:nvSpPr>
          <p:spPr bwMode="auto">
            <a:xfrm flipH="1">
              <a:off x="-1762548" y="1866697"/>
              <a:ext cx="948070" cy="514756"/>
            </a:xfrm>
            <a:prstGeom prst="leftRightArrow">
              <a:avLst>
                <a:gd name="adj1" fmla="val 100000"/>
                <a:gd name="adj2" fmla="val 0"/>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72009" tIns="72009" rIns="72009" bIns="72009" numCol="1" anchor="ctr" anchorCtr="0" compatLnSpc="1">
              <a:prstTxWarp prst="textNoShape">
                <a:avLst/>
              </a:prstTxWarp>
              <a:spAutoFit/>
            </a:bodyPr>
            <a:lstStyle/>
            <a:p>
              <a:pPr algn="ctr" defTabSz="914400" fontAlgn="base">
                <a:spcBef>
                  <a:spcPct val="0"/>
                </a:spcBef>
                <a:spcAft>
                  <a:spcPct val="0"/>
                </a:spcAft>
              </a:pPr>
              <a:r>
                <a:rPr lang="de-DE" sz="1200" b="1" dirty="0">
                  <a:solidFill>
                    <a:schemeClr val="bg2"/>
                  </a:solidFill>
                  <a:latin typeface="Arial" pitchFamily="34" charset="0"/>
                  <a:cs typeface="Arial" pitchFamily="34" charset="0"/>
                </a:rPr>
                <a:t>Produktion TW</a:t>
              </a:r>
              <a:endParaRPr lang="de-DE" sz="1800" dirty="0">
                <a:solidFill>
                  <a:schemeClr val="bg2"/>
                </a:solidFill>
                <a:latin typeface="Arial" pitchFamily="34" charset="0"/>
                <a:cs typeface="Arial" pitchFamily="34" charset="0"/>
              </a:endParaRPr>
            </a:p>
          </p:txBody>
        </p:sp>
      </p:grpSp>
      <p:cxnSp>
        <p:nvCxnSpPr>
          <p:cNvPr id="61" name="Gerader Verbinder 60">
            <a:extLst>
              <a:ext uri="{FF2B5EF4-FFF2-40B4-BE49-F238E27FC236}">
                <a16:creationId xmlns:a16="http://schemas.microsoft.com/office/drawing/2014/main" id="{C836F0A7-4765-4C44-91F2-BFBBB6BC819F}"/>
              </a:ext>
            </a:extLst>
          </p:cNvPr>
          <p:cNvCxnSpPr>
            <a:cxnSpLocks/>
            <a:stCxn id="60" idx="3"/>
          </p:cNvCxnSpPr>
          <p:nvPr/>
        </p:nvCxnSpPr>
        <p:spPr>
          <a:xfrm>
            <a:off x="4050641" y="4693859"/>
            <a:ext cx="3018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0" name="Gruppieren 14">
            <a:extLst>
              <a:ext uri="{FF2B5EF4-FFF2-40B4-BE49-F238E27FC236}">
                <a16:creationId xmlns:a16="http://schemas.microsoft.com/office/drawing/2014/main" id="{E2B8723C-BB03-489A-890C-2F0804731A67}"/>
              </a:ext>
            </a:extLst>
          </p:cNvPr>
          <p:cNvGrpSpPr/>
          <p:nvPr/>
        </p:nvGrpSpPr>
        <p:grpSpPr>
          <a:xfrm>
            <a:off x="4358145" y="6033772"/>
            <a:ext cx="3564088" cy="330090"/>
            <a:chOff x="-463956" y="2515457"/>
            <a:chExt cx="3564088" cy="330090"/>
          </a:xfrm>
        </p:grpSpPr>
        <p:cxnSp>
          <p:nvCxnSpPr>
            <p:cNvPr id="81" name="AutoShape 4">
              <a:extLst>
                <a:ext uri="{FF2B5EF4-FFF2-40B4-BE49-F238E27FC236}">
                  <a16:creationId xmlns:a16="http://schemas.microsoft.com/office/drawing/2014/main" id="{27E6A921-20E1-4FB5-840F-093225D9D3E0}"/>
                </a:ext>
              </a:extLst>
            </p:cNvPr>
            <p:cNvCxnSpPr>
              <a:cxnSpLocks noChangeShapeType="1"/>
              <a:stCxn id="82" idx="7"/>
            </p:cNvCxnSpPr>
            <p:nvPr>
              <p:custDataLst>
                <p:tags r:id="rId6"/>
              </p:custDataLst>
            </p:nvPr>
          </p:nvCxnSpPr>
          <p:spPr bwMode="auto">
            <a:xfrm flipH="1">
              <a:off x="-463956" y="2680502"/>
              <a:ext cx="290506" cy="0"/>
            </a:xfrm>
            <a:prstGeom prst="straightConnector1">
              <a:avLst/>
            </a:prstGeom>
            <a:ln>
              <a:headEnd/>
              <a:tailEnd type="oval" w="med" len="med"/>
            </a:ln>
            <a:extLst>
              <a:ext uri="{909E8E84-426E-40DD-AFC4-6F175D3DCCD1}">
                <a14:hiddenFill xmlns:a14="http://schemas.microsoft.com/office/drawing/2010/main">
                  <a:noFill/>
                </a14:hiddenFill>
              </a:ext>
            </a:extLst>
          </p:spPr>
          <p:style>
            <a:lnRef idx="2">
              <a:schemeClr val="accent2">
                <a:shade val="50000"/>
              </a:schemeClr>
            </a:lnRef>
            <a:fillRef idx="1">
              <a:schemeClr val="accent2"/>
            </a:fillRef>
            <a:effectRef idx="0">
              <a:schemeClr val="accent2"/>
            </a:effectRef>
            <a:fontRef idx="minor">
              <a:schemeClr val="lt1"/>
            </a:fontRef>
          </p:style>
        </p:cxnSp>
        <p:sp>
          <p:nvSpPr>
            <p:cNvPr id="82" name="AutoShape 108">
              <a:extLst>
                <a:ext uri="{FF2B5EF4-FFF2-40B4-BE49-F238E27FC236}">
                  <a16:creationId xmlns:a16="http://schemas.microsoft.com/office/drawing/2014/main" id="{78369886-920A-40EA-9CAF-407FD247FB74}"/>
                </a:ext>
              </a:extLst>
            </p:cNvPr>
            <p:cNvSpPr>
              <a:spLocks noChangeArrowheads="1"/>
            </p:cNvSpPr>
            <p:nvPr/>
          </p:nvSpPr>
          <p:spPr bwMode="auto">
            <a:xfrm flipH="1">
              <a:off x="-173450" y="2515457"/>
              <a:ext cx="3273582" cy="330090"/>
            </a:xfrm>
            <a:prstGeom prst="leftRightArrow">
              <a:avLst>
                <a:gd name="adj1" fmla="val 100000"/>
                <a:gd name="adj2" fmla="val 0"/>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72009" tIns="72009" rIns="72009" bIns="72009" numCol="1" anchor="ctr" anchorCtr="0" compatLnSpc="1">
              <a:prstTxWarp prst="textNoShape">
                <a:avLst/>
              </a:prstTxWarp>
              <a:spAutoFit/>
            </a:bodyPr>
            <a:lstStyle/>
            <a:p>
              <a:pPr algn="ctr" defTabSz="914400" fontAlgn="base">
                <a:spcBef>
                  <a:spcPct val="0"/>
                </a:spcBef>
                <a:spcAft>
                  <a:spcPct val="0"/>
                </a:spcAft>
              </a:pPr>
              <a:r>
                <a:rPr lang="de-DE" sz="1200" b="1" dirty="0">
                  <a:solidFill>
                    <a:sysClr val="windowText" lastClr="000000"/>
                  </a:solidFill>
                  <a:latin typeface="Arial" pitchFamily="34" charset="0"/>
                  <a:cs typeface="Arial" pitchFamily="34" charset="0"/>
                </a:rPr>
                <a:t>PE Blech / Innovationswerkstatt</a:t>
              </a:r>
              <a:endParaRPr lang="de-DE" sz="1800" dirty="0">
                <a:solidFill>
                  <a:sysClr val="windowText" lastClr="000000"/>
                </a:solidFill>
                <a:latin typeface="Arial" pitchFamily="34" charset="0"/>
                <a:cs typeface="Arial" pitchFamily="34" charset="0"/>
              </a:endParaRPr>
            </a:p>
          </p:txBody>
        </p:sp>
      </p:grpSp>
      <p:grpSp>
        <p:nvGrpSpPr>
          <p:cNvPr id="83" name="Gruppieren 14">
            <a:extLst>
              <a:ext uri="{FF2B5EF4-FFF2-40B4-BE49-F238E27FC236}">
                <a16:creationId xmlns:a16="http://schemas.microsoft.com/office/drawing/2014/main" id="{A9E80C0B-F244-46B9-B1E2-C0ECD3F30490}"/>
              </a:ext>
            </a:extLst>
          </p:cNvPr>
          <p:cNvGrpSpPr/>
          <p:nvPr/>
        </p:nvGrpSpPr>
        <p:grpSpPr>
          <a:xfrm>
            <a:off x="4358145" y="3291261"/>
            <a:ext cx="3550518" cy="330090"/>
            <a:chOff x="-2053057" y="1959030"/>
            <a:chExt cx="3550518" cy="330090"/>
          </a:xfrm>
        </p:grpSpPr>
        <p:cxnSp>
          <p:nvCxnSpPr>
            <p:cNvPr id="84" name="AutoShape 4">
              <a:extLst>
                <a:ext uri="{FF2B5EF4-FFF2-40B4-BE49-F238E27FC236}">
                  <a16:creationId xmlns:a16="http://schemas.microsoft.com/office/drawing/2014/main" id="{AB125DA8-C20C-43C9-BBAF-03F409DCF61D}"/>
                </a:ext>
              </a:extLst>
            </p:cNvPr>
            <p:cNvCxnSpPr>
              <a:cxnSpLocks noChangeShapeType="1"/>
              <a:stCxn id="85" idx="7"/>
            </p:cNvCxnSpPr>
            <p:nvPr>
              <p:custDataLst>
                <p:tags r:id="rId5"/>
              </p:custDataLst>
            </p:nvPr>
          </p:nvCxnSpPr>
          <p:spPr bwMode="auto">
            <a:xfrm flipH="1">
              <a:off x="-2053057" y="2124075"/>
              <a:ext cx="290510" cy="0"/>
            </a:xfrm>
            <a:prstGeom prst="straightConnector1">
              <a:avLst/>
            </a:prstGeom>
            <a:ln>
              <a:headEnd/>
              <a:tailEnd type="oval" w="med" len="med"/>
            </a:ln>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85" name="AutoShape 108">
              <a:extLst>
                <a:ext uri="{FF2B5EF4-FFF2-40B4-BE49-F238E27FC236}">
                  <a16:creationId xmlns:a16="http://schemas.microsoft.com/office/drawing/2014/main" id="{DAC82580-3599-4371-B996-28AC3A404D2A}"/>
                </a:ext>
              </a:extLst>
            </p:cNvPr>
            <p:cNvSpPr>
              <a:spLocks noChangeArrowheads="1"/>
            </p:cNvSpPr>
            <p:nvPr/>
          </p:nvSpPr>
          <p:spPr bwMode="auto">
            <a:xfrm flipH="1">
              <a:off x="-1762547" y="1959030"/>
              <a:ext cx="3260008" cy="330090"/>
            </a:xfrm>
            <a:prstGeom prst="leftRightArrow">
              <a:avLst>
                <a:gd name="adj1" fmla="val 100000"/>
                <a:gd name="adj2" fmla="val 0"/>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72009" tIns="72009" rIns="72009" bIns="72009" numCol="1" anchor="ctr" anchorCtr="0" compatLnSpc="1">
              <a:prstTxWarp prst="textNoShape">
                <a:avLst/>
              </a:prstTxWarp>
              <a:spAutoFit/>
            </a:bodyPr>
            <a:lstStyle/>
            <a:p>
              <a:pPr algn="ctr" defTabSz="914400" fontAlgn="base">
                <a:spcBef>
                  <a:spcPct val="0"/>
                </a:spcBef>
                <a:spcAft>
                  <a:spcPct val="0"/>
                </a:spcAft>
              </a:pPr>
              <a:r>
                <a:rPr lang="en-US" sz="1200" b="1" dirty="0">
                  <a:solidFill>
                    <a:schemeClr val="bg2"/>
                  </a:solidFill>
                  <a:latin typeface="Arial" pitchFamily="34" charset="0"/>
                  <a:cs typeface="Arial" pitchFamily="34" charset="0"/>
                </a:rPr>
                <a:t>Supply Chain Management</a:t>
              </a:r>
              <a:endParaRPr lang="en-US" sz="1800" dirty="0">
                <a:solidFill>
                  <a:schemeClr val="bg2"/>
                </a:solidFill>
                <a:latin typeface="Arial" pitchFamily="34" charset="0"/>
                <a:cs typeface="Arial" pitchFamily="34" charset="0"/>
              </a:endParaRPr>
            </a:p>
          </p:txBody>
        </p:sp>
      </p:grpSp>
      <p:cxnSp>
        <p:nvCxnSpPr>
          <p:cNvPr id="89" name="Gerader Verbinder 88">
            <a:extLst>
              <a:ext uri="{FF2B5EF4-FFF2-40B4-BE49-F238E27FC236}">
                <a16:creationId xmlns:a16="http://schemas.microsoft.com/office/drawing/2014/main" id="{A9012FB5-1BCA-47F2-9A4C-5B30AD467EBD}"/>
              </a:ext>
            </a:extLst>
          </p:cNvPr>
          <p:cNvCxnSpPr/>
          <p:nvPr/>
        </p:nvCxnSpPr>
        <p:spPr>
          <a:xfrm>
            <a:off x="7974020" y="3425193"/>
            <a:ext cx="293230" cy="0"/>
          </a:xfrm>
          <a:prstGeom prst="line">
            <a:avLst/>
          </a:prstGeom>
          <a:ln w="6350">
            <a:solidFill>
              <a:srgbClr val="D0D0D0"/>
            </a:solidFill>
          </a:ln>
        </p:spPr>
        <p:style>
          <a:lnRef idx="1">
            <a:schemeClr val="accent1"/>
          </a:lnRef>
          <a:fillRef idx="0">
            <a:schemeClr val="accent1"/>
          </a:fillRef>
          <a:effectRef idx="0">
            <a:schemeClr val="accent1"/>
          </a:effectRef>
          <a:fontRef idx="minor">
            <a:schemeClr val="tx1"/>
          </a:fontRef>
        </p:style>
      </p:cxnSp>
      <p:sp>
        <p:nvSpPr>
          <p:cNvPr id="90" name="Textfeld 89">
            <a:extLst>
              <a:ext uri="{FF2B5EF4-FFF2-40B4-BE49-F238E27FC236}">
                <a16:creationId xmlns:a16="http://schemas.microsoft.com/office/drawing/2014/main" id="{2C12869B-45EB-46EE-831B-BBEF7A01DA62}"/>
              </a:ext>
            </a:extLst>
          </p:cNvPr>
          <p:cNvSpPr txBox="1"/>
          <p:nvPr/>
        </p:nvSpPr>
        <p:spPr>
          <a:xfrm>
            <a:off x="8340657" y="3276721"/>
            <a:ext cx="3676103" cy="429294"/>
          </a:xfrm>
          <a:prstGeom prst="rect">
            <a:avLst/>
          </a:prstGeom>
        </p:spPr>
        <p:txBody>
          <a:bodyPr vert="horz" wrap="square" lIns="0" tIns="0" rIns="0" bIns="0" numCol="2" rtlCol="0">
            <a:noAutofit/>
          </a:bodyPr>
          <a:lstStyle/>
          <a:p>
            <a:pPr marL="285750" indent="-285750">
              <a:buFont typeface="Wingdings" panose="05000000000000000000" pitchFamily="2" charset="2"/>
              <a:buChar char="§"/>
            </a:pPr>
            <a:r>
              <a:rPr lang="en-US" sz="1000" dirty="0" err="1"/>
              <a:t>Lieferantenmanagement</a:t>
            </a:r>
            <a:endParaRPr lang="en-US" sz="1000" dirty="0"/>
          </a:p>
          <a:p>
            <a:pPr marL="285750" indent="-285750">
              <a:buFont typeface="Wingdings" panose="05000000000000000000" pitchFamily="2" charset="2"/>
              <a:buChar char="§"/>
            </a:pPr>
            <a:r>
              <a:rPr lang="en-US" sz="1000" dirty="0"/>
              <a:t>Lean-Management</a:t>
            </a:r>
          </a:p>
          <a:p>
            <a:pPr marL="285750" indent="-285750">
              <a:buFont typeface="Wingdings" panose="05000000000000000000" pitchFamily="2" charset="2"/>
              <a:buChar char="§"/>
            </a:pPr>
            <a:r>
              <a:rPr lang="en-US" sz="1000" dirty="0"/>
              <a:t>In- /</a:t>
            </a:r>
            <a:r>
              <a:rPr lang="en-US" sz="1000" dirty="0" err="1"/>
              <a:t>Outboundlogistik</a:t>
            </a:r>
            <a:endParaRPr lang="en-US" sz="1000" dirty="0"/>
          </a:p>
          <a:p>
            <a:pPr marL="285750" indent="-285750">
              <a:buFont typeface="Wingdings" panose="05000000000000000000" pitchFamily="2" charset="2"/>
              <a:buChar char="§"/>
            </a:pPr>
            <a:r>
              <a:rPr lang="en-US" sz="1000" dirty="0" err="1"/>
              <a:t>Qualitätsmanagement</a:t>
            </a:r>
            <a:endParaRPr lang="en-US" sz="1000" dirty="0"/>
          </a:p>
        </p:txBody>
      </p:sp>
      <p:grpSp>
        <p:nvGrpSpPr>
          <p:cNvPr id="63" name="Gruppieren 14">
            <a:extLst>
              <a:ext uri="{FF2B5EF4-FFF2-40B4-BE49-F238E27FC236}">
                <a16:creationId xmlns:a16="http://schemas.microsoft.com/office/drawing/2014/main" id="{4435FD68-E7B7-4F09-A3F1-82FAFF85B4D5}"/>
              </a:ext>
            </a:extLst>
          </p:cNvPr>
          <p:cNvGrpSpPr/>
          <p:nvPr/>
        </p:nvGrpSpPr>
        <p:grpSpPr>
          <a:xfrm>
            <a:off x="6203816" y="2429199"/>
            <a:ext cx="5512142" cy="330090"/>
            <a:chOff x="209136" y="3617436"/>
            <a:chExt cx="5512142" cy="330090"/>
          </a:xfrm>
        </p:grpSpPr>
        <p:cxnSp>
          <p:nvCxnSpPr>
            <p:cNvPr id="64" name="AutoShape 4">
              <a:extLst>
                <a:ext uri="{FF2B5EF4-FFF2-40B4-BE49-F238E27FC236}">
                  <a16:creationId xmlns:a16="http://schemas.microsoft.com/office/drawing/2014/main" id="{2BD696BE-6D91-4568-8F73-B2EA5A3987C0}"/>
                </a:ext>
              </a:extLst>
            </p:cNvPr>
            <p:cNvCxnSpPr>
              <a:cxnSpLocks noChangeShapeType="1"/>
            </p:cNvCxnSpPr>
            <p:nvPr>
              <p:custDataLst>
                <p:tags r:id="rId4"/>
              </p:custDataLst>
            </p:nvPr>
          </p:nvCxnSpPr>
          <p:spPr bwMode="auto">
            <a:xfrm flipH="1">
              <a:off x="209136" y="3782481"/>
              <a:ext cx="2232000" cy="0"/>
            </a:xfrm>
            <a:prstGeom prst="straightConnector1">
              <a:avLst/>
            </a:prstGeom>
            <a:ln>
              <a:prstDash val="dash"/>
              <a:headEnd/>
              <a:tailEnd type="oval" w="med" len="med"/>
            </a:ln>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65" name="AutoShape 108">
              <a:extLst>
                <a:ext uri="{FF2B5EF4-FFF2-40B4-BE49-F238E27FC236}">
                  <a16:creationId xmlns:a16="http://schemas.microsoft.com/office/drawing/2014/main" id="{0EE1324C-CB6B-44D5-910B-318EEC731722}"/>
                </a:ext>
              </a:extLst>
            </p:cNvPr>
            <p:cNvSpPr>
              <a:spLocks noChangeArrowheads="1"/>
            </p:cNvSpPr>
            <p:nvPr/>
          </p:nvSpPr>
          <p:spPr bwMode="auto">
            <a:xfrm flipH="1">
              <a:off x="2449021" y="3617436"/>
              <a:ext cx="3272257" cy="330090"/>
            </a:xfrm>
            <a:prstGeom prst="leftRightArrow">
              <a:avLst>
                <a:gd name="adj1" fmla="val 100000"/>
                <a:gd name="adj2" fmla="val 0"/>
              </a:avLst>
            </a:prstGeom>
            <a:noFill/>
            <a:ln>
              <a:prstDash val="dash"/>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72009" tIns="72009" rIns="72009" bIns="72009" numCol="1" anchor="ctr" anchorCtr="0" compatLnSpc="1">
              <a:prstTxWarp prst="textNoShape">
                <a:avLst/>
              </a:prstTxWarp>
              <a:spAutoFit/>
            </a:bodyPr>
            <a:lstStyle/>
            <a:p>
              <a:pPr algn="ctr" defTabSz="914400" fontAlgn="base">
                <a:spcBef>
                  <a:spcPct val="0"/>
                </a:spcBef>
                <a:spcAft>
                  <a:spcPct val="0"/>
                </a:spcAft>
              </a:pPr>
              <a:r>
                <a:rPr lang="de-DE" sz="1200" b="1" dirty="0">
                  <a:solidFill>
                    <a:sysClr val="windowText" lastClr="000000"/>
                  </a:solidFill>
                  <a:latin typeface="Arial" pitchFamily="34" charset="0"/>
                  <a:cs typeface="Arial" pitchFamily="34" charset="0"/>
                </a:rPr>
                <a:t>Nationaler Service</a:t>
              </a:r>
              <a:endParaRPr lang="de-DE" sz="1800" dirty="0">
                <a:solidFill>
                  <a:sysClr val="windowText" lastClr="000000"/>
                </a:solidFill>
                <a:latin typeface="Arial" pitchFamily="34" charset="0"/>
                <a:cs typeface="Arial" pitchFamily="34" charset="0"/>
              </a:endParaRPr>
            </a:p>
          </p:txBody>
        </p:sp>
      </p:grpSp>
      <p:sp>
        <p:nvSpPr>
          <p:cNvPr id="76" name="AutoShape 108">
            <a:extLst>
              <a:ext uri="{FF2B5EF4-FFF2-40B4-BE49-F238E27FC236}">
                <a16:creationId xmlns:a16="http://schemas.microsoft.com/office/drawing/2014/main" id="{509BE638-81C3-46C2-9397-8A03B7A64C2C}"/>
              </a:ext>
            </a:extLst>
          </p:cNvPr>
          <p:cNvSpPr>
            <a:spLocks noChangeArrowheads="1"/>
          </p:cNvSpPr>
          <p:nvPr/>
        </p:nvSpPr>
        <p:spPr bwMode="auto">
          <a:xfrm flipH="1">
            <a:off x="698500" y="6052088"/>
            <a:ext cx="1297354" cy="299313"/>
          </a:xfrm>
          <a:prstGeom prst="leftRightArrow">
            <a:avLst>
              <a:gd name="adj1" fmla="val 100000"/>
              <a:gd name="adj2" fmla="val 0"/>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72009" tIns="72009" rIns="72009" bIns="72009" numCol="1" anchor="ctr" anchorCtr="0" compatLnSpc="1">
            <a:prstTxWarp prst="textNoShape">
              <a:avLst/>
            </a:prstTxWarp>
            <a:spAutoFit/>
          </a:bodyPr>
          <a:lstStyle/>
          <a:p>
            <a:pPr defTabSz="914400" fontAlgn="base">
              <a:spcBef>
                <a:spcPct val="0"/>
              </a:spcBef>
              <a:spcAft>
                <a:spcPct val="0"/>
              </a:spcAft>
            </a:pPr>
            <a:r>
              <a:rPr lang="de-DE" sz="1000" dirty="0">
                <a:solidFill>
                  <a:sysClr val="windowText" lastClr="000000"/>
                </a:solidFill>
                <a:latin typeface="Arial" pitchFamily="34" charset="0"/>
                <a:cs typeface="Arial" pitchFamily="34" charset="0"/>
              </a:rPr>
              <a:t>Standort Ditzingen</a:t>
            </a:r>
          </a:p>
        </p:txBody>
      </p:sp>
      <p:grpSp>
        <p:nvGrpSpPr>
          <p:cNvPr id="66" name="Gruppieren 14">
            <a:extLst>
              <a:ext uri="{FF2B5EF4-FFF2-40B4-BE49-F238E27FC236}">
                <a16:creationId xmlns:a16="http://schemas.microsoft.com/office/drawing/2014/main" id="{D8E5D7B0-FEF8-49FA-88AD-1C0AF0956F53}"/>
              </a:ext>
            </a:extLst>
          </p:cNvPr>
          <p:cNvGrpSpPr/>
          <p:nvPr/>
        </p:nvGrpSpPr>
        <p:grpSpPr>
          <a:xfrm>
            <a:off x="4358145" y="4870853"/>
            <a:ext cx="3564088" cy="330090"/>
            <a:chOff x="-463956" y="2515457"/>
            <a:chExt cx="3564088" cy="330090"/>
          </a:xfrm>
        </p:grpSpPr>
        <p:cxnSp>
          <p:nvCxnSpPr>
            <p:cNvPr id="74" name="AutoShape 4">
              <a:extLst>
                <a:ext uri="{FF2B5EF4-FFF2-40B4-BE49-F238E27FC236}">
                  <a16:creationId xmlns:a16="http://schemas.microsoft.com/office/drawing/2014/main" id="{D9E5F3D1-168D-4FC9-848E-F4E7A7BA2CCA}"/>
                </a:ext>
              </a:extLst>
            </p:cNvPr>
            <p:cNvCxnSpPr>
              <a:cxnSpLocks noChangeShapeType="1"/>
              <a:stCxn id="77" idx="7"/>
            </p:cNvCxnSpPr>
            <p:nvPr>
              <p:custDataLst>
                <p:tags r:id="rId3"/>
              </p:custDataLst>
            </p:nvPr>
          </p:nvCxnSpPr>
          <p:spPr bwMode="auto">
            <a:xfrm flipH="1">
              <a:off x="-463956" y="2680502"/>
              <a:ext cx="290506" cy="0"/>
            </a:xfrm>
            <a:prstGeom prst="straightConnector1">
              <a:avLst/>
            </a:prstGeom>
            <a:ln>
              <a:headEnd/>
              <a:tailEnd type="oval" w="med" len="med"/>
            </a:ln>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77" name="AutoShape 108">
              <a:extLst>
                <a:ext uri="{FF2B5EF4-FFF2-40B4-BE49-F238E27FC236}">
                  <a16:creationId xmlns:a16="http://schemas.microsoft.com/office/drawing/2014/main" id="{79F08052-2C94-4375-9C30-23E07B573FB7}"/>
                </a:ext>
              </a:extLst>
            </p:cNvPr>
            <p:cNvSpPr>
              <a:spLocks noChangeArrowheads="1"/>
            </p:cNvSpPr>
            <p:nvPr/>
          </p:nvSpPr>
          <p:spPr bwMode="auto">
            <a:xfrm flipH="1">
              <a:off x="-173450" y="2515457"/>
              <a:ext cx="3273582" cy="330090"/>
            </a:xfrm>
            <a:prstGeom prst="leftRightArrow">
              <a:avLst>
                <a:gd name="adj1" fmla="val 100000"/>
                <a:gd name="adj2" fmla="val 0"/>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72009" tIns="72009" rIns="72009" bIns="72009" numCol="1" anchor="ctr" anchorCtr="0" compatLnSpc="1">
              <a:prstTxWarp prst="textNoShape">
                <a:avLst/>
              </a:prstTxWarp>
              <a:spAutoFit/>
            </a:bodyPr>
            <a:lstStyle/>
            <a:p>
              <a:pPr algn="ctr" defTabSz="914400" fontAlgn="base">
                <a:spcBef>
                  <a:spcPct val="0"/>
                </a:spcBef>
                <a:spcAft>
                  <a:spcPct val="0"/>
                </a:spcAft>
              </a:pPr>
              <a:r>
                <a:rPr lang="de-DE" sz="1200" b="1" dirty="0">
                  <a:solidFill>
                    <a:schemeClr val="bg2"/>
                  </a:solidFill>
                  <a:latin typeface="Arial" pitchFamily="34" charset="0"/>
                  <a:cs typeface="Arial" pitchFamily="34" charset="0"/>
                </a:rPr>
                <a:t>PE Materialwirtschaft</a:t>
              </a:r>
              <a:endParaRPr lang="de-DE" sz="1800" dirty="0">
                <a:solidFill>
                  <a:schemeClr val="bg2"/>
                </a:solidFill>
                <a:latin typeface="Arial" pitchFamily="34" charset="0"/>
                <a:cs typeface="Arial" pitchFamily="34" charset="0"/>
              </a:endParaRPr>
            </a:p>
          </p:txBody>
        </p:sp>
      </p:grpSp>
      <p:grpSp>
        <p:nvGrpSpPr>
          <p:cNvPr id="86" name="Gruppieren 14">
            <a:extLst>
              <a:ext uri="{FF2B5EF4-FFF2-40B4-BE49-F238E27FC236}">
                <a16:creationId xmlns:a16="http://schemas.microsoft.com/office/drawing/2014/main" id="{6B7AA505-8FA0-467A-AFF9-96AA67733560}"/>
              </a:ext>
            </a:extLst>
          </p:cNvPr>
          <p:cNvGrpSpPr/>
          <p:nvPr/>
        </p:nvGrpSpPr>
        <p:grpSpPr>
          <a:xfrm>
            <a:off x="4358145" y="5265751"/>
            <a:ext cx="3564088" cy="330090"/>
            <a:chOff x="-463956" y="2515457"/>
            <a:chExt cx="3564088" cy="330090"/>
          </a:xfrm>
        </p:grpSpPr>
        <p:cxnSp>
          <p:nvCxnSpPr>
            <p:cNvPr id="87" name="AutoShape 4">
              <a:extLst>
                <a:ext uri="{FF2B5EF4-FFF2-40B4-BE49-F238E27FC236}">
                  <a16:creationId xmlns:a16="http://schemas.microsoft.com/office/drawing/2014/main" id="{828F268C-3C58-4E28-8302-C46D1755DEC7}"/>
                </a:ext>
              </a:extLst>
            </p:cNvPr>
            <p:cNvCxnSpPr>
              <a:cxnSpLocks noChangeShapeType="1"/>
              <a:stCxn id="88" idx="7"/>
            </p:cNvCxnSpPr>
            <p:nvPr>
              <p:custDataLst>
                <p:tags r:id="rId2"/>
              </p:custDataLst>
            </p:nvPr>
          </p:nvCxnSpPr>
          <p:spPr bwMode="auto">
            <a:xfrm flipH="1">
              <a:off x="-463956" y="2680502"/>
              <a:ext cx="290506" cy="0"/>
            </a:xfrm>
            <a:prstGeom prst="straightConnector1">
              <a:avLst/>
            </a:prstGeom>
            <a:ln>
              <a:headEnd/>
              <a:tailEnd type="oval" w="med" len="med"/>
            </a:ln>
            <a:extLst>
              <a:ext uri="{909E8E84-426E-40DD-AFC4-6F175D3DCCD1}">
                <a14:hiddenFill xmlns:a14="http://schemas.microsoft.com/office/drawing/2010/main">
                  <a:no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88" name="AutoShape 108">
              <a:extLst>
                <a:ext uri="{FF2B5EF4-FFF2-40B4-BE49-F238E27FC236}">
                  <a16:creationId xmlns:a16="http://schemas.microsoft.com/office/drawing/2014/main" id="{45BEC27A-0C28-4ADA-891C-DB8038887088}"/>
                </a:ext>
              </a:extLst>
            </p:cNvPr>
            <p:cNvSpPr>
              <a:spLocks noChangeArrowheads="1"/>
            </p:cNvSpPr>
            <p:nvPr/>
          </p:nvSpPr>
          <p:spPr bwMode="auto">
            <a:xfrm flipH="1">
              <a:off x="-173450" y="2515457"/>
              <a:ext cx="3273582" cy="330090"/>
            </a:xfrm>
            <a:prstGeom prst="leftRightArrow">
              <a:avLst>
                <a:gd name="adj1" fmla="val 100000"/>
                <a:gd name="adj2" fmla="val 0"/>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72009" tIns="72009" rIns="72009" bIns="72009" numCol="1" anchor="ctr" anchorCtr="0" compatLnSpc="1">
              <a:prstTxWarp prst="textNoShape">
                <a:avLst/>
              </a:prstTxWarp>
              <a:spAutoFit/>
            </a:bodyPr>
            <a:lstStyle/>
            <a:p>
              <a:pPr algn="ctr" defTabSz="914400" fontAlgn="base">
                <a:spcBef>
                  <a:spcPct val="0"/>
                </a:spcBef>
                <a:spcAft>
                  <a:spcPct val="0"/>
                </a:spcAft>
              </a:pPr>
              <a:r>
                <a:rPr lang="de-DE" sz="1200" b="1" dirty="0">
                  <a:solidFill>
                    <a:schemeClr val="bg2"/>
                  </a:solidFill>
                  <a:latin typeface="Arial" pitchFamily="34" charset="0"/>
                  <a:cs typeface="Arial" pitchFamily="34" charset="0"/>
                </a:rPr>
                <a:t>PE Fertigung</a:t>
              </a:r>
              <a:endParaRPr lang="de-DE" sz="1800" dirty="0">
                <a:solidFill>
                  <a:schemeClr val="bg2"/>
                </a:solidFill>
                <a:latin typeface="Arial" pitchFamily="34" charset="0"/>
                <a:cs typeface="Arial" pitchFamily="34" charset="0"/>
              </a:endParaRPr>
            </a:p>
          </p:txBody>
        </p:sp>
      </p:grpSp>
      <p:cxnSp>
        <p:nvCxnSpPr>
          <p:cNvPr id="91" name="Gerader Verbinder 90">
            <a:extLst>
              <a:ext uri="{FF2B5EF4-FFF2-40B4-BE49-F238E27FC236}">
                <a16:creationId xmlns:a16="http://schemas.microsoft.com/office/drawing/2014/main" id="{638E9738-1FFC-41AA-8CA4-38F6FB8DF387}"/>
              </a:ext>
            </a:extLst>
          </p:cNvPr>
          <p:cNvCxnSpPr/>
          <p:nvPr/>
        </p:nvCxnSpPr>
        <p:spPr>
          <a:xfrm>
            <a:off x="7987376" y="5824898"/>
            <a:ext cx="293230" cy="0"/>
          </a:xfrm>
          <a:prstGeom prst="line">
            <a:avLst/>
          </a:prstGeom>
          <a:ln w="6350">
            <a:solidFill>
              <a:srgbClr val="D0D0D0"/>
            </a:solidFill>
          </a:ln>
        </p:spPr>
        <p:style>
          <a:lnRef idx="1">
            <a:schemeClr val="accent1"/>
          </a:lnRef>
          <a:fillRef idx="0">
            <a:schemeClr val="accent1"/>
          </a:fillRef>
          <a:effectRef idx="0">
            <a:schemeClr val="accent1"/>
          </a:effectRef>
          <a:fontRef idx="minor">
            <a:schemeClr val="tx1"/>
          </a:fontRef>
        </p:style>
      </p:cxnSp>
      <p:sp>
        <p:nvSpPr>
          <p:cNvPr id="92" name="Textfeld 91">
            <a:extLst>
              <a:ext uri="{FF2B5EF4-FFF2-40B4-BE49-F238E27FC236}">
                <a16:creationId xmlns:a16="http://schemas.microsoft.com/office/drawing/2014/main" id="{A58FCCB0-1AF7-4113-ABAA-84D3AD069653}"/>
              </a:ext>
            </a:extLst>
          </p:cNvPr>
          <p:cNvSpPr txBox="1"/>
          <p:nvPr/>
        </p:nvSpPr>
        <p:spPr>
          <a:xfrm>
            <a:off x="8356551" y="5690444"/>
            <a:ext cx="3676105" cy="330089"/>
          </a:xfrm>
          <a:prstGeom prst="rect">
            <a:avLst/>
          </a:prstGeom>
        </p:spPr>
        <p:txBody>
          <a:bodyPr vert="horz" wrap="square" lIns="0" tIns="0" rIns="0" bIns="0" numCol="2" rtlCol="0">
            <a:noAutofit/>
          </a:bodyPr>
          <a:lstStyle/>
          <a:p>
            <a:pPr marL="285750" indent="-285750">
              <a:buFont typeface="Wingdings" panose="05000000000000000000" pitchFamily="2" charset="2"/>
              <a:buChar char="§"/>
            </a:pPr>
            <a:r>
              <a:rPr lang="de-DE" sz="1000" dirty="0"/>
              <a:t>Instandhaltung</a:t>
            </a:r>
          </a:p>
          <a:p>
            <a:pPr marL="285750" indent="-285750">
              <a:buFont typeface="Wingdings" panose="05000000000000000000" pitchFamily="2" charset="2"/>
              <a:buChar char="§"/>
            </a:pPr>
            <a:r>
              <a:rPr lang="de-DE" sz="1000" dirty="0"/>
              <a:t>IT</a:t>
            </a:r>
          </a:p>
        </p:txBody>
      </p:sp>
      <p:cxnSp>
        <p:nvCxnSpPr>
          <p:cNvPr id="94" name="Gerader Verbinder 93">
            <a:extLst>
              <a:ext uri="{FF2B5EF4-FFF2-40B4-BE49-F238E27FC236}">
                <a16:creationId xmlns:a16="http://schemas.microsoft.com/office/drawing/2014/main" id="{1D1E3C92-37E1-425C-8941-2146F77E34D0}"/>
              </a:ext>
            </a:extLst>
          </p:cNvPr>
          <p:cNvCxnSpPr/>
          <p:nvPr/>
        </p:nvCxnSpPr>
        <p:spPr>
          <a:xfrm>
            <a:off x="7971480" y="5003304"/>
            <a:ext cx="293230" cy="0"/>
          </a:xfrm>
          <a:prstGeom prst="line">
            <a:avLst/>
          </a:prstGeom>
          <a:ln w="6350">
            <a:solidFill>
              <a:srgbClr val="D0D0D0"/>
            </a:solidFill>
          </a:ln>
        </p:spPr>
        <p:style>
          <a:lnRef idx="1">
            <a:schemeClr val="accent1"/>
          </a:lnRef>
          <a:fillRef idx="0">
            <a:schemeClr val="accent1"/>
          </a:fillRef>
          <a:effectRef idx="0">
            <a:schemeClr val="accent1"/>
          </a:effectRef>
          <a:fontRef idx="minor">
            <a:schemeClr val="tx1"/>
          </a:fontRef>
        </p:style>
      </p:cxnSp>
      <p:sp>
        <p:nvSpPr>
          <p:cNvPr id="95" name="Textfeld 94">
            <a:extLst>
              <a:ext uri="{FF2B5EF4-FFF2-40B4-BE49-F238E27FC236}">
                <a16:creationId xmlns:a16="http://schemas.microsoft.com/office/drawing/2014/main" id="{8E412AEB-6657-4B38-A549-E3D9718C3A1B}"/>
              </a:ext>
            </a:extLst>
          </p:cNvPr>
          <p:cNvSpPr txBox="1"/>
          <p:nvPr/>
        </p:nvSpPr>
        <p:spPr>
          <a:xfrm>
            <a:off x="8340655" y="4868850"/>
            <a:ext cx="3676105" cy="330089"/>
          </a:xfrm>
          <a:prstGeom prst="rect">
            <a:avLst/>
          </a:prstGeom>
        </p:spPr>
        <p:txBody>
          <a:bodyPr vert="horz" wrap="square" lIns="0" tIns="0" rIns="0" bIns="0" numCol="2" rtlCol="0">
            <a:noAutofit/>
          </a:bodyPr>
          <a:lstStyle/>
          <a:p>
            <a:pPr marL="285750" indent="-285750">
              <a:buFont typeface="Wingdings" panose="05000000000000000000" pitchFamily="2" charset="2"/>
              <a:buChar char="§"/>
            </a:pPr>
            <a:r>
              <a:rPr lang="de-DE" sz="1000" dirty="0"/>
              <a:t>Einkauf</a:t>
            </a:r>
          </a:p>
          <a:p>
            <a:pPr marL="285750" indent="-285750">
              <a:buFont typeface="Wingdings" panose="05000000000000000000" pitchFamily="2" charset="2"/>
              <a:buChar char="§"/>
            </a:pPr>
            <a:r>
              <a:rPr lang="de-DE" sz="1000" dirty="0"/>
              <a:t>Disposition</a:t>
            </a:r>
          </a:p>
          <a:p>
            <a:pPr marL="285750" indent="-285750">
              <a:buFont typeface="Wingdings" panose="05000000000000000000" pitchFamily="2" charset="2"/>
              <a:buChar char="§"/>
            </a:pPr>
            <a:r>
              <a:rPr lang="de-DE" sz="1000" dirty="0"/>
              <a:t>Qualitätssicherung</a:t>
            </a:r>
          </a:p>
          <a:p>
            <a:pPr marL="285750" indent="-285750">
              <a:buFont typeface="Wingdings" panose="05000000000000000000" pitchFamily="2" charset="2"/>
              <a:buChar char="§"/>
            </a:pPr>
            <a:r>
              <a:rPr lang="de-DE" sz="1000" dirty="0"/>
              <a:t>Lager &amp; Logistik</a:t>
            </a:r>
          </a:p>
        </p:txBody>
      </p:sp>
      <p:cxnSp>
        <p:nvCxnSpPr>
          <p:cNvPr id="98" name="Gerader Verbinder 97">
            <a:extLst>
              <a:ext uri="{FF2B5EF4-FFF2-40B4-BE49-F238E27FC236}">
                <a16:creationId xmlns:a16="http://schemas.microsoft.com/office/drawing/2014/main" id="{164E7947-7480-429A-BF37-090EF8D7D3DB}"/>
              </a:ext>
            </a:extLst>
          </p:cNvPr>
          <p:cNvCxnSpPr/>
          <p:nvPr/>
        </p:nvCxnSpPr>
        <p:spPr>
          <a:xfrm>
            <a:off x="6208050" y="1724861"/>
            <a:ext cx="293230" cy="0"/>
          </a:xfrm>
          <a:prstGeom prst="line">
            <a:avLst/>
          </a:prstGeom>
          <a:ln w="6350">
            <a:solidFill>
              <a:srgbClr val="D0D0D0"/>
            </a:solidFill>
          </a:ln>
        </p:spPr>
        <p:style>
          <a:lnRef idx="1">
            <a:schemeClr val="accent1"/>
          </a:lnRef>
          <a:fillRef idx="0">
            <a:schemeClr val="accent1"/>
          </a:fillRef>
          <a:effectRef idx="0">
            <a:schemeClr val="accent1"/>
          </a:effectRef>
          <a:fontRef idx="minor">
            <a:schemeClr val="tx1"/>
          </a:fontRef>
        </p:style>
      </p:cxnSp>
      <p:sp>
        <p:nvSpPr>
          <p:cNvPr id="99" name="Textfeld 98">
            <a:extLst>
              <a:ext uri="{FF2B5EF4-FFF2-40B4-BE49-F238E27FC236}">
                <a16:creationId xmlns:a16="http://schemas.microsoft.com/office/drawing/2014/main" id="{A1990BE6-495B-4F96-A17E-62CA1B10B3D7}"/>
              </a:ext>
            </a:extLst>
          </p:cNvPr>
          <p:cNvSpPr txBox="1"/>
          <p:nvPr/>
        </p:nvSpPr>
        <p:spPr>
          <a:xfrm>
            <a:off x="6574687" y="1576389"/>
            <a:ext cx="5141271" cy="429294"/>
          </a:xfrm>
          <a:prstGeom prst="rect">
            <a:avLst/>
          </a:prstGeom>
        </p:spPr>
        <p:txBody>
          <a:bodyPr vert="horz" wrap="square" lIns="0" tIns="0" rIns="0" bIns="0" numCol="2" rtlCol="0">
            <a:noAutofit/>
          </a:bodyPr>
          <a:lstStyle/>
          <a:p>
            <a:pPr marL="285750" indent="-285750">
              <a:buFont typeface="Wingdings" panose="05000000000000000000" pitchFamily="2" charset="2"/>
              <a:buChar char="§"/>
            </a:pPr>
            <a:r>
              <a:rPr lang="de-DE" sz="1000" dirty="0"/>
              <a:t>Energiemanagement</a:t>
            </a:r>
          </a:p>
          <a:p>
            <a:pPr marL="285750" indent="-285750">
              <a:buFont typeface="Wingdings" panose="05000000000000000000" pitchFamily="2" charset="2"/>
              <a:buChar char="§"/>
            </a:pPr>
            <a:r>
              <a:rPr lang="de-DE" sz="1000" dirty="0"/>
              <a:t>Betriebsrestaurant</a:t>
            </a:r>
          </a:p>
          <a:p>
            <a:pPr marL="285750" indent="-285750">
              <a:buFont typeface="Wingdings" panose="05000000000000000000" pitchFamily="2" charset="2"/>
              <a:buChar char="§"/>
            </a:pPr>
            <a:r>
              <a:rPr lang="de-DE" sz="1000" dirty="0"/>
              <a:t>Arbeitssicherheit</a:t>
            </a:r>
          </a:p>
          <a:p>
            <a:pPr marL="285750" indent="-285750">
              <a:buFont typeface="Wingdings" panose="05000000000000000000" pitchFamily="2" charset="2"/>
              <a:buChar char="§"/>
            </a:pPr>
            <a:r>
              <a:rPr lang="de-DE" sz="1000" dirty="0"/>
              <a:t>Gebäudemanagement/Betreiberpflichten</a:t>
            </a:r>
          </a:p>
        </p:txBody>
      </p:sp>
      <p:grpSp>
        <p:nvGrpSpPr>
          <p:cNvPr id="51" name="Gruppieren 14">
            <a:extLst>
              <a:ext uri="{FF2B5EF4-FFF2-40B4-BE49-F238E27FC236}">
                <a16:creationId xmlns:a16="http://schemas.microsoft.com/office/drawing/2014/main" id="{72B7DD16-21BC-48DB-AA26-36FACBA2AC1F}"/>
              </a:ext>
            </a:extLst>
          </p:cNvPr>
          <p:cNvGrpSpPr/>
          <p:nvPr/>
        </p:nvGrpSpPr>
        <p:grpSpPr>
          <a:xfrm>
            <a:off x="2625593" y="2841608"/>
            <a:ext cx="3564088" cy="330090"/>
            <a:chOff x="-463956" y="2515457"/>
            <a:chExt cx="3564088" cy="330090"/>
          </a:xfrm>
        </p:grpSpPr>
        <p:cxnSp>
          <p:nvCxnSpPr>
            <p:cNvPr id="52" name="AutoShape 4">
              <a:extLst>
                <a:ext uri="{FF2B5EF4-FFF2-40B4-BE49-F238E27FC236}">
                  <a16:creationId xmlns:a16="http://schemas.microsoft.com/office/drawing/2014/main" id="{DC329ADA-B221-484E-900E-54AF4A11F3BD}"/>
                </a:ext>
              </a:extLst>
            </p:cNvPr>
            <p:cNvCxnSpPr>
              <a:cxnSpLocks noChangeShapeType="1"/>
              <a:stCxn id="53" idx="7"/>
            </p:cNvCxnSpPr>
            <p:nvPr>
              <p:custDataLst>
                <p:tags r:id="rId1"/>
              </p:custDataLst>
            </p:nvPr>
          </p:nvCxnSpPr>
          <p:spPr bwMode="auto">
            <a:xfrm flipH="1">
              <a:off x="-463956" y="2680502"/>
              <a:ext cx="290506" cy="0"/>
            </a:xfrm>
            <a:prstGeom prst="straightConnector1">
              <a:avLst/>
            </a:prstGeom>
            <a:ln>
              <a:headEnd/>
              <a:tailEnd type="oval" w="med" len="med"/>
            </a:ln>
            <a:extLst>
              <a:ext uri="{909E8E84-426E-40DD-AFC4-6F175D3DCCD1}">
                <a14:hiddenFill xmlns:a14="http://schemas.microsoft.com/office/drawing/2010/main">
                  <a:noFill/>
                </a14:hiddenFill>
              </a:ext>
            </a:extLst>
          </p:spPr>
          <p:style>
            <a:lnRef idx="2">
              <a:schemeClr val="accent2">
                <a:shade val="50000"/>
              </a:schemeClr>
            </a:lnRef>
            <a:fillRef idx="1">
              <a:schemeClr val="accent2"/>
            </a:fillRef>
            <a:effectRef idx="0">
              <a:schemeClr val="accent2"/>
            </a:effectRef>
            <a:fontRef idx="minor">
              <a:schemeClr val="lt1"/>
            </a:fontRef>
          </p:style>
        </p:cxnSp>
        <p:sp>
          <p:nvSpPr>
            <p:cNvPr id="53" name="AutoShape 108">
              <a:extLst>
                <a:ext uri="{FF2B5EF4-FFF2-40B4-BE49-F238E27FC236}">
                  <a16:creationId xmlns:a16="http://schemas.microsoft.com/office/drawing/2014/main" id="{D1C52980-3705-469D-B230-02F786BD7819}"/>
                </a:ext>
              </a:extLst>
            </p:cNvPr>
            <p:cNvSpPr>
              <a:spLocks noChangeArrowheads="1"/>
            </p:cNvSpPr>
            <p:nvPr/>
          </p:nvSpPr>
          <p:spPr bwMode="auto">
            <a:xfrm flipH="1">
              <a:off x="-173450" y="2515457"/>
              <a:ext cx="3273582" cy="330090"/>
            </a:xfrm>
            <a:prstGeom prst="leftRightArrow">
              <a:avLst>
                <a:gd name="adj1" fmla="val 100000"/>
                <a:gd name="adj2" fmla="val 0"/>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72009" tIns="72009" rIns="72009" bIns="72009" numCol="1" anchor="ctr" anchorCtr="0" compatLnSpc="1">
              <a:prstTxWarp prst="textNoShape">
                <a:avLst/>
              </a:prstTxWarp>
              <a:spAutoFit/>
            </a:bodyPr>
            <a:lstStyle/>
            <a:p>
              <a:pPr algn="ctr" defTabSz="914400" fontAlgn="base">
                <a:spcBef>
                  <a:spcPct val="0"/>
                </a:spcBef>
                <a:spcAft>
                  <a:spcPct val="0"/>
                </a:spcAft>
              </a:pPr>
              <a:r>
                <a:rPr lang="de-DE" sz="1200" b="1" dirty="0">
                  <a:solidFill>
                    <a:sysClr val="windowText" lastClr="000000"/>
                  </a:solidFill>
                  <a:latin typeface="Arial" pitchFamily="34" charset="0"/>
                  <a:cs typeface="Arial" pitchFamily="34" charset="0"/>
                </a:rPr>
                <a:t>PE Produktion Stanzwerkzeuge</a:t>
              </a:r>
              <a:endParaRPr lang="de-DE" sz="1800" dirty="0">
                <a:solidFill>
                  <a:sysClr val="windowText" lastClr="000000"/>
                </a:solidFill>
                <a:latin typeface="Arial" pitchFamily="34" charset="0"/>
                <a:cs typeface="Arial" pitchFamily="34" charset="0"/>
              </a:endParaRPr>
            </a:p>
          </p:txBody>
        </p:sp>
      </p:grpSp>
      <p:sp>
        <p:nvSpPr>
          <p:cNvPr id="4" name="Datumsplatzhalter 5">
            <a:extLst>
              <a:ext uri="{FF2B5EF4-FFF2-40B4-BE49-F238E27FC236}">
                <a16:creationId xmlns:a16="http://schemas.microsoft.com/office/drawing/2014/main" id="{4343CE24-4799-AEC5-7E8A-F599EEF576BF}"/>
              </a:ext>
            </a:extLst>
          </p:cNvPr>
          <p:cNvSpPr txBox="1">
            <a:spLocks/>
          </p:cNvSpPr>
          <p:nvPr/>
        </p:nvSpPr>
        <p:spPr>
          <a:xfrm>
            <a:off x="625800" y="6332280"/>
            <a:ext cx="10260000" cy="305989"/>
          </a:xfrm>
          <a:prstGeom prst="rect">
            <a:avLst/>
          </a:prstGeom>
        </p:spPr>
        <p:txBody>
          <a:bodyPr vert="horz" lIns="0" tIns="0" rIns="0" bIns="0" rtlCol="0" anchor="ctr"/>
          <a:lstStyle>
            <a:defPPr>
              <a:defRPr lang="de-DE"/>
            </a:defPPr>
            <a:lvl1pPr marL="0" algn="l" defTabSz="914355" rtl="0" eaLnBrk="1" latinLnBrk="0" hangingPunct="1">
              <a:defRPr lang="de-DE" sz="1000" b="0" kern="1200">
                <a:solidFill>
                  <a:schemeClr val="accent1"/>
                </a:solidFill>
                <a:latin typeface="+mn-lt"/>
                <a:ea typeface="+mn-ea"/>
                <a:cs typeface="Arial" panose="020B0604020202020204" pitchFamily="34" charset="0"/>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a:lstStyle>
          <a:p>
            <a:r>
              <a:rPr lang="de-DE" dirty="0"/>
              <a:t>Steffen Braun</a:t>
            </a:r>
          </a:p>
        </p:txBody>
      </p:sp>
    </p:spTree>
    <p:extLst>
      <p:ext uri="{BB962C8B-B14F-4D97-AF65-F5344CB8AC3E}">
        <p14:creationId xmlns:p14="http://schemas.microsoft.com/office/powerpoint/2010/main" val="420032653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AACEBD70-23D1-45FC-9369-4879BB709F2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966551" y="1654894"/>
            <a:ext cx="1563920" cy="882608"/>
          </a:xfrm>
          <a:prstGeom prst="rect">
            <a:avLst/>
          </a:prstGeom>
          <a:ln>
            <a:noFill/>
          </a:ln>
        </p:spPr>
      </p:pic>
      <p:sp>
        <p:nvSpPr>
          <p:cNvPr id="5" name="Titel 4">
            <a:extLst>
              <a:ext uri="{FF2B5EF4-FFF2-40B4-BE49-F238E27FC236}">
                <a16:creationId xmlns:a16="http://schemas.microsoft.com/office/drawing/2014/main" id="{B8F53AAA-5843-424F-8DEB-043725346B2F}"/>
              </a:ext>
            </a:extLst>
          </p:cNvPr>
          <p:cNvSpPr>
            <a:spLocks noGrp="1"/>
          </p:cNvSpPr>
          <p:nvPr>
            <p:ph type="title"/>
          </p:nvPr>
        </p:nvSpPr>
        <p:spPr/>
        <p:txBody>
          <a:bodyPr/>
          <a:lstStyle/>
          <a:p>
            <a:r>
              <a:rPr lang="de-DE" dirty="0"/>
              <a:t>AKTUELLES PORTFOLIO</a:t>
            </a:r>
          </a:p>
        </p:txBody>
      </p:sp>
      <p:sp>
        <p:nvSpPr>
          <p:cNvPr id="2" name="Textplatzhalter 1">
            <a:extLst>
              <a:ext uri="{FF2B5EF4-FFF2-40B4-BE49-F238E27FC236}">
                <a16:creationId xmlns:a16="http://schemas.microsoft.com/office/drawing/2014/main" id="{5BB70D7D-16B1-49C3-BBB8-65C4B07157C8}"/>
              </a:ext>
            </a:extLst>
          </p:cNvPr>
          <p:cNvSpPr>
            <a:spLocks noGrp="1"/>
          </p:cNvSpPr>
          <p:nvPr>
            <p:ph type="body" sz="quarter" idx="16"/>
          </p:nvPr>
        </p:nvSpPr>
        <p:spPr/>
        <p:txBody>
          <a:bodyPr/>
          <a:lstStyle/>
          <a:p>
            <a:r>
              <a:rPr lang="de-DE" dirty="0"/>
              <a:t>Stanzmaschinen</a:t>
            </a:r>
          </a:p>
        </p:txBody>
      </p:sp>
      <p:sp>
        <p:nvSpPr>
          <p:cNvPr id="3" name="Foliennummernplatzhalter 2">
            <a:extLst>
              <a:ext uri="{FF2B5EF4-FFF2-40B4-BE49-F238E27FC236}">
                <a16:creationId xmlns:a16="http://schemas.microsoft.com/office/drawing/2014/main" id="{BD041D0E-781F-4550-BC03-AD98FE99A775}"/>
              </a:ext>
            </a:extLst>
          </p:cNvPr>
          <p:cNvSpPr>
            <a:spLocks noGrp="1"/>
          </p:cNvSpPr>
          <p:nvPr>
            <p:ph type="sldNum" sz="quarter" idx="19"/>
          </p:nvPr>
        </p:nvSpPr>
        <p:spPr>
          <a:xfrm>
            <a:off x="103534" y="6356348"/>
            <a:ext cx="432000" cy="306407"/>
          </a:xfrm>
          <a:prstGeom prst="rect">
            <a:avLst/>
          </a:prstGeom>
        </p:spPr>
        <p:txBody>
          <a:bodyPr vert="horz" lIns="0" tIns="0" rIns="0" bIns="0" rtlCol="0" anchor="ctr"/>
          <a:lstStyle>
            <a:defPPr>
              <a:defRPr lang="de-DE"/>
            </a:defPPr>
            <a:lvl1pPr marL="0" algn="r" defTabSz="957835" rtl="0" eaLnBrk="1" latinLnBrk="0" hangingPunct="1">
              <a:defRPr sz="1000" b="1" kern="1200">
                <a:solidFill>
                  <a:schemeClr val="tx2"/>
                </a:solidFill>
                <a:latin typeface="+mn-lt"/>
                <a:ea typeface="+mn-ea"/>
                <a:cs typeface="Arial" panose="020B0604020202020204" pitchFamily="34" charset="0"/>
              </a:defRPr>
            </a:lvl1pPr>
            <a:lvl2pPr marL="478917" algn="l" defTabSz="957835" rtl="0" eaLnBrk="1" latinLnBrk="0" hangingPunct="1">
              <a:defRPr sz="1900" kern="1200">
                <a:solidFill>
                  <a:schemeClr val="tx1"/>
                </a:solidFill>
                <a:latin typeface="+mn-lt"/>
                <a:ea typeface="+mn-ea"/>
                <a:cs typeface="+mn-cs"/>
              </a:defRPr>
            </a:lvl2pPr>
            <a:lvl3pPr marL="957835" algn="l" defTabSz="957835" rtl="0" eaLnBrk="1" latinLnBrk="0" hangingPunct="1">
              <a:defRPr sz="1900" kern="1200">
                <a:solidFill>
                  <a:schemeClr val="tx1"/>
                </a:solidFill>
                <a:latin typeface="+mn-lt"/>
                <a:ea typeface="+mn-ea"/>
                <a:cs typeface="+mn-cs"/>
              </a:defRPr>
            </a:lvl3pPr>
            <a:lvl4pPr marL="1436752" algn="l" defTabSz="957835" rtl="0" eaLnBrk="1" latinLnBrk="0" hangingPunct="1">
              <a:defRPr sz="1900" kern="1200">
                <a:solidFill>
                  <a:schemeClr val="tx1"/>
                </a:solidFill>
                <a:latin typeface="+mn-lt"/>
                <a:ea typeface="+mn-ea"/>
                <a:cs typeface="+mn-cs"/>
              </a:defRPr>
            </a:lvl4pPr>
            <a:lvl5pPr marL="1915669" algn="l" defTabSz="957835" rtl="0" eaLnBrk="1" latinLnBrk="0" hangingPunct="1">
              <a:defRPr sz="1900" kern="1200">
                <a:solidFill>
                  <a:schemeClr val="tx1"/>
                </a:solidFill>
                <a:latin typeface="+mn-lt"/>
                <a:ea typeface="+mn-ea"/>
                <a:cs typeface="+mn-cs"/>
              </a:defRPr>
            </a:lvl5pPr>
            <a:lvl6pPr marL="2394586" algn="l" defTabSz="957835" rtl="0" eaLnBrk="1" latinLnBrk="0" hangingPunct="1">
              <a:defRPr sz="1900" kern="1200">
                <a:solidFill>
                  <a:schemeClr val="tx1"/>
                </a:solidFill>
                <a:latin typeface="+mn-lt"/>
                <a:ea typeface="+mn-ea"/>
                <a:cs typeface="+mn-cs"/>
              </a:defRPr>
            </a:lvl6pPr>
            <a:lvl7pPr marL="2873504" algn="l" defTabSz="957835" rtl="0" eaLnBrk="1" latinLnBrk="0" hangingPunct="1">
              <a:defRPr sz="1900" kern="1200">
                <a:solidFill>
                  <a:schemeClr val="tx1"/>
                </a:solidFill>
                <a:latin typeface="+mn-lt"/>
                <a:ea typeface="+mn-ea"/>
                <a:cs typeface="+mn-cs"/>
              </a:defRPr>
            </a:lvl7pPr>
            <a:lvl8pPr marL="3352421" algn="l" defTabSz="957835" rtl="0" eaLnBrk="1" latinLnBrk="0" hangingPunct="1">
              <a:defRPr sz="1900" kern="1200">
                <a:solidFill>
                  <a:schemeClr val="tx1"/>
                </a:solidFill>
                <a:latin typeface="+mn-lt"/>
                <a:ea typeface="+mn-ea"/>
                <a:cs typeface="+mn-cs"/>
              </a:defRPr>
            </a:lvl8pPr>
            <a:lvl9pPr marL="3831338" algn="l" defTabSz="957835" rtl="0" eaLnBrk="1" latinLnBrk="0" hangingPunct="1">
              <a:defRPr sz="1900" kern="1200">
                <a:solidFill>
                  <a:schemeClr val="tx1"/>
                </a:solidFill>
                <a:latin typeface="+mn-lt"/>
                <a:ea typeface="+mn-ea"/>
                <a:cs typeface="+mn-cs"/>
              </a:defRPr>
            </a:lvl9pPr>
          </a:lstStyle>
          <a:p>
            <a:fld id="{1F6E9E6B-7FAD-4A8F-80B7-7EB22C50FD15}" type="slidenum">
              <a:rPr lang="en-US" smtClean="0"/>
              <a:pPr/>
              <a:t>13</a:t>
            </a:fld>
            <a:endParaRPr lang="en-US" dirty="0"/>
          </a:p>
        </p:txBody>
      </p:sp>
      <p:sp>
        <p:nvSpPr>
          <p:cNvPr id="7" name="Rectangle 1">
            <a:extLst>
              <a:ext uri="{FF2B5EF4-FFF2-40B4-BE49-F238E27FC236}">
                <a16:creationId xmlns:a16="http://schemas.microsoft.com/office/drawing/2014/main" id="{8C8605BF-F6BC-428F-8575-46DA03E805DD}"/>
              </a:ext>
            </a:extLst>
          </p:cNvPr>
          <p:cNvSpPr>
            <a:spLocks noChangeArrowheads="1"/>
          </p:cNvSpPr>
          <p:nvPr/>
        </p:nvSpPr>
        <p:spPr bwMode="auto">
          <a:xfrm>
            <a:off x="2046289" y="2380978"/>
            <a:ext cx="184731"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20" name="Rectangle 4">
            <a:extLst>
              <a:ext uri="{FF2B5EF4-FFF2-40B4-BE49-F238E27FC236}">
                <a16:creationId xmlns:a16="http://schemas.microsoft.com/office/drawing/2014/main" id="{2219E754-2F62-4FE7-ACD1-7E537201CB4A}"/>
              </a:ext>
            </a:extLst>
          </p:cNvPr>
          <p:cNvSpPr>
            <a:spLocks noChangeArrowheads="1"/>
          </p:cNvSpPr>
          <p:nvPr/>
        </p:nvSpPr>
        <p:spPr bwMode="auto">
          <a:xfrm>
            <a:off x="2046289" y="2454003"/>
            <a:ext cx="184731"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8" name="Picture 2" descr="TruPunch 1000 (S19)">
            <a:extLst>
              <a:ext uri="{FF2B5EF4-FFF2-40B4-BE49-F238E27FC236}">
                <a16:creationId xmlns:a16="http://schemas.microsoft.com/office/drawing/2014/main" id="{0762BC91-0581-4407-9651-7F130215A324}"/>
              </a:ext>
            </a:extLst>
          </p:cNvPr>
          <p:cNvPicPr>
            <a:picLocks noChangeAspect="1" noChangeArrowheads="1"/>
          </p:cNvPicPr>
          <p:nvPr/>
        </p:nvPicPr>
        <p:blipFill>
          <a:blip r:embed="rId3" cstate="print"/>
          <a:srcRect/>
          <a:stretch>
            <a:fillRect/>
          </a:stretch>
        </p:blipFill>
        <p:spPr bwMode="auto">
          <a:xfrm>
            <a:off x="2472789" y="1644678"/>
            <a:ext cx="1571153" cy="900000"/>
          </a:xfrm>
          <a:prstGeom prst="rect">
            <a:avLst/>
          </a:prstGeom>
          <a:noFill/>
        </p:spPr>
      </p:pic>
      <p:pic>
        <p:nvPicPr>
          <p:cNvPr id="9" name="Picture 4" descr="TruPunch 1000, cost-effective entry-level machine">
            <a:extLst>
              <a:ext uri="{FF2B5EF4-FFF2-40B4-BE49-F238E27FC236}">
                <a16:creationId xmlns:a16="http://schemas.microsoft.com/office/drawing/2014/main" id="{6858C963-EA12-431F-ABE8-AFE51167F069}"/>
              </a:ext>
            </a:extLst>
          </p:cNvPr>
          <p:cNvPicPr>
            <a:picLocks noChangeAspect="1" noChangeArrowheads="1"/>
          </p:cNvPicPr>
          <p:nvPr/>
        </p:nvPicPr>
        <p:blipFill>
          <a:blip r:embed="rId4" cstate="print"/>
          <a:srcRect/>
          <a:stretch>
            <a:fillRect/>
          </a:stretch>
        </p:blipFill>
        <p:spPr bwMode="auto">
          <a:xfrm>
            <a:off x="4306579" y="1637803"/>
            <a:ext cx="1567349" cy="900000"/>
          </a:xfrm>
          <a:prstGeom prst="rect">
            <a:avLst/>
          </a:prstGeom>
          <a:noFill/>
        </p:spPr>
      </p:pic>
      <p:pic>
        <p:nvPicPr>
          <p:cNvPr id="10" name="Picture 6" descr="TruPunch 2000, powerful basic machine">
            <a:extLst>
              <a:ext uri="{FF2B5EF4-FFF2-40B4-BE49-F238E27FC236}">
                <a16:creationId xmlns:a16="http://schemas.microsoft.com/office/drawing/2014/main" id="{BA88E9C8-7774-4523-ADB3-2C5D2CBDB35E}"/>
              </a:ext>
            </a:extLst>
          </p:cNvPr>
          <p:cNvPicPr>
            <a:picLocks noChangeAspect="1" noChangeArrowheads="1"/>
          </p:cNvPicPr>
          <p:nvPr/>
        </p:nvPicPr>
        <p:blipFill>
          <a:blip r:embed="rId5" cstate="print"/>
          <a:srcRect/>
          <a:stretch>
            <a:fillRect/>
          </a:stretch>
        </p:blipFill>
        <p:spPr bwMode="auto">
          <a:xfrm>
            <a:off x="6136565" y="1644678"/>
            <a:ext cx="1563919" cy="900000"/>
          </a:xfrm>
          <a:prstGeom prst="rect">
            <a:avLst/>
          </a:prstGeom>
          <a:noFill/>
        </p:spPr>
      </p:pic>
      <p:pic>
        <p:nvPicPr>
          <p:cNvPr id="12" name="Picture 10" descr="TruPunch 5000, productive high-end machine">
            <a:extLst>
              <a:ext uri="{FF2B5EF4-FFF2-40B4-BE49-F238E27FC236}">
                <a16:creationId xmlns:a16="http://schemas.microsoft.com/office/drawing/2014/main" id="{6315BE19-86F4-4A2F-B2FD-3216F50A4EC8}"/>
              </a:ext>
            </a:extLst>
          </p:cNvPr>
          <p:cNvPicPr>
            <a:picLocks noChangeAspect="1" noChangeArrowheads="1"/>
          </p:cNvPicPr>
          <p:nvPr/>
        </p:nvPicPr>
        <p:blipFill>
          <a:blip r:embed="rId6" cstate="print"/>
          <a:srcRect/>
          <a:stretch>
            <a:fillRect/>
          </a:stretch>
        </p:blipFill>
        <p:spPr bwMode="auto">
          <a:xfrm>
            <a:off x="9793108" y="1636304"/>
            <a:ext cx="1567349" cy="900000"/>
          </a:xfrm>
          <a:prstGeom prst="rect">
            <a:avLst/>
          </a:prstGeom>
          <a:noFill/>
        </p:spPr>
      </p:pic>
      <p:graphicFrame>
        <p:nvGraphicFramePr>
          <p:cNvPr id="6" name="Tabelle 5">
            <a:extLst>
              <a:ext uri="{FF2B5EF4-FFF2-40B4-BE49-F238E27FC236}">
                <a16:creationId xmlns:a16="http://schemas.microsoft.com/office/drawing/2014/main" id="{6053E719-2CED-4E2C-AC64-615A218AB7FE}"/>
              </a:ext>
            </a:extLst>
          </p:cNvPr>
          <p:cNvGraphicFramePr>
            <a:graphicFrameLocks noGrp="1"/>
          </p:cNvGraphicFramePr>
          <p:nvPr>
            <p:extLst>
              <p:ext uri="{D42A27DB-BD31-4B8C-83A1-F6EECF244321}">
                <p14:modId xmlns:p14="http://schemas.microsoft.com/office/powerpoint/2010/main" val="2888213504"/>
              </p:ext>
            </p:extLst>
          </p:nvPr>
        </p:nvGraphicFramePr>
        <p:xfrm>
          <a:off x="698500" y="2793847"/>
          <a:ext cx="10821988" cy="3289670"/>
        </p:xfrm>
        <a:graphic>
          <a:graphicData uri="http://schemas.openxmlformats.org/drawingml/2006/table">
            <a:tbl>
              <a:tblPr firstRow="1" firstCol="1" bandRow="1"/>
              <a:tblGrid>
                <a:gridCol w="1560540">
                  <a:extLst>
                    <a:ext uri="{9D8B030D-6E8A-4147-A177-3AD203B41FA5}">
                      <a16:colId xmlns:a16="http://schemas.microsoft.com/office/drawing/2014/main" val="1525580639"/>
                    </a:ext>
                  </a:extLst>
                </a:gridCol>
                <a:gridCol w="1901480">
                  <a:extLst>
                    <a:ext uri="{9D8B030D-6E8A-4147-A177-3AD203B41FA5}">
                      <a16:colId xmlns:a16="http://schemas.microsoft.com/office/drawing/2014/main" val="743727304"/>
                    </a:ext>
                  </a:extLst>
                </a:gridCol>
                <a:gridCol w="1828800">
                  <a:extLst>
                    <a:ext uri="{9D8B030D-6E8A-4147-A177-3AD203B41FA5}">
                      <a16:colId xmlns:a16="http://schemas.microsoft.com/office/drawing/2014/main" val="762849484"/>
                    </a:ext>
                  </a:extLst>
                </a:gridCol>
                <a:gridCol w="1819656">
                  <a:extLst>
                    <a:ext uri="{9D8B030D-6E8A-4147-A177-3AD203B41FA5}">
                      <a16:colId xmlns:a16="http://schemas.microsoft.com/office/drawing/2014/main" val="3734441743"/>
                    </a:ext>
                  </a:extLst>
                </a:gridCol>
                <a:gridCol w="1892808">
                  <a:extLst>
                    <a:ext uri="{9D8B030D-6E8A-4147-A177-3AD203B41FA5}">
                      <a16:colId xmlns:a16="http://schemas.microsoft.com/office/drawing/2014/main" val="8087528"/>
                    </a:ext>
                  </a:extLst>
                </a:gridCol>
                <a:gridCol w="1818704">
                  <a:extLst>
                    <a:ext uri="{9D8B030D-6E8A-4147-A177-3AD203B41FA5}">
                      <a16:colId xmlns:a16="http://schemas.microsoft.com/office/drawing/2014/main" val="3906595705"/>
                    </a:ext>
                  </a:extLst>
                </a:gridCol>
              </a:tblGrid>
              <a:tr h="425690">
                <a:tc>
                  <a:txBody>
                    <a:bodyPr/>
                    <a:lstStyle/>
                    <a:p>
                      <a:pP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 </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 </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55592" marR="55592" marT="0" marB="0">
                    <a:lnL>
                      <a:noFill/>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 </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TruPunch 1000 (S19)</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 </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55592" marR="5559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 </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TruPunch 1000 (S05)</a:t>
                      </a:r>
                    </a:p>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 Produktion in China -</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55592" marR="5559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 </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TruPunch 2000 (S18)</a:t>
                      </a:r>
                    </a:p>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 Produktion in China -</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55592" marR="5559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 </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TruPunch 3000 (S20)</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55592" marR="5559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 </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TruPunch 5000 (S12)</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55592" marR="55592" marT="0" marB="0">
                    <a:lnL w="28575"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231598145"/>
                  </a:ext>
                </a:extLst>
              </a:tr>
              <a:tr h="425690">
                <a:tc>
                  <a:txBody>
                    <a:bodyPr/>
                    <a:lstStyle/>
                    <a:p>
                      <a:pPr>
                        <a:lnSpc>
                          <a:spcPct val="107000"/>
                        </a:lnSpc>
                        <a:spcAft>
                          <a:spcPts val="0"/>
                        </a:spcAft>
                      </a:pP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55592" marR="55592" marT="0" marB="0">
                    <a:lnL>
                      <a:noFill/>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Kompakte Einstiegsmaschine</a:t>
                      </a:r>
                    </a:p>
                  </a:txBody>
                  <a:tcPr marL="55592" marR="55592"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Wirtschaftliche Einstiegsmaschine</a:t>
                      </a:r>
                    </a:p>
                  </a:txBody>
                  <a:tcPr marL="55592" marR="55592"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Leistungsstarke Basismaschine</a:t>
                      </a:r>
                    </a:p>
                  </a:txBody>
                  <a:tcPr marL="55592" marR="55592"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Produktive </a:t>
                      </a:r>
                      <a:br>
                        <a:rPr lang="de-DE" sz="1000" dirty="0">
                          <a:effectLst/>
                          <a:latin typeface="Arial" panose="020B0604020202020204" pitchFamily="34" charset="0"/>
                          <a:ea typeface="Calibri" panose="020F0502020204030204" pitchFamily="34" charset="0"/>
                          <a:cs typeface="Times New Roman" panose="02020603050405020304" pitchFamily="18" charset="0"/>
                        </a:rPr>
                      </a:br>
                      <a:r>
                        <a:rPr lang="de-DE" sz="1000" dirty="0">
                          <a:effectLst/>
                          <a:latin typeface="Arial" panose="020B0604020202020204" pitchFamily="34" charset="0"/>
                          <a:ea typeface="Calibri" panose="020F0502020204030204" pitchFamily="34" charset="0"/>
                          <a:cs typeface="Times New Roman" panose="02020603050405020304" pitchFamily="18" charset="0"/>
                        </a:rPr>
                        <a:t>Stanzmaschine</a:t>
                      </a:r>
                    </a:p>
                  </a:txBody>
                  <a:tcPr marL="55592" marR="55592"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Produktive </a:t>
                      </a:r>
                      <a:br>
                        <a:rPr lang="de-DE" sz="1000" dirty="0">
                          <a:effectLst/>
                          <a:latin typeface="Arial" panose="020B0604020202020204" pitchFamily="34" charset="0"/>
                          <a:ea typeface="Calibri" panose="020F0502020204030204" pitchFamily="34" charset="0"/>
                          <a:cs typeface="Times New Roman" panose="02020603050405020304" pitchFamily="18" charset="0"/>
                        </a:rPr>
                      </a:br>
                      <a:r>
                        <a:rPr lang="de-DE" sz="1000" dirty="0">
                          <a:effectLst/>
                          <a:latin typeface="Arial" panose="020B0604020202020204" pitchFamily="34" charset="0"/>
                          <a:ea typeface="Calibri" panose="020F0502020204030204" pitchFamily="34" charset="0"/>
                          <a:cs typeface="Times New Roman" panose="02020603050405020304" pitchFamily="18" charset="0"/>
                        </a:rPr>
                        <a:t>High-End-Maschine</a:t>
                      </a:r>
                    </a:p>
                  </a:txBody>
                  <a:tcPr marL="55592" marR="55592" marT="0" marB="0" anchor="ctr">
                    <a:lnL w="28575"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244931364"/>
                  </a:ext>
                </a:extLst>
              </a:tr>
              <a:tr h="425690">
                <a:tc>
                  <a:txBody>
                    <a:bodyPr/>
                    <a:lstStyle/>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Blechformat</a:t>
                      </a:r>
                    </a:p>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txBody>
                  <a:tcPr marL="55592" marR="55592" marT="0" marB="0">
                    <a:lnL>
                      <a:noFill/>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Mittelformat</a:t>
                      </a:r>
                    </a:p>
                  </a:txBody>
                  <a:tcPr marL="55592" marR="5559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Klein- &amp; Mittelformat</a:t>
                      </a:r>
                    </a:p>
                  </a:txBody>
                  <a:tcPr marL="55592" marR="5559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Mittelformat</a:t>
                      </a:r>
                    </a:p>
                  </a:txBody>
                  <a:tcPr marL="55592" marR="5559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Mittel- &amp; Großformat</a:t>
                      </a:r>
                    </a:p>
                  </a:txBody>
                  <a:tcPr marL="55592" marR="5559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Mittel- &amp; Großformat</a:t>
                      </a:r>
                    </a:p>
                  </a:txBody>
                  <a:tcPr marL="55592" marR="55592" marT="0" marB="0">
                    <a:lnL w="28575"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427196277"/>
                  </a:ext>
                </a:extLst>
              </a:tr>
              <a:tr h="425690">
                <a:tc>
                  <a:txBody>
                    <a:bodyPr/>
                    <a:lstStyle/>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Arbeitsbereich</a:t>
                      </a:r>
                    </a:p>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txBody>
                  <a:tcPr marL="55592" marR="55592" marT="0" marB="0">
                    <a:lnL>
                      <a:noFill/>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2500x1250 mm</a:t>
                      </a:r>
                    </a:p>
                    <a:p>
                      <a:pPr marL="0" marR="0" lvl="0" indent="0" algn="ctr" defTabSz="914355" rtl="0" eaLnBrk="1" fontAlgn="auto" latinLnBrk="0" hangingPunct="1">
                        <a:lnSpc>
                          <a:spcPct val="107000"/>
                        </a:lnSpc>
                        <a:spcBef>
                          <a:spcPts val="0"/>
                        </a:spcBef>
                        <a:spcAft>
                          <a:spcPts val="0"/>
                        </a:spcAft>
                        <a:buClrTx/>
                        <a:buSzTx/>
                        <a:buFontTx/>
                        <a:buNone/>
                        <a:tabLst/>
                        <a:defRPr/>
                      </a:pPr>
                      <a:r>
                        <a:rPr lang="de-DE" sz="1000" dirty="0">
                          <a:solidFill>
                            <a:srgbClr val="BFBFBF"/>
                          </a:solidFill>
                          <a:effectLst/>
                          <a:latin typeface="Arial" panose="020B0604020202020204" pitchFamily="34" charset="0"/>
                          <a:ea typeface="Calibri" panose="020F0502020204030204" pitchFamily="34" charset="0"/>
                          <a:cs typeface="Times New Roman" panose="02020603050405020304" pitchFamily="18" charset="0"/>
                        </a:rPr>
                        <a:t>3000x1550mm</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55592" marR="5559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2050x1250 mm</a:t>
                      </a:r>
                    </a:p>
                    <a:p>
                      <a:pPr algn="ctr">
                        <a:lnSpc>
                          <a:spcPct val="107000"/>
                        </a:lnSpc>
                        <a:spcAft>
                          <a:spcPts val="0"/>
                        </a:spcAft>
                      </a:pPr>
                      <a:r>
                        <a:rPr lang="de-DE" sz="1000">
                          <a:solidFill>
                            <a:srgbClr val="BFBFBF"/>
                          </a:solidFill>
                          <a:effectLst/>
                          <a:latin typeface="Arial" panose="020B0604020202020204" pitchFamily="34" charset="0"/>
                          <a:ea typeface="Calibri" panose="020F0502020204030204" pitchFamily="34" charset="0"/>
                          <a:cs typeface="Times New Roman" panose="02020603050405020304" pitchFamily="18" charset="0"/>
                        </a:rPr>
                        <a:t>2500x1250 mm</a:t>
                      </a:r>
                      <a:endParaRPr lang="de-DE" sz="1000">
                        <a:effectLst/>
                        <a:latin typeface="Arial" panose="020B0604020202020204" pitchFamily="34" charset="0"/>
                        <a:ea typeface="Calibri" panose="020F0502020204030204" pitchFamily="34" charset="0"/>
                        <a:cs typeface="Times New Roman" panose="02020603050405020304" pitchFamily="18" charset="0"/>
                      </a:endParaRPr>
                    </a:p>
                  </a:txBody>
                  <a:tcPr marL="55592" marR="5559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2500x1250 mm </a:t>
                      </a:r>
                    </a:p>
                  </a:txBody>
                  <a:tcPr marL="55592" marR="5559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2500x1250 mm</a:t>
                      </a:r>
                    </a:p>
                    <a:p>
                      <a:pPr algn="ctr">
                        <a:lnSpc>
                          <a:spcPct val="107000"/>
                        </a:lnSpc>
                        <a:spcAft>
                          <a:spcPts val="0"/>
                        </a:spcAft>
                      </a:pPr>
                      <a:r>
                        <a:rPr lang="de-DE" sz="1000" dirty="0">
                          <a:solidFill>
                            <a:srgbClr val="BFBFBF"/>
                          </a:solidFill>
                          <a:effectLst/>
                          <a:latin typeface="Arial" panose="020B0604020202020204" pitchFamily="34" charset="0"/>
                          <a:ea typeface="Calibri" panose="020F0502020204030204" pitchFamily="34" charset="0"/>
                          <a:cs typeface="Times New Roman" panose="02020603050405020304" pitchFamily="18" charset="0"/>
                        </a:rPr>
                        <a:t>3000x1550mm</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55592" marR="5559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2500x1250 mm</a:t>
                      </a:r>
                    </a:p>
                    <a:p>
                      <a:pPr algn="ctr">
                        <a:lnSpc>
                          <a:spcPct val="107000"/>
                        </a:lnSpc>
                        <a:spcAft>
                          <a:spcPts val="0"/>
                        </a:spcAft>
                      </a:pPr>
                      <a:r>
                        <a:rPr lang="de-DE" sz="1000">
                          <a:solidFill>
                            <a:srgbClr val="BFBFBF"/>
                          </a:solidFill>
                          <a:effectLst/>
                          <a:latin typeface="Arial" panose="020B0604020202020204" pitchFamily="34" charset="0"/>
                          <a:ea typeface="Calibri" panose="020F0502020204030204" pitchFamily="34" charset="0"/>
                          <a:cs typeface="Times New Roman" panose="02020603050405020304" pitchFamily="18" charset="0"/>
                        </a:rPr>
                        <a:t>3050x1550 mm</a:t>
                      </a:r>
                      <a:endParaRPr lang="de-DE" sz="1000">
                        <a:effectLst/>
                        <a:latin typeface="Arial" panose="020B0604020202020204" pitchFamily="34" charset="0"/>
                        <a:ea typeface="Calibri" panose="020F0502020204030204" pitchFamily="34" charset="0"/>
                        <a:cs typeface="Times New Roman" panose="02020603050405020304" pitchFamily="18" charset="0"/>
                      </a:endParaRPr>
                    </a:p>
                  </a:txBody>
                  <a:tcPr marL="55592" marR="55592" marT="0" marB="0">
                    <a:lnL w="28575"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52187690"/>
                  </a:ext>
                </a:extLst>
              </a:tr>
              <a:tr h="425690">
                <a:tc>
                  <a:txBody>
                    <a:bodyPr/>
                    <a:lstStyle/>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Max. Stanzkraft</a:t>
                      </a:r>
                    </a:p>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txBody>
                  <a:tcPr marL="55592" marR="55592" marT="0" marB="0">
                    <a:lnL>
                      <a:noFill/>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165 kN elektrisch</a:t>
                      </a:r>
                    </a:p>
                  </a:txBody>
                  <a:tcPr marL="55592" marR="5559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165 kN hydraulisch</a:t>
                      </a:r>
                    </a:p>
                  </a:txBody>
                  <a:tcPr marL="55592" marR="5559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165 kN hydraulisch</a:t>
                      </a:r>
                    </a:p>
                  </a:txBody>
                  <a:tcPr marL="55592" marR="5559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180 kN elektrisch</a:t>
                      </a:r>
                    </a:p>
                  </a:txBody>
                  <a:tcPr marL="55592" marR="5559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220 kN hydraulisch</a:t>
                      </a:r>
                    </a:p>
                  </a:txBody>
                  <a:tcPr marL="55592" marR="55592" marT="0" marB="0">
                    <a:lnL w="28575"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544902067"/>
                  </a:ext>
                </a:extLst>
              </a:tr>
              <a:tr h="425690">
                <a:tc>
                  <a:txBody>
                    <a:bodyPr/>
                    <a:lstStyle/>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Max. Blechdicke</a:t>
                      </a:r>
                    </a:p>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txBody>
                  <a:tcPr marL="55592" marR="55592" marT="0" marB="0">
                    <a:lnL>
                      <a:noFill/>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6,4 mm</a:t>
                      </a:r>
                    </a:p>
                  </a:txBody>
                  <a:tcPr marL="55592" marR="5559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6,4 mm</a:t>
                      </a:r>
                    </a:p>
                  </a:txBody>
                  <a:tcPr marL="55592" marR="5559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6,4 mm </a:t>
                      </a:r>
                    </a:p>
                  </a:txBody>
                  <a:tcPr marL="55592" marR="5559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6,4 mm</a:t>
                      </a:r>
                    </a:p>
                  </a:txBody>
                  <a:tcPr marL="55592" marR="5559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8 mm</a:t>
                      </a:r>
                    </a:p>
                  </a:txBody>
                  <a:tcPr marL="55592" marR="55592" marT="0" marB="0">
                    <a:lnL w="28575"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4100780"/>
                  </a:ext>
                </a:extLst>
              </a:tr>
              <a:tr h="425690">
                <a:tc>
                  <a:txBody>
                    <a:bodyPr/>
                    <a:lstStyle/>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Automatisierung</a:t>
                      </a:r>
                    </a:p>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txBody>
                  <a:tcPr marL="55592" marR="55592" marT="0" marB="0">
                    <a:lnL>
                      <a:noFill/>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Leicht automatisierbar</a:t>
                      </a:r>
                    </a:p>
                  </a:txBody>
                  <a:tcPr marL="55592" marR="5559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Keine Automatisierung</a:t>
                      </a:r>
                    </a:p>
                  </a:txBody>
                  <a:tcPr marL="55592" marR="5559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Leicht automatisierbar</a:t>
                      </a:r>
                    </a:p>
                  </a:txBody>
                  <a:tcPr marL="55592" marR="5559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Leicht automatisierbar</a:t>
                      </a:r>
                    </a:p>
                  </a:txBody>
                  <a:tcPr marL="55592" marR="5559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Flexibel automatisierbar</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txBody>
                  <a:tcPr marL="55592" marR="55592" marT="0" marB="0">
                    <a:lnL w="28575"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874739781"/>
                  </a:ext>
                </a:extLst>
              </a:tr>
            </a:tbl>
          </a:graphicData>
        </a:graphic>
      </p:graphicFrame>
      <p:sp>
        <p:nvSpPr>
          <p:cNvPr id="13" name="Datumsplatzhalter 12">
            <a:extLst>
              <a:ext uri="{FF2B5EF4-FFF2-40B4-BE49-F238E27FC236}">
                <a16:creationId xmlns:a16="http://schemas.microsoft.com/office/drawing/2014/main" id="{E59BACA1-9E84-4E20-AAA9-E144789FEFE0}"/>
              </a:ext>
            </a:extLst>
          </p:cNvPr>
          <p:cNvSpPr>
            <a:spLocks noGrp="1"/>
          </p:cNvSpPr>
          <p:nvPr>
            <p:ph type="dt" sz="half" idx="17"/>
          </p:nvPr>
        </p:nvSpPr>
        <p:spPr>
          <a:xfrm>
            <a:off x="6745430" y="6356349"/>
            <a:ext cx="1808141" cy="305989"/>
          </a:xfrm>
          <a:prstGeom prst="rect">
            <a:avLst/>
          </a:prstGeom>
        </p:spPr>
        <p:txBody>
          <a:bodyPr vert="horz" wrap="none" lIns="0" tIns="0" rIns="0" bIns="0" rtlCol="0" anchor="ctr"/>
          <a:lstStyle>
            <a:defPPr>
              <a:defRPr lang="de-DE"/>
            </a:defPPr>
            <a:lvl1pPr marL="0" algn="r" defTabSz="957835" rtl="0" eaLnBrk="1" latinLnBrk="0" hangingPunct="1">
              <a:defRPr sz="1000" kern="1200">
                <a:solidFill>
                  <a:schemeClr val="accent1"/>
                </a:solidFill>
                <a:latin typeface="+mn-lt"/>
                <a:ea typeface="+mn-ea"/>
                <a:cs typeface="+mn-cs"/>
              </a:defRPr>
            </a:lvl1pPr>
            <a:lvl2pPr marL="478917" algn="l" defTabSz="957835" rtl="0" eaLnBrk="1" latinLnBrk="0" hangingPunct="1">
              <a:defRPr sz="1900" kern="1200">
                <a:solidFill>
                  <a:schemeClr val="tx1"/>
                </a:solidFill>
                <a:latin typeface="+mn-lt"/>
                <a:ea typeface="+mn-ea"/>
                <a:cs typeface="+mn-cs"/>
              </a:defRPr>
            </a:lvl2pPr>
            <a:lvl3pPr marL="957835" algn="l" defTabSz="957835" rtl="0" eaLnBrk="1" latinLnBrk="0" hangingPunct="1">
              <a:defRPr sz="1900" kern="1200">
                <a:solidFill>
                  <a:schemeClr val="tx1"/>
                </a:solidFill>
                <a:latin typeface="+mn-lt"/>
                <a:ea typeface="+mn-ea"/>
                <a:cs typeface="+mn-cs"/>
              </a:defRPr>
            </a:lvl3pPr>
            <a:lvl4pPr marL="1436752" algn="l" defTabSz="957835" rtl="0" eaLnBrk="1" latinLnBrk="0" hangingPunct="1">
              <a:defRPr sz="1900" kern="1200">
                <a:solidFill>
                  <a:schemeClr val="tx1"/>
                </a:solidFill>
                <a:latin typeface="+mn-lt"/>
                <a:ea typeface="+mn-ea"/>
                <a:cs typeface="+mn-cs"/>
              </a:defRPr>
            </a:lvl4pPr>
            <a:lvl5pPr marL="1915669" algn="l" defTabSz="957835" rtl="0" eaLnBrk="1" latinLnBrk="0" hangingPunct="1">
              <a:defRPr sz="1900" kern="1200">
                <a:solidFill>
                  <a:schemeClr val="tx1"/>
                </a:solidFill>
                <a:latin typeface="+mn-lt"/>
                <a:ea typeface="+mn-ea"/>
                <a:cs typeface="+mn-cs"/>
              </a:defRPr>
            </a:lvl5pPr>
            <a:lvl6pPr marL="2394586" algn="l" defTabSz="957835" rtl="0" eaLnBrk="1" latinLnBrk="0" hangingPunct="1">
              <a:defRPr sz="1900" kern="1200">
                <a:solidFill>
                  <a:schemeClr val="tx1"/>
                </a:solidFill>
                <a:latin typeface="+mn-lt"/>
                <a:ea typeface="+mn-ea"/>
                <a:cs typeface="+mn-cs"/>
              </a:defRPr>
            </a:lvl6pPr>
            <a:lvl7pPr marL="2873504" algn="l" defTabSz="957835" rtl="0" eaLnBrk="1" latinLnBrk="0" hangingPunct="1">
              <a:defRPr sz="1900" kern="1200">
                <a:solidFill>
                  <a:schemeClr val="tx1"/>
                </a:solidFill>
                <a:latin typeface="+mn-lt"/>
                <a:ea typeface="+mn-ea"/>
                <a:cs typeface="+mn-cs"/>
              </a:defRPr>
            </a:lvl7pPr>
            <a:lvl8pPr marL="3352421" algn="l" defTabSz="957835" rtl="0" eaLnBrk="1" latinLnBrk="0" hangingPunct="1">
              <a:defRPr sz="1900" kern="1200">
                <a:solidFill>
                  <a:schemeClr val="tx1"/>
                </a:solidFill>
                <a:latin typeface="+mn-lt"/>
                <a:ea typeface="+mn-ea"/>
                <a:cs typeface="+mn-cs"/>
              </a:defRPr>
            </a:lvl8pPr>
            <a:lvl9pPr marL="3831338" algn="l" defTabSz="957835" rtl="0" eaLnBrk="1" latinLnBrk="0" hangingPunct="1">
              <a:defRPr sz="1900" kern="1200">
                <a:solidFill>
                  <a:schemeClr val="tx1"/>
                </a:solidFill>
                <a:latin typeface="+mn-lt"/>
                <a:ea typeface="+mn-ea"/>
                <a:cs typeface="+mn-cs"/>
              </a:defRPr>
            </a:lvl9pPr>
          </a:lstStyle>
          <a:p>
            <a:fld id="{2E0F5BF4-14D1-4F47-9E86-03BE8B74FEFD}" type="datetime1">
              <a:rPr lang="de-DE" smtClean="0"/>
              <a:pPr/>
              <a:t>21.04.2023</a:t>
            </a:fld>
            <a:endParaRPr lang="en-US" dirty="0"/>
          </a:p>
        </p:txBody>
      </p:sp>
      <p:sp>
        <p:nvSpPr>
          <p:cNvPr id="4" name="Datumsplatzhalter 5">
            <a:extLst>
              <a:ext uri="{FF2B5EF4-FFF2-40B4-BE49-F238E27FC236}">
                <a16:creationId xmlns:a16="http://schemas.microsoft.com/office/drawing/2014/main" id="{0930B6FC-8A08-BB00-46E6-B7C61CB01214}"/>
              </a:ext>
            </a:extLst>
          </p:cNvPr>
          <p:cNvSpPr txBox="1">
            <a:spLocks/>
          </p:cNvSpPr>
          <p:nvPr/>
        </p:nvSpPr>
        <p:spPr>
          <a:xfrm>
            <a:off x="589895" y="6356349"/>
            <a:ext cx="10260000" cy="305989"/>
          </a:xfrm>
          <a:prstGeom prst="rect">
            <a:avLst/>
          </a:prstGeom>
        </p:spPr>
        <p:txBody>
          <a:bodyPr vert="horz" lIns="0" tIns="0" rIns="0" bIns="0" rtlCol="0" anchor="ctr"/>
          <a:lstStyle>
            <a:defPPr>
              <a:defRPr lang="de-DE"/>
            </a:defPPr>
            <a:lvl1pPr marL="0" algn="l" defTabSz="914355" rtl="0" eaLnBrk="1" latinLnBrk="0" hangingPunct="1">
              <a:defRPr lang="de-DE" sz="1000" b="0" kern="1200">
                <a:solidFill>
                  <a:schemeClr val="accent1"/>
                </a:solidFill>
                <a:latin typeface="+mn-lt"/>
                <a:ea typeface="+mn-ea"/>
                <a:cs typeface="Arial" panose="020B0604020202020204" pitchFamily="34" charset="0"/>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a:lstStyle>
          <a:p>
            <a:r>
              <a:rPr lang="de-DE"/>
              <a:t>Steffen Braun</a:t>
            </a:r>
            <a:endParaRPr lang="de-DE" dirty="0"/>
          </a:p>
        </p:txBody>
      </p:sp>
    </p:spTree>
    <p:extLst>
      <p:ext uri="{BB962C8B-B14F-4D97-AF65-F5344CB8AC3E}">
        <p14:creationId xmlns:p14="http://schemas.microsoft.com/office/powerpoint/2010/main" val="3797687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5E4330B-4F99-4A93-97DF-3FB18473E1C4}"/>
              </a:ext>
            </a:extLst>
          </p:cNvPr>
          <p:cNvSpPr>
            <a:spLocks noGrp="1"/>
          </p:cNvSpPr>
          <p:nvPr>
            <p:ph type="title"/>
          </p:nvPr>
        </p:nvSpPr>
        <p:spPr/>
        <p:txBody>
          <a:bodyPr/>
          <a:lstStyle/>
          <a:p>
            <a:r>
              <a:rPr lang="de-DE" dirty="0"/>
              <a:t>AKTUELLES PORTFOLIO</a:t>
            </a:r>
          </a:p>
        </p:txBody>
      </p:sp>
      <p:sp>
        <p:nvSpPr>
          <p:cNvPr id="2" name="Textplatzhalter 1">
            <a:extLst>
              <a:ext uri="{FF2B5EF4-FFF2-40B4-BE49-F238E27FC236}">
                <a16:creationId xmlns:a16="http://schemas.microsoft.com/office/drawing/2014/main" id="{E47F6C11-3D18-4E55-8C89-74B339A27CF0}"/>
              </a:ext>
            </a:extLst>
          </p:cNvPr>
          <p:cNvSpPr>
            <a:spLocks noGrp="1"/>
          </p:cNvSpPr>
          <p:nvPr>
            <p:ph type="body" sz="quarter" idx="16"/>
          </p:nvPr>
        </p:nvSpPr>
        <p:spPr/>
        <p:txBody>
          <a:bodyPr/>
          <a:lstStyle/>
          <a:p>
            <a:r>
              <a:rPr lang="de-DE" dirty="0"/>
              <a:t>Stanz-Laser-Maschinen </a:t>
            </a:r>
          </a:p>
        </p:txBody>
      </p:sp>
      <p:sp>
        <p:nvSpPr>
          <p:cNvPr id="3" name="Foliennummernplatzhalter 2">
            <a:extLst>
              <a:ext uri="{FF2B5EF4-FFF2-40B4-BE49-F238E27FC236}">
                <a16:creationId xmlns:a16="http://schemas.microsoft.com/office/drawing/2014/main" id="{C0DC74AC-3F98-458E-AB00-DA7AD3370FEC}"/>
              </a:ext>
            </a:extLst>
          </p:cNvPr>
          <p:cNvSpPr>
            <a:spLocks noGrp="1"/>
          </p:cNvSpPr>
          <p:nvPr>
            <p:ph type="sldNum" sz="quarter" idx="19"/>
          </p:nvPr>
        </p:nvSpPr>
        <p:spPr>
          <a:xfrm>
            <a:off x="103534" y="6356348"/>
            <a:ext cx="432000" cy="306407"/>
          </a:xfrm>
          <a:prstGeom prst="rect">
            <a:avLst/>
          </a:prstGeom>
        </p:spPr>
        <p:txBody>
          <a:bodyPr vert="horz" lIns="0" tIns="0" rIns="0" bIns="0" rtlCol="0" anchor="ctr"/>
          <a:lstStyle>
            <a:defPPr>
              <a:defRPr lang="de-DE"/>
            </a:defPPr>
            <a:lvl1pPr marL="0" algn="r" defTabSz="957835" rtl="0" eaLnBrk="1" latinLnBrk="0" hangingPunct="1">
              <a:defRPr sz="1000" b="1" kern="1200">
                <a:solidFill>
                  <a:schemeClr val="tx2"/>
                </a:solidFill>
                <a:latin typeface="+mn-lt"/>
                <a:ea typeface="+mn-ea"/>
                <a:cs typeface="Arial" panose="020B0604020202020204" pitchFamily="34" charset="0"/>
              </a:defRPr>
            </a:lvl1pPr>
            <a:lvl2pPr marL="478917" algn="l" defTabSz="957835" rtl="0" eaLnBrk="1" latinLnBrk="0" hangingPunct="1">
              <a:defRPr sz="1900" kern="1200">
                <a:solidFill>
                  <a:schemeClr val="tx1"/>
                </a:solidFill>
                <a:latin typeface="+mn-lt"/>
                <a:ea typeface="+mn-ea"/>
                <a:cs typeface="+mn-cs"/>
              </a:defRPr>
            </a:lvl2pPr>
            <a:lvl3pPr marL="957835" algn="l" defTabSz="957835" rtl="0" eaLnBrk="1" latinLnBrk="0" hangingPunct="1">
              <a:defRPr sz="1900" kern="1200">
                <a:solidFill>
                  <a:schemeClr val="tx1"/>
                </a:solidFill>
                <a:latin typeface="+mn-lt"/>
                <a:ea typeface="+mn-ea"/>
                <a:cs typeface="+mn-cs"/>
              </a:defRPr>
            </a:lvl3pPr>
            <a:lvl4pPr marL="1436752" algn="l" defTabSz="957835" rtl="0" eaLnBrk="1" latinLnBrk="0" hangingPunct="1">
              <a:defRPr sz="1900" kern="1200">
                <a:solidFill>
                  <a:schemeClr val="tx1"/>
                </a:solidFill>
                <a:latin typeface="+mn-lt"/>
                <a:ea typeface="+mn-ea"/>
                <a:cs typeface="+mn-cs"/>
              </a:defRPr>
            </a:lvl4pPr>
            <a:lvl5pPr marL="1915669" algn="l" defTabSz="957835" rtl="0" eaLnBrk="1" latinLnBrk="0" hangingPunct="1">
              <a:defRPr sz="1900" kern="1200">
                <a:solidFill>
                  <a:schemeClr val="tx1"/>
                </a:solidFill>
                <a:latin typeface="+mn-lt"/>
                <a:ea typeface="+mn-ea"/>
                <a:cs typeface="+mn-cs"/>
              </a:defRPr>
            </a:lvl5pPr>
            <a:lvl6pPr marL="2394586" algn="l" defTabSz="957835" rtl="0" eaLnBrk="1" latinLnBrk="0" hangingPunct="1">
              <a:defRPr sz="1900" kern="1200">
                <a:solidFill>
                  <a:schemeClr val="tx1"/>
                </a:solidFill>
                <a:latin typeface="+mn-lt"/>
                <a:ea typeface="+mn-ea"/>
                <a:cs typeface="+mn-cs"/>
              </a:defRPr>
            </a:lvl6pPr>
            <a:lvl7pPr marL="2873504" algn="l" defTabSz="957835" rtl="0" eaLnBrk="1" latinLnBrk="0" hangingPunct="1">
              <a:defRPr sz="1900" kern="1200">
                <a:solidFill>
                  <a:schemeClr val="tx1"/>
                </a:solidFill>
                <a:latin typeface="+mn-lt"/>
                <a:ea typeface="+mn-ea"/>
                <a:cs typeface="+mn-cs"/>
              </a:defRPr>
            </a:lvl7pPr>
            <a:lvl8pPr marL="3352421" algn="l" defTabSz="957835" rtl="0" eaLnBrk="1" latinLnBrk="0" hangingPunct="1">
              <a:defRPr sz="1900" kern="1200">
                <a:solidFill>
                  <a:schemeClr val="tx1"/>
                </a:solidFill>
                <a:latin typeface="+mn-lt"/>
                <a:ea typeface="+mn-ea"/>
                <a:cs typeface="+mn-cs"/>
              </a:defRPr>
            </a:lvl8pPr>
            <a:lvl9pPr marL="3831338" algn="l" defTabSz="957835" rtl="0" eaLnBrk="1" latinLnBrk="0" hangingPunct="1">
              <a:defRPr sz="1900" kern="1200">
                <a:solidFill>
                  <a:schemeClr val="tx1"/>
                </a:solidFill>
                <a:latin typeface="+mn-lt"/>
                <a:ea typeface="+mn-ea"/>
                <a:cs typeface="+mn-cs"/>
              </a:defRPr>
            </a:lvl9pPr>
          </a:lstStyle>
          <a:p>
            <a:fld id="{1F6E9E6B-7FAD-4A8F-80B7-7EB22C50FD15}" type="slidenum">
              <a:rPr lang="en-US" smtClean="0"/>
              <a:pPr/>
              <a:t>14</a:t>
            </a:fld>
            <a:endParaRPr lang="en-US" dirty="0"/>
          </a:p>
        </p:txBody>
      </p:sp>
      <p:graphicFrame>
        <p:nvGraphicFramePr>
          <p:cNvPr id="7" name="Tabelle 6">
            <a:extLst>
              <a:ext uri="{FF2B5EF4-FFF2-40B4-BE49-F238E27FC236}">
                <a16:creationId xmlns:a16="http://schemas.microsoft.com/office/drawing/2014/main" id="{A50A3B1E-68F0-40A8-87CE-673F5C75C504}"/>
              </a:ext>
            </a:extLst>
          </p:cNvPr>
          <p:cNvGraphicFramePr>
            <a:graphicFrameLocks noGrp="1"/>
          </p:cNvGraphicFramePr>
          <p:nvPr>
            <p:extLst>
              <p:ext uri="{D42A27DB-BD31-4B8C-83A1-F6EECF244321}">
                <p14:modId xmlns:p14="http://schemas.microsoft.com/office/powerpoint/2010/main" val="3053358748"/>
              </p:ext>
            </p:extLst>
          </p:nvPr>
        </p:nvGraphicFramePr>
        <p:xfrm>
          <a:off x="687070" y="2472515"/>
          <a:ext cx="10821990" cy="3902753"/>
        </p:xfrm>
        <a:graphic>
          <a:graphicData uri="http://schemas.openxmlformats.org/drawingml/2006/table">
            <a:tbl>
              <a:tblPr firstRow="1" firstCol="1" bandRow="1"/>
              <a:tblGrid>
                <a:gridCol w="1564640">
                  <a:extLst>
                    <a:ext uri="{9D8B030D-6E8A-4147-A177-3AD203B41FA5}">
                      <a16:colId xmlns:a16="http://schemas.microsoft.com/office/drawing/2014/main" val="3934397324"/>
                    </a:ext>
                  </a:extLst>
                </a:gridCol>
                <a:gridCol w="1851470">
                  <a:extLst>
                    <a:ext uri="{9D8B030D-6E8A-4147-A177-3AD203B41FA5}">
                      <a16:colId xmlns:a16="http://schemas.microsoft.com/office/drawing/2014/main" val="2067901345"/>
                    </a:ext>
                  </a:extLst>
                </a:gridCol>
                <a:gridCol w="1851470">
                  <a:extLst>
                    <a:ext uri="{9D8B030D-6E8A-4147-A177-3AD203B41FA5}">
                      <a16:colId xmlns:a16="http://schemas.microsoft.com/office/drawing/2014/main" val="1810276697"/>
                    </a:ext>
                  </a:extLst>
                </a:gridCol>
                <a:gridCol w="1851470">
                  <a:extLst>
                    <a:ext uri="{9D8B030D-6E8A-4147-A177-3AD203B41FA5}">
                      <a16:colId xmlns:a16="http://schemas.microsoft.com/office/drawing/2014/main" val="3299104734"/>
                    </a:ext>
                  </a:extLst>
                </a:gridCol>
                <a:gridCol w="1851470">
                  <a:extLst>
                    <a:ext uri="{9D8B030D-6E8A-4147-A177-3AD203B41FA5}">
                      <a16:colId xmlns:a16="http://schemas.microsoft.com/office/drawing/2014/main" val="2350470986"/>
                    </a:ext>
                  </a:extLst>
                </a:gridCol>
                <a:gridCol w="1851470">
                  <a:extLst>
                    <a:ext uri="{9D8B030D-6E8A-4147-A177-3AD203B41FA5}">
                      <a16:colId xmlns:a16="http://schemas.microsoft.com/office/drawing/2014/main" val="1973955632"/>
                    </a:ext>
                  </a:extLst>
                </a:gridCol>
              </a:tblGrid>
              <a:tr h="487144">
                <a:tc>
                  <a:txBody>
                    <a:bodyPr/>
                    <a:lstStyle/>
                    <a:p>
                      <a:pP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txBody>
                  <a:tcPr marL="63617" marR="63617" marT="0" marB="0">
                    <a:lnL>
                      <a:noFill/>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 </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TruMatic 1000 </a:t>
                      </a:r>
                      <a:r>
                        <a:rPr lang="de-DE" sz="1000" b="1" dirty="0" err="1">
                          <a:effectLst/>
                          <a:latin typeface="Arial" panose="020B0604020202020204" pitchFamily="34" charset="0"/>
                          <a:ea typeface="Calibri" panose="020F0502020204030204" pitchFamily="34" charset="0"/>
                          <a:cs typeface="Times New Roman" panose="02020603050405020304" pitchFamily="18" charset="0"/>
                        </a:rPr>
                        <a:t>fiber</a:t>
                      </a:r>
                      <a:r>
                        <a:rPr lang="de-DE" sz="1000" b="1" dirty="0">
                          <a:effectLst/>
                          <a:latin typeface="Arial" panose="020B0604020202020204" pitchFamily="34" charset="0"/>
                          <a:ea typeface="Calibri" panose="020F0502020204030204" pitchFamily="34" charset="0"/>
                          <a:cs typeface="Times New Roman" panose="02020603050405020304" pitchFamily="18" charset="0"/>
                        </a:rPr>
                        <a:t> (K07)</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 </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 </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TruMatic 3000 </a:t>
                      </a:r>
                      <a:r>
                        <a:rPr lang="de-DE" sz="1000" b="1" dirty="0" err="1">
                          <a:effectLst/>
                          <a:latin typeface="Arial" panose="020B0604020202020204" pitchFamily="34" charset="0"/>
                          <a:ea typeface="Calibri" panose="020F0502020204030204" pitchFamily="34" charset="0"/>
                          <a:cs typeface="Times New Roman" panose="02020603050405020304" pitchFamily="18" charset="0"/>
                        </a:rPr>
                        <a:t>fiber</a:t>
                      </a:r>
                      <a:r>
                        <a:rPr lang="de-DE" sz="1000" b="1" dirty="0">
                          <a:effectLst/>
                          <a:latin typeface="Arial" panose="020B0604020202020204" pitchFamily="34" charset="0"/>
                          <a:ea typeface="Calibri" panose="020F0502020204030204" pitchFamily="34" charset="0"/>
                          <a:cs typeface="Times New Roman" panose="02020603050405020304" pitchFamily="18" charset="0"/>
                        </a:rPr>
                        <a:t> (K09)</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 </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 </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TruMatic 6000 (K05)</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 </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 </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TruMatic 6000 </a:t>
                      </a:r>
                      <a:r>
                        <a:rPr lang="de-DE" sz="1000" b="1" dirty="0" err="1">
                          <a:effectLst/>
                          <a:latin typeface="Arial" panose="020B0604020202020204" pitchFamily="34" charset="0"/>
                          <a:ea typeface="Calibri" panose="020F0502020204030204" pitchFamily="34" charset="0"/>
                          <a:cs typeface="Times New Roman" panose="02020603050405020304" pitchFamily="18" charset="0"/>
                        </a:rPr>
                        <a:t>fiber</a:t>
                      </a:r>
                      <a:r>
                        <a:rPr lang="de-DE" sz="1000" b="1" dirty="0">
                          <a:effectLst/>
                          <a:latin typeface="Arial" panose="020B0604020202020204" pitchFamily="34" charset="0"/>
                          <a:ea typeface="Calibri" panose="020F0502020204030204" pitchFamily="34" charset="0"/>
                          <a:cs typeface="Times New Roman" panose="02020603050405020304" pitchFamily="18" charset="0"/>
                        </a:rPr>
                        <a:t> (K06)</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 </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TruMatic 7000 (K08)</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3617" marR="63617" marT="0" marB="0">
                    <a:lnL w="28575"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663840610"/>
                  </a:ext>
                </a:extLst>
              </a:tr>
              <a:tr h="487144">
                <a:tc>
                  <a:txBody>
                    <a:bodyPr/>
                    <a:lstStyle/>
                    <a:p>
                      <a:pPr>
                        <a:lnSpc>
                          <a:spcPct val="107000"/>
                        </a:lnSpc>
                        <a:spcAft>
                          <a:spcPts val="0"/>
                        </a:spcAft>
                      </a:pP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3617" marR="63617" marT="0" marB="0">
                    <a:lnL>
                      <a:noFill/>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Wirtschaftliche Kompaktmaschine</a:t>
                      </a: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Produktive </a:t>
                      </a:r>
                      <a:br>
                        <a:rPr lang="de-DE" sz="1000" dirty="0">
                          <a:effectLst/>
                          <a:latin typeface="Arial" panose="020B0604020202020204" pitchFamily="34" charset="0"/>
                          <a:ea typeface="Calibri" panose="020F0502020204030204" pitchFamily="34" charset="0"/>
                          <a:cs typeface="Times New Roman" panose="02020603050405020304" pitchFamily="18" charset="0"/>
                        </a:rPr>
                      </a:br>
                      <a:r>
                        <a:rPr lang="de-DE" sz="1000" dirty="0">
                          <a:effectLst/>
                          <a:latin typeface="Arial" panose="020B0604020202020204" pitchFamily="34" charset="0"/>
                          <a:ea typeface="Calibri" panose="020F0502020204030204" pitchFamily="34" charset="0"/>
                          <a:cs typeface="Times New Roman" panose="02020603050405020304" pitchFamily="18" charset="0"/>
                        </a:rPr>
                        <a:t>Universalmaschine</a:t>
                      </a: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Robuste </a:t>
                      </a:r>
                      <a:br>
                        <a:rPr lang="de-DE" sz="1000" dirty="0">
                          <a:effectLst/>
                          <a:latin typeface="Arial" panose="020B0604020202020204" pitchFamily="34" charset="0"/>
                          <a:ea typeface="Calibri" panose="020F0502020204030204" pitchFamily="34" charset="0"/>
                          <a:cs typeface="Times New Roman" panose="02020603050405020304" pitchFamily="18" charset="0"/>
                        </a:rPr>
                      </a:br>
                      <a:r>
                        <a:rPr lang="de-DE" sz="1000" dirty="0">
                          <a:effectLst/>
                          <a:latin typeface="Arial" panose="020B0604020202020204" pitchFamily="34" charset="0"/>
                          <a:ea typeface="Calibri" panose="020F0502020204030204" pitchFamily="34" charset="0"/>
                          <a:cs typeface="Times New Roman" panose="02020603050405020304" pitchFamily="18" charset="0"/>
                        </a:rPr>
                        <a:t>Universalmaschine</a:t>
                      </a: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Produktive</a:t>
                      </a:r>
                      <a:br>
                        <a:rPr lang="de-DE" sz="1000" dirty="0">
                          <a:effectLst/>
                          <a:latin typeface="Arial" panose="020B0604020202020204" pitchFamily="34" charset="0"/>
                          <a:ea typeface="Calibri" panose="020F0502020204030204" pitchFamily="34" charset="0"/>
                          <a:cs typeface="Times New Roman" panose="02020603050405020304" pitchFamily="18" charset="0"/>
                        </a:rPr>
                      </a:br>
                      <a:r>
                        <a:rPr lang="de-DE" sz="1000" dirty="0">
                          <a:effectLst/>
                          <a:latin typeface="Arial" panose="020B0604020202020204" pitchFamily="34" charset="0"/>
                          <a:ea typeface="Calibri" panose="020F0502020204030204" pitchFamily="34" charset="0"/>
                          <a:cs typeface="Times New Roman" panose="02020603050405020304" pitchFamily="18" charset="0"/>
                        </a:rPr>
                        <a:t>Dünnblechmaschine</a:t>
                      </a: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Produktive </a:t>
                      </a:r>
                      <a:br>
                        <a:rPr lang="de-DE" sz="1000" dirty="0">
                          <a:effectLst/>
                          <a:latin typeface="Arial" panose="020B0604020202020204" pitchFamily="34" charset="0"/>
                          <a:ea typeface="Calibri" panose="020F0502020204030204" pitchFamily="34" charset="0"/>
                          <a:cs typeface="Times New Roman" panose="02020603050405020304" pitchFamily="18" charset="0"/>
                        </a:rPr>
                      </a:br>
                      <a:r>
                        <a:rPr lang="de-DE" sz="1000" dirty="0">
                          <a:effectLst/>
                          <a:latin typeface="Arial" panose="020B0604020202020204" pitchFamily="34" charset="0"/>
                          <a:ea typeface="Calibri" panose="020F0502020204030204" pitchFamily="34" charset="0"/>
                          <a:cs typeface="Times New Roman" panose="02020603050405020304" pitchFamily="18" charset="0"/>
                        </a:rPr>
                        <a:t>High-End-Maschine</a:t>
                      </a:r>
                    </a:p>
                  </a:txBody>
                  <a:tcPr marL="63617" marR="63617" marT="0" marB="0">
                    <a:lnL w="28575"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121255103"/>
                  </a:ext>
                </a:extLst>
              </a:tr>
              <a:tr h="492745">
                <a:tc>
                  <a:txBody>
                    <a:bodyPr/>
                    <a:lstStyle/>
                    <a:p>
                      <a:pP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Blechformat</a:t>
                      </a:r>
                    </a:p>
                    <a:p>
                      <a:pP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txBody>
                  <a:tcPr marL="63617" marR="63617" marT="0" marB="0">
                    <a:lnL>
                      <a:noFill/>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Mittelformat</a:t>
                      </a: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Mittel- &amp; Großformat</a:t>
                      </a: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Mittel- &amp; Großformat</a:t>
                      </a: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Mittel- &amp; Großformat</a:t>
                      </a: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Mittel- &amp; Großformat</a:t>
                      </a:r>
                    </a:p>
                  </a:txBody>
                  <a:tcPr marL="63617" marR="63617" marT="0" marB="0">
                    <a:lnL w="28575"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283619154"/>
                  </a:ext>
                </a:extLst>
              </a:tr>
              <a:tr h="487144">
                <a:tc>
                  <a:txBody>
                    <a:bodyPr/>
                    <a:lstStyle/>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Arbeitsbereich</a:t>
                      </a:r>
                    </a:p>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txBody>
                  <a:tcPr marL="63617" marR="63617" marT="0" marB="0">
                    <a:lnL>
                      <a:noFill/>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2500x1250 mm</a:t>
                      </a:r>
                    </a:p>
                    <a:p>
                      <a:pPr marL="0" marR="0" lvl="0" indent="0" algn="ctr" defTabSz="914355" rtl="0" eaLnBrk="1" fontAlgn="auto" latinLnBrk="0" hangingPunct="1">
                        <a:lnSpc>
                          <a:spcPct val="107000"/>
                        </a:lnSpc>
                        <a:spcBef>
                          <a:spcPts val="0"/>
                        </a:spcBef>
                        <a:spcAft>
                          <a:spcPts val="0"/>
                        </a:spcAft>
                        <a:buClrTx/>
                        <a:buSzTx/>
                        <a:buFontTx/>
                        <a:buNone/>
                        <a:tabLst/>
                        <a:defRPr/>
                      </a:pPr>
                      <a:r>
                        <a:rPr lang="de-DE" sz="1000" dirty="0">
                          <a:solidFill>
                            <a:srgbClr val="BFBFBF"/>
                          </a:solidFill>
                          <a:effectLst/>
                          <a:latin typeface="Arial" panose="020B0604020202020204" pitchFamily="34" charset="0"/>
                          <a:ea typeface="Calibri" panose="020F0502020204030204" pitchFamily="34" charset="0"/>
                          <a:cs typeface="Times New Roman" panose="02020603050405020304" pitchFamily="18" charset="0"/>
                        </a:rPr>
                        <a:t>3000x1550 mm</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2500x1250 mm</a:t>
                      </a:r>
                    </a:p>
                    <a:p>
                      <a:pPr marL="0" marR="0" lvl="0" indent="0" algn="ctr" defTabSz="914355" rtl="0" eaLnBrk="1" fontAlgn="auto" latinLnBrk="0" hangingPunct="1">
                        <a:lnSpc>
                          <a:spcPct val="107000"/>
                        </a:lnSpc>
                        <a:spcBef>
                          <a:spcPts val="0"/>
                        </a:spcBef>
                        <a:spcAft>
                          <a:spcPts val="0"/>
                        </a:spcAft>
                        <a:buClrTx/>
                        <a:buSzTx/>
                        <a:buFontTx/>
                        <a:buNone/>
                        <a:tabLst/>
                        <a:defRPr/>
                      </a:pPr>
                      <a:r>
                        <a:rPr lang="de-DE" sz="1000" dirty="0">
                          <a:solidFill>
                            <a:srgbClr val="BFBFBF"/>
                          </a:solidFill>
                          <a:effectLst/>
                          <a:latin typeface="Arial" panose="020B0604020202020204" pitchFamily="34" charset="0"/>
                          <a:ea typeface="Calibri" panose="020F0502020204030204" pitchFamily="34" charset="0"/>
                          <a:cs typeface="Times New Roman" panose="02020603050405020304" pitchFamily="18" charset="0"/>
                        </a:rPr>
                        <a:t>3000x1550 mm</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2500x1250 mm</a:t>
                      </a:r>
                    </a:p>
                    <a:p>
                      <a:pPr algn="ctr">
                        <a:lnSpc>
                          <a:spcPct val="107000"/>
                        </a:lnSpc>
                        <a:spcAft>
                          <a:spcPts val="0"/>
                        </a:spcAft>
                      </a:pPr>
                      <a:r>
                        <a:rPr lang="de-DE" sz="1000" dirty="0">
                          <a:solidFill>
                            <a:srgbClr val="BFBFBF"/>
                          </a:solidFill>
                          <a:effectLst/>
                          <a:latin typeface="Arial" panose="020B0604020202020204" pitchFamily="34" charset="0"/>
                          <a:ea typeface="Calibri" panose="020F0502020204030204" pitchFamily="34" charset="0"/>
                          <a:cs typeface="Times New Roman" panose="02020603050405020304" pitchFamily="18" charset="0"/>
                        </a:rPr>
                        <a:t>3050x1550 mm</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2500x1250 mm</a:t>
                      </a:r>
                    </a:p>
                    <a:p>
                      <a:pPr algn="ctr">
                        <a:lnSpc>
                          <a:spcPct val="107000"/>
                        </a:lnSpc>
                        <a:spcAft>
                          <a:spcPts val="0"/>
                        </a:spcAft>
                      </a:pPr>
                      <a:r>
                        <a:rPr lang="de-DE" sz="1000" dirty="0">
                          <a:solidFill>
                            <a:srgbClr val="BFBFBF"/>
                          </a:solidFill>
                          <a:effectLst/>
                          <a:latin typeface="Arial" panose="020B0604020202020204" pitchFamily="34" charset="0"/>
                          <a:ea typeface="Calibri" panose="020F0502020204030204" pitchFamily="34" charset="0"/>
                          <a:cs typeface="Times New Roman" panose="02020603050405020304" pitchFamily="18" charset="0"/>
                        </a:rPr>
                        <a:t>3050x1550 mm</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2500x1250 mm</a:t>
                      </a:r>
                    </a:p>
                    <a:p>
                      <a:pPr algn="ctr">
                        <a:lnSpc>
                          <a:spcPct val="107000"/>
                        </a:lnSpc>
                        <a:spcAft>
                          <a:spcPts val="0"/>
                        </a:spcAft>
                      </a:pPr>
                      <a:r>
                        <a:rPr lang="de-DE" sz="1000" dirty="0">
                          <a:solidFill>
                            <a:srgbClr val="BFBFBF"/>
                          </a:solidFill>
                          <a:effectLst/>
                          <a:latin typeface="Arial" panose="020B0604020202020204" pitchFamily="34" charset="0"/>
                          <a:ea typeface="Calibri" panose="020F0502020204030204" pitchFamily="34" charset="0"/>
                          <a:cs typeface="Times New Roman" panose="02020603050405020304" pitchFamily="18" charset="0"/>
                        </a:rPr>
                        <a:t>3050x1550 mm</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3617" marR="63617" marT="0" marB="0">
                    <a:lnL w="28575"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113782781"/>
                  </a:ext>
                </a:extLst>
              </a:tr>
              <a:tr h="487144">
                <a:tc>
                  <a:txBody>
                    <a:bodyPr/>
                    <a:lstStyle/>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Max. Stanzkraft</a:t>
                      </a:r>
                    </a:p>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txBody>
                  <a:tcPr marL="63617" marR="63617" marT="0" marB="0">
                    <a:lnL>
                      <a:noFill/>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165kN elektrisch</a:t>
                      </a: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180kN elektrisch</a:t>
                      </a: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180 kN hydraulisch</a:t>
                      </a: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180 kN hydraulisch</a:t>
                      </a: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220 kN hydraulisch</a:t>
                      </a:r>
                    </a:p>
                  </a:txBody>
                  <a:tcPr marL="63617" marR="63617" marT="0" marB="0">
                    <a:lnL w="28575"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032604146"/>
                  </a:ext>
                </a:extLst>
              </a:tr>
              <a:tr h="487144">
                <a:tc>
                  <a:txBody>
                    <a:bodyPr/>
                    <a:lstStyle/>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Max. Blechdicke</a:t>
                      </a:r>
                    </a:p>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txBody>
                  <a:tcPr marL="63617" marR="63617" marT="0" marB="0">
                    <a:lnL>
                      <a:noFill/>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6,4 mm</a:t>
                      </a: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6,4 mm</a:t>
                      </a: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8 mm</a:t>
                      </a: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6,4 mm</a:t>
                      </a: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8 mm</a:t>
                      </a:r>
                    </a:p>
                  </a:txBody>
                  <a:tcPr marL="63617" marR="63617" marT="0" marB="0">
                    <a:lnL w="28575"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396756476"/>
                  </a:ext>
                </a:extLst>
              </a:tr>
              <a:tr h="487144">
                <a:tc>
                  <a:txBody>
                    <a:bodyPr/>
                    <a:lstStyle/>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Laser</a:t>
                      </a:r>
                    </a:p>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txBody>
                  <a:tcPr marL="63617" marR="63617" marT="0" marB="0">
                    <a:lnL>
                      <a:noFill/>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TruDisk 3001</a:t>
                      </a: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TruDisk 3001</a:t>
                      </a: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err="1">
                          <a:effectLst/>
                          <a:latin typeface="Arial" panose="020B0604020202020204" pitchFamily="34" charset="0"/>
                          <a:ea typeface="Calibri" panose="020F0502020204030204" pitchFamily="34" charset="0"/>
                          <a:cs typeface="Times New Roman" panose="02020603050405020304" pitchFamily="18" charset="0"/>
                        </a:rPr>
                        <a:t>TruFlow</a:t>
                      </a:r>
                      <a:r>
                        <a:rPr lang="de-DE" sz="1000" dirty="0">
                          <a:effectLst/>
                          <a:latin typeface="Arial" panose="020B0604020202020204" pitchFamily="34" charset="0"/>
                          <a:ea typeface="Calibri" panose="020F0502020204030204" pitchFamily="34" charset="0"/>
                          <a:cs typeface="Times New Roman" panose="02020603050405020304" pitchFamily="18" charset="0"/>
                        </a:rPr>
                        <a:t> 2000/2700/3200</a:t>
                      </a: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TruDisk 3001</a:t>
                      </a: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err="1">
                          <a:effectLst/>
                          <a:latin typeface="Arial" panose="020B0604020202020204" pitchFamily="34" charset="0"/>
                          <a:ea typeface="Calibri" panose="020F0502020204030204" pitchFamily="34" charset="0"/>
                          <a:cs typeface="Times New Roman" panose="02020603050405020304" pitchFamily="18" charset="0"/>
                        </a:rPr>
                        <a:t>TruFlow</a:t>
                      </a:r>
                      <a:r>
                        <a:rPr lang="de-DE" sz="1000" dirty="0">
                          <a:effectLst/>
                          <a:latin typeface="Arial" panose="020B0604020202020204" pitchFamily="34" charset="0"/>
                          <a:ea typeface="Calibri" panose="020F0502020204030204" pitchFamily="34" charset="0"/>
                          <a:cs typeface="Times New Roman" panose="02020603050405020304" pitchFamily="18" charset="0"/>
                        </a:rPr>
                        <a:t> 2700/3200/40000</a:t>
                      </a:r>
                    </a:p>
                  </a:txBody>
                  <a:tcPr marL="63617" marR="63617" marT="0" marB="0">
                    <a:lnL w="28575"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418601185"/>
                  </a:ext>
                </a:extLst>
              </a:tr>
              <a:tr h="487144">
                <a:tc>
                  <a:txBody>
                    <a:bodyPr/>
                    <a:lstStyle/>
                    <a:p>
                      <a:pP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Automatisierung</a:t>
                      </a:r>
                    </a:p>
                    <a:p>
                      <a:pP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txBody>
                  <a:tcPr marL="63617" marR="63617" marT="0" marB="0">
                    <a:lnL>
                      <a:noFill/>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Leicht automatisierbar</a:t>
                      </a: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Leicht automatisierbar</a:t>
                      </a: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Flexibel automatisierbar</a:t>
                      </a: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Flexibel automatisierbar</a:t>
                      </a:r>
                    </a:p>
                  </a:txBody>
                  <a:tcPr marL="63617" marR="6361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Flexibel automatisierbar</a:t>
                      </a:r>
                    </a:p>
                  </a:txBody>
                  <a:tcPr marL="63617" marR="63617" marT="0" marB="0">
                    <a:lnL w="28575"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681151917"/>
                  </a:ext>
                </a:extLst>
              </a:tr>
            </a:tbl>
          </a:graphicData>
        </a:graphic>
      </p:graphicFrame>
      <p:pic>
        <p:nvPicPr>
          <p:cNvPr id="12" name="Picture 2" descr="TruMatic 1000 fiber – efficient compact machine">
            <a:extLst>
              <a:ext uri="{FF2B5EF4-FFF2-40B4-BE49-F238E27FC236}">
                <a16:creationId xmlns:a16="http://schemas.microsoft.com/office/drawing/2014/main" id="{96EFD8B1-C516-456D-8D4C-0EA986E98B2A}"/>
              </a:ext>
            </a:extLst>
          </p:cNvPr>
          <p:cNvPicPr>
            <a:picLocks noChangeAspect="1" noChangeArrowheads="1"/>
          </p:cNvPicPr>
          <p:nvPr/>
        </p:nvPicPr>
        <p:blipFill>
          <a:blip r:embed="rId2" cstate="print"/>
          <a:srcRect b="3940"/>
          <a:stretch>
            <a:fillRect/>
          </a:stretch>
        </p:blipFill>
        <p:spPr bwMode="auto">
          <a:xfrm>
            <a:off x="2331555" y="1608591"/>
            <a:ext cx="1674668" cy="828000"/>
          </a:xfrm>
          <a:prstGeom prst="rect">
            <a:avLst/>
          </a:prstGeom>
          <a:noFill/>
        </p:spPr>
      </p:pic>
      <p:pic>
        <p:nvPicPr>
          <p:cNvPr id="13" name="Picture 4" descr="TruMatic 6000, robust universal machine">
            <a:extLst>
              <a:ext uri="{FF2B5EF4-FFF2-40B4-BE49-F238E27FC236}">
                <a16:creationId xmlns:a16="http://schemas.microsoft.com/office/drawing/2014/main" id="{870A8A37-5BF9-40E5-9610-F4F18FC5D942}"/>
              </a:ext>
            </a:extLst>
          </p:cNvPr>
          <p:cNvPicPr>
            <a:picLocks noChangeAspect="1" noChangeArrowheads="1"/>
          </p:cNvPicPr>
          <p:nvPr/>
        </p:nvPicPr>
        <p:blipFill>
          <a:blip r:embed="rId3" cstate="print"/>
          <a:srcRect l="32558" t="14090" r="4478" b="21754"/>
          <a:stretch>
            <a:fillRect/>
          </a:stretch>
        </p:blipFill>
        <p:spPr bwMode="auto">
          <a:xfrm>
            <a:off x="6041195" y="1608591"/>
            <a:ext cx="1677973" cy="828000"/>
          </a:xfrm>
          <a:prstGeom prst="rect">
            <a:avLst/>
          </a:prstGeom>
          <a:noFill/>
        </p:spPr>
      </p:pic>
      <p:pic>
        <p:nvPicPr>
          <p:cNvPr id="14" name="Picture 6" descr="TruMatic 6000 fiber, productive thin sheet machine">
            <a:extLst>
              <a:ext uri="{FF2B5EF4-FFF2-40B4-BE49-F238E27FC236}">
                <a16:creationId xmlns:a16="http://schemas.microsoft.com/office/drawing/2014/main" id="{AF1250E2-A225-4D7F-AF5E-ED654B996DDC}"/>
              </a:ext>
            </a:extLst>
          </p:cNvPr>
          <p:cNvPicPr>
            <a:picLocks noChangeAspect="1" noChangeArrowheads="1"/>
          </p:cNvPicPr>
          <p:nvPr/>
        </p:nvPicPr>
        <p:blipFill>
          <a:blip r:embed="rId4" cstate="print"/>
          <a:srcRect l="33527" t="15033" r="1571" b="18804"/>
          <a:stretch>
            <a:fillRect/>
          </a:stretch>
        </p:blipFill>
        <p:spPr bwMode="auto">
          <a:xfrm>
            <a:off x="7903126" y="1608591"/>
            <a:ext cx="1677137" cy="828000"/>
          </a:xfrm>
          <a:prstGeom prst="rect">
            <a:avLst/>
          </a:prstGeom>
          <a:noFill/>
        </p:spPr>
      </p:pic>
      <p:pic>
        <p:nvPicPr>
          <p:cNvPr id="15" name="Picture 8">
            <a:extLst>
              <a:ext uri="{FF2B5EF4-FFF2-40B4-BE49-F238E27FC236}">
                <a16:creationId xmlns:a16="http://schemas.microsoft.com/office/drawing/2014/main" id="{F4B1DF32-4AC6-440B-AAF2-E4F52CCBE1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5650" r="5650"/>
          <a:stretch/>
        </p:blipFill>
        <p:spPr bwMode="auto">
          <a:xfrm>
            <a:off x="9764223" y="1608591"/>
            <a:ext cx="1679614" cy="828000"/>
          </a:xfrm>
          <a:prstGeom prst="rect">
            <a:avLst/>
          </a:prstGeom>
          <a:noFill/>
        </p:spPr>
      </p:pic>
      <p:sp>
        <p:nvSpPr>
          <p:cNvPr id="6" name="Datumsplatzhalter 5">
            <a:extLst>
              <a:ext uri="{FF2B5EF4-FFF2-40B4-BE49-F238E27FC236}">
                <a16:creationId xmlns:a16="http://schemas.microsoft.com/office/drawing/2014/main" id="{3B9ED2B6-4620-4001-8D4D-1ACEB71AB896}"/>
              </a:ext>
            </a:extLst>
          </p:cNvPr>
          <p:cNvSpPr>
            <a:spLocks noGrp="1"/>
          </p:cNvSpPr>
          <p:nvPr>
            <p:ph type="dt" sz="half" idx="17"/>
          </p:nvPr>
        </p:nvSpPr>
        <p:spPr>
          <a:xfrm>
            <a:off x="6745430" y="6356349"/>
            <a:ext cx="1808141" cy="305989"/>
          </a:xfrm>
          <a:prstGeom prst="rect">
            <a:avLst/>
          </a:prstGeom>
        </p:spPr>
        <p:txBody>
          <a:bodyPr vert="horz" wrap="none" lIns="0" tIns="0" rIns="0" bIns="0" rtlCol="0" anchor="ctr"/>
          <a:lstStyle>
            <a:defPPr>
              <a:defRPr lang="de-DE"/>
            </a:defPPr>
            <a:lvl1pPr marL="0" algn="r" defTabSz="957835" rtl="0" eaLnBrk="1" latinLnBrk="0" hangingPunct="1">
              <a:defRPr sz="1000" kern="1200">
                <a:solidFill>
                  <a:schemeClr val="accent1"/>
                </a:solidFill>
                <a:latin typeface="+mn-lt"/>
                <a:ea typeface="+mn-ea"/>
                <a:cs typeface="+mn-cs"/>
              </a:defRPr>
            </a:lvl1pPr>
            <a:lvl2pPr marL="478917" algn="l" defTabSz="957835" rtl="0" eaLnBrk="1" latinLnBrk="0" hangingPunct="1">
              <a:defRPr sz="1900" kern="1200">
                <a:solidFill>
                  <a:schemeClr val="tx1"/>
                </a:solidFill>
                <a:latin typeface="+mn-lt"/>
                <a:ea typeface="+mn-ea"/>
                <a:cs typeface="+mn-cs"/>
              </a:defRPr>
            </a:lvl2pPr>
            <a:lvl3pPr marL="957835" algn="l" defTabSz="957835" rtl="0" eaLnBrk="1" latinLnBrk="0" hangingPunct="1">
              <a:defRPr sz="1900" kern="1200">
                <a:solidFill>
                  <a:schemeClr val="tx1"/>
                </a:solidFill>
                <a:latin typeface="+mn-lt"/>
                <a:ea typeface="+mn-ea"/>
                <a:cs typeface="+mn-cs"/>
              </a:defRPr>
            </a:lvl3pPr>
            <a:lvl4pPr marL="1436752" algn="l" defTabSz="957835" rtl="0" eaLnBrk="1" latinLnBrk="0" hangingPunct="1">
              <a:defRPr sz="1900" kern="1200">
                <a:solidFill>
                  <a:schemeClr val="tx1"/>
                </a:solidFill>
                <a:latin typeface="+mn-lt"/>
                <a:ea typeface="+mn-ea"/>
                <a:cs typeface="+mn-cs"/>
              </a:defRPr>
            </a:lvl4pPr>
            <a:lvl5pPr marL="1915669" algn="l" defTabSz="957835" rtl="0" eaLnBrk="1" latinLnBrk="0" hangingPunct="1">
              <a:defRPr sz="1900" kern="1200">
                <a:solidFill>
                  <a:schemeClr val="tx1"/>
                </a:solidFill>
                <a:latin typeface="+mn-lt"/>
                <a:ea typeface="+mn-ea"/>
                <a:cs typeface="+mn-cs"/>
              </a:defRPr>
            </a:lvl5pPr>
            <a:lvl6pPr marL="2394586" algn="l" defTabSz="957835" rtl="0" eaLnBrk="1" latinLnBrk="0" hangingPunct="1">
              <a:defRPr sz="1900" kern="1200">
                <a:solidFill>
                  <a:schemeClr val="tx1"/>
                </a:solidFill>
                <a:latin typeface="+mn-lt"/>
                <a:ea typeface="+mn-ea"/>
                <a:cs typeface="+mn-cs"/>
              </a:defRPr>
            </a:lvl6pPr>
            <a:lvl7pPr marL="2873504" algn="l" defTabSz="957835" rtl="0" eaLnBrk="1" latinLnBrk="0" hangingPunct="1">
              <a:defRPr sz="1900" kern="1200">
                <a:solidFill>
                  <a:schemeClr val="tx1"/>
                </a:solidFill>
                <a:latin typeface="+mn-lt"/>
                <a:ea typeface="+mn-ea"/>
                <a:cs typeface="+mn-cs"/>
              </a:defRPr>
            </a:lvl7pPr>
            <a:lvl8pPr marL="3352421" algn="l" defTabSz="957835" rtl="0" eaLnBrk="1" latinLnBrk="0" hangingPunct="1">
              <a:defRPr sz="1900" kern="1200">
                <a:solidFill>
                  <a:schemeClr val="tx1"/>
                </a:solidFill>
                <a:latin typeface="+mn-lt"/>
                <a:ea typeface="+mn-ea"/>
                <a:cs typeface="+mn-cs"/>
              </a:defRPr>
            </a:lvl8pPr>
            <a:lvl9pPr marL="3831338" algn="l" defTabSz="957835" rtl="0" eaLnBrk="1" latinLnBrk="0" hangingPunct="1">
              <a:defRPr sz="1900" kern="1200">
                <a:solidFill>
                  <a:schemeClr val="tx1"/>
                </a:solidFill>
                <a:latin typeface="+mn-lt"/>
                <a:ea typeface="+mn-ea"/>
                <a:cs typeface="+mn-cs"/>
              </a:defRPr>
            </a:lvl9pPr>
          </a:lstStyle>
          <a:p>
            <a:fld id="{2E0F5BF4-14D1-4F47-9E86-03BE8B74FEFD}" type="datetime1">
              <a:rPr lang="de-DE" smtClean="0"/>
              <a:pPr/>
              <a:t>21.04.2023</a:t>
            </a:fld>
            <a:endParaRPr lang="en-US" dirty="0"/>
          </a:p>
        </p:txBody>
      </p:sp>
      <p:pic>
        <p:nvPicPr>
          <p:cNvPr id="8" name="Grafik 7">
            <a:extLst>
              <a:ext uri="{FF2B5EF4-FFF2-40B4-BE49-F238E27FC236}">
                <a16:creationId xmlns:a16="http://schemas.microsoft.com/office/drawing/2014/main" id="{11B83281-85A7-4EF7-91A0-2CF853AADB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1526"/>
          <a:stretch/>
        </p:blipFill>
        <p:spPr>
          <a:xfrm>
            <a:off x="4190181" y="1572591"/>
            <a:ext cx="1667056" cy="828000"/>
          </a:xfrm>
          <a:prstGeom prst="rect">
            <a:avLst/>
          </a:prstGeom>
          <a:ln>
            <a:noFill/>
          </a:ln>
        </p:spPr>
      </p:pic>
      <p:sp>
        <p:nvSpPr>
          <p:cNvPr id="4" name="Datumsplatzhalter 5">
            <a:extLst>
              <a:ext uri="{FF2B5EF4-FFF2-40B4-BE49-F238E27FC236}">
                <a16:creationId xmlns:a16="http://schemas.microsoft.com/office/drawing/2014/main" id="{B530C254-9E3E-4E76-10B8-97113DDACEDC}"/>
              </a:ext>
            </a:extLst>
          </p:cNvPr>
          <p:cNvSpPr txBox="1">
            <a:spLocks/>
          </p:cNvSpPr>
          <p:nvPr/>
        </p:nvSpPr>
        <p:spPr>
          <a:xfrm>
            <a:off x="589895" y="6356349"/>
            <a:ext cx="10260000" cy="305989"/>
          </a:xfrm>
          <a:prstGeom prst="rect">
            <a:avLst/>
          </a:prstGeom>
        </p:spPr>
        <p:txBody>
          <a:bodyPr vert="horz" lIns="0" tIns="0" rIns="0" bIns="0" rtlCol="0" anchor="ctr"/>
          <a:lstStyle>
            <a:defPPr>
              <a:defRPr lang="de-DE"/>
            </a:defPPr>
            <a:lvl1pPr marL="0" algn="l" defTabSz="914355" rtl="0" eaLnBrk="1" latinLnBrk="0" hangingPunct="1">
              <a:defRPr lang="de-DE" sz="1000" b="0" kern="1200">
                <a:solidFill>
                  <a:schemeClr val="accent1"/>
                </a:solidFill>
                <a:latin typeface="+mn-lt"/>
                <a:ea typeface="+mn-ea"/>
                <a:cs typeface="Arial" panose="020B0604020202020204" pitchFamily="34" charset="0"/>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a:lstStyle>
          <a:p>
            <a:r>
              <a:rPr lang="de-DE"/>
              <a:t>Steffen Braun</a:t>
            </a:r>
            <a:endParaRPr lang="de-DE" dirty="0"/>
          </a:p>
        </p:txBody>
      </p:sp>
    </p:spTree>
    <p:extLst>
      <p:ext uri="{BB962C8B-B14F-4D97-AF65-F5344CB8AC3E}">
        <p14:creationId xmlns:p14="http://schemas.microsoft.com/office/powerpoint/2010/main" val="470362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E8F3EF9-C2A7-454A-8D47-16412C8B511B}"/>
              </a:ext>
            </a:extLst>
          </p:cNvPr>
          <p:cNvSpPr>
            <a:spLocks noGrp="1"/>
          </p:cNvSpPr>
          <p:nvPr>
            <p:ph type="title"/>
          </p:nvPr>
        </p:nvSpPr>
        <p:spPr/>
        <p:txBody>
          <a:bodyPr/>
          <a:lstStyle/>
          <a:p>
            <a:r>
              <a:rPr lang="de-DE" dirty="0"/>
              <a:t>AKTUELLES PORTFOLIO</a:t>
            </a:r>
          </a:p>
        </p:txBody>
      </p:sp>
      <p:sp>
        <p:nvSpPr>
          <p:cNvPr id="2" name="Textplatzhalter 1">
            <a:extLst>
              <a:ext uri="{FF2B5EF4-FFF2-40B4-BE49-F238E27FC236}">
                <a16:creationId xmlns:a16="http://schemas.microsoft.com/office/drawing/2014/main" id="{10C15EE4-7127-4041-9106-AFA8B4D0E8A8}"/>
              </a:ext>
            </a:extLst>
          </p:cNvPr>
          <p:cNvSpPr>
            <a:spLocks noGrp="1"/>
          </p:cNvSpPr>
          <p:nvPr>
            <p:ph type="body" sz="quarter" idx="16"/>
          </p:nvPr>
        </p:nvSpPr>
        <p:spPr/>
        <p:txBody>
          <a:bodyPr/>
          <a:lstStyle/>
          <a:p>
            <a:r>
              <a:rPr lang="de-DE" dirty="0"/>
              <a:t>Laser-Rohrschneidemaschinen</a:t>
            </a:r>
          </a:p>
        </p:txBody>
      </p:sp>
      <p:sp>
        <p:nvSpPr>
          <p:cNvPr id="3" name="Foliennummernplatzhalter 2">
            <a:extLst>
              <a:ext uri="{FF2B5EF4-FFF2-40B4-BE49-F238E27FC236}">
                <a16:creationId xmlns:a16="http://schemas.microsoft.com/office/drawing/2014/main" id="{038C8805-8D37-4498-8334-0E83E41D5C58}"/>
              </a:ext>
            </a:extLst>
          </p:cNvPr>
          <p:cNvSpPr>
            <a:spLocks noGrp="1"/>
          </p:cNvSpPr>
          <p:nvPr>
            <p:ph type="sldNum" sz="quarter" idx="19"/>
          </p:nvPr>
        </p:nvSpPr>
        <p:spPr>
          <a:xfrm>
            <a:off x="103534" y="6356348"/>
            <a:ext cx="432000" cy="306407"/>
          </a:xfrm>
          <a:prstGeom prst="rect">
            <a:avLst/>
          </a:prstGeom>
        </p:spPr>
        <p:txBody>
          <a:bodyPr vert="horz" lIns="0" tIns="0" rIns="0" bIns="0" rtlCol="0" anchor="ctr"/>
          <a:lstStyle>
            <a:defPPr>
              <a:defRPr lang="de-DE"/>
            </a:defPPr>
            <a:lvl1pPr marL="0" algn="r" defTabSz="957835" rtl="0" eaLnBrk="1" latinLnBrk="0" hangingPunct="1">
              <a:defRPr sz="1000" b="1" kern="1200">
                <a:solidFill>
                  <a:schemeClr val="tx2"/>
                </a:solidFill>
                <a:latin typeface="+mn-lt"/>
                <a:ea typeface="+mn-ea"/>
                <a:cs typeface="Arial" panose="020B0604020202020204" pitchFamily="34" charset="0"/>
              </a:defRPr>
            </a:lvl1pPr>
            <a:lvl2pPr marL="478917" algn="l" defTabSz="957835" rtl="0" eaLnBrk="1" latinLnBrk="0" hangingPunct="1">
              <a:defRPr sz="1900" kern="1200">
                <a:solidFill>
                  <a:schemeClr val="tx1"/>
                </a:solidFill>
                <a:latin typeface="+mn-lt"/>
                <a:ea typeface="+mn-ea"/>
                <a:cs typeface="+mn-cs"/>
              </a:defRPr>
            </a:lvl2pPr>
            <a:lvl3pPr marL="957835" algn="l" defTabSz="957835" rtl="0" eaLnBrk="1" latinLnBrk="0" hangingPunct="1">
              <a:defRPr sz="1900" kern="1200">
                <a:solidFill>
                  <a:schemeClr val="tx1"/>
                </a:solidFill>
                <a:latin typeface="+mn-lt"/>
                <a:ea typeface="+mn-ea"/>
                <a:cs typeface="+mn-cs"/>
              </a:defRPr>
            </a:lvl3pPr>
            <a:lvl4pPr marL="1436752" algn="l" defTabSz="957835" rtl="0" eaLnBrk="1" latinLnBrk="0" hangingPunct="1">
              <a:defRPr sz="1900" kern="1200">
                <a:solidFill>
                  <a:schemeClr val="tx1"/>
                </a:solidFill>
                <a:latin typeface="+mn-lt"/>
                <a:ea typeface="+mn-ea"/>
                <a:cs typeface="+mn-cs"/>
              </a:defRPr>
            </a:lvl4pPr>
            <a:lvl5pPr marL="1915669" algn="l" defTabSz="957835" rtl="0" eaLnBrk="1" latinLnBrk="0" hangingPunct="1">
              <a:defRPr sz="1900" kern="1200">
                <a:solidFill>
                  <a:schemeClr val="tx1"/>
                </a:solidFill>
                <a:latin typeface="+mn-lt"/>
                <a:ea typeface="+mn-ea"/>
                <a:cs typeface="+mn-cs"/>
              </a:defRPr>
            </a:lvl5pPr>
            <a:lvl6pPr marL="2394586" algn="l" defTabSz="957835" rtl="0" eaLnBrk="1" latinLnBrk="0" hangingPunct="1">
              <a:defRPr sz="1900" kern="1200">
                <a:solidFill>
                  <a:schemeClr val="tx1"/>
                </a:solidFill>
                <a:latin typeface="+mn-lt"/>
                <a:ea typeface="+mn-ea"/>
                <a:cs typeface="+mn-cs"/>
              </a:defRPr>
            </a:lvl6pPr>
            <a:lvl7pPr marL="2873504" algn="l" defTabSz="957835" rtl="0" eaLnBrk="1" latinLnBrk="0" hangingPunct="1">
              <a:defRPr sz="1900" kern="1200">
                <a:solidFill>
                  <a:schemeClr val="tx1"/>
                </a:solidFill>
                <a:latin typeface="+mn-lt"/>
                <a:ea typeface="+mn-ea"/>
                <a:cs typeface="+mn-cs"/>
              </a:defRPr>
            </a:lvl7pPr>
            <a:lvl8pPr marL="3352421" algn="l" defTabSz="957835" rtl="0" eaLnBrk="1" latinLnBrk="0" hangingPunct="1">
              <a:defRPr sz="1900" kern="1200">
                <a:solidFill>
                  <a:schemeClr val="tx1"/>
                </a:solidFill>
                <a:latin typeface="+mn-lt"/>
                <a:ea typeface="+mn-ea"/>
                <a:cs typeface="+mn-cs"/>
              </a:defRPr>
            </a:lvl8pPr>
            <a:lvl9pPr marL="3831338" algn="l" defTabSz="957835" rtl="0" eaLnBrk="1" latinLnBrk="0" hangingPunct="1">
              <a:defRPr sz="1900" kern="1200">
                <a:solidFill>
                  <a:schemeClr val="tx1"/>
                </a:solidFill>
                <a:latin typeface="+mn-lt"/>
                <a:ea typeface="+mn-ea"/>
                <a:cs typeface="+mn-cs"/>
              </a:defRPr>
            </a:lvl9pPr>
          </a:lstStyle>
          <a:p>
            <a:fld id="{1F6E9E6B-7FAD-4A8F-80B7-7EB22C50FD15}" type="slidenum">
              <a:rPr lang="en-US" smtClean="0"/>
              <a:pPr/>
              <a:t>15</a:t>
            </a:fld>
            <a:endParaRPr lang="en-US" dirty="0"/>
          </a:p>
        </p:txBody>
      </p:sp>
      <p:pic>
        <p:nvPicPr>
          <p:cNvPr id="8" name="Picture 6" descr="TruLaser Tube 5000 fiber, productive all-around machine for tube processing">
            <a:extLst>
              <a:ext uri="{FF2B5EF4-FFF2-40B4-BE49-F238E27FC236}">
                <a16:creationId xmlns:a16="http://schemas.microsoft.com/office/drawing/2014/main" id="{8482AF1B-CC99-4995-8E0C-AEF346D4AFBA}"/>
              </a:ext>
            </a:extLst>
          </p:cNvPr>
          <p:cNvPicPr>
            <a:picLocks noChangeAspect="1" noChangeArrowheads="1"/>
          </p:cNvPicPr>
          <p:nvPr/>
        </p:nvPicPr>
        <p:blipFill>
          <a:blip r:embed="rId2" cstate="print"/>
          <a:srcRect/>
          <a:stretch>
            <a:fillRect/>
          </a:stretch>
        </p:blipFill>
        <p:spPr bwMode="auto">
          <a:xfrm>
            <a:off x="6217771" y="1488224"/>
            <a:ext cx="1936193" cy="972000"/>
          </a:xfrm>
          <a:prstGeom prst="rect">
            <a:avLst/>
          </a:prstGeom>
          <a:noFill/>
        </p:spPr>
      </p:pic>
      <p:pic>
        <p:nvPicPr>
          <p:cNvPr id="10" name="Picture 3">
            <a:extLst>
              <a:ext uri="{FF2B5EF4-FFF2-40B4-BE49-F238E27FC236}">
                <a16:creationId xmlns:a16="http://schemas.microsoft.com/office/drawing/2014/main" id="{C8D246C3-6FCB-438B-AAF8-5D280C580CC5}"/>
              </a:ext>
            </a:extLst>
          </p:cNvPr>
          <p:cNvPicPr>
            <a:picLocks noChangeAspect="1" noChangeArrowheads="1"/>
          </p:cNvPicPr>
          <p:nvPr/>
        </p:nvPicPr>
        <p:blipFill>
          <a:blip r:embed="rId3" cstate="print"/>
          <a:srcRect/>
          <a:stretch>
            <a:fillRect/>
          </a:stretch>
        </p:blipFill>
        <p:spPr bwMode="auto">
          <a:xfrm>
            <a:off x="8925995" y="1488224"/>
            <a:ext cx="1876332" cy="972000"/>
          </a:xfrm>
          <a:prstGeom prst="rect">
            <a:avLst/>
          </a:prstGeom>
          <a:noFill/>
          <a:ln w="9525">
            <a:noFill/>
            <a:miter lim="800000"/>
            <a:headEnd/>
            <a:tailEnd/>
          </a:ln>
        </p:spPr>
      </p:pic>
      <p:graphicFrame>
        <p:nvGraphicFramePr>
          <p:cNvPr id="13" name="Tabelle 12">
            <a:extLst>
              <a:ext uri="{FF2B5EF4-FFF2-40B4-BE49-F238E27FC236}">
                <a16:creationId xmlns:a16="http://schemas.microsoft.com/office/drawing/2014/main" id="{7F318462-A29C-487B-BED7-46B2B3BB138C}"/>
              </a:ext>
            </a:extLst>
          </p:cNvPr>
          <p:cNvGraphicFramePr>
            <a:graphicFrameLocks noGrp="1"/>
          </p:cNvGraphicFramePr>
          <p:nvPr/>
        </p:nvGraphicFramePr>
        <p:xfrm>
          <a:off x="698499" y="2642616"/>
          <a:ext cx="10561192" cy="3675245"/>
        </p:xfrm>
        <a:graphic>
          <a:graphicData uri="http://schemas.openxmlformats.org/drawingml/2006/table">
            <a:tbl>
              <a:tblPr firstRow="1" firstCol="1" bandRow="1"/>
              <a:tblGrid>
                <a:gridCol w="2465144">
                  <a:extLst>
                    <a:ext uri="{9D8B030D-6E8A-4147-A177-3AD203B41FA5}">
                      <a16:colId xmlns:a16="http://schemas.microsoft.com/office/drawing/2014/main" val="2683093586"/>
                    </a:ext>
                  </a:extLst>
                </a:gridCol>
                <a:gridCol w="2664619">
                  <a:extLst>
                    <a:ext uri="{9D8B030D-6E8A-4147-A177-3AD203B41FA5}">
                      <a16:colId xmlns:a16="http://schemas.microsoft.com/office/drawing/2014/main" val="3636544391"/>
                    </a:ext>
                  </a:extLst>
                </a:gridCol>
                <a:gridCol w="2671402">
                  <a:extLst>
                    <a:ext uri="{9D8B030D-6E8A-4147-A177-3AD203B41FA5}">
                      <a16:colId xmlns:a16="http://schemas.microsoft.com/office/drawing/2014/main" val="1665328223"/>
                    </a:ext>
                  </a:extLst>
                </a:gridCol>
                <a:gridCol w="2760027">
                  <a:extLst>
                    <a:ext uri="{9D8B030D-6E8A-4147-A177-3AD203B41FA5}">
                      <a16:colId xmlns:a16="http://schemas.microsoft.com/office/drawing/2014/main" val="358832290"/>
                    </a:ext>
                  </a:extLst>
                </a:gridCol>
              </a:tblGrid>
              <a:tr h="463834">
                <a:tc>
                  <a:txBody>
                    <a:bodyPr/>
                    <a:lstStyle/>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 </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4241" marR="64241" marT="0" marB="0">
                    <a:lnL>
                      <a:noFill/>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 </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TruLaser Tube 3000 </a:t>
                      </a:r>
                      <a:r>
                        <a:rPr lang="de-DE" sz="1000" b="1" dirty="0" err="1">
                          <a:effectLst/>
                          <a:latin typeface="Arial" panose="020B0604020202020204" pitchFamily="34" charset="0"/>
                          <a:ea typeface="Calibri" panose="020F0502020204030204" pitchFamily="34" charset="0"/>
                          <a:cs typeface="Times New Roman" panose="02020603050405020304" pitchFamily="18" charset="0"/>
                        </a:rPr>
                        <a:t>fiber</a:t>
                      </a:r>
                      <a:r>
                        <a:rPr lang="de-DE" sz="1000" b="1" dirty="0">
                          <a:effectLst/>
                          <a:latin typeface="Arial" panose="020B0604020202020204" pitchFamily="34" charset="0"/>
                          <a:ea typeface="Calibri" panose="020F0502020204030204" pitchFamily="34" charset="0"/>
                          <a:cs typeface="Times New Roman" panose="02020603050405020304" pitchFamily="18" charset="0"/>
                        </a:rPr>
                        <a:t> (T10)</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 </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4241" marR="64241"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 </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TruLaser Tube 5000 </a:t>
                      </a:r>
                      <a:r>
                        <a:rPr lang="de-DE" sz="1000" b="1" dirty="0" err="1">
                          <a:effectLst/>
                          <a:latin typeface="Arial" panose="020B0604020202020204" pitchFamily="34" charset="0"/>
                          <a:ea typeface="Calibri" panose="020F0502020204030204" pitchFamily="34" charset="0"/>
                          <a:cs typeface="Times New Roman" panose="02020603050405020304" pitchFamily="18" charset="0"/>
                        </a:rPr>
                        <a:t>fiber</a:t>
                      </a:r>
                      <a:r>
                        <a:rPr lang="de-DE" sz="1000" b="1" dirty="0">
                          <a:effectLst/>
                          <a:latin typeface="Arial" panose="020B0604020202020204" pitchFamily="34" charset="0"/>
                          <a:ea typeface="Calibri" panose="020F0502020204030204" pitchFamily="34" charset="0"/>
                          <a:cs typeface="Times New Roman" panose="02020603050405020304" pitchFamily="18" charset="0"/>
                        </a:rPr>
                        <a:t> (T06)</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4241" marR="64241"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 </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1000" b="1" dirty="0">
                          <a:effectLst/>
                          <a:latin typeface="Arial" panose="020B0604020202020204" pitchFamily="34" charset="0"/>
                          <a:ea typeface="Calibri" panose="020F0502020204030204" pitchFamily="34" charset="0"/>
                          <a:cs typeface="Times New Roman" panose="02020603050405020304" pitchFamily="18" charset="0"/>
                        </a:rPr>
                        <a:t>TruLaser Tube 7000 </a:t>
                      </a:r>
                      <a:r>
                        <a:rPr lang="de-DE" sz="1000" b="1" dirty="0" err="1">
                          <a:effectLst/>
                          <a:latin typeface="Arial" panose="020B0604020202020204" pitchFamily="34" charset="0"/>
                          <a:ea typeface="Calibri" panose="020F0502020204030204" pitchFamily="34" charset="0"/>
                          <a:cs typeface="Times New Roman" panose="02020603050405020304" pitchFamily="18" charset="0"/>
                        </a:rPr>
                        <a:t>fiber</a:t>
                      </a:r>
                      <a:r>
                        <a:rPr lang="de-DE" sz="1000" b="1" dirty="0">
                          <a:effectLst/>
                          <a:latin typeface="Arial" panose="020B0604020202020204" pitchFamily="34" charset="0"/>
                          <a:ea typeface="Calibri" panose="020F0502020204030204" pitchFamily="34" charset="0"/>
                          <a:cs typeface="Times New Roman" panose="02020603050405020304" pitchFamily="18" charset="0"/>
                        </a:rPr>
                        <a:t> (T07)</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4241" marR="64241" marT="0" marB="0">
                    <a:lnL w="28575"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214317865"/>
                  </a:ext>
                </a:extLst>
              </a:tr>
              <a:tr h="463834">
                <a:tc>
                  <a:txBody>
                    <a:bodyPr/>
                    <a:lstStyle/>
                    <a:p>
                      <a:pPr algn="ctr">
                        <a:lnSpc>
                          <a:spcPct val="107000"/>
                        </a:lnSpc>
                        <a:spcAft>
                          <a:spcPts val="0"/>
                        </a:spcAft>
                      </a:pP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64241" marR="64241" marT="0" marB="0">
                    <a:lnL>
                      <a:noFill/>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Lohnt-sich-immer</a:t>
                      </a:r>
                      <a:br>
                        <a:rPr lang="de-DE" sz="1000" dirty="0">
                          <a:effectLst/>
                          <a:latin typeface="Arial" panose="020B0604020202020204" pitchFamily="34" charset="0"/>
                          <a:ea typeface="Calibri" panose="020F0502020204030204" pitchFamily="34" charset="0"/>
                          <a:cs typeface="Times New Roman" panose="02020603050405020304" pitchFamily="18" charset="0"/>
                        </a:rPr>
                      </a:br>
                      <a:r>
                        <a:rPr lang="de-DE" sz="1000" dirty="0">
                          <a:effectLst/>
                          <a:latin typeface="Arial" panose="020B0604020202020204" pitchFamily="34" charset="0"/>
                          <a:ea typeface="Calibri" panose="020F0502020204030204" pitchFamily="34" charset="0"/>
                          <a:cs typeface="Times New Roman" panose="02020603050405020304" pitchFamily="18" charset="0"/>
                        </a:rPr>
                        <a:t>Maschine</a:t>
                      </a:r>
                    </a:p>
                  </a:txBody>
                  <a:tcPr marL="64241" marR="64241"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Produktive Allroundmaschine für eine große Vielzahl an möglichen Rohren</a:t>
                      </a:r>
                    </a:p>
                  </a:txBody>
                  <a:tcPr marL="64241" marR="64241"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Gebaut für maximale Produktivität, auch für Rohre in XXL</a:t>
                      </a:r>
                    </a:p>
                  </a:txBody>
                  <a:tcPr marL="64241" marR="64241" marT="0" marB="0">
                    <a:lnL w="28575"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197689884"/>
                  </a:ext>
                </a:extLst>
              </a:tr>
              <a:tr h="463834">
                <a:tc>
                  <a:txBody>
                    <a:bodyPr/>
                    <a:lstStyle/>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Max. Hüllkreis</a:t>
                      </a:r>
                    </a:p>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txBody>
                  <a:tcPr marL="64241" marR="64241" marT="0" marB="0">
                    <a:lnL>
                      <a:noFill/>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152 mm / 170 mm</a:t>
                      </a:r>
                    </a:p>
                  </a:txBody>
                  <a:tcPr marL="64241" marR="64241"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152 mm / 170 mm</a:t>
                      </a:r>
                    </a:p>
                  </a:txBody>
                  <a:tcPr marL="64241" marR="64241"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220 mm / 254 mm</a:t>
                      </a:r>
                    </a:p>
                  </a:txBody>
                  <a:tcPr marL="64241" marR="64241" marT="0" marB="0">
                    <a:lnL w="28575"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48547957"/>
                  </a:ext>
                </a:extLst>
              </a:tr>
              <a:tr h="288000">
                <a:tc>
                  <a:txBody>
                    <a:bodyPr/>
                    <a:lstStyle/>
                    <a:p>
                      <a:pP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Fertigteillänge Nennmaß</a:t>
                      </a:r>
                    </a:p>
                  </a:txBody>
                  <a:tcPr marL="64241" marR="64241" marT="0" marB="0">
                    <a:lnL>
                      <a:noFill/>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3000-4500 mm</a:t>
                      </a:r>
                    </a:p>
                  </a:txBody>
                  <a:tcPr marL="64241" marR="64241"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3000-8000 mm</a:t>
                      </a:r>
                    </a:p>
                  </a:txBody>
                  <a:tcPr marL="64241" marR="64241"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4500-8000 mm</a:t>
                      </a:r>
                    </a:p>
                  </a:txBody>
                  <a:tcPr marL="64241" marR="64241" marT="0" marB="0">
                    <a:lnL w="28575"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76949791"/>
                  </a:ext>
                </a:extLst>
              </a:tr>
              <a:tr h="987829">
                <a:tc>
                  <a:txBody>
                    <a:bodyPr/>
                    <a:lstStyle/>
                    <a:p>
                      <a:pP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Max. Blechdicke</a:t>
                      </a:r>
                    </a:p>
                    <a:p>
                      <a:pP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txBody>
                  <a:tcPr marL="64241" marR="64241" marT="0" marB="0">
                    <a:lnL>
                      <a:noFill/>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Baustahl: 8 mm</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Edelstahl: 5 mm</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Aluminium: 6 mm</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Kupfer: 4 mm</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Messing: 4 mm  </a:t>
                      </a:r>
                    </a:p>
                  </a:txBody>
                  <a:tcPr marL="64241" marR="64241"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Baustahl: 8/10 mm</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Edelstahl: 5/6 mm</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Aluminium: 6 mm</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Kupfer: 4 mm</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Messing: 4 mm </a:t>
                      </a:r>
                    </a:p>
                  </a:txBody>
                  <a:tcPr marL="64241" marR="64241"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Baustahl: 8/10 mm</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Edelstahl: 5/6 mm</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Aluminium: 6 mm</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Kupfer: 4 mm</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Messing: 4 mm</a:t>
                      </a:r>
                    </a:p>
                  </a:txBody>
                  <a:tcPr marL="64241" marR="64241" marT="0" marB="0">
                    <a:lnL w="28575"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323913323"/>
                  </a:ext>
                </a:extLst>
              </a:tr>
              <a:tr h="463834">
                <a:tc>
                  <a:txBody>
                    <a:bodyPr/>
                    <a:lstStyle/>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Laser</a:t>
                      </a:r>
                    </a:p>
                    <a:p>
                      <a:pPr>
                        <a:lnSpc>
                          <a:spcPct val="107000"/>
                        </a:lnSpc>
                        <a:spcAft>
                          <a:spcPts val="0"/>
                        </a:spcAft>
                      </a:pPr>
                      <a:r>
                        <a:rPr lang="de-DE" sz="1000">
                          <a:effectLst/>
                          <a:latin typeface="Arial" panose="020B0604020202020204" pitchFamily="34" charset="0"/>
                          <a:ea typeface="Calibri" panose="020F0502020204030204" pitchFamily="34" charset="0"/>
                          <a:cs typeface="Times New Roman" panose="02020603050405020304" pitchFamily="18" charset="0"/>
                        </a:rPr>
                        <a:t> </a:t>
                      </a:r>
                    </a:p>
                  </a:txBody>
                  <a:tcPr marL="64241" marR="64241" marT="0" marB="0">
                    <a:lnL>
                      <a:noFill/>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TruDisk 2001/3001</a:t>
                      </a:r>
                    </a:p>
                  </a:txBody>
                  <a:tcPr marL="64241" marR="64241"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TruDisk 3001/4001</a:t>
                      </a:r>
                    </a:p>
                  </a:txBody>
                  <a:tcPr marL="64241" marR="64241"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TruDisk 3001/4001</a:t>
                      </a:r>
                    </a:p>
                  </a:txBody>
                  <a:tcPr marL="64241" marR="64241" marT="0" marB="0">
                    <a:lnL w="28575"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322480234"/>
                  </a:ext>
                </a:extLst>
              </a:tr>
              <a:tr h="463834">
                <a:tc>
                  <a:txBody>
                    <a:bodyPr/>
                    <a:lstStyle/>
                    <a:p>
                      <a:pP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Automatisierung</a:t>
                      </a:r>
                    </a:p>
                    <a:p>
                      <a:pP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txBody>
                  <a:tcPr marL="64241" marR="64241" marT="0" marB="0">
                    <a:lnL>
                      <a:noFill/>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Leicht automatisierbar</a:t>
                      </a:r>
                    </a:p>
                  </a:txBody>
                  <a:tcPr marL="64241" marR="64241"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Leicht automatisierbar</a:t>
                      </a:r>
                    </a:p>
                  </a:txBody>
                  <a:tcPr marL="64241" marR="64241"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a:noFill/>
                    </a:lnB>
                  </a:tcPr>
                </a:tc>
                <a:tc>
                  <a:txBody>
                    <a:bodyPr/>
                    <a:lstStyle/>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7000"/>
                        </a:lnSpc>
                        <a:spcAft>
                          <a:spcPts val="0"/>
                        </a:spcAft>
                      </a:pPr>
                      <a:r>
                        <a:rPr lang="de-DE" sz="1000" dirty="0">
                          <a:effectLst/>
                          <a:latin typeface="Arial" panose="020B0604020202020204" pitchFamily="34" charset="0"/>
                          <a:ea typeface="Calibri" panose="020F0502020204030204" pitchFamily="34" charset="0"/>
                          <a:cs typeface="Times New Roman" panose="02020603050405020304" pitchFamily="18" charset="0"/>
                        </a:rPr>
                        <a:t>Leicht automatisierbar</a:t>
                      </a:r>
                    </a:p>
                  </a:txBody>
                  <a:tcPr marL="64241" marR="64241" marT="0" marB="0">
                    <a:lnL w="28575"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04661436"/>
                  </a:ext>
                </a:extLst>
              </a:tr>
            </a:tbl>
          </a:graphicData>
        </a:graphic>
      </p:graphicFrame>
      <p:sp>
        <p:nvSpPr>
          <p:cNvPr id="7" name="Datumsplatzhalter 6">
            <a:extLst>
              <a:ext uri="{FF2B5EF4-FFF2-40B4-BE49-F238E27FC236}">
                <a16:creationId xmlns:a16="http://schemas.microsoft.com/office/drawing/2014/main" id="{7D37974A-FC6C-4989-9DC8-BC320C56BB31}"/>
              </a:ext>
            </a:extLst>
          </p:cNvPr>
          <p:cNvSpPr>
            <a:spLocks noGrp="1"/>
          </p:cNvSpPr>
          <p:nvPr>
            <p:ph type="dt" sz="half" idx="17"/>
          </p:nvPr>
        </p:nvSpPr>
        <p:spPr>
          <a:xfrm>
            <a:off x="6745430" y="6356349"/>
            <a:ext cx="1808141" cy="305989"/>
          </a:xfrm>
          <a:prstGeom prst="rect">
            <a:avLst/>
          </a:prstGeom>
        </p:spPr>
        <p:txBody>
          <a:bodyPr vert="horz" wrap="none" lIns="0" tIns="0" rIns="0" bIns="0" rtlCol="0" anchor="ctr"/>
          <a:lstStyle>
            <a:defPPr>
              <a:defRPr lang="de-DE"/>
            </a:defPPr>
            <a:lvl1pPr marL="0" algn="r" defTabSz="957835" rtl="0" eaLnBrk="1" latinLnBrk="0" hangingPunct="1">
              <a:defRPr sz="1000" kern="1200">
                <a:solidFill>
                  <a:schemeClr val="accent1"/>
                </a:solidFill>
                <a:latin typeface="+mn-lt"/>
                <a:ea typeface="+mn-ea"/>
                <a:cs typeface="+mn-cs"/>
              </a:defRPr>
            </a:lvl1pPr>
            <a:lvl2pPr marL="478917" algn="l" defTabSz="957835" rtl="0" eaLnBrk="1" latinLnBrk="0" hangingPunct="1">
              <a:defRPr sz="1900" kern="1200">
                <a:solidFill>
                  <a:schemeClr val="tx1"/>
                </a:solidFill>
                <a:latin typeface="+mn-lt"/>
                <a:ea typeface="+mn-ea"/>
                <a:cs typeface="+mn-cs"/>
              </a:defRPr>
            </a:lvl2pPr>
            <a:lvl3pPr marL="957835" algn="l" defTabSz="957835" rtl="0" eaLnBrk="1" latinLnBrk="0" hangingPunct="1">
              <a:defRPr sz="1900" kern="1200">
                <a:solidFill>
                  <a:schemeClr val="tx1"/>
                </a:solidFill>
                <a:latin typeface="+mn-lt"/>
                <a:ea typeface="+mn-ea"/>
                <a:cs typeface="+mn-cs"/>
              </a:defRPr>
            </a:lvl3pPr>
            <a:lvl4pPr marL="1436752" algn="l" defTabSz="957835" rtl="0" eaLnBrk="1" latinLnBrk="0" hangingPunct="1">
              <a:defRPr sz="1900" kern="1200">
                <a:solidFill>
                  <a:schemeClr val="tx1"/>
                </a:solidFill>
                <a:latin typeface="+mn-lt"/>
                <a:ea typeface="+mn-ea"/>
                <a:cs typeface="+mn-cs"/>
              </a:defRPr>
            </a:lvl4pPr>
            <a:lvl5pPr marL="1915669" algn="l" defTabSz="957835" rtl="0" eaLnBrk="1" latinLnBrk="0" hangingPunct="1">
              <a:defRPr sz="1900" kern="1200">
                <a:solidFill>
                  <a:schemeClr val="tx1"/>
                </a:solidFill>
                <a:latin typeface="+mn-lt"/>
                <a:ea typeface="+mn-ea"/>
                <a:cs typeface="+mn-cs"/>
              </a:defRPr>
            </a:lvl5pPr>
            <a:lvl6pPr marL="2394586" algn="l" defTabSz="957835" rtl="0" eaLnBrk="1" latinLnBrk="0" hangingPunct="1">
              <a:defRPr sz="1900" kern="1200">
                <a:solidFill>
                  <a:schemeClr val="tx1"/>
                </a:solidFill>
                <a:latin typeface="+mn-lt"/>
                <a:ea typeface="+mn-ea"/>
                <a:cs typeface="+mn-cs"/>
              </a:defRPr>
            </a:lvl6pPr>
            <a:lvl7pPr marL="2873504" algn="l" defTabSz="957835" rtl="0" eaLnBrk="1" latinLnBrk="0" hangingPunct="1">
              <a:defRPr sz="1900" kern="1200">
                <a:solidFill>
                  <a:schemeClr val="tx1"/>
                </a:solidFill>
                <a:latin typeface="+mn-lt"/>
                <a:ea typeface="+mn-ea"/>
                <a:cs typeface="+mn-cs"/>
              </a:defRPr>
            </a:lvl7pPr>
            <a:lvl8pPr marL="3352421" algn="l" defTabSz="957835" rtl="0" eaLnBrk="1" latinLnBrk="0" hangingPunct="1">
              <a:defRPr sz="1900" kern="1200">
                <a:solidFill>
                  <a:schemeClr val="tx1"/>
                </a:solidFill>
                <a:latin typeface="+mn-lt"/>
                <a:ea typeface="+mn-ea"/>
                <a:cs typeface="+mn-cs"/>
              </a:defRPr>
            </a:lvl8pPr>
            <a:lvl9pPr marL="3831338" algn="l" defTabSz="957835" rtl="0" eaLnBrk="1" latinLnBrk="0" hangingPunct="1">
              <a:defRPr sz="1900" kern="1200">
                <a:solidFill>
                  <a:schemeClr val="tx1"/>
                </a:solidFill>
                <a:latin typeface="+mn-lt"/>
                <a:ea typeface="+mn-ea"/>
                <a:cs typeface="+mn-cs"/>
              </a:defRPr>
            </a:lvl9pPr>
          </a:lstStyle>
          <a:p>
            <a:fld id="{2E0F5BF4-14D1-4F47-9E86-03BE8B74FEFD}" type="datetime1">
              <a:rPr lang="de-DE" smtClean="0"/>
              <a:pPr/>
              <a:t>21.04.2023</a:t>
            </a:fld>
            <a:endParaRPr lang="en-US" dirty="0"/>
          </a:p>
        </p:txBody>
      </p:sp>
      <p:pic>
        <p:nvPicPr>
          <p:cNvPr id="11" name="Grafik 10">
            <a:extLst>
              <a:ext uri="{FF2B5EF4-FFF2-40B4-BE49-F238E27FC236}">
                <a16:creationId xmlns:a16="http://schemas.microsoft.com/office/drawing/2014/main" id="{C747E607-524F-42D9-854F-F84FE22D67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017" t="29334" r="25256" b="35134"/>
          <a:stretch/>
        </p:blipFill>
        <p:spPr>
          <a:xfrm>
            <a:off x="3509552" y="1489801"/>
            <a:ext cx="1936188" cy="972000"/>
          </a:xfrm>
          <a:prstGeom prst="rect">
            <a:avLst/>
          </a:prstGeom>
        </p:spPr>
      </p:pic>
      <p:sp>
        <p:nvSpPr>
          <p:cNvPr id="4" name="Datumsplatzhalter 5">
            <a:extLst>
              <a:ext uri="{FF2B5EF4-FFF2-40B4-BE49-F238E27FC236}">
                <a16:creationId xmlns:a16="http://schemas.microsoft.com/office/drawing/2014/main" id="{CBDBC5FD-22E2-3D91-078D-F3027535319B}"/>
              </a:ext>
            </a:extLst>
          </p:cNvPr>
          <p:cNvSpPr txBox="1">
            <a:spLocks/>
          </p:cNvSpPr>
          <p:nvPr/>
        </p:nvSpPr>
        <p:spPr>
          <a:xfrm>
            <a:off x="589895" y="6356349"/>
            <a:ext cx="10260000" cy="305989"/>
          </a:xfrm>
          <a:prstGeom prst="rect">
            <a:avLst/>
          </a:prstGeom>
        </p:spPr>
        <p:txBody>
          <a:bodyPr vert="horz" lIns="0" tIns="0" rIns="0" bIns="0" rtlCol="0" anchor="ctr"/>
          <a:lstStyle>
            <a:defPPr>
              <a:defRPr lang="de-DE"/>
            </a:defPPr>
            <a:lvl1pPr marL="0" algn="l" defTabSz="914355" rtl="0" eaLnBrk="1" latinLnBrk="0" hangingPunct="1">
              <a:defRPr lang="de-DE" sz="1000" b="0" kern="1200">
                <a:solidFill>
                  <a:schemeClr val="accent1"/>
                </a:solidFill>
                <a:latin typeface="+mn-lt"/>
                <a:ea typeface="+mn-ea"/>
                <a:cs typeface="Arial" panose="020B0604020202020204" pitchFamily="34" charset="0"/>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a:lstStyle>
          <a:p>
            <a:r>
              <a:rPr lang="de-DE" dirty="0"/>
              <a:t>Steffen Braun</a:t>
            </a:r>
          </a:p>
        </p:txBody>
      </p:sp>
    </p:spTree>
    <p:extLst>
      <p:ext uri="{BB962C8B-B14F-4D97-AF65-F5344CB8AC3E}">
        <p14:creationId xmlns:p14="http://schemas.microsoft.com/office/powerpoint/2010/main" val="2340943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Freeform 129">
            <a:extLst>
              <a:ext uri="{FF2B5EF4-FFF2-40B4-BE49-F238E27FC236}">
                <a16:creationId xmlns:a16="http://schemas.microsoft.com/office/drawing/2014/main" id="{036FBCBA-DA6F-4954-8558-D274AF655533}"/>
              </a:ext>
            </a:extLst>
          </p:cNvPr>
          <p:cNvSpPr>
            <a:spLocks noChangeAspect="1"/>
          </p:cNvSpPr>
          <p:nvPr/>
        </p:nvSpPr>
        <p:spPr bwMode="gray">
          <a:xfrm>
            <a:off x="1066558" y="2584708"/>
            <a:ext cx="5223117" cy="5436000"/>
          </a:xfrm>
          <a:custGeom>
            <a:avLst/>
            <a:gdLst>
              <a:gd name="T0" fmla="*/ 97 w 163"/>
              <a:gd name="T1" fmla="*/ 0 h 163"/>
              <a:gd name="T2" fmla="*/ 82 w 163"/>
              <a:gd name="T3" fmla="*/ 9 h 163"/>
              <a:gd name="T4" fmla="*/ 82 w 163"/>
              <a:gd name="T5" fmla="*/ 25 h 163"/>
              <a:gd name="T6" fmla="*/ 66 w 163"/>
              <a:gd name="T7" fmla="*/ 34 h 163"/>
              <a:gd name="T8" fmla="*/ 57 w 163"/>
              <a:gd name="T9" fmla="*/ 42 h 163"/>
              <a:gd name="T10" fmla="*/ 50 w 163"/>
              <a:gd name="T11" fmla="*/ 42 h 163"/>
              <a:gd name="T12" fmla="*/ 42 w 163"/>
              <a:gd name="T13" fmla="*/ 34 h 163"/>
              <a:gd name="T14" fmla="*/ 34 w 163"/>
              <a:gd name="T15" fmla="*/ 34 h 163"/>
              <a:gd name="T16" fmla="*/ 42 w 163"/>
              <a:gd name="T17" fmla="*/ 50 h 163"/>
              <a:gd name="T18" fmla="*/ 25 w 163"/>
              <a:gd name="T19" fmla="*/ 57 h 163"/>
              <a:gd name="T20" fmla="*/ 25 w 163"/>
              <a:gd name="T21" fmla="*/ 50 h 163"/>
              <a:gd name="T22" fmla="*/ 0 w 163"/>
              <a:gd name="T23" fmla="*/ 57 h 163"/>
              <a:gd name="T24" fmla="*/ 0 w 163"/>
              <a:gd name="T25" fmla="*/ 66 h 163"/>
              <a:gd name="T26" fmla="*/ 34 w 163"/>
              <a:gd name="T27" fmla="*/ 74 h 163"/>
              <a:gd name="T28" fmla="*/ 50 w 163"/>
              <a:gd name="T29" fmla="*/ 97 h 163"/>
              <a:gd name="T30" fmla="*/ 50 w 163"/>
              <a:gd name="T31" fmla="*/ 106 h 163"/>
              <a:gd name="T32" fmla="*/ 42 w 163"/>
              <a:gd name="T33" fmla="*/ 147 h 163"/>
              <a:gd name="T34" fmla="*/ 57 w 163"/>
              <a:gd name="T35" fmla="*/ 156 h 163"/>
              <a:gd name="T36" fmla="*/ 97 w 163"/>
              <a:gd name="T37" fmla="*/ 162 h 163"/>
              <a:gd name="T38" fmla="*/ 97 w 163"/>
              <a:gd name="T39" fmla="*/ 156 h 163"/>
              <a:gd name="T40" fmla="*/ 115 w 163"/>
              <a:gd name="T41" fmla="*/ 147 h 163"/>
              <a:gd name="T42" fmla="*/ 139 w 163"/>
              <a:gd name="T43" fmla="*/ 156 h 163"/>
              <a:gd name="T44" fmla="*/ 147 w 163"/>
              <a:gd name="T45" fmla="*/ 156 h 163"/>
              <a:gd name="T46" fmla="*/ 156 w 163"/>
              <a:gd name="T47" fmla="*/ 137 h 163"/>
              <a:gd name="T48" fmla="*/ 147 w 163"/>
              <a:gd name="T49" fmla="*/ 122 h 163"/>
              <a:gd name="T50" fmla="*/ 147 w 163"/>
              <a:gd name="T51" fmla="*/ 106 h 163"/>
              <a:gd name="T52" fmla="*/ 147 w 163"/>
              <a:gd name="T53" fmla="*/ 90 h 163"/>
              <a:gd name="T54" fmla="*/ 139 w 163"/>
              <a:gd name="T55" fmla="*/ 97 h 163"/>
              <a:gd name="T56" fmla="*/ 139 w 163"/>
              <a:gd name="T57" fmla="*/ 90 h 163"/>
              <a:gd name="T58" fmla="*/ 147 w 163"/>
              <a:gd name="T59" fmla="*/ 74 h 163"/>
              <a:gd name="T60" fmla="*/ 156 w 163"/>
              <a:gd name="T61" fmla="*/ 74 h 163"/>
              <a:gd name="T62" fmla="*/ 162 w 163"/>
              <a:gd name="T63" fmla="*/ 50 h 163"/>
              <a:gd name="T64" fmla="*/ 139 w 163"/>
              <a:gd name="T65" fmla="*/ 34 h 163"/>
              <a:gd name="T66" fmla="*/ 131 w 163"/>
              <a:gd name="T67" fmla="*/ 34 h 163"/>
              <a:gd name="T68" fmla="*/ 122 w 163"/>
              <a:gd name="T69" fmla="*/ 34 h 163"/>
              <a:gd name="T70" fmla="*/ 122 w 163"/>
              <a:gd name="T71" fmla="*/ 25 h 163"/>
              <a:gd name="T72" fmla="*/ 115 w 163"/>
              <a:gd name="T73" fmla="*/ 25 h 163"/>
              <a:gd name="T74" fmla="*/ 115 w 163"/>
              <a:gd name="T75" fmla="*/ 17 h 163"/>
              <a:gd name="T76" fmla="*/ 97 w 163"/>
              <a:gd name="T77" fmla="*/ 9 h 163"/>
              <a:gd name="T78" fmla="*/ 97 w 163"/>
              <a:gd name="T79"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 h="163">
                <a:moveTo>
                  <a:pt x="97" y="0"/>
                </a:moveTo>
                <a:lnTo>
                  <a:pt x="82" y="9"/>
                </a:lnTo>
                <a:lnTo>
                  <a:pt x="82" y="25"/>
                </a:lnTo>
                <a:lnTo>
                  <a:pt x="66" y="34"/>
                </a:lnTo>
                <a:lnTo>
                  <a:pt x="57" y="42"/>
                </a:lnTo>
                <a:lnTo>
                  <a:pt x="50" y="42"/>
                </a:lnTo>
                <a:lnTo>
                  <a:pt x="42" y="34"/>
                </a:lnTo>
                <a:lnTo>
                  <a:pt x="34" y="34"/>
                </a:lnTo>
                <a:lnTo>
                  <a:pt x="42" y="50"/>
                </a:lnTo>
                <a:lnTo>
                  <a:pt x="25" y="57"/>
                </a:lnTo>
                <a:lnTo>
                  <a:pt x="25" y="50"/>
                </a:lnTo>
                <a:lnTo>
                  <a:pt x="0" y="57"/>
                </a:lnTo>
                <a:lnTo>
                  <a:pt x="0" y="66"/>
                </a:lnTo>
                <a:lnTo>
                  <a:pt x="34" y="74"/>
                </a:lnTo>
                <a:lnTo>
                  <a:pt x="50" y="97"/>
                </a:lnTo>
                <a:lnTo>
                  <a:pt x="50" y="106"/>
                </a:lnTo>
                <a:lnTo>
                  <a:pt x="42" y="147"/>
                </a:lnTo>
                <a:lnTo>
                  <a:pt x="57" y="156"/>
                </a:lnTo>
                <a:lnTo>
                  <a:pt x="97" y="162"/>
                </a:lnTo>
                <a:lnTo>
                  <a:pt x="97" y="156"/>
                </a:lnTo>
                <a:lnTo>
                  <a:pt x="115" y="147"/>
                </a:lnTo>
                <a:lnTo>
                  <a:pt x="139" y="156"/>
                </a:lnTo>
                <a:lnTo>
                  <a:pt x="147" y="156"/>
                </a:lnTo>
                <a:lnTo>
                  <a:pt x="156" y="137"/>
                </a:lnTo>
                <a:lnTo>
                  <a:pt x="147" y="122"/>
                </a:lnTo>
                <a:lnTo>
                  <a:pt x="147" y="106"/>
                </a:lnTo>
                <a:lnTo>
                  <a:pt x="147" y="90"/>
                </a:lnTo>
                <a:lnTo>
                  <a:pt x="139" y="97"/>
                </a:lnTo>
                <a:lnTo>
                  <a:pt x="139" y="90"/>
                </a:lnTo>
                <a:lnTo>
                  <a:pt x="147" y="74"/>
                </a:lnTo>
                <a:lnTo>
                  <a:pt x="156" y="74"/>
                </a:lnTo>
                <a:lnTo>
                  <a:pt x="162" y="50"/>
                </a:lnTo>
                <a:lnTo>
                  <a:pt x="139" y="34"/>
                </a:lnTo>
                <a:lnTo>
                  <a:pt x="131" y="34"/>
                </a:lnTo>
                <a:lnTo>
                  <a:pt x="122" y="34"/>
                </a:lnTo>
                <a:lnTo>
                  <a:pt x="122" y="25"/>
                </a:lnTo>
                <a:lnTo>
                  <a:pt x="115" y="25"/>
                </a:lnTo>
                <a:lnTo>
                  <a:pt x="115" y="17"/>
                </a:lnTo>
                <a:lnTo>
                  <a:pt x="97" y="9"/>
                </a:lnTo>
                <a:lnTo>
                  <a:pt x="97" y="0"/>
                </a:lnTo>
              </a:path>
            </a:pathLst>
          </a:custGeom>
          <a:solidFill>
            <a:schemeClr val="accent4">
              <a:lumMod val="60000"/>
              <a:lumOff val="40000"/>
            </a:schemeClr>
          </a:solidFill>
          <a:ln w="19050" cap="rnd" cmpd="sng">
            <a:solidFill>
              <a:schemeClr val="bg2"/>
            </a:solidFill>
            <a:prstDash val="solid"/>
            <a:round/>
            <a:headEnd/>
            <a:tailEnd/>
          </a:ln>
          <a:effectLst/>
        </p:spPr>
        <p:txBody>
          <a:bodyPr/>
          <a:lstStyle/>
          <a:p>
            <a:endParaRPr lang="de-DE" dirty="0"/>
          </a:p>
        </p:txBody>
      </p:sp>
      <p:sp>
        <p:nvSpPr>
          <p:cNvPr id="185" name="Rechteck 184">
            <a:extLst>
              <a:ext uri="{FF2B5EF4-FFF2-40B4-BE49-F238E27FC236}">
                <a16:creationId xmlns:a16="http://schemas.microsoft.com/office/drawing/2014/main" id="{55C466A9-6EC3-442E-A185-ED6F0F1FE57A}"/>
              </a:ext>
            </a:extLst>
          </p:cNvPr>
          <p:cNvSpPr/>
          <p:nvPr/>
        </p:nvSpPr>
        <p:spPr>
          <a:xfrm>
            <a:off x="12700" y="6098379"/>
            <a:ext cx="6468253" cy="1761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dirty="0" err="1"/>
          </a:p>
        </p:txBody>
      </p:sp>
      <p:sp>
        <p:nvSpPr>
          <p:cNvPr id="2" name="Rechteck 1">
            <a:extLst>
              <a:ext uri="{FF2B5EF4-FFF2-40B4-BE49-F238E27FC236}">
                <a16:creationId xmlns:a16="http://schemas.microsoft.com/office/drawing/2014/main" id="{CE42D252-CE34-4CF0-952A-534C3EC87B54}"/>
              </a:ext>
            </a:extLst>
          </p:cNvPr>
          <p:cNvSpPr/>
          <p:nvPr/>
        </p:nvSpPr>
        <p:spPr>
          <a:xfrm>
            <a:off x="-139700" y="-75484"/>
            <a:ext cx="5420847" cy="8213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dirty="0" err="1"/>
          </a:p>
        </p:txBody>
      </p:sp>
      <p:sp>
        <p:nvSpPr>
          <p:cNvPr id="182" name="Freeform 128">
            <a:extLst>
              <a:ext uri="{FF2B5EF4-FFF2-40B4-BE49-F238E27FC236}">
                <a16:creationId xmlns:a16="http://schemas.microsoft.com/office/drawing/2014/main" id="{EEDD7000-E6DD-492A-8C46-74253A7AF2E3}"/>
              </a:ext>
            </a:extLst>
          </p:cNvPr>
          <p:cNvSpPr>
            <a:spLocks noChangeAspect="1"/>
          </p:cNvSpPr>
          <p:nvPr/>
        </p:nvSpPr>
        <p:spPr bwMode="gray">
          <a:xfrm>
            <a:off x="5527512" y="5056209"/>
            <a:ext cx="1835957" cy="1080000"/>
          </a:xfrm>
          <a:custGeom>
            <a:avLst/>
            <a:gdLst>
              <a:gd name="T0" fmla="*/ 17 w 58"/>
              <a:gd name="T1" fmla="*/ 32 h 33"/>
              <a:gd name="T2" fmla="*/ 32 w 58"/>
              <a:gd name="T3" fmla="*/ 23 h 33"/>
              <a:gd name="T4" fmla="*/ 42 w 58"/>
              <a:gd name="T5" fmla="*/ 23 h 33"/>
              <a:gd name="T6" fmla="*/ 42 w 58"/>
              <a:gd name="T7" fmla="*/ 16 h 33"/>
              <a:gd name="T8" fmla="*/ 48 w 58"/>
              <a:gd name="T9" fmla="*/ 23 h 33"/>
              <a:gd name="T10" fmla="*/ 57 w 58"/>
              <a:gd name="T11" fmla="*/ 8 h 33"/>
              <a:gd name="T12" fmla="*/ 48 w 58"/>
              <a:gd name="T13" fmla="*/ 8 h 33"/>
              <a:gd name="T14" fmla="*/ 42 w 58"/>
              <a:gd name="T15" fmla="*/ 0 h 33"/>
              <a:gd name="T16" fmla="*/ 17 w 58"/>
              <a:gd name="T17" fmla="*/ 0 h 33"/>
              <a:gd name="T18" fmla="*/ 8 w 58"/>
              <a:gd name="T19" fmla="*/ 0 h 33"/>
              <a:gd name="T20" fmla="*/ 0 w 58"/>
              <a:gd name="T21" fmla="*/ 16 h 33"/>
              <a:gd name="T22" fmla="*/ 0 w 58"/>
              <a:gd name="T23" fmla="*/ 23 h 33"/>
              <a:gd name="T24" fmla="*/ 8 w 58"/>
              <a:gd name="T25" fmla="*/ 16 h 33"/>
              <a:gd name="T26" fmla="*/ 8 w 58"/>
              <a:gd name="T27" fmla="*/ 32 h 33"/>
              <a:gd name="T28" fmla="*/ 17 w 58"/>
              <a:gd name="T29"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33">
                <a:moveTo>
                  <a:pt x="17" y="32"/>
                </a:moveTo>
                <a:lnTo>
                  <a:pt x="32" y="23"/>
                </a:lnTo>
                <a:lnTo>
                  <a:pt x="42" y="23"/>
                </a:lnTo>
                <a:lnTo>
                  <a:pt x="42" y="16"/>
                </a:lnTo>
                <a:lnTo>
                  <a:pt x="48" y="23"/>
                </a:lnTo>
                <a:lnTo>
                  <a:pt x="57" y="8"/>
                </a:lnTo>
                <a:lnTo>
                  <a:pt x="48" y="8"/>
                </a:lnTo>
                <a:lnTo>
                  <a:pt x="42" y="0"/>
                </a:lnTo>
                <a:lnTo>
                  <a:pt x="17" y="0"/>
                </a:lnTo>
                <a:lnTo>
                  <a:pt x="8" y="0"/>
                </a:lnTo>
                <a:lnTo>
                  <a:pt x="0" y="16"/>
                </a:lnTo>
                <a:lnTo>
                  <a:pt x="0" y="23"/>
                </a:lnTo>
                <a:lnTo>
                  <a:pt x="8" y="16"/>
                </a:lnTo>
                <a:lnTo>
                  <a:pt x="8" y="32"/>
                </a:lnTo>
                <a:lnTo>
                  <a:pt x="17" y="32"/>
                </a:lnTo>
              </a:path>
            </a:pathLst>
          </a:custGeom>
          <a:solidFill>
            <a:schemeClr val="accent4">
              <a:lumMod val="60000"/>
              <a:lumOff val="40000"/>
            </a:schemeClr>
          </a:solidFill>
          <a:ln w="19050" cap="rnd" cmpd="sng">
            <a:solidFill>
              <a:schemeClr val="bg2"/>
            </a:solidFill>
            <a:prstDash val="solid"/>
            <a:round/>
            <a:headEnd/>
            <a:tailEnd/>
          </a:ln>
          <a:effectLst/>
        </p:spPr>
        <p:txBody>
          <a:bodyPr/>
          <a:lstStyle/>
          <a:p>
            <a:endParaRPr lang="de-DE" dirty="0"/>
          </a:p>
        </p:txBody>
      </p:sp>
      <p:sp>
        <p:nvSpPr>
          <p:cNvPr id="181" name="Freeform 121">
            <a:extLst>
              <a:ext uri="{FF2B5EF4-FFF2-40B4-BE49-F238E27FC236}">
                <a16:creationId xmlns:a16="http://schemas.microsoft.com/office/drawing/2014/main" id="{C6FE54E3-1015-465C-99E8-9B67BD6A6E01}"/>
              </a:ext>
            </a:extLst>
          </p:cNvPr>
          <p:cNvSpPr>
            <a:spLocks noChangeAspect="1"/>
          </p:cNvSpPr>
          <p:nvPr/>
        </p:nvSpPr>
        <p:spPr bwMode="gray">
          <a:xfrm>
            <a:off x="8887910" y="-75953"/>
            <a:ext cx="3916494" cy="4104000"/>
          </a:xfrm>
          <a:custGeom>
            <a:avLst/>
            <a:gdLst>
              <a:gd name="T0" fmla="*/ 105 w 122"/>
              <a:gd name="T1" fmla="*/ 122 h 123"/>
              <a:gd name="T2" fmla="*/ 114 w 122"/>
              <a:gd name="T3" fmla="*/ 105 h 123"/>
              <a:gd name="T4" fmla="*/ 121 w 122"/>
              <a:gd name="T5" fmla="*/ 97 h 123"/>
              <a:gd name="T6" fmla="*/ 114 w 122"/>
              <a:gd name="T7" fmla="*/ 56 h 123"/>
              <a:gd name="T8" fmla="*/ 121 w 122"/>
              <a:gd name="T9" fmla="*/ 40 h 123"/>
              <a:gd name="T10" fmla="*/ 114 w 122"/>
              <a:gd name="T11" fmla="*/ 25 h 123"/>
              <a:gd name="T12" fmla="*/ 105 w 122"/>
              <a:gd name="T13" fmla="*/ 15 h 123"/>
              <a:gd name="T14" fmla="*/ 89 w 122"/>
              <a:gd name="T15" fmla="*/ 15 h 123"/>
              <a:gd name="T16" fmla="*/ 65 w 122"/>
              <a:gd name="T17" fmla="*/ 9 h 123"/>
              <a:gd name="T18" fmla="*/ 65 w 122"/>
              <a:gd name="T19" fmla="*/ 15 h 123"/>
              <a:gd name="T20" fmla="*/ 57 w 122"/>
              <a:gd name="T21" fmla="*/ 15 h 123"/>
              <a:gd name="T22" fmla="*/ 49 w 122"/>
              <a:gd name="T23" fmla="*/ 0 h 123"/>
              <a:gd name="T24" fmla="*/ 0 w 122"/>
              <a:gd name="T25" fmla="*/ 25 h 123"/>
              <a:gd name="T26" fmla="*/ 9 w 122"/>
              <a:gd name="T27" fmla="*/ 80 h 123"/>
              <a:gd name="T28" fmla="*/ 17 w 122"/>
              <a:gd name="T29" fmla="*/ 89 h 123"/>
              <a:gd name="T30" fmla="*/ 34 w 122"/>
              <a:gd name="T31" fmla="*/ 97 h 123"/>
              <a:gd name="T32" fmla="*/ 40 w 122"/>
              <a:gd name="T33" fmla="*/ 97 h 123"/>
              <a:gd name="T34" fmla="*/ 57 w 122"/>
              <a:gd name="T35" fmla="*/ 114 h 123"/>
              <a:gd name="T36" fmla="*/ 65 w 122"/>
              <a:gd name="T37" fmla="*/ 114 h 123"/>
              <a:gd name="T38" fmla="*/ 74 w 122"/>
              <a:gd name="T39" fmla="*/ 122 h 123"/>
              <a:gd name="T40" fmla="*/ 89 w 122"/>
              <a:gd name="T41" fmla="*/ 114 h 123"/>
              <a:gd name="T42" fmla="*/ 105 w 122"/>
              <a:gd name="T43" fmla="*/ 12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2" h="123">
                <a:moveTo>
                  <a:pt x="105" y="122"/>
                </a:moveTo>
                <a:lnTo>
                  <a:pt x="114" y="105"/>
                </a:lnTo>
                <a:lnTo>
                  <a:pt x="121" y="97"/>
                </a:lnTo>
                <a:lnTo>
                  <a:pt x="114" y="56"/>
                </a:lnTo>
                <a:lnTo>
                  <a:pt x="121" y="40"/>
                </a:lnTo>
                <a:lnTo>
                  <a:pt x="114" y="25"/>
                </a:lnTo>
                <a:lnTo>
                  <a:pt x="105" y="15"/>
                </a:lnTo>
                <a:lnTo>
                  <a:pt x="89" y="15"/>
                </a:lnTo>
                <a:lnTo>
                  <a:pt x="65" y="9"/>
                </a:lnTo>
                <a:lnTo>
                  <a:pt x="65" y="15"/>
                </a:lnTo>
                <a:lnTo>
                  <a:pt x="57" y="15"/>
                </a:lnTo>
                <a:lnTo>
                  <a:pt x="49" y="0"/>
                </a:lnTo>
                <a:lnTo>
                  <a:pt x="0" y="25"/>
                </a:lnTo>
                <a:lnTo>
                  <a:pt x="9" y="80"/>
                </a:lnTo>
                <a:lnTo>
                  <a:pt x="17" y="89"/>
                </a:lnTo>
                <a:lnTo>
                  <a:pt x="34" y="97"/>
                </a:lnTo>
                <a:lnTo>
                  <a:pt x="40" y="97"/>
                </a:lnTo>
                <a:lnTo>
                  <a:pt x="57" y="114"/>
                </a:lnTo>
                <a:lnTo>
                  <a:pt x="65" y="114"/>
                </a:lnTo>
                <a:lnTo>
                  <a:pt x="74" y="122"/>
                </a:lnTo>
                <a:lnTo>
                  <a:pt x="89" y="114"/>
                </a:lnTo>
                <a:lnTo>
                  <a:pt x="105" y="122"/>
                </a:lnTo>
              </a:path>
            </a:pathLst>
          </a:custGeom>
          <a:solidFill>
            <a:schemeClr val="accent4">
              <a:lumMod val="60000"/>
              <a:lumOff val="40000"/>
            </a:schemeClr>
          </a:solidFill>
          <a:ln w="19050" cap="rnd" cmpd="sng">
            <a:solidFill>
              <a:schemeClr val="bg2"/>
            </a:solidFill>
            <a:prstDash val="solid"/>
            <a:round/>
            <a:headEnd type="none" w="sm" len="sm"/>
            <a:tailEnd type="none" w="sm" len="sm"/>
          </a:ln>
          <a:effectLst/>
        </p:spPr>
        <p:txBody>
          <a:bodyPr/>
          <a:lstStyle/>
          <a:p>
            <a:endParaRPr lang="de-DE" dirty="0"/>
          </a:p>
        </p:txBody>
      </p:sp>
      <p:sp>
        <p:nvSpPr>
          <p:cNvPr id="175" name="Freeform 122">
            <a:extLst>
              <a:ext uri="{FF2B5EF4-FFF2-40B4-BE49-F238E27FC236}">
                <a16:creationId xmlns:a16="http://schemas.microsoft.com/office/drawing/2014/main" id="{74D6B42E-0E4C-49CB-8944-0B57F24A02D3}"/>
              </a:ext>
            </a:extLst>
          </p:cNvPr>
          <p:cNvSpPr>
            <a:spLocks noChangeAspect="1"/>
          </p:cNvSpPr>
          <p:nvPr/>
        </p:nvSpPr>
        <p:spPr bwMode="gray">
          <a:xfrm>
            <a:off x="5529280" y="-75484"/>
            <a:ext cx="3668673" cy="5155916"/>
          </a:xfrm>
          <a:custGeom>
            <a:avLst/>
            <a:gdLst>
              <a:gd name="T0" fmla="*/ 64 w 115"/>
              <a:gd name="T1" fmla="*/ 25 h 155"/>
              <a:gd name="T2" fmla="*/ 97 w 115"/>
              <a:gd name="T3" fmla="*/ 9 h 155"/>
              <a:gd name="T4" fmla="*/ 97 w 115"/>
              <a:gd name="T5" fmla="*/ 15 h 155"/>
              <a:gd name="T6" fmla="*/ 89 w 115"/>
              <a:gd name="T7" fmla="*/ 15 h 155"/>
              <a:gd name="T8" fmla="*/ 105 w 115"/>
              <a:gd name="T9" fmla="*/ 25 h 155"/>
              <a:gd name="T10" fmla="*/ 114 w 115"/>
              <a:gd name="T11" fmla="*/ 80 h 155"/>
              <a:gd name="T12" fmla="*/ 105 w 115"/>
              <a:gd name="T13" fmla="*/ 80 h 155"/>
              <a:gd name="T14" fmla="*/ 89 w 115"/>
              <a:gd name="T15" fmla="*/ 89 h 155"/>
              <a:gd name="T16" fmla="*/ 73 w 115"/>
              <a:gd name="T17" fmla="*/ 97 h 155"/>
              <a:gd name="T18" fmla="*/ 82 w 115"/>
              <a:gd name="T19" fmla="*/ 114 h 155"/>
              <a:gd name="T20" fmla="*/ 97 w 115"/>
              <a:gd name="T21" fmla="*/ 130 h 155"/>
              <a:gd name="T22" fmla="*/ 89 w 115"/>
              <a:gd name="T23" fmla="*/ 137 h 155"/>
              <a:gd name="T24" fmla="*/ 89 w 115"/>
              <a:gd name="T25" fmla="*/ 146 h 155"/>
              <a:gd name="T26" fmla="*/ 57 w 115"/>
              <a:gd name="T27" fmla="*/ 154 h 155"/>
              <a:gd name="T28" fmla="*/ 42 w 115"/>
              <a:gd name="T29" fmla="*/ 154 h 155"/>
              <a:gd name="T30" fmla="*/ 17 w 115"/>
              <a:gd name="T31" fmla="*/ 154 h 155"/>
              <a:gd name="T32" fmla="*/ 23 w 115"/>
              <a:gd name="T33" fmla="*/ 130 h 155"/>
              <a:gd name="T34" fmla="*/ 0 w 115"/>
              <a:gd name="T35" fmla="*/ 114 h 155"/>
              <a:gd name="T36" fmla="*/ 0 w 115"/>
              <a:gd name="T37" fmla="*/ 105 h 155"/>
              <a:gd name="T38" fmla="*/ 0 w 115"/>
              <a:gd name="T39" fmla="*/ 89 h 155"/>
              <a:gd name="T40" fmla="*/ 0 w 115"/>
              <a:gd name="T41" fmla="*/ 65 h 155"/>
              <a:gd name="T42" fmla="*/ 8 w 115"/>
              <a:gd name="T43" fmla="*/ 56 h 155"/>
              <a:gd name="T44" fmla="*/ 17 w 115"/>
              <a:gd name="T45" fmla="*/ 33 h 155"/>
              <a:gd name="T46" fmla="*/ 32 w 115"/>
              <a:gd name="T47" fmla="*/ 33 h 155"/>
              <a:gd name="T48" fmla="*/ 42 w 115"/>
              <a:gd name="T49" fmla="*/ 15 h 155"/>
              <a:gd name="T50" fmla="*/ 32 w 115"/>
              <a:gd name="T51" fmla="*/ 15 h 155"/>
              <a:gd name="T52" fmla="*/ 42 w 115"/>
              <a:gd name="T53" fmla="*/ 9 h 155"/>
              <a:gd name="T54" fmla="*/ 32 w 115"/>
              <a:gd name="T55" fmla="*/ 0 h 155"/>
              <a:gd name="T56" fmla="*/ 42 w 115"/>
              <a:gd name="T57" fmla="*/ 0 h 155"/>
              <a:gd name="T58" fmla="*/ 48 w 115"/>
              <a:gd name="T59" fmla="*/ 0 h 155"/>
              <a:gd name="T60" fmla="*/ 48 w 115"/>
              <a:gd name="T61" fmla="*/ 9 h 155"/>
              <a:gd name="T62" fmla="*/ 64 w 115"/>
              <a:gd name="T63" fmla="*/ 15 h 155"/>
              <a:gd name="T64" fmla="*/ 57 w 115"/>
              <a:gd name="T65" fmla="*/ 25 h 155"/>
              <a:gd name="T66" fmla="*/ 64 w 115"/>
              <a:gd name="T67" fmla="*/ 2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5" h="155">
                <a:moveTo>
                  <a:pt x="64" y="25"/>
                </a:moveTo>
                <a:lnTo>
                  <a:pt x="97" y="9"/>
                </a:lnTo>
                <a:lnTo>
                  <a:pt x="97" y="15"/>
                </a:lnTo>
                <a:lnTo>
                  <a:pt x="89" y="15"/>
                </a:lnTo>
                <a:lnTo>
                  <a:pt x="105" y="25"/>
                </a:lnTo>
                <a:lnTo>
                  <a:pt x="114" y="80"/>
                </a:lnTo>
                <a:lnTo>
                  <a:pt x="105" y="80"/>
                </a:lnTo>
                <a:lnTo>
                  <a:pt x="89" y="89"/>
                </a:lnTo>
                <a:lnTo>
                  <a:pt x="73" y="97"/>
                </a:lnTo>
                <a:lnTo>
                  <a:pt x="82" y="114"/>
                </a:lnTo>
                <a:lnTo>
                  <a:pt x="97" y="130"/>
                </a:lnTo>
                <a:lnTo>
                  <a:pt x="89" y="137"/>
                </a:lnTo>
                <a:lnTo>
                  <a:pt x="89" y="146"/>
                </a:lnTo>
                <a:lnTo>
                  <a:pt x="57" y="154"/>
                </a:lnTo>
                <a:lnTo>
                  <a:pt x="42" y="154"/>
                </a:lnTo>
                <a:lnTo>
                  <a:pt x="17" y="154"/>
                </a:lnTo>
                <a:lnTo>
                  <a:pt x="23" y="130"/>
                </a:lnTo>
                <a:lnTo>
                  <a:pt x="0" y="114"/>
                </a:lnTo>
                <a:lnTo>
                  <a:pt x="0" y="105"/>
                </a:lnTo>
                <a:lnTo>
                  <a:pt x="0" y="89"/>
                </a:lnTo>
                <a:lnTo>
                  <a:pt x="0" y="65"/>
                </a:lnTo>
                <a:lnTo>
                  <a:pt x="8" y="56"/>
                </a:lnTo>
                <a:lnTo>
                  <a:pt x="17" y="33"/>
                </a:lnTo>
                <a:lnTo>
                  <a:pt x="32" y="33"/>
                </a:lnTo>
                <a:lnTo>
                  <a:pt x="42" y="15"/>
                </a:lnTo>
                <a:lnTo>
                  <a:pt x="32" y="15"/>
                </a:lnTo>
                <a:lnTo>
                  <a:pt x="42" y="9"/>
                </a:lnTo>
                <a:lnTo>
                  <a:pt x="32" y="0"/>
                </a:lnTo>
                <a:lnTo>
                  <a:pt x="42" y="0"/>
                </a:lnTo>
                <a:lnTo>
                  <a:pt x="48" y="0"/>
                </a:lnTo>
                <a:lnTo>
                  <a:pt x="48" y="9"/>
                </a:lnTo>
                <a:lnTo>
                  <a:pt x="64" y="15"/>
                </a:lnTo>
                <a:lnTo>
                  <a:pt x="57" y="25"/>
                </a:lnTo>
                <a:lnTo>
                  <a:pt x="64" y="25"/>
                </a:lnTo>
              </a:path>
            </a:pathLst>
          </a:custGeom>
          <a:solidFill>
            <a:schemeClr val="accent4">
              <a:lumMod val="60000"/>
              <a:lumOff val="40000"/>
            </a:schemeClr>
          </a:solidFill>
          <a:ln w="19050" cap="rnd" cmpd="sng">
            <a:solidFill>
              <a:schemeClr val="bg2"/>
            </a:solidFill>
            <a:prstDash val="solid"/>
            <a:round/>
            <a:headEnd/>
            <a:tailEnd/>
          </a:ln>
          <a:effectLst/>
        </p:spPr>
        <p:txBody>
          <a:bodyPr/>
          <a:lstStyle/>
          <a:p>
            <a:endParaRPr lang="de-DE" dirty="0"/>
          </a:p>
        </p:txBody>
      </p:sp>
      <p:sp>
        <p:nvSpPr>
          <p:cNvPr id="169" name="Freeform 5">
            <a:extLst>
              <a:ext uri="{FF2B5EF4-FFF2-40B4-BE49-F238E27FC236}">
                <a16:creationId xmlns:a16="http://schemas.microsoft.com/office/drawing/2014/main" id="{BB99392E-E41E-48F0-992E-B757BF527C68}"/>
              </a:ext>
            </a:extLst>
          </p:cNvPr>
          <p:cNvSpPr>
            <a:spLocks noChangeAspect="1"/>
          </p:cNvSpPr>
          <p:nvPr/>
        </p:nvSpPr>
        <p:spPr bwMode="gray">
          <a:xfrm>
            <a:off x="222027" y="2652628"/>
            <a:ext cx="4675837" cy="2609742"/>
          </a:xfrm>
          <a:custGeom>
            <a:avLst/>
            <a:gdLst>
              <a:gd name="T0" fmla="*/ 380 w 738"/>
              <a:gd name="T1" fmla="*/ 0 h 396"/>
              <a:gd name="T2" fmla="*/ 420 w 738"/>
              <a:gd name="T3" fmla="*/ 32 h 396"/>
              <a:gd name="T4" fmla="*/ 429 w 738"/>
              <a:gd name="T5" fmla="*/ 48 h 396"/>
              <a:gd name="T6" fmla="*/ 461 w 738"/>
              <a:gd name="T7" fmla="*/ 56 h 396"/>
              <a:gd name="T8" fmla="*/ 504 w 738"/>
              <a:gd name="T9" fmla="*/ 56 h 396"/>
              <a:gd name="T10" fmla="*/ 519 w 738"/>
              <a:gd name="T11" fmla="*/ 72 h 396"/>
              <a:gd name="T12" fmla="*/ 479 w 738"/>
              <a:gd name="T13" fmla="*/ 88 h 396"/>
              <a:gd name="T14" fmla="*/ 470 w 738"/>
              <a:gd name="T15" fmla="*/ 145 h 396"/>
              <a:gd name="T16" fmla="*/ 485 w 738"/>
              <a:gd name="T17" fmla="*/ 103 h 396"/>
              <a:gd name="T18" fmla="*/ 504 w 738"/>
              <a:gd name="T19" fmla="*/ 72 h 396"/>
              <a:gd name="T20" fmla="*/ 519 w 738"/>
              <a:gd name="T21" fmla="*/ 113 h 396"/>
              <a:gd name="T22" fmla="*/ 544 w 738"/>
              <a:gd name="T23" fmla="*/ 122 h 396"/>
              <a:gd name="T24" fmla="*/ 551 w 738"/>
              <a:gd name="T25" fmla="*/ 145 h 396"/>
              <a:gd name="T26" fmla="*/ 616 w 738"/>
              <a:gd name="T27" fmla="*/ 113 h 396"/>
              <a:gd name="T28" fmla="*/ 672 w 738"/>
              <a:gd name="T29" fmla="*/ 88 h 396"/>
              <a:gd name="T30" fmla="*/ 713 w 738"/>
              <a:gd name="T31" fmla="*/ 48 h 396"/>
              <a:gd name="T32" fmla="*/ 730 w 738"/>
              <a:gd name="T33" fmla="*/ 72 h 396"/>
              <a:gd name="T34" fmla="*/ 730 w 738"/>
              <a:gd name="T35" fmla="*/ 97 h 396"/>
              <a:gd name="T36" fmla="*/ 690 w 738"/>
              <a:gd name="T37" fmla="*/ 145 h 396"/>
              <a:gd name="T38" fmla="*/ 672 w 738"/>
              <a:gd name="T39" fmla="*/ 145 h 396"/>
              <a:gd name="T40" fmla="*/ 641 w 738"/>
              <a:gd name="T41" fmla="*/ 194 h 396"/>
              <a:gd name="T42" fmla="*/ 624 w 738"/>
              <a:gd name="T43" fmla="*/ 218 h 396"/>
              <a:gd name="T44" fmla="*/ 616 w 738"/>
              <a:gd name="T45" fmla="*/ 178 h 396"/>
              <a:gd name="T46" fmla="*/ 624 w 738"/>
              <a:gd name="T47" fmla="*/ 242 h 396"/>
              <a:gd name="T48" fmla="*/ 559 w 738"/>
              <a:gd name="T49" fmla="*/ 299 h 396"/>
              <a:gd name="T50" fmla="*/ 567 w 738"/>
              <a:gd name="T51" fmla="*/ 396 h 396"/>
              <a:gd name="T52" fmla="*/ 535 w 738"/>
              <a:gd name="T53" fmla="*/ 371 h 396"/>
              <a:gd name="T54" fmla="*/ 504 w 738"/>
              <a:gd name="T55" fmla="*/ 331 h 396"/>
              <a:gd name="T56" fmla="*/ 445 w 738"/>
              <a:gd name="T57" fmla="*/ 331 h 396"/>
              <a:gd name="T58" fmla="*/ 420 w 738"/>
              <a:gd name="T59" fmla="*/ 331 h 396"/>
              <a:gd name="T60" fmla="*/ 348 w 738"/>
              <a:gd name="T61" fmla="*/ 364 h 396"/>
              <a:gd name="T62" fmla="*/ 292 w 738"/>
              <a:gd name="T63" fmla="*/ 331 h 396"/>
              <a:gd name="T64" fmla="*/ 268 w 738"/>
              <a:gd name="T65" fmla="*/ 339 h 396"/>
              <a:gd name="T66" fmla="*/ 234 w 738"/>
              <a:gd name="T67" fmla="*/ 299 h 396"/>
              <a:gd name="T68" fmla="*/ 97 w 738"/>
              <a:gd name="T69" fmla="*/ 290 h 396"/>
              <a:gd name="T70" fmla="*/ 81 w 738"/>
              <a:gd name="T71" fmla="*/ 267 h 396"/>
              <a:gd name="T72" fmla="*/ 32 w 738"/>
              <a:gd name="T73" fmla="*/ 234 h 396"/>
              <a:gd name="T74" fmla="*/ 24 w 738"/>
              <a:gd name="T75" fmla="*/ 210 h 396"/>
              <a:gd name="T76" fmla="*/ 24 w 738"/>
              <a:gd name="T77" fmla="*/ 202 h 396"/>
              <a:gd name="T78" fmla="*/ 0 w 738"/>
              <a:gd name="T79" fmla="*/ 169 h 396"/>
              <a:gd name="T80" fmla="*/ 7 w 738"/>
              <a:gd name="T81" fmla="*/ 63 h 396"/>
              <a:gd name="T82" fmla="*/ 16 w 738"/>
              <a:gd name="T83" fmla="*/ 4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8" h="396">
                <a:moveTo>
                  <a:pt x="24" y="8"/>
                </a:moveTo>
                <a:lnTo>
                  <a:pt x="373" y="8"/>
                </a:lnTo>
                <a:lnTo>
                  <a:pt x="380" y="0"/>
                </a:lnTo>
                <a:lnTo>
                  <a:pt x="389" y="16"/>
                </a:lnTo>
                <a:lnTo>
                  <a:pt x="405" y="16"/>
                </a:lnTo>
                <a:lnTo>
                  <a:pt x="420" y="32"/>
                </a:lnTo>
                <a:lnTo>
                  <a:pt x="445" y="32"/>
                </a:lnTo>
                <a:lnTo>
                  <a:pt x="414" y="56"/>
                </a:lnTo>
                <a:lnTo>
                  <a:pt x="429" y="48"/>
                </a:lnTo>
                <a:lnTo>
                  <a:pt x="438" y="56"/>
                </a:lnTo>
                <a:lnTo>
                  <a:pt x="461" y="48"/>
                </a:lnTo>
                <a:lnTo>
                  <a:pt x="461" y="56"/>
                </a:lnTo>
                <a:lnTo>
                  <a:pt x="470" y="48"/>
                </a:lnTo>
                <a:lnTo>
                  <a:pt x="479" y="56"/>
                </a:lnTo>
                <a:lnTo>
                  <a:pt x="504" y="56"/>
                </a:lnTo>
                <a:lnTo>
                  <a:pt x="510" y="56"/>
                </a:lnTo>
                <a:lnTo>
                  <a:pt x="519" y="63"/>
                </a:lnTo>
                <a:lnTo>
                  <a:pt x="519" y="72"/>
                </a:lnTo>
                <a:lnTo>
                  <a:pt x="479" y="72"/>
                </a:lnTo>
                <a:lnTo>
                  <a:pt x="470" y="97"/>
                </a:lnTo>
                <a:lnTo>
                  <a:pt x="479" y="88"/>
                </a:lnTo>
                <a:lnTo>
                  <a:pt x="470" y="122"/>
                </a:lnTo>
                <a:lnTo>
                  <a:pt x="470" y="137"/>
                </a:lnTo>
                <a:lnTo>
                  <a:pt x="470" y="145"/>
                </a:lnTo>
                <a:lnTo>
                  <a:pt x="479" y="145"/>
                </a:lnTo>
                <a:lnTo>
                  <a:pt x="485" y="137"/>
                </a:lnTo>
                <a:lnTo>
                  <a:pt x="485" y="103"/>
                </a:lnTo>
                <a:lnTo>
                  <a:pt x="494" y="88"/>
                </a:lnTo>
                <a:lnTo>
                  <a:pt x="504" y="81"/>
                </a:lnTo>
                <a:lnTo>
                  <a:pt x="504" y="72"/>
                </a:lnTo>
                <a:lnTo>
                  <a:pt x="526" y="81"/>
                </a:lnTo>
                <a:lnTo>
                  <a:pt x="526" y="97"/>
                </a:lnTo>
                <a:lnTo>
                  <a:pt x="519" y="113"/>
                </a:lnTo>
                <a:lnTo>
                  <a:pt x="535" y="103"/>
                </a:lnTo>
                <a:lnTo>
                  <a:pt x="535" y="122"/>
                </a:lnTo>
                <a:lnTo>
                  <a:pt x="544" y="122"/>
                </a:lnTo>
                <a:lnTo>
                  <a:pt x="526" y="145"/>
                </a:lnTo>
                <a:lnTo>
                  <a:pt x="535" y="145"/>
                </a:lnTo>
                <a:lnTo>
                  <a:pt x="551" y="145"/>
                </a:lnTo>
                <a:lnTo>
                  <a:pt x="584" y="122"/>
                </a:lnTo>
                <a:lnTo>
                  <a:pt x="584" y="113"/>
                </a:lnTo>
                <a:lnTo>
                  <a:pt x="616" y="113"/>
                </a:lnTo>
                <a:lnTo>
                  <a:pt x="616" y="97"/>
                </a:lnTo>
                <a:lnTo>
                  <a:pt x="632" y="88"/>
                </a:lnTo>
                <a:lnTo>
                  <a:pt x="672" y="88"/>
                </a:lnTo>
                <a:lnTo>
                  <a:pt x="690" y="81"/>
                </a:lnTo>
                <a:lnTo>
                  <a:pt x="706" y="40"/>
                </a:lnTo>
                <a:lnTo>
                  <a:pt x="713" y="48"/>
                </a:lnTo>
                <a:lnTo>
                  <a:pt x="721" y="40"/>
                </a:lnTo>
                <a:lnTo>
                  <a:pt x="721" y="48"/>
                </a:lnTo>
                <a:lnTo>
                  <a:pt x="730" y="72"/>
                </a:lnTo>
                <a:lnTo>
                  <a:pt x="738" y="81"/>
                </a:lnTo>
                <a:lnTo>
                  <a:pt x="738" y="88"/>
                </a:lnTo>
                <a:lnTo>
                  <a:pt x="730" y="97"/>
                </a:lnTo>
                <a:lnTo>
                  <a:pt x="713" y="97"/>
                </a:lnTo>
                <a:lnTo>
                  <a:pt x="681" y="128"/>
                </a:lnTo>
                <a:lnTo>
                  <a:pt x="690" y="145"/>
                </a:lnTo>
                <a:lnTo>
                  <a:pt x="696" y="137"/>
                </a:lnTo>
                <a:lnTo>
                  <a:pt x="696" y="153"/>
                </a:lnTo>
                <a:lnTo>
                  <a:pt x="672" y="145"/>
                </a:lnTo>
                <a:lnTo>
                  <a:pt x="656" y="153"/>
                </a:lnTo>
                <a:lnTo>
                  <a:pt x="647" y="162"/>
                </a:lnTo>
                <a:lnTo>
                  <a:pt x="641" y="194"/>
                </a:lnTo>
                <a:lnTo>
                  <a:pt x="632" y="185"/>
                </a:lnTo>
                <a:lnTo>
                  <a:pt x="632" y="194"/>
                </a:lnTo>
                <a:lnTo>
                  <a:pt x="624" y="218"/>
                </a:lnTo>
                <a:lnTo>
                  <a:pt x="624" y="202"/>
                </a:lnTo>
                <a:lnTo>
                  <a:pt x="616" y="194"/>
                </a:lnTo>
                <a:lnTo>
                  <a:pt x="616" y="178"/>
                </a:lnTo>
                <a:lnTo>
                  <a:pt x="607" y="194"/>
                </a:lnTo>
                <a:lnTo>
                  <a:pt x="616" y="218"/>
                </a:lnTo>
                <a:lnTo>
                  <a:pt x="624" y="242"/>
                </a:lnTo>
                <a:lnTo>
                  <a:pt x="616" y="259"/>
                </a:lnTo>
                <a:lnTo>
                  <a:pt x="584" y="274"/>
                </a:lnTo>
                <a:lnTo>
                  <a:pt x="559" y="299"/>
                </a:lnTo>
                <a:lnTo>
                  <a:pt x="551" y="315"/>
                </a:lnTo>
                <a:lnTo>
                  <a:pt x="567" y="371"/>
                </a:lnTo>
                <a:lnTo>
                  <a:pt x="567" y="396"/>
                </a:lnTo>
                <a:lnTo>
                  <a:pt x="559" y="396"/>
                </a:lnTo>
                <a:lnTo>
                  <a:pt x="551" y="387"/>
                </a:lnTo>
                <a:lnTo>
                  <a:pt x="535" y="371"/>
                </a:lnTo>
                <a:lnTo>
                  <a:pt x="535" y="339"/>
                </a:lnTo>
                <a:lnTo>
                  <a:pt x="519" y="324"/>
                </a:lnTo>
                <a:lnTo>
                  <a:pt x="504" y="331"/>
                </a:lnTo>
                <a:lnTo>
                  <a:pt x="504" y="324"/>
                </a:lnTo>
                <a:lnTo>
                  <a:pt x="454" y="324"/>
                </a:lnTo>
                <a:lnTo>
                  <a:pt x="445" y="331"/>
                </a:lnTo>
                <a:lnTo>
                  <a:pt x="454" y="339"/>
                </a:lnTo>
                <a:lnTo>
                  <a:pt x="429" y="339"/>
                </a:lnTo>
                <a:lnTo>
                  <a:pt x="420" y="331"/>
                </a:lnTo>
                <a:lnTo>
                  <a:pt x="397" y="331"/>
                </a:lnTo>
                <a:lnTo>
                  <a:pt x="380" y="339"/>
                </a:lnTo>
                <a:lnTo>
                  <a:pt x="348" y="364"/>
                </a:lnTo>
                <a:lnTo>
                  <a:pt x="348" y="387"/>
                </a:lnTo>
                <a:lnTo>
                  <a:pt x="323" y="380"/>
                </a:lnTo>
                <a:lnTo>
                  <a:pt x="292" y="331"/>
                </a:lnTo>
                <a:lnTo>
                  <a:pt x="283" y="331"/>
                </a:lnTo>
                <a:lnTo>
                  <a:pt x="276" y="339"/>
                </a:lnTo>
                <a:lnTo>
                  <a:pt x="268" y="339"/>
                </a:lnTo>
                <a:lnTo>
                  <a:pt x="252" y="331"/>
                </a:lnTo>
                <a:lnTo>
                  <a:pt x="252" y="315"/>
                </a:lnTo>
                <a:lnTo>
                  <a:pt x="234" y="299"/>
                </a:lnTo>
                <a:lnTo>
                  <a:pt x="169" y="308"/>
                </a:lnTo>
                <a:lnTo>
                  <a:pt x="121" y="290"/>
                </a:lnTo>
                <a:lnTo>
                  <a:pt x="97" y="290"/>
                </a:lnTo>
                <a:lnTo>
                  <a:pt x="88" y="274"/>
                </a:lnTo>
                <a:lnTo>
                  <a:pt x="81" y="274"/>
                </a:lnTo>
                <a:lnTo>
                  <a:pt x="81" y="267"/>
                </a:lnTo>
                <a:lnTo>
                  <a:pt x="47" y="259"/>
                </a:lnTo>
                <a:lnTo>
                  <a:pt x="47" y="250"/>
                </a:lnTo>
                <a:lnTo>
                  <a:pt x="32" y="234"/>
                </a:lnTo>
                <a:lnTo>
                  <a:pt x="32" y="218"/>
                </a:lnTo>
                <a:lnTo>
                  <a:pt x="24" y="218"/>
                </a:lnTo>
                <a:lnTo>
                  <a:pt x="24" y="210"/>
                </a:lnTo>
                <a:lnTo>
                  <a:pt x="32" y="210"/>
                </a:lnTo>
                <a:lnTo>
                  <a:pt x="32" y="202"/>
                </a:lnTo>
                <a:lnTo>
                  <a:pt x="24" y="202"/>
                </a:lnTo>
                <a:lnTo>
                  <a:pt x="7" y="185"/>
                </a:lnTo>
                <a:lnTo>
                  <a:pt x="7" y="178"/>
                </a:lnTo>
                <a:lnTo>
                  <a:pt x="0" y="169"/>
                </a:lnTo>
                <a:lnTo>
                  <a:pt x="7" y="145"/>
                </a:lnTo>
                <a:lnTo>
                  <a:pt x="0" y="122"/>
                </a:lnTo>
                <a:lnTo>
                  <a:pt x="7" y="63"/>
                </a:lnTo>
                <a:lnTo>
                  <a:pt x="0" y="23"/>
                </a:lnTo>
                <a:lnTo>
                  <a:pt x="16" y="23"/>
                </a:lnTo>
                <a:lnTo>
                  <a:pt x="16" y="40"/>
                </a:lnTo>
                <a:lnTo>
                  <a:pt x="24" y="40"/>
                </a:lnTo>
                <a:lnTo>
                  <a:pt x="24" y="8"/>
                </a:lnTo>
              </a:path>
            </a:pathLst>
          </a:custGeom>
          <a:solidFill>
            <a:schemeClr val="accent4">
              <a:lumMod val="60000"/>
              <a:lumOff val="40000"/>
            </a:schemeClr>
          </a:solidFill>
          <a:ln w="6350" cap="rnd" cmpd="sng">
            <a:solidFill>
              <a:schemeClr val="bg2"/>
            </a:solidFill>
            <a:prstDash val="solid"/>
            <a:round/>
            <a:headEnd type="none" w="sm" len="sm"/>
            <a:tailEnd type="none" w="sm" len="sm"/>
          </a:ln>
          <a:effectLst/>
        </p:spPr>
        <p:txBody>
          <a:bodyPr/>
          <a:lstStyle/>
          <a:p>
            <a:endParaRPr lang="de-DE" dirty="0"/>
          </a:p>
        </p:txBody>
      </p:sp>
      <p:sp>
        <p:nvSpPr>
          <p:cNvPr id="569" name="Titel 4">
            <a:extLst>
              <a:ext uri="{FF2B5EF4-FFF2-40B4-BE49-F238E27FC236}">
                <a16:creationId xmlns:a16="http://schemas.microsoft.com/office/drawing/2014/main" id="{E1B741BB-0AA7-47D0-B089-38EDABC3BCFA}"/>
              </a:ext>
            </a:extLst>
          </p:cNvPr>
          <p:cNvSpPr>
            <a:spLocks noGrp="1"/>
          </p:cNvSpPr>
          <p:nvPr>
            <p:ph type="title"/>
          </p:nvPr>
        </p:nvSpPr>
        <p:spPr/>
        <p:txBody>
          <a:bodyPr/>
          <a:lstStyle/>
          <a:p>
            <a:r>
              <a:rPr lang="de-DE" dirty="0"/>
              <a:t>TRUMPF PRODUKTIONSVERBUND</a:t>
            </a:r>
          </a:p>
        </p:txBody>
      </p:sp>
      <p:sp>
        <p:nvSpPr>
          <p:cNvPr id="3" name="Textplatzhalter 2">
            <a:extLst>
              <a:ext uri="{FF2B5EF4-FFF2-40B4-BE49-F238E27FC236}">
                <a16:creationId xmlns:a16="http://schemas.microsoft.com/office/drawing/2014/main" id="{A350B82D-94AB-4D48-9C25-B6F363888AB9}"/>
              </a:ext>
            </a:extLst>
          </p:cNvPr>
          <p:cNvSpPr>
            <a:spLocks noGrp="1"/>
          </p:cNvSpPr>
          <p:nvPr>
            <p:ph type="body" sz="quarter" idx="16"/>
          </p:nvPr>
        </p:nvSpPr>
        <p:spPr/>
        <p:txBody>
          <a:bodyPr/>
          <a:lstStyle/>
          <a:p>
            <a:r>
              <a:rPr lang="de-DE" dirty="0"/>
              <a:t>Wareneingang Hettingen</a:t>
            </a:r>
          </a:p>
        </p:txBody>
      </p:sp>
      <p:sp>
        <p:nvSpPr>
          <p:cNvPr id="265" name="Freeform 64"/>
          <p:cNvSpPr>
            <a:spLocks/>
          </p:cNvSpPr>
          <p:nvPr/>
        </p:nvSpPr>
        <p:spPr bwMode="gray">
          <a:xfrm>
            <a:off x="4170794" y="6895431"/>
            <a:ext cx="80259" cy="50773"/>
          </a:xfrm>
          <a:custGeom>
            <a:avLst/>
            <a:gdLst>
              <a:gd name="T0" fmla="*/ 0 w 42"/>
              <a:gd name="T1" fmla="*/ 8 h 26"/>
              <a:gd name="T2" fmla="*/ 16 w 42"/>
              <a:gd name="T3" fmla="*/ 17 h 26"/>
              <a:gd name="T4" fmla="*/ 24 w 42"/>
              <a:gd name="T5" fmla="*/ 25 h 26"/>
              <a:gd name="T6" fmla="*/ 41 w 42"/>
              <a:gd name="T7" fmla="*/ 8 h 26"/>
              <a:gd name="T8" fmla="*/ 41 w 42"/>
              <a:gd name="T9" fmla="*/ 0 h 26"/>
              <a:gd name="T10" fmla="*/ 16 w 42"/>
              <a:gd name="T11" fmla="*/ 0 h 26"/>
              <a:gd name="T12" fmla="*/ 7 w 42"/>
              <a:gd name="T13" fmla="*/ 0 h 26"/>
              <a:gd name="T14" fmla="*/ 0 w 42"/>
              <a:gd name="T15" fmla="*/ 8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6">
                <a:moveTo>
                  <a:pt x="0" y="8"/>
                </a:moveTo>
                <a:lnTo>
                  <a:pt x="16" y="17"/>
                </a:lnTo>
                <a:lnTo>
                  <a:pt x="24" y="25"/>
                </a:lnTo>
                <a:lnTo>
                  <a:pt x="41" y="8"/>
                </a:lnTo>
                <a:lnTo>
                  <a:pt x="41" y="0"/>
                </a:lnTo>
                <a:lnTo>
                  <a:pt x="16" y="0"/>
                </a:lnTo>
                <a:lnTo>
                  <a:pt x="7" y="0"/>
                </a:lnTo>
                <a:lnTo>
                  <a:pt x="0" y="8"/>
                </a:lnTo>
              </a:path>
            </a:pathLst>
          </a:custGeom>
          <a:solidFill>
            <a:schemeClr val="bg2">
              <a:lumMod val="95000"/>
            </a:schemeClr>
          </a:solidFill>
          <a:ln w="6350" cap="rnd" cmpd="sng">
            <a:solidFill>
              <a:schemeClr val="bg1"/>
            </a:solidFill>
            <a:prstDash val="solid"/>
            <a:round/>
            <a:headEnd/>
            <a:tailEnd/>
          </a:ln>
          <a:effectLst/>
        </p:spPr>
        <p:txBody>
          <a:bodyPr/>
          <a:lstStyle/>
          <a:p>
            <a:endParaRPr lang="de-DE" dirty="0"/>
          </a:p>
        </p:txBody>
      </p:sp>
      <p:sp>
        <p:nvSpPr>
          <p:cNvPr id="570" name="Textplatzhalter 3">
            <a:extLst>
              <a:ext uri="{FF2B5EF4-FFF2-40B4-BE49-F238E27FC236}">
                <a16:creationId xmlns:a16="http://schemas.microsoft.com/office/drawing/2014/main" id="{45EEE3F5-CBEE-4A05-9D40-13469C4EAF3D}"/>
              </a:ext>
            </a:extLst>
          </p:cNvPr>
          <p:cNvSpPr txBox="1">
            <a:spLocks/>
          </p:cNvSpPr>
          <p:nvPr/>
        </p:nvSpPr>
        <p:spPr>
          <a:xfrm>
            <a:off x="9524" y="550572"/>
            <a:ext cx="11259676" cy="387798"/>
          </a:xfrm>
          <a:prstGeom prst="rect">
            <a:avLst/>
          </a:prstGeom>
        </p:spPr>
        <p:txBody>
          <a:bodyPr/>
          <a:lstStyle>
            <a:lvl1pPr marL="0" indent="0" algn="l" defTabSz="914355" rtl="0" eaLnBrk="1" latinLnBrk="0" hangingPunct="1">
              <a:lnSpc>
                <a:spcPct val="100000"/>
              </a:lnSpc>
              <a:spcBef>
                <a:spcPts val="600"/>
              </a:spcBef>
              <a:spcAft>
                <a:spcPts val="600"/>
              </a:spcAft>
              <a:buFont typeface="Arial" panose="020B0604020202020204" pitchFamily="34" charset="0"/>
              <a:buNone/>
              <a:defRPr sz="1600" b="1" kern="1200">
                <a:solidFill>
                  <a:schemeClr val="tx2"/>
                </a:solidFill>
                <a:latin typeface="+mn-lt"/>
                <a:ea typeface="+mn-ea"/>
                <a:cs typeface="Arial" panose="020B0604020202020204" pitchFamily="34" charset="0"/>
              </a:defRPr>
            </a:lvl1pPr>
            <a:lvl2pPr marL="0" indent="0" algn="l" defTabSz="914355" rtl="0" eaLnBrk="1" latinLnBrk="0" hangingPunct="1">
              <a:lnSpc>
                <a:spcPct val="100000"/>
              </a:lnSpc>
              <a:spcBef>
                <a:spcPts val="0"/>
              </a:spcBef>
              <a:spcAft>
                <a:spcPts val="600"/>
              </a:spcAft>
              <a:buClr>
                <a:schemeClr val="accent1"/>
              </a:buClr>
              <a:buFont typeface="Wingdings" pitchFamily="2" charset="2"/>
              <a:buNone/>
              <a:defRPr sz="1600" b="0" i="0" kern="1200">
                <a:solidFill>
                  <a:schemeClr val="tx1"/>
                </a:solidFill>
                <a:latin typeface="+mn-lt"/>
                <a:ea typeface="+mn-ea"/>
                <a:cs typeface="Arial" panose="020B0604020202020204" pitchFamily="34" charset="0"/>
              </a:defRPr>
            </a:lvl2pPr>
            <a:lvl3pPr marL="216000" indent="-216000" algn="l" defTabSz="914355" rtl="0" eaLnBrk="1" latinLnBrk="0" hangingPunct="1">
              <a:lnSpc>
                <a:spcPct val="100000"/>
              </a:lnSpc>
              <a:spcBef>
                <a:spcPts val="5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3pPr>
            <a:lvl4pPr marL="432000" indent="-216000" algn="l" defTabSz="914355" rtl="0" eaLnBrk="1" latinLnBrk="0" hangingPunct="1">
              <a:lnSpc>
                <a:spcPct val="100000"/>
              </a:lnSpc>
              <a:spcBef>
                <a:spcPts val="5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4pPr>
            <a:lvl5pPr marL="648000" indent="-216000" algn="l" defTabSz="914355" rtl="0" eaLnBrk="1" latinLnBrk="0" hangingPunct="1">
              <a:lnSpc>
                <a:spcPct val="100000"/>
              </a:lnSpc>
              <a:spcBef>
                <a:spcPts val="5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5pPr>
            <a:lvl6pPr marL="864000" indent="-216000" algn="l" defTabSz="914355" rtl="0" eaLnBrk="1" latinLnBrk="0" hangingPunct="1">
              <a:lnSpc>
                <a:spcPct val="90000"/>
              </a:lnSpc>
              <a:spcBef>
                <a:spcPts val="500"/>
              </a:spcBef>
              <a:buClr>
                <a:schemeClr val="tx2"/>
              </a:buClr>
              <a:buFont typeface="Wingdings" pitchFamily="2" charset="2"/>
              <a:buChar char="§"/>
              <a:defRPr lang="de-DE" sz="1600" b="0" i="0" kern="1200" dirty="0">
                <a:solidFill>
                  <a:schemeClr val="tx1"/>
                </a:solidFill>
                <a:latin typeface="+mn-lt"/>
                <a:ea typeface="+mn-ea"/>
                <a:cs typeface="Arial" panose="020B0604020202020204" pitchFamily="34" charset="0"/>
              </a:defRPr>
            </a:lvl6pPr>
            <a:lvl7pPr marL="1080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a:solidFill>
                  <a:schemeClr val="tx1"/>
                </a:solidFill>
                <a:latin typeface="+mn-lt"/>
                <a:ea typeface="+mn-ea"/>
                <a:cs typeface="+mn-cs"/>
              </a:defRPr>
            </a:lvl7pPr>
            <a:lvl8pPr marL="1296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a:solidFill>
                  <a:schemeClr val="tx1"/>
                </a:solidFill>
                <a:latin typeface="+mn-lt"/>
                <a:ea typeface="+mn-ea"/>
                <a:cs typeface="+mn-cs"/>
              </a:defRPr>
            </a:lvl8pPr>
            <a:lvl9pPr marL="1512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baseline="0">
                <a:solidFill>
                  <a:schemeClr val="tx1"/>
                </a:solidFill>
                <a:latin typeface="+mn-lt"/>
                <a:ea typeface="+mn-ea"/>
                <a:cs typeface="+mn-cs"/>
              </a:defRPr>
            </a:lvl9pPr>
          </a:lstStyle>
          <a:p>
            <a:endParaRPr lang="de-DE" sz="2800" dirty="0"/>
          </a:p>
        </p:txBody>
      </p:sp>
      <p:sp>
        <p:nvSpPr>
          <p:cNvPr id="599" name="Textfeld 598">
            <a:extLst>
              <a:ext uri="{FF2B5EF4-FFF2-40B4-BE49-F238E27FC236}">
                <a16:creationId xmlns:a16="http://schemas.microsoft.com/office/drawing/2014/main" id="{6982A5B4-9069-4BA1-B2D3-576E1927E758}"/>
              </a:ext>
            </a:extLst>
          </p:cNvPr>
          <p:cNvSpPr txBox="1"/>
          <p:nvPr/>
        </p:nvSpPr>
        <p:spPr>
          <a:xfrm>
            <a:off x="2964575" y="1631647"/>
            <a:ext cx="2139360" cy="276999"/>
          </a:xfrm>
          <a:prstGeom prst="rect">
            <a:avLst/>
          </a:prstGeom>
          <a:noFill/>
          <a:ln>
            <a:noFill/>
          </a:ln>
        </p:spPr>
        <p:txBody>
          <a:bodyPr wrap="square" lIns="0" tIns="0" rIns="0" bIns="0" rtlCol="0">
            <a:spAutoFit/>
          </a:bodyPr>
          <a:lstStyle/>
          <a:p>
            <a:pPr algn="l"/>
            <a:r>
              <a:rPr lang="de-DE" b="1" dirty="0">
                <a:solidFill>
                  <a:schemeClr val="accent3"/>
                </a:solidFill>
              </a:rPr>
              <a:t>Haguenau</a:t>
            </a:r>
          </a:p>
        </p:txBody>
      </p:sp>
      <p:sp>
        <p:nvSpPr>
          <p:cNvPr id="453" name="Rechteck 452"/>
          <p:cNvSpPr/>
          <p:nvPr/>
        </p:nvSpPr>
        <p:spPr>
          <a:xfrm>
            <a:off x="4141320" y="3502506"/>
            <a:ext cx="130973" cy="130973"/>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a:defRPr/>
            </a:pPr>
            <a:endParaRPr lang="de-DE" sz="1800" kern="0" dirty="0">
              <a:solidFill>
                <a:srgbClr val="FFFFFF"/>
              </a:solidFill>
              <a:latin typeface="Arial"/>
            </a:endParaRPr>
          </a:p>
        </p:txBody>
      </p:sp>
      <p:sp>
        <p:nvSpPr>
          <p:cNvPr id="488" name="Ellipse 487"/>
          <p:cNvSpPr/>
          <p:nvPr/>
        </p:nvSpPr>
        <p:spPr>
          <a:xfrm>
            <a:off x="6733754" y="4764450"/>
            <a:ext cx="174631" cy="17463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defRPr/>
            </a:pPr>
            <a:endParaRPr lang="de-DE" sz="1800" kern="0" dirty="0">
              <a:solidFill>
                <a:srgbClr val="FFFFFF"/>
              </a:solidFill>
              <a:latin typeface="Arial"/>
            </a:endParaRPr>
          </a:p>
        </p:txBody>
      </p:sp>
      <p:sp>
        <p:nvSpPr>
          <p:cNvPr id="490" name="Rechteck 489"/>
          <p:cNvSpPr/>
          <p:nvPr/>
        </p:nvSpPr>
        <p:spPr>
          <a:xfrm>
            <a:off x="6701568" y="4472655"/>
            <a:ext cx="130973" cy="130973"/>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a:defRPr/>
            </a:pPr>
            <a:endParaRPr lang="de-DE" sz="1800" kern="0" dirty="0">
              <a:solidFill>
                <a:srgbClr val="FFFFFF"/>
              </a:solidFill>
              <a:latin typeface="Arial"/>
            </a:endParaRPr>
          </a:p>
        </p:txBody>
      </p:sp>
      <p:sp>
        <p:nvSpPr>
          <p:cNvPr id="492" name="Rechteck 491"/>
          <p:cNvSpPr/>
          <p:nvPr/>
        </p:nvSpPr>
        <p:spPr>
          <a:xfrm>
            <a:off x="6173233" y="4963694"/>
            <a:ext cx="130973" cy="130973"/>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a:defRPr/>
            </a:pPr>
            <a:endParaRPr lang="de-DE" sz="1800" kern="0" dirty="0">
              <a:solidFill>
                <a:srgbClr val="FFFFFF"/>
              </a:solidFill>
              <a:latin typeface="Arial"/>
            </a:endParaRPr>
          </a:p>
        </p:txBody>
      </p:sp>
      <p:sp>
        <p:nvSpPr>
          <p:cNvPr id="564" name="Rechteck 563">
            <a:extLst>
              <a:ext uri="{FF2B5EF4-FFF2-40B4-BE49-F238E27FC236}">
                <a16:creationId xmlns:a16="http://schemas.microsoft.com/office/drawing/2014/main" id="{79A73F1A-95DD-4E3E-8A97-8E97305E0184}"/>
              </a:ext>
            </a:extLst>
          </p:cNvPr>
          <p:cNvSpPr/>
          <p:nvPr/>
        </p:nvSpPr>
        <p:spPr>
          <a:xfrm>
            <a:off x="6258375" y="4824566"/>
            <a:ext cx="130973" cy="130973"/>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a:defRPr/>
            </a:pPr>
            <a:endParaRPr lang="de-DE" sz="1800" kern="0" dirty="0">
              <a:solidFill>
                <a:srgbClr val="FFFFFF"/>
              </a:solidFill>
              <a:latin typeface="Arial"/>
            </a:endParaRPr>
          </a:p>
        </p:txBody>
      </p:sp>
      <p:sp>
        <p:nvSpPr>
          <p:cNvPr id="565" name="Rechteck 564">
            <a:extLst>
              <a:ext uri="{FF2B5EF4-FFF2-40B4-BE49-F238E27FC236}">
                <a16:creationId xmlns:a16="http://schemas.microsoft.com/office/drawing/2014/main" id="{16F9B7E5-E757-42D3-A931-39A46B8450C2}"/>
              </a:ext>
            </a:extLst>
          </p:cNvPr>
          <p:cNvSpPr/>
          <p:nvPr/>
        </p:nvSpPr>
        <p:spPr>
          <a:xfrm>
            <a:off x="6466552" y="4625216"/>
            <a:ext cx="130973" cy="130973"/>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a:defRPr/>
            </a:pPr>
            <a:endParaRPr lang="de-DE" sz="1800" kern="0" dirty="0">
              <a:solidFill>
                <a:srgbClr val="FFFFFF"/>
              </a:solidFill>
              <a:latin typeface="Arial"/>
            </a:endParaRPr>
          </a:p>
        </p:txBody>
      </p:sp>
      <p:sp>
        <p:nvSpPr>
          <p:cNvPr id="566" name="Rechteck 565">
            <a:extLst>
              <a:ext uri="{FF2B5EF4-FFF2-40B4-BE49-F238E27FC236}">
                <a16:creationId xmlns:a16="http://schemas.microsoft.com/office/drawing/2014/main" id="{2A7C270B-D3D4-4A93-8B5B-016D8887C54E}"/>
              </a:ext>
            </a:extLst>
          </p:cNvPr>
          <p:cNvSpPr/>
          <p:nvPr/>
        </p:nvSpPr>
        <p:spPr>
          <a:xfrm>
            <a:off x="6856427" y="5484915"/>
            <a:ext cx="130973" cy="130973"/>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a:defRPr/>
            </a:pPr>
            <a:endParaRPr lang="de-DE" sz="1800" kern="0" dirty="0">
              <a:solidFill>
                <a:srgbClr val="FFFFFF"/>
              </a:solidFill>
              <a:latin typeface="Arial"/>
            </a:endParaRPr>
          </a:p>
        </p:txBody>
      </p:sp>
      <p:sp>
        <p:nvSpPr>
          <p:cNvPr id="568" name="Rechteck 567">
            <a:extLst>
              <a:ext uri="{FF2B5EF4-FFF2-40B4-BE49-F238E27FC236}">
                <a16:creationId xmlns:a16="http://schemas.microsoft.com/office/drawing/2014/main" id="{F3B6309C-616C-40A9-91E5-648A3E7D3B73}"/>
              </a:ext>
            </a:extLst>
          </p:cNvPr>
          <p:cNvSpPr/>
          <p:nvPr/>
        </p:nvSpPr>
        <p:spPr>
          <a:xfrm flipV="1">
            <a:off x="11405339" y="868621"/>
            <a:ext cx="130973" cy="130973"/>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a:defRPr/>
            </a:pPr>
            <a:endParaRPr lang="de-DE" sz="1800" kern="0" dirty="0">
              <a:solidFill>
                <a:srgbClr val="FFFFFF"/>
              </a:solidFill>
              <a:latin typeface="Arial"/>
            </a:endParaRPr>
          </a:p>
        </p:txBody>
      </p:sp>
      <p:cxnSp>
        <p:nvCxnSpPr>
          <p:cNvPr id="345" name="Verbinder: gewinkelt 344">
            <a:extLst>
              <a:ext uri="{FF2B5EF4-FFF2-40B4-BE49-F238E27FC236}">
                <a16:creationId xmlns:a16="http://schemas.microsoft.com/office/drawing/2014/main" id="{17EA5AF7-7566-41A4-9571-EACE7DB5F1E6}"/>
              </a:ext>
            </a:extLst>
          </p:cNvPr>
          <p:cNvCxnSpPr>
            <a:cxnSpLocks/>
            <a:stCxn id="453" idx="2"/>
          </p:cNvCxnSpPr>
          <p:nvPr/>
        </p:nvCxnSpPr>
        <p:spPr>
          <a:xfrm rot="5400000">
            <a:off x="2962724" y="2645562"/>
            <a:ext cx="256166" cy="2232000"/>
          </a:xfrm>
          <a:prstGeom prst="bentConnector2">
            <a:avLst/>
          </a:prstGeom>
          <a:ln w="19050"/>
        </p:spPr>
        <p:style>
          <a:lnRef idx="1">
            <a:schemeClr val="accent3"/>
          </a:lnRef>
          <a:fillRef idx="0">
            <a:schemeClr val="accent3"/>
          </a:fillRef>
          <a:effectRef idx="0">
            <a:schemeClr val="accent3"/>
          </a:effectRef>
          <a:fontRef idx="minor">
            <a:schemeClr val="tx1"/>
          </a:fontRef>
        </p:style>
      </p:cxnSp>
      <p:cxnSp>
        <p:nvCxnSpPr>
          <p:cNvPr id="573" name="Verbinder: gewinkelt 572">
            <a:extLst>
              <a:ext uri="{FF2B5EF4-FFF2-40B4-BE49-F238E27FC236}">
                <a16:creationId xmlns:a16="http://schemas.microsoft.com/office/drawing/2014/main" id="{BD5EF022-264F-4932-846E-A197D45E723B}"/>
              </a:ext>
            </a:extLst>
          </p:cNvPr>
          <p:cNvCxnSpPr>
            <a:cxnSpLocks/>
          </p:cNvCxnSpPr>
          <p:nvPr/>
        </p:nvCxnSpPr>
        <p:spPr>
          <a:xfrm rot="16200000" flipV="1">
            <a:off x="3312595" y="1639071"/>
            <a:ext cx="2340000" cy="3024000"/>
          </a:xfrm>
          <a:prstGeom prst="bentConnector2">
            <a:avLst/>
          </a:prstGeom>
          <a:ln w="19050"/>
        </p:spPr>
        <p:style>
          <a:lnRef idx="2">
            <a:schemeClr val="accent3"/>
          </a:lnRef>
          <a:fillRef idx="0">
            <a:schemeClr val="accent3"/>
          </a:fillRef>
          <a:effectRef idx="1">
            <a:schemeClr val="accent3"/>
          </a:effectRef>
          <a:fontRef idx="minor">
            <a:schemeClr val="tx1"/>
          </a:fontRef>
        </p:style>
      </p:cxnSp>
      <p:cxnSp>
        <p:nvCxnSpPr>
          <p:cNvPr id="574" name="Verbinder: gewinkelt 573">
            <a:extLst>
              <a:ext uri="{FF2B5EF4-FFF2-40B4-BE49-F238E27FC236}">
                <a16:creationId xmlns:a16="http://schemas.microsoft.com/office/drawing/2014/main" id="{FDE2D5DA-983F-46DD-A36B-2B38E35E903A}"/>
              </a:ext>
            </a:extLst>
          </p:cNvPr>
          <p:cNvCxnSpPr>
            <a:cxnSpLocks/>
          </p:cNvCxnSpPr>
          <p:nvPr/>
        </p:nvCxnSpPr>
        <p:spPr>
          <a:xfrm rot="10800000" flipV="1">
            <a:off x="3898726" y="5094664"/>
            <a:ext cx="2340000" cy="714183"/>
          </a:xfrm>
          <a:prstGeom prst="bentConnector3">
            <a:avLst>
              <a:gd name="adj1" fmla="val -26"/>
            </a:avLst>
          </a:prstGeom>
          <a:ln w="19050"/>
        </p:spPr>
        <p:style>
          <a:lnRef idx="2">
            <a:schemeClr val="accent3"/>
          </a:lnRef>
          <a:fillRef idx="0">
            <a:schemeClr val="accent3"/>
          </a:fillRef>
          <a:effectRef idx="1">
            <a:schemeClr val="accent3"/>
          </a:effectRef>
          <a:fontRef idx="minor">
            <a:schemeClr val="tx1"/>
          </a:fontRef>
        </p:style>
      </p:cxnSp>
      <p:cxnSp>
        <p:nvCxnSpPr>
          <p:cNvPr id="575" name="Verbinder: gewinkelt 574">
            <a:extLst>
              <a:ext uri="{FF2B5EF4-FFF2-40B4-BE49-F238E27FC236}">
                <a16:creationId xmlns:a16="http://schemas.microsoft.com/office/drawing/2014/main" id="{503EF59B-35BF-4F28-BDD5-4214F446FAAF}"/>
              </a:ext>
            </a:extLst>
          </p:cNvPr>
          <p:cNvCxnSpPr>
            <a:cxnSpLocks/>
          </p:cNvCxnSpPr>
          <p:nvPr/>
        </p:nvCxnSpPr>
        <p:spPr>
          <a:xfrm rot="16200000" flipV="1">
            <a:off x="5159456" y="3648890"/>
            <a:ext cx="155351" cy="2196000"/>
          </a:xfrm>
          <a:prstGeom prst="bentConnector2">
            <a:avLst/>
          </a:prstGeom>
          <a:ln w="19050"/>
        </p:spPr>
        <p:style>
          <a:lnRef idx="2">
            <a:schemeClr val="accent3"/>
          </a:lnRef>
          <a:fillRef idx="0">
            <a:schemeClr val="accent3"/>
          </a:fillRef>
          <a:effectRef idx="1">
            <a:schemeClr val="accent3"/>
          </a:effectRef>
          <a:fontRef idx="minor">
            <a:schemeClr val="tx1"/>
          </a:fontRef>
        </p:style>
      </p:cxnSp>
      <p:cxnSp>
        <p:nvCxnSpPr>
          <p:cNvPr id="577" name="Verbinder: gewinkelt 576">
            <a:extLst>
              <a:ext uri="{FF2B5EF4-FFF2-40B4-BE49-F238E27FC236}">
                <a16:creationId xmlns:a16="http://schemas.microsoft.com/office/drawing/2014/main" id="{439F36DD-2700-4D37-B949-8991D81C5695}"/>
              </a:ext>
            </a:extLst>
          </p:cNvPr>
          <p:cNvCxnSpPr>
            <a:cxnSpLocks/>
          </p:cNvCxnSpPr>
          <p:nvPr/>
        </p:nvCxnSpPr>
        <p:spPr>
          <a:xfrm flipV="1">
            <a:off x="6535006" y="2373456"/>
            <a:ext cx="2016000" cy="2251763"/>
          </a:xfrm>
          <a:prstGeom prst="bentConnector3">
            <a:avLst>
              <a:gd name="adj1" fmla="val -137"/>
            </a:avLst>
          </a:prstGeom>
          <a:ln w="19050"/>
        </p:spPr>
        <p:style>
          <a:lnRef idx="2">
            <a:schemeClr val="accent3"/>
          </a:lnRef>
          <a:fillRef idx="0">
            <a:schemeClr val="accent3"/>
          </a:fillRef>
          <a:effectRef idx="1">
            <a:schemeClr val="accent3"/>
          </a:effectRef>
          <a:fontRef idx="minor">
            <a:schemeClr val="tx1"/>
          </a:fontRef>
        </p:style>
      </p:cxnSp>
      <p:cxnSp>
        <p:nvCxnSpPr>
          <p:cNvPr id="582" name="Verbinder: gewinkelt 581">
            <a:extLst>
              <a:ext uri="{FF2B5EF4-FFF2-40B4-BE49-F238E27FC236}">
                <a16:creationId xmlns:a16="http://schemas.microsoft.com/office/drawing/2014/main" id="{9FBECCAA-9C59-4250-9DE7-75F9AAE8B18E}"/>
              </a:ext>
            </a:extLst>
          </p:cNvPr>
          <p:cNvCxnSpPr>
            <a:cxnSpLocks/>
            <a:stCxn id="488" idx="4"/>
          </p:cNvCxnSpPr>
          <p:nvPr/>
        </p:nvCxnSpPr>
        <p:spPr>
          <a:xfrm rot="16200000" flipH="1">
            <a:off x="8111868" y="3648276"/>
            <a:ext cx="154401" cy="2736000"/>
          </a:xfrm>
          <a:prstGeom prst="bentConnector2">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85" name="Verbinder: gewinkelt 584">
            <a:extLst>
              <a:ext uri="{FF2B5EF4-FFF2-40B4-BE49-F238E27FC236}">
                <a16:creationId xmlns:a16="http://schemas.microsoft.com/office/drawing/2014/main" id="{D852A8D9-D08A-4DC8-A9FE-7F59B90105A8}"/>
              </a:ext>
            </a:extLst>
          </p:cNvPr>
          <p:cNvCxnSpPr>
            <a:cxnSpLocks/>
          </p:cNvCxnSpPr>
          <p:nvPr/>
        </p:nvCxnSpPr>
        <p:spPr>
          <a:xfrm rot="5400000" flipH="1" flipV="1">
            <a:off x="7398986" y="2900965"/>
            <a:ext cx="947366" cy="2196000"/>
          </a:xfrm>
          <a:prstGeom prst="bentConnector2">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88" name="Verbinder: gewinkelt 587">
            <a:extLst>
              <a:ext uri="{FF2B5EF4-FFF2-40B4-BE49-F238E27FC236}">
                <a16:creationId xmlns:a16="http://schemas.microsoft.com/office/drawing/2014/main" id="{EE354280-C56A-482D-B889-FF96C81792CB}"/>
              </a:ext>
            </a:extLst>
          </p:cNvPr>
          <p:cNvCxnSpPr>
            <a:cxnSpLocks/>
            <a:stCxn id="568" idx="0"/>
          </p:cNvCxnSpPr>
          <p:nvPr/>
        </p:nvCxnSpPr>
        <p:spPr>
          <a:xfrm rot="5400000">
            <a:off x="10437503" y="124917"/>
            <a:ext cx="158647" cy="1908000"/>
          </a:xfrm>
          <a:prstGeom prst="bentConnector2">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94" name="Textfeld 593">
            <a:extLst>
              <a:ext uri="{FF2B5EF4-FFF2-40B4-BE49-F238E27FC236}">
                <a16:creationId xmlns:a16="http://schemas.microsoft.com/office/drawing/2014/main" id="{18265AE3-7733-4B30-AB78-E4A89F823457}"/>
              </a:ext>
            </a:extLst>
          </p:cNvPr>
          <p:cNvSpPr txBox="1"/>
          <p:nvPr/>
        </p:nvSpPr>
        <p:spPr>
          <a:xfrm>
            <a:off x="9579190" y="809881"/>
            <a:ext cx="1908001" cy="276999"/>
          </a:xfrm>
          <a:prstGeom prst="rect">
            <a:avLst/>
          </a:prstGeom>
          <a:noFill/>
        </p:spPr>
        <p:txBody>
          <a:bodyPr wrap="square" lIns="0" tIns="0" rIns="0" bIns="0" rtlCol="0">
            <a:spAutoFit/>
          </a:bodyPr>
          <a:lstStyle/>
          <a:p>
            <a:pPr algn="l"/>
            <a:r>
              <a:rPr lang="de-DE" b="1" dirty="0" err="1">
                <a:solidFill>
                  <a:schemeClr val="accent3"/>
                </a:solidFill>
              </a:rPr>
              <a:t>Zielonka</a:t>
            </a:r>
            <a:endParaRPr lang="de-DE" b="1" dirty="0">
              <a:solidFill>
                <a:schemeClr val="accent3"/>
              </a:solidFill>
            </a:endParaRPr>
          </a:p>
        </p:txBody>
      </p:sp>
      <p:sp>
        <p:nvSpPr>
          <p:cNvPr id="596" name="Textfeld 595">
            <a:extLst>
              <a:ext uri="{FF2B5EF4-FFF2-40B4-BE49-F238E27FC236}">
                <a16:creationId xmlns:a16="http://schemas.microsoft.com/office/drawing/2014/main" id="{B543DC57-733F-42B9-B2E4-7B7654CB3A76}"/>
              </a:ext>
            </a:extLst>
          </p:cNvPr>
          <p:cNvSpPr txBox="1"/>
          <p:nvPr/>
        </p:nvSpPr>
        <p:spPr>
          <a:xfrm>
            <a:off x="2000934" y="3540477"/>
            <a:ext cx="2085808" cy="276999"/>
          </a:xfrm>
          <a:prstGeom prst="rect">
            <a:avLst/>
          </a:prstGeom>
          <a:noFill/>
          <a:ln>
            <a:noFill/>
          </a:ln>
        </p:spPr>
        <p:txBody>
          <a:bodyPr wrap="square" lIns="0" tIns="0" rIns="0" bIns="0" rtlCol="0">
            <a:spAutoFit/>
          </a:bodyPr>
          <a:lstStyle/>
          <a:p>
            <a:pPr algn="l"/>
            <a:r>
              <a:rPr lang="de-DE" b="1" dirty="0">
                <a:solidFill>
                  <a:schemeClr val="accent3"/>
                </a:solidFill>
              </a:rPr>
              <a:t>Cranbury</a:t>
            </a:r>
          </a:p>
        </p:txBody>
      </p:sp>
      <p:sp>
        <p:nvSpPr>
          <p:cNvPr id="597" name="Textfeld 596">
            <a:extLst>
              <a:ext uri="{FF2B5EF4-FFF2-40B4-BE49-F238E27FC236}">
                <a16:creationId xmlns:a16="http://schemas.microsoft.com/office/drawing/2014/main" id="{447042E8-07DD-4FAF-8D2F-701B5E56F7EF}"/>
              </a:ext>
            </a:extLst>
          </p:cNvPr>
          <p:cNvSpPr txBox="1"/>
          <p:nvPr/>
        </p:nvSpPr>
        <p:spPr>
          <a:xfrm>
            <a:off x="6535930" y="3181207"/>
            <a:ext cx="2429438" cy="276999"/>
          </a:xfrm>
          <a:prstGeom prst="rect">
            <a:avLst/>
          </a:prstGeom>
          <a:noFill/>
        </p:spPr>
        <p:txBody>
          <a:bodyPr wrap="square" lIns="0" tIns="0" rIns="0" bIns="0" rtlCol="0">
            <a:spAutoFit/>
          </a:bodyPr>
          <a:lstStyle/>
          <a:p>
            <a:pPr algn="r"/>
            <a:r>
              <a:rPr lang="de-DE" b="1" dirty="0">
                <a:solidFill>
                  <a:schemeClr val="accent3"/>
                </a:solidFill>
              </a:rPr>
              <a:t>Ditzingen</a:t>
            </a:r>
          </a:p>
        </p:txBody>
      </p:sp>
      <p:sp>
        <p:nvSpPr>
          <p:cNvPr id="598" name="Textfeld 597">
            <a:extLst>
              <a:ext uri="{FF2B5EF4-FFF2-40B4-BE49-F238E27FC236}">
                <a16:creationId xmlns:a16="http://schemas.microsoft.com/office/drawing/2014/main" id="{688413BC-C251-46C4-8A07-062A6B054BAE}"/>
              </a:ext>
            </a:extLst>
          </p:cNvPr>
          <p:cNvSpPr txBox="1"/>
          <p:nvPr/>
        </p:nvSpPr>
        <p:spPr>
          <a:xfrm>
            <a:off x="6530351" y="2024446"/>
            <a:ext cx="1994473" cy="276999"/>
          </a:xfrm>
          <a:prstGeom prst="rect">
            <a:avLst/>
          </a:prstGeom>
          <a:noFill/>
          <a:ln>
            <a:noFill/>
          </a:ln>
        </p:spPr>
        <p:txBody>
          <a:bodyPr wrap="square" lIns="0" tIns="0" rIns="0" bIns="0" rtlCol="0">
            <a:spAutoFit/>
          </a:bodyPr>
          <a:lstStyle/>
          <a:p>
            <a:pPr algn="r"/>
            <a:r>
              <a:rPr lang="de-DE" b="1" dirty="0">
                <a:solidFill>
                  <a:schemeClr val="accent3"/>
                </a:solidFill>
              </a:rPr>
              <a:t>Schramberg</a:t>
            </a:r>
          </a:p>
        </p:txBody>
      </p:sp>
      <p:sp>
        <p:nvSpPr>
          <p:cNvPr id="600" name="Textfeld 599">
            <a:extLst>
              <a:ext uri="{FF2B5EF4-FFF2-40B4-BE49-F238E27FC236}">
                <a16:creationId xmlns:a16="http://schemas.microsoft.com/office/drawing/2014/main" id="{A423E2B9-0657-4236-A1E4-A3B92C7D0341}"/>
              </a:ext>
            </a:extLst>
          </p:cNvPr>
          <p:cNvSpPr txBox="1"/>
          <p:nvPr/>
        </p:nvSpPr>
        <p:spPr>
          <a:xfrm>
            <a:off x="4156556" y="4320163"/>
            <a:ext cx="2089250" cy="276999"/>
          </a:xfrm>
          <a:prstGeom prst="rect">
            <a:avLst/>
          </a:prstGeom>
          <a:noFill/>
          <a:ln>
            <a:noFill/>
          </a:ln>
        </p:spPr>
        <p:txBody>
          <a:bodyPr wrap="square" lIns="0" tIns="0" rIns="0" bIns="0" rtlCol="0">
            <a:spAutoFit/>
          </a:bodyPr>
          <a:lstStyle/>
          <a:p>
            <a:pPr algn="l"/>
            <a:r>
              <a:rPr lang="de-DE" b="1" dirty="0">
                <a:solidFill>
                  <a:schemeClr val="accent3"/>
                </a:solidFill>
              </a:rPr>
              <a:t>Teningen</a:t>
            </a:r>
          </a:p>
        </p:txBody>
      </p:sp>
      <p:sp>
        <p:nvSpPr>
          <p:cNvPr id="602" name="Textfeld 601">
            <a:extLst>
              <a:ext uri="{FF2B5EF4-FFF2-40B4-BE49-F238E27FC236}">
                <a16:creationId xmlns:a16="http://schemas.microsoft.com/office/drawing/2014/main" id="{9081A869-94DB-44C1-8B39-2C6518CB7ED2}"/>
              </a:ext>
            </a:extLst>
          </p:cNvPr>
          <p:cNvSpPr txBox="1"/>
          <p:nvPr/>
        </p:nvSpPr>
        <p:spPr>
          <a:xfrm>
            <a:off x="7343474" y="4747340"/>
            <a:ext cx="2202094" cy="276999"/>
          </a:xfrm>
          <a:prstGeom prst="rect">
            <a:avLst/>
          </a:prstGeom>
          <a:noFill/>
        </p:spPr>
        <p:txBody>
          <a:bodyPr wrap="square" lIns="0" tIns="0" rIns="0" bIns="0" rtlCol="0">
            <a:spAutoFit/>
          </a:bodyPr>
          <a:lstStyle/>
          <a:p>
            <a:pPr algn="r"/>
            <a:r>
              <a:rPr lang="de-DE" b="1" dirty="0">
                <a:solidFill>
                  <a:schemeClr val="accent3"/>
                </a:solidFill>
              </a:rPr>
              <a:t>Hettingen</a:t>
            </a:r>
          </a:p>
        </p:txBody>
      </p:sp>
      <p:sp>
        <p:nvSpPr>
          <p:cNvPr id="603" name="Textfeld 602">
            <a:extLst>
              <a:ext uri="{FF2B5EF4-FFF2-40B4-BE49-F238E27FC236}">
                <a16:creationId xmlns:a16="http://schemas.microsoft.com/office/drawing/2014/main" id="{55E14412-AC79-421C-AB6A-2A886E0D446A}"/>
              </a:ext>
            </a:extLst>
          </p:cNvPr>
          <p:cNvSpPr txBox="1"/>
          <p:nvPr/>
        </p:nvSpPr>
        <p:spPr>
          <a:xfrm>
            <a:off x="8769948" y="5762851"/>
            <a:ext cx="1065662" cy="276999"/>
          </a:xfrm>
          <a:prstGeom prst="rect">
            <a:avLst/>
          </a:prstGeom>
          <a:noFill/>
        </p:spPr>
        <p:txBody>
          <a:bodyPr wrap="square" lIns="0" tIns="0" rIns="0" bIns="0" rtlCol="0">
            <a:spAutoFit/>
          </a:bodyPr>
          <a:lstStyle/>
          <a:p>
            <a:pPr algn="r"/>
            <a:r>
              <a:rPr lang="de-DE" b="1" dirty="0">
                <a:solidFill>
                  <a:schemeClr val="accent3"/>
                </a:solidFill>
              </a:rPr>
              <a:t>Grüsch</a:t>
            </a:r>
          </a:p>
        </p:txBody>
      </p:sp>
      <p:cxnSp>
        <p:nvCxnSpPr>
          <p:cNvPr id="604" name="Verbinder: gewinkelt 603">
            <a:extLst>
              <a:ext uri="{FF2B5EF4-FFF2-40B4-BE49-F238E27FC236}">
                <a16:creationId xmlns:a16="http://schemas.microsoft.com/office/drawing/2014/main" id="{79A971BD-C90E-450B-9DDC-5E79C0D001E5}"/>
              </a:ext>
            </a:extLst>
          </p:cNvPr>
          <p:cNvCxnSpPr>
            <a:cxnSpLocks/>
            <a:stCxn id="566" idx="2"/>
          </p:cNvCxnSpPr>
          <p:nvPr/>
        </p:nvCxnSpPr>
        <p:spPr>
          <a:xfrm rot="16200000" flipH="1">
            <a:off x="8133252" y="4404550"/>
            <a:ext cx="493324" cy="2916000"/>
          </a:xfrm>
          <a:prstGeom prst="bentConnector2">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07" name="Text Box 26">
            <a:extLst>
              <a:ext uri="{FF2B5EF4-FFF2-40B4-BE49-F238E27FC236}">
                <a16:creationId xmlns:a16="http://schemas.microsoft.com/office/drawing/2014/main" id="{407D5A88-5D01-42F4-9A7D-5CFB6B2DDF6A}"/>
              </a:ext>
            </a:extLst>
          </p:cNvPr>
          <p:cNvSpPr txBox="1">
            <a:spLocks noChangeArrowheads="1"/>
          </p:cNvSpPr>
          <p:nvPr/>
        </p:nvSpPr>
        <p:spPr bwMode="auto">
          <a:xfrm>
            <a:off x="6770873" y="3501538"/>
            <a:ext cx="2334017" cy="292388"/>
          </a:xfrm>
          <a:prstGeom prst="rect">
            <a:avLst/>
          </a:prstGeom>
          <a:noFill/>
          <a:ln w="19050">
            <a:noFill/>
            <a:miter lim="800000"/>
            <a:headEnd/>
            <a:tailEnd/>
          </a:ln>
        </p:spPr>
        <p:txBody>
          <a:bodyPr wrap="square">
            <a:spAutoFit/>
          </a:bodyPr>
          <a:lstStyle/>
          <a:p>
            <a:pPr marL="182563" lvl="0" indent="-182563" defTabSz="762000" eaLnBrk="0" hangingPunct="0">
              <a:buClr>
                <a:schemeClr val="tx1"/>
              </a:buClr>
              <a:buFont typeface="Wingdings" pitchFamily="2" charset="2"/>
              <a:buChar char="§"/>
              <a:defRPr/>
            </a:pPr>
            <a:r>
              <a:rPr lang="de-DE" sz="1300" b="1" kern="0" dirty="0"/>
              <a:t>Laseraggregat </a:t>
            </a:r>
            <a:r>
              <a:rPr lang="de-DE" sz="1300" b="1" kern="0" dirty="0" err="1"/>
              <a:t>TruFlow</a:t>
            </a:r>
            <a:endParaRPr lang="de-DE" sz="1300" b="1" kern="0" dirty="0"/>
          </a:p>
        </p:txBody>
      </p:sp>
      <p:sp>
        <p:nvSpPr>
          <p:cNvPr id="609" name="Text Box 36">
            <a:extLst>
              <a:ext uri="{FF2B5EF4-FFF2-40B4-BE49-F238E27FC236}">
                <a16:creationId xmlns:a16="http://schemas.microsoft.com/office/drawing/2014/main" id="{AFF6B337-2B8F-48AE-9124-A2D67B96E4EB}"/>
              </a:ext>
            </a:extLst>
          </p:cNvPr>
          <p:cNvSpPr txBox="1">
            <a:spLocks noChangeArrowheads="1"/>
          </p:cNvSpPr>
          <p:nvPr/>
        </p:nvSpPr>
        <p:spPr bwMode="auto">
          <a:xfrm>
            <a:off x="7667679" y="5089302"/>
            <a:ext cx="2174186" cy="492443"/>
          </a:xfrm>
          <a:prstGeom prst="rect">
            <a:avLst/>
          </a:prstGeom>
          <a:noFill/>
          <a:ln w="19050">
            <a:noFill/>
            <a:miter lim="800000"/>
            <a:headEnd/>
            <a:tailEnd/>
          </a:ln>
        </p:spPr>
        <p:txBody>
          <a:bodyPr wrap="square">
            <a:spAutoFit/>
          </a:bodyPr>
          <a:lstStyle/>
          <a:p>
            <a:pPr marL="190500" indent="-190500" defTabSz="762000" eaLnBrk="0" hangingPunct="0">
              <a:buClr>
                <a:schemeClr val="tx1"/>
              </a:buClr>
              <a:buFont typeface="Wingdings" pitchFamily="2" charset="2"/>
              <a:buChar char="§"/>
              <a:defRPr/>
            </a:pPr>
            <a:r>
              <a:rPr lang="de-DE" sz="1300" b="1" kern="0" dirty="0"/>
              <a:t>Endmontage</a:t>
            </a:r>
          </a:p>
          <a:p>
            <a:pPr marL="190500" indent="-190500" defTabSz="762000" eaLnBrk="0" hangingPunct="0">
              <a:buClr>
                <a:schemeClr val="tx1"/>
              </a:buClr>
              <a:buFont typeface="Wingdings" pitchFamily="2" charset="2"/>
              <a:buChar char="§"/>
              <a:defRPr/>
            </a:pPr>
            <a:r>
              <a:rPr lang="de-DE" sz="1300" b="1" kern="0" dirty="0"/>
              <a:t>Kernkomponenten</a:t>
            </a:r>
          </a:p>
        </p:txBody>
      </p:sp>
      <p:sp>
        <p:nvSpPr>
          <p:cNvPr id="610" name="Text Box 36">
            <a:extLst>
              <a:ext uri="{FF2B5EF4-FFF2-40B4-BE49-F238E27FC236}">
                <a16:creationId xmlns:a16="http://schemas.microsoft.com/office/drawing/2014/main" id="{0F0EE98C-D275-4F3B-B918-548C237E45C6}"/>
              </a:ext>
            </a:extLst>
          </p:cNvPr>
          <p:cNvSpPr txBox="1">
            <a:spLocks noChangeArrowheads="1"/>
          </p:cNvSpPr>
          <p:nvPr/>
        </p:nvSpPr>
        <p:spPr bwMode="auto">
          <a:xfrm>
            <a:off x="6899632" y="6084292"/>
            <a:ext cx="2810425" cy="492443"/>
          </a:xfrm>
          <a:prstGeom prst="rect">
            <a:avLst/>
          </a:prstGeom>
          <a:noFill/>
          <a:ln w="19050">
            <a:noFill/>
            <a:miter lim="800000"/>
            <a:headEnd/>
            <a:tailEnd/>
          </a:ln>
        </p:spPr>
        <p:txBody>
          <a:bodyPr wrap="square">
            <a:spAutoFit/>
          </a:bodyPr>
          <a:lstStyle/>
          <a:p>
            <a:pPr marL="190500" indent="-190500" defTabSz="762000" eaLnBrk="0" hangingPunct="0">
              <a:buClr>
                <a:schemeClr val="tx1"/>
              </a:buClr>
              <a:buFont typeface="Wingdings" pitchFamily="2" charset="2"/>
              <a:buChar char="§"/>
              <a:defRPr/>
            </a:pPr>
            <a:r>
              <a:rPr lang="de-DE" sz="1300" b="1" kern="0" dirty="0"/>
              <a:t>Bedienpult</a:t>
            </a:r>
          </a:p>
          <a:p>
            <a:pPr marL="190500" lvl="0" indent="-190500" defTabSz="762000" eaLnBrk="0" hangingPunct="0">
              <a:buClr>
                <a:schemeClr val="tx1"/>
              </a:buClr>
              <a:buFont typeface="Wingdings" pitchFamily="2" charset="2"/>
              <a:buChar char="§"/>
              <a:defRPr/>
            </a:pPr>
            <a:r>
              <a:rPr lang="de-DE" sz="1300" b="1" kern="0" dirty="0"/>
              <a:t>Laseraggregat TruDisk</a:t>
            </a:r>
            <a:endParaRPr lang="de-DE" sz="1000" b="1" kern="0" dirty="0"/>
          </a:p>
        </p:txBody>
      </p:sp>
      <p:sp>
        <p:nvSpPr>
          <p:cNvPr id="611" name="Text Box 26">
            <a:extLst>
              <a:ext uri="{FF2B5EF4-FFF2-40B4-BE49-F238E27FC236}">
                <a16:creationId xmlns:a16="http://schemas.microsoft.com/office/drawing/2014/main" id="{607065F8-9EB9-4510-ADD5-C81D373CB6B7}"/>
              </a:ext>
            </a:extLst>
          </p:cNvPr>
          <p:cNvSpPr txBox="1">
            <a:spLocks noChangeArrowheads="1"/>
          </p:cNvSpPr>
          <p:nvPr/>
        </p:nvSpPr>
        <p:spPr bwMode="auto">
          <a:xfrm>
            <a:off x="4081637" y="4673516"/>
            <a:ext cx="1666095" cy="292387"/>
          </a:xfrm>
          <a:prstGeom prst="rect">
            <a:avLst/>
          </a:prstGeom>
          <a:noFill/>
          <a:ln w="19050">
            <a:noFill/>
            <a:miter lim="800000"/>
            <a:headEnd/>
            <a:tailEnd/>
          </a:ln>
        </p:spPr>
        <p:txBody>
          <a:bodyPr wrap="square">
            <a:spAutoFit/>
          </a:bodyPr>
          <a:lstStyle/>
          <a:p>
            <a:pPr marL="182563" indent="-182563" defTabSz="762000" eaLnBrk="0" hangingPunct="0">
              <a:buFont typeface="Wingdings" panose="05000000000000000000" pitchFamily="2" charset="2"/>
              <a:buChar char="§"/>
              <a:defRPr/>
            </a:pPr>
            <a:r>
              <a:rPr lang="de-DE" sz="1300" b="1" kern="0" dirty="0"/>
              <a:t>LoadMaster</a:t>
            </a:r>
          </a:p>
        </p:txBody>
      </p:sp>
      <p:sp>
        <p:nvSpPr>
          <p:cNvPr id="612" name="Text Box 10">
            <a:extLst>
              <a:ext uri="{FF2B5EF4-FFF2-40B4-BE49-F238E27FC236}">
                <a16:creationId xmlns:a16="http://schemas.microsoft.com/office/drawing/2014/main" id="{6AAA5655-385C-4FBB-88CE-F18314223897}"/>
              </a:ext>
            </a:extLst>
          </p:cNvPr>
          <p:cNvSpPr txBox="1">
            <a:spLocks noChangeArrowheads="1"/>
          </p:cNvSpPr>
          <p:nvPr/>
        </p:nvSpPr>
        <p:spPr bwMode="auto">
          <a:xfrm>
            <a:off x="3824985" y="5806033"/>
            <a:ext cx="2021847" cy="492443"/>
          </a:xfrm>
          <a:prstGeom prst="rect">
            <a:avLst/>
          </a:prstGeom>
          <a:noFill/>
          <a:ln w="19050">
            <a:noFill/>
            <a:miter lim="800000"/>
            <a:headEnd/>
            <a:tailEnd/>
          </a:ln>
        </p:spPr>
        <p:txBody>
          <a:bodyPr wrap="square">
            <a:spAutoFit/>
          </a:bodyPr>
          <a:lstStyle/>
          <a:p>
            <a:pPr marL="182563" indent="-182563" defTabSz="762000" eaLnBrk="0" hangingPunct="0">
              <a:buFont typeface="Wingdings" panose="05000000000000000000" pitchFamily="2" charset="2"/>
              <a:buChar char="§"/>
              <a:defRPr/>
            </a:pPr>
            <a:r>
              <a:rPr lang="de-DE" sz="1300" b="1" kern="0" dirty="0"/>
              <a:t>HF-Generator </a:t>
            </a:r>
            <a:endParaRPr lang="de-DE" sz="1300" b="1" dirty="0"/>
          </a:p>
          <a:p>
            <a:pPr defTabSz="762000" eaLnBrk="0" hangingPunct="0">
              <a:defRPr/>
            </a:pPr>
            <a:endParaRPr lang="de-DE" sz="1300" b="1" kern="0" dirty="0">
              <a:solidFill>
                <a:sysClr val="windowText" lastClr="000000"/>
              </a:solidFill>
            </a:endParaRPr>
          </a:p>
        </p:txBody>
      </p:sp>
      <p:sp>
        <p:nvSpPr>
          <p:cNvPr id="613" name="Text Box 26">
            <a:extLst>
              <a:ext uri="{FF2B5EF4-FFF2-40B4-BE49-F238E27FC236}">
                <a16:creationId xmlns:a16="http://schemas.microsoft.com/office/drawing/2014/main" id="{064B95FE-9D0A-4FFF-9AE7-77F43A3A6FBB}"/>
              </a:ext>
            </a:extLst>
          </p:cNvPr>
          <p:cNvSpPr txBox="1">
            <a:spLocks noChangeArrowheads="1"/>
          </p:cNvSpPr>
          <p:nvPr/>
        </p:nvSpPr>
        <p:spPr bwMode="auto">
          <a:xfrm>
            <a:off x="2867306" y="1983307"/>
            <a:ext cx="3468072" cy="892552"/>
          </a:xfrm>
          <a:prstGeom prst="rect">
            <a:avLst/>
          </a:prstGeom>
          <a:noFill/>
          <a:ln w="19050">
            <a:noFill/>
            <a:miter lim="800000"/>
            <a:headEnd/>
            <a:tailEnd/>
          </a:ln>
        </p:spPr>
        <p:txBody>
          <a:bodyPr wrap="square">
            <a:spAutoFit/>
          </a:bodyPr>
          <a:lstStyle/>
          <a:p>
            <a:pPr marL="182563" indent="-182563" defTabSz="762000" eaLnBrk="0" hangingPunct="0">
              <a:buClr>
                <a:schemeClr val="tx1"/>
              </a:buClr>
              <a:buFont typeface="Wingdings" pitchFamily="2" charset="2"/>
              <a:buChar char="§"/>
              <a:defRPr/>
            </a:pPr>
            <a:r>
              <a:rPr lang="de-DE" sz="1300" b="1" kern="0" dirty="0"/>
              <a:t>Maschinenbett</a:t>
            </a:r>
          </a:p>
          <a:p>
            <a:pPr marL="182563" indent="-182563" defTabSz="762000" eaLnBrk="0" hangingPunct="0">
              <a:buClr>
                <a:schemeClr val="tx1"/>
              </a:buClr>
              <a:buFont typeface="Wingdings" pitchFamily="2" charset="2"/>
              <a:buChar char="§"/>
              <a:defRPr/>
            </a:pPr>
            <a:r>
              <a:rPr lang="de-DE" sz="1300" b="1" kern="0" dirty="0"/>
              <a:t>Maschinenkörper</a:t>
            </a:r>
          </a:p>
          <a:p>
            <a:pPr marL="182563" indent="-182563" defTabSz="762000" eaLnBrk="0" hangingPunct="0">
              <a:buClr>
                <a:schemeClr val="tx1"/>
              </a:buClr>
              <a:buFont typeface="Wingdings" pitchFamily="2" charset="2"/>
              <a:buChar char="§"/>
              <a:defRPr/>
            </a:pPr>
            <a:r>
              <a:rPr lang="de-DE" sz="1300" b="1" kern="0" dirty="0"/>
              <a:t>Grundgestell Ausschleusstation</a:t>
            </a:r>
          </a:p>
          <a:p>
            <a:pPr defTabSz="762000" eaLnBrk="0" hangingPunct="0">
              <a:defRPr/>
            </a:pPr>
            <a:r>
              <a:rPr lang="de-DE" sz="1300" b="1" kern="0" dirty="0">
                <a:solidFill>
                  <a:sysClr val="windowText" lastClr="000000"/>
                </a:solidFill>
              </a:rPr>
              <a:t> </a:t>
            </a:r>
          </a:p>
        </p:txBody>
      </p:sp>
      <p:sp>
        <p:nvSpPr>
          <p:cNvPr id="621" name="Text Box 36">
            <a:extLst>
              <a:ext uri="{FF2B5EF4-FFF2-40B4-BE49-F238E27FC236}">
                <a16:creationId xmlns:a16="http://schemas.microsoft.com/office/drawing/2014/main" id="{2FDA0F7C-C9A6-4639-939F-B94C5DBFA30C}"/>
              </a:ext>
            </a:extLst>
          </p:cNvPr>
          <p:cNvSpPr txBox="1">
            <a:spLocks noChangeArrowheads="1"/>
          </p:cNvSpPr>
          <p:nvPr/>
        </p:nvSpPr>
        <p:spPr bwMode="auto">
          <a:xfrm>
            <a:off x="9462741" y="1172846"/>
            <a:ext cx="1558759" cy="292387"/>
          </a:xfrm>
          <a:prstGeom prst="rect">
            <a:avLst/>
          </a:prstGeom>
          <a:noFill/>
          <a:ln w="19050">
            <a:noFill/>
            <a:miter lim="800000"/>
            <a:headEnd/>
            <a:tailEnd/>
          </a:ln>
        </p:spPr>
        <p:txBody>
          <a:bodyPr wrap="none">
            <a:spAutoFit/>
          </a:bodyPr>
          <a:lstStyle/>
          <a:p>
            <a:pPr marL="182563" indent="-182563" defTabSz="762000" eaLnBrk="0" hangingPunct="0">
              <a:buFont typeface="Wingdings" panose="05000000000000000000" pitchFamily="2" charset="2"/>
              <a:buChar char="§"/>
              <a:defRPr/>
            </a:pPr>
            <a:r>
              <a:rPr lang="de-DE" sz="1300" b="1" kern="0" dirty="0"/>
              <a:t>Schaltschrank </a:t>
            </a:r>
          </a:p>
        </p:txBody>
      </p:sp>
      <p:sp>
        <p:nvSpPr>
          <p:cNvPr id="567" name="Rechteck 566">
            <a:extLst>
              <a:ext uri="{FF2B5EF4-FFF2-40B4-BE49-F238E27FC236}">
                <a16:creationId xmlns:a16="http://schemas.microsoft.com/office/drawing/2014/main" id="{BBC0F7CF-152E-407A-BA82-6B2F9B2D36D0}"/>
              </a:ext>
            </a:extLst>
          </p:cNvPr>
          <p:cNvSpPr/>
          <p:nvPr/>
        </p:nvSpPr>
        <p:spPr>
          <a:xfrm>
            <a:off x="5913386" y="4321069"/>
            <a:ext cx="130973" cy="130973"/>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a:defRPr/>
            </a:pPr>
            <a:endParaRPr lang="de-DE" sz="1800" kern="0" dirty="0">
              <a:solidFill>
                <a:srgbClr val="FFFFFF"/>
              </a:solidFill>
              <a:latin typeface="Arial"/>
            </a:endParaRPr>
          </a:p>
        </p:txBody>
      </p:sp>
      <p:sp>
        <p:nvSpPr>
          <p:cNvPr id="625" name="Text Box 36">
            <a:extLst>
              <a:ext uri="{FF2B5EF4-FFF2-40B4-BE49-F238E27FC236}">
                <a16:creationId xmlns:a16="http://schemas.microsoft.com/office/drawing/2014/main" id="{71E8877C-9CBB-41E0-A0A5-36ED6000045F}"/>
              </a:ext>
            </a:extLst>
          </p:cNvPr>
          <p:cNvSpPr txBox="1">
            <a:spLocks noChangeArrowheads="1"/>
          </p:cNvSpPr>
          <p:nvPr/>
        </p:nvSpPr>
        <p:spPr bwMode="auto">
          <a:xfrm>
            <a:off x="6541173" y="2367159"/>
            <a:ext cx="2299961" cy="292388"/>
          </a:xfrm>
          <a:prstGeom prst="rect">
            <a:avLst/>
          </a:prstGeom>
          <a:noFill/>
          <a:ln w="19050">
            <a:noFill/>
            <a:miter lim="800000"/>
            <a:headEnd/>
            <a:tailEnd/>
          </a:ln>
        </p:spPr>
        <p:txBody>
          <a:bodyPr wrap="square">
            <a:spAutoFit/>
          </a:bodyPr>
          <a:lstStyle>
            <a:defPPr>
              <a:defRPr lang="de-DE"/>
            </a:defPPr>
            <a:lvl1pPr marL="190500" indent="-190500" defTabSz="762000" eaLnBrk="0" hangingPunct="0">
              <a:buFont typeface="Wingdings" pitchFamily="2" charset="2"/>
              <a:buChar char="§"/>
              <a:defRPr sz="1300" b="1" kern="0">
                <a:solidFill>
                  <a:sysClr val="windowText" lastClr="000000"/>
                </a:solidFill>
              </a:defRPr>
            </a:lvl1pPr>
          </a:lstStyle>
          <a:p>
            <a:pPr>
              <a:buClr>
                <a:schemeClr val="tx1"/>
              </a:buClr>
            </a:pPr>
            <a:r>
              <a:rPr lang="de-DE" dirty="0">
                <a:solidFill>
                  <a:schemeClr val="tx1"/>
                </a:solidFill>
              </a:rPr>
              <a:t>Lichtleiterkabel </a:t>
            </a:r>
          </a:p>
        </p:txBody>
      </p:sp>
      <p:sp>
        <p:nvSpPr>
          <p:cNvPr id="601" name="Textfeld 600">
            <a:extLst>
              <a:ext uri="{FF2B5EF4-FFF2-40B4-BE49-F238E27FC236}">
                <a16:creationId xmlns:a16="http://schemas.microsoft.com/office/drawing/2014/main" id="{DA9FB677-0401-4E9E-A90B-8E0ACC74673E}"/>
              </a:ext>
            </a:extLst>
          </p:cNvPr>
          <p:cNvSpPr txBox="1"/>
          <p:nvPr/>
        </p:nvSpPr>
        <p:spPr>
          <a:xfrm>
            <a:off x="3922048" y="5463246"/>
            <a:ext cx="2167011" cy="276999"/>
          </a:xfrm>
          <a:prstGeom prst="rect">
            <a:avLst/>
          </a:prstGeom>
          <a:noFill/>
          <a:ln>
            <a:noFill/>
          </a:ln>
        </p:spPr>
        <p:txBody>
          <a:bodyPr wrap="square" lIns="0" tIns="0" rIns="0" bIns="0" rtlCol="0">
            <a:spAutoFit/>
          </a:bodyPr>
          <a:lstStyle/>
          <a:p>
            <a:pPr algn="l"/>
            <a:r>
              <a:rPr lang="de-DE" b="1" dirty="0">
                <a:solidFill>
                  <a:schemeClr val="accent3"/>
                </a:solidFill>
              </a:rPr>
              <a:t>Freiburg</a:t>
            </a:r>
          </a:p>
        </p:txBody>
      </p:sp>
      <p:sp>
        <p:nvSpPr>
          <p:cNvPr id="389" name="Text Box 36">
            <a:extLst>
              <a:ext uri="{FF2B5EF4-FFF2-40B4-BE49-F238E27FC236}">
                <a16:creationId xmlns:a16="http://schemas.microsoft.com/office/drawing/2014/main" id="{79723EE1-165C-415F-8E6A-9CAEBCE69A90}"/>
              </a:ext>
            </a:extLst>
          </p:cNvPr>
          <p:cNvSpPr txBox="1">
            <a:spLocks noChangeArrowheads="1"/>
          </p:cNvSpPr>
          <p:nvPr/>
        </p:nvSpPr>
        <p:spPr bwMode="auto">
          <a:xfrm>
            <a:off x="1909484" y="3909768"/>
            <a:ext cx="2276682" cy="292387"/>
          </a:xfrm>
          <a:prstGeom prst="rect">
            <a:avLst/>
          </a:prstGeom>
          <a:noFill/>
          <a:ln w="19050">
            <a:noFill/>
            <a:miter lim="800000"/>
            <a:headEnd/>
            <a:tailEnd/>
          </a:ln>
        </p:spPr>
        <p:txBody>
          <a:bodyPr wrap="square">
            <a:spAutoFit/>
          </a:bodyPr>
          <a:lstStyle/>
          <a:p>
            <a:pPr marL="182563" indent="-182563" defTabSz="762000" eaLnBrk="0" hangingPunct="0">
              <a:buFont typeface="Wingdings" panose="05000000000000000000" pitchFamily="2" charset="2"/>
              <a:buChar char="§"/>
              <a:defRPr/>
            </a:pPr>
            <a:r>
              <a:rPr lang="de-DE" sz="1300" b="1" kern="0" dirty="0"/>
              <a:t>Pumpeinheiten</a:t>
            </a:r>
          </a:p>
        </p:txBody>
      </p:sp>
      <p:sp>
        <p:nvSpPr>
          <p:cNvPr id="92" name="Freihandform: Form 91">
            <a:extLst>
              <a:ext uri="{FF2B5EF4-FFF2-40B4-BE49-F238E27FC236}">
                <a16:creationId xmlns:a16="http://schemas.microsoft.com/office/drawing/2014/main" id="{9FAC605C-BEC1-45BF-BD8C-DBF631C5B611}"/>
              </a:ext>
            </a:extLst>
          </p:cNvPr>
          <p:cNvSpPr/>
          <p:nvPr/>
        </p:nvSpPr>
        <p:spPr>
          <a:xfrm>
            <a:off x="4269960" y="3535567"/>
            <a:ext cx="2181251" cy="1087241"/>
          </a:xfrm>
          <a:custGeom>
            <a:avLst/>
            <a:gdLst>
              <a:gd name="connsiteX0" fmla="*/ 0 w 1798654"/>
              <a:gd name="connsiteY0" fmla="*/ 12281 h 896536"/>
              <a:gd name="connsiteX1" fmla="*/ 1276140 w 1798654"/>
              <a:gd name="connsiteY1" fmla="*/ 122813 h 896536"/>
              <a:gd name="connsiteX2" fmla="*/ 1798654 w 1798654"/>
              <a:gd name="connsiteY2" fmla="*/ 896536 h 896536"/>
            </a:gdLst>
            <a:ahLst/>
            <a:cxnLst>
              <a:cxn ang="0">
                <a:pos x="connsiteX0" y="connsiteY0"/>
              </a:cxn>
              <a:cxn ang="0">
                <a:pos x="connsiteX1" y="connsiteY1"/>
              </a:cxn>
              <a:cxn ang="0">
                <a:pos x="connsiteX2" y="connsiteY2"/>
              </a:cxn>
            </a:cxnLst>
            <a:rect l="l" t="t" r="r" b="b"/>
            <a:pathLst>
              <a:path w="1798654" h="896536">
                <a:moveTo>
                  <a:pt x="0" y="12281"/>
                </a:moveTo>
                <a:cubicBezTo>
                  <a:pt x="488182" y="-6141"/>
                  <a:pt x="976364" y="-24563"/>
                  <a:pt x="1276140" y="122813"/>
                </a:cubicBezTo>
                <a:cubicBezTo>
                  <a:pt x="1575916" y="270189"/>
                  <a:pt x="1708219" y="755859"/>
                  <a:pt x="1798654" y="896536"/>
                </a:cubicBezTo>
              </a:path>
            </a:pathLst>
          </a:custGeom>
          <a:ln>
            <a:solidFill>
              <a:schemeClr val="tx1"/>
            </a:solidFill>
            <a:headEnd type="none" w="med" len="med"/>
            <a:tailEnd type="triangle" w="med" len="med"/>
          </a:ln>
        </p:spPr>
        <p:style>
          <a:lnRef idx="2">
            <a:schemeClr val="dk1"/>
          </a:lnRef>
          <a:fillRef idx="0">
            <a:schemeClr val="dk1"/>
          </a:fillRef>
          <a:effectRef idx="1">
            <a:schemeClr val="dk1"/>
          </a:effectRef>
          <a:fontRef idx="minor">
            <a:schemeClr val="tx1"/>
          </a:fontRef>
        </p:style>
        <p:txBody>
          <a:bodyPr rtlCol="0" anchor="ctr"/>
          <a:lstStyle/>
          <a:p>
            <a:pPr algn="ctr"/>
            <a:endParaRPr lang="de-DE" dirty="0"/>
          </a:p>
        </p:txBody>
      </p:sp>
      <p:sp>
        <p:nvSpPr>
          <p:cNvPr id="245" name="Freihandform: Form 244">
            <a:extLst>
              <a:ext uri="{FF2B5EF4-FFF2-40B4-BE49-F238E27FC236}">
                <a16:creationId xmlns:a16="http://schemas.microsoft.com/office/drawing/2014/main" id="{2CC7A3EE-A7D6-491F-88B1-A559E77F5E60}"/>
              </a:ext>
            </a:extLst>
          </p:cNvPr>
          <p:cNvSpPr/>
          <p:nvPr/>
        </p:nvSpPr>
        <p:spPr>
          <a:xfrm>
            <a:off x="6462878" y="4781223"/>
            <a:ext cx="378278" cy="804260"/>
          </a:xfrm>
          <a:custGeom>
            <a:avLst/>
            <a:gdLst>
              <a:gd name="connsiteX0" fmla="*/ 20525 w 311927"/>
              <a:gd name="connsiteY0" fmla="*/ 0 h 663191"/>
              <a:gd name="connsiteX1" fmla="*/ 30573 w 311927"/>
              <a:gd name="connsiteY1" fmla="*/ 381837 h 663191"/>
              <a:gd name="connsiteX2" fmla="*/ 311927 w 311927"/>
              <a:gd name="connsiteY2" fmla="*/ 663191 h 663191"/>
            </a:gdLst>
            <a:ahLst/>
            <a:cxnLst>
              <a:cxn ang="0">
                <a:pos x="connsiteX0" y="connsiteY0"/>
              </a:cxn>
              <a:cxn ang="0">
                <a:pos x="connsiteX1" y="connsiteY1"/>
              </a:cxn>
              <a:cxn ang="0">
                <a:pos x="connsiteX2" y="connsiteY2"/>
              </a:cxn>
            </a:cxnLst>
            <a:rect l="l" t="t" r="r" b="b"/>
            <a:pathLst>
              <a:path w="311927" h="663191">
                <a:moveTo>
                  <a:pt x="20525" y="0"/>
                </a:moveTo>
                <a:cubicBezTo>
                  <a:pt x="1265" y="135652"/>
                  <a:pt x="-17994" y="271305"/>
                  <a:pt x="30573" y="381837"/>
                </a:cubicBezTo>
                <a:cubicBezTo>
                  <a:pt x="79140" y="492369"/>
                  <a:pt x="195533" y="577780"/>
                  <a:pt x="311927" y="663191"/>
                </a:cubicBezTo>
              </a:path>
            </a:pathLst>
          </a:custGeom>
          <a:ln w="12700">
            <a:solidFill>
              <a:schemeClr val="tx1"/>
            </a:solidFill>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de-DE" dirty="0"/>
          </a:p>
        </p:txBody>
      </p:sp>
      <p:sp>
        <p:nvSpPr>
          <p:cNvPr id="334" name="Freihandform: Form 333">
            <a:extLst>
              <a:ext uri="{FF2B5EF4-FFF2-40B4-BE49-F238E27FC236}">
                <a16:creationId xmlns:a16="http://schemas.microsoft.com/office/drawing/2014/main" id="{A6BD3288-EB16-4F28-8C69-6122F3967F70}"/>
              </a:ext>
            </a:extLst>
          </p:cNvPr>
          <p:cNvSpPr/>
          <p:nvPr/>
        </p:nvSpPr>
        <p:spPr>
          <a:xfrm>
            <a:off x="6889809" y="4875639"/>
            <a:ext cx="208527" cy="685473"/>
          </a:xfrm>
          <a:custGeom>
            <a:avLst/>
            <a:gdLst>
              <a:gd name="connsiteX0" fmla="*/ 90509 w 262947"/>
              <a:gd name="connsiteY0" fmla="*/ 592853 h 592853"/>
              <a:gd name="connsiteX1" fmla="*/ 261331 w 262947"/>
              <a:gd name="connsiteY1" fmla="*/ 251209 h 592853"/>
              <a:gd name="connsiteX2" fmla="*/ 74 w 262947"/>
              <a:gd name="connsiteY2" fmla="*/ 0 h 592853"/>
            </a:gdLst>
            <a:ahLst/>
            <a:cxnLst>
              <a:cxn ang="0">
                <a:pos x="connsiteX0" y="connsiteY0"/>
              </a:cxn>
              <a:cxn ang="0">
                <a:pos x="connsiteX1" y="connsiteY1"/>
              </a:cxn>
              <a:cxn ang="0">
                <a:pos x="connsiteX2" y="connsiteY2"/>
              </a:cxn>
            </a:cxnLst>
            <a:rect l="l" t="t" r="r" b="b"/>
            <a:pathLst>
              <a:path w="262947" h="592853">
                <a:moveTo>
                  <a:pt x="90509" y="592853"/>
                </a:moveTo>
                <a:cubicBezTo>
                  <a:pt x="183456" y="471435"/>
                  <a:pt x="276403" y="350018"/>
                  <a:pt x="261331" y="251209"/>
                </a:cubicBezTo>
                <a:cubicBezTo>
                  <a:pt x="246259" y="152400"/>
                  <a:pt x="-4950" y="41868"/>
                  <a:pt x="74" y="0"/>
                </a:cubicBezTo>
              </a:path>
            </a:pathLst>
          </a:custGeom>
          <a:ln w="12700">
            <a:solidFill>
              <a:schemeClr val="tx1"/>
            </a:solidFill>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de-DE" dirty="0"/>
          </a:p>
        </p:txBody>
      </p:sp>
      <p:sp>
        <p:nvSpPr>
          <p:cNvPr id="338" name="Freihandform: Form 337">
            <a:extLst>
              <a:ext uri="{FF2B5EF4-FFF2-40B4-BE49-F238E27FC236}">
                <a16:creationId xmlns:a16="http://schemas.microsoft.com/office/drawing/2014/main" id="{CCB3625D-8182-45BF-9E17-2221088BBF10}"/>
              </a:ext>
            </a:extLst>
          </p:cNvPr>
          <p:cNvSpPr/>
          <p:nvPr/>
        </p:nvSpPr>
        <p:spPr>
          <a:xfrm>
            <a:off x="6105689" y="4430459"/>
            <a:ext cx="601423" cy="631036"/>
          </a:xfrm>
          <a:custGeom>
            <a:avLst/>
            <a:gdLst>
              <a:gd name="connsiteX0" fmla="*/ 43756 w 495932"/>
              <a:gd name="connsiteY0" fmla="*/ 520351 h 520351"/>
              <a:gd name="connsiteX1" fmla="*/ 3563 w 495932"/>
              <a:gd name="connsiteY1" fmla="*/ 299287 h 520351"/>
              <a:gd name="connsiteX2" fmla="*/ 124143 w 495932"/>
              <a:gd name="connsiteY2" fmla="*/ 27981 h 520351"/>
              <a:gd name="connsiteX3" fmla="*/ 495932 w 495932"/>
              <a:gd name="connsiteY3" fmla="*/ 27981 h 520351"/>
            </a:gdLst>
            <a:ahLst/>
            <a:cxnLst>
              <a:cxn ang="0">
                <a:pos x="connsiteX0" y="connsiteY0"/>
              </a:cxn>
              <a:cxn ang="0">
                <a:pos x="connsiteX1" y="connsiteY1"/>
              </a:cxn>
              <a:cxn ang="0">
                <a:pos x="connsiteX2" y="connsiteY2"/>
              </a:cxn>
              <a:cxn ang="0">
                <a:pos x="connsiteX3" y="connsiteY3"/>
              </a:cxn>
            </a:cxnLst>
            <a:rect l="l" t="t" r="r" b="b"/>
            <a:pathLst>
              <a:path w="495932" h="520351">
                <a:moveTo>
                  <a:pt x="43756" y="520351"/>
                </a:moveTo>
                <a:cubicBezTo>
                  <a:pt x="16960" y="450850"/>
                  <a:pt x="-9835" y="381349"/>
                  <a:pt x="3563" y="299287"/>
                </a:cubicBezTo>
                <a:cubicBezTo>
                  <a:pt x="16961" y="217225"/>
                  <a:pt x="42081" y="73199"/>
                  <a:pt x="124143" y="27981"/>
                </a:cubicBezTo>
                <a:cubicBezTo>
                  <a:pt x="206205" y="-17237"/>
                  <a:pt x="427268" y="-489"/>
                  <a:pt x="495932" y="27981"/>
                </a:cubicBezTo>
              </a:path>
            </a:pathLst>
          </a:custGeom>
          <a:ln w="12700">
            <a:solidFill>
              <a:schemeClr val="tx1"/>
            </a:solidFill>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de-DE" dirty="0"/>
          </a:p>
        </p:txBody>
      </p:sp>
      <p:cxnSp>
        <p:nvCxnSpPr>
          <p:cNvPr id="340" name="Gerade Verbindung mit Pfeil 339">
            <a:extLst>
              <a:ext uri="{FF2B5EF4-FFF2-40B4-BE49-F238E27FC236}">
                <a16:creationId xmlns:a16="http://schemas.microsoft.com/office/drawing/2014/main" id="{609F73D8-CF94-415E-9E45-49790E821355}"/>
              </a:ext>
            </a:extLst>
          </p:cNvPr>
          <p:cNvCxnSpPr>
            <a:cxnSpLocks/>
            <a:stCxn id="490" idx="2"/>
          </p:cNvCxnSpPr>
          <p:nvPr/>
        </p:nvCxnSpPr>
        <p:spPr>
          <a:xfrm>
            <a:off x="6767055" y="4603628"/>
            <a:ext cx="49510" cy="17237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344" name="Freihandform: Form 343">
            <a:extLst>
              <a:ext uri="{FF2B5EF4-FFF2-40B4-BE49-F238E27FC236}">
                <a16:creationId xmlns:a16="http://schemas.microsoft.com/office/drawing/2014/main" id="{5BE8BDA3-DC8D-4A75-9B82-8FCBF559F753}"/>
              </a:ext>
            </a:extLst>
          </p:cNvPr>
          <p:cNvSpPr/>
          <p:nvPr/>
        </p:nvSpPr>
        <p:spPr>
          <a:xfrm>
            <a:off x="6049081" y="4354722"/>
            <a:ext cx="1077235" cy="463059"/>
          </a:xfrm>
          <a:custGeom>
            <a:avLst/>
            <a:gdLst>
              <a:gd name="connsiteX0" fmla="*/ 0 w 888285"/>
              <a:gd name="connsiteY0" fmla="*/ 20096 h 381837"/>
              <a:gd name="connsiteX1" fmla="*/ 864158 w 888285"/>
              <a:gd name="connsiteY1" fmla="*/ 40193 h 381837"/>
              <a:gd name="connsiteX2" fmla="*/ 693336 w 888285"/>
              <a:gd name="connsiteY2" fmla="*/ 381837 h 381837"/>
            </a:gdLst>
            <a:ahLst/>
            <a:cxnLst>
              <a:cxn ang="0">
                <a:pos x="connsiteX0" y="connsiteY0"/>
              </a:cxn>
              <a:cxn ang="0">
                <a:pos x="connsiteX1" y="connsiteY1"/>
              </a:cxn>
              <a:cxn ang="0">
                <a:pos x="connsiteX2" y="connsiteY2"/>
              </a:cxn>
            </a:cxnLst>
            <a:rect l="l" t="t" r="r" b="b"/>
            <a:pathLst>
              <a:path w="888285" h="381837">
                <a:moveTo>
                  <a:pt x="0" y="20096"/>
                </a:moveTo>
                <a:cubicBezTo>
                  <a:pt x="374301" y="-1"/>
                  <a:pt x="748602" y="-20097"/>
                  <a:pt x="864158" y="40193"/>
                </a:cubicBezTo>
                <a:cubicBezTo>
                  <a:pt x="979714" y="100483"/>
                  <a:pt x="639745" y="353367"/>
                  <a:pt x="693336" y="381837"/>
                </a:cubicBezTo>
              </a:path>
            </a:pathLst>
          </a:custGeom>
          <a:ln w="12700">
            <a:solidFill>
              <a:schemeClr val="tx1"/>
            </a:solidFill>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de-DE" dirty="0"/>
          </a:p>
        </p:txBody>
      </p:sp>
      <p:sp>
        <p:nvSpPr>
          <p:cNvPr id="346" name="Freihandform: Form 345">
            <a:extLst>
              <a:ext uri="{FF2B5EF4-FFF2-40B4-BE49-F238E27FC236}">
                <a16:creationId xmlns:a16="http://schemas.microsoft.com/office/drawing/2014/main" id="{DF423964-56C5-4501-BBAD-8949BDF73257}"/>
              </a:ext>
            </a:extLst>
          </p:cNvPr>
          <p:cNvSpPr/>
          <p:nvPr/>
        </p:nvSpPr>
        <p:spPr>
          <a:xfrm>
            <a:off x="6390283" y="4854337"/>
            <a:ext cx="353387" cy="49446"/>
          </a:xfrm>
          <a:custGeom>
            <a:avLst/>
            <a:gdLst>
              <a:gd name="connsiteX0" fmla="*/ 0 w 291402"/>
              <a:gd name="connsiteY0" fmla="*/ 20096 h 40773"/>
              <a:gd name="connsiteX1" fmla="*/ 150725 w 291402"/>
              <a:gd name="connsiteY1" fmla="*/ 40193 h 40773"/>
              <a:gd name="connsiteX2" fmla="*/ 291402 w 291402"/>
              <a:gd name="connsiteY2" fmla="*/ 0 h 40773"/>
            </a:gdLst>
            <a:ahLst/>
            <a:cxnLst>
              <a:cxn ang="0">
                <a:pos x="connsiteX0" y="connsiteY0"/>
              </a:cxn>
              <a:cxn ang="0">
                <a:pos x="connsiteX1" y="connsiteY1"/>
              </a:cxn>
              <a:cxn ang="0">
                <a:pos x="connsiteX2" y="connsiteY2"/>
              </a:cxn>
            </a:cxnLst>
            <a:rect l="l" t="t" r="r" b="b"/>
            <a:pathLst>
              <a:path w="291402" h="40773">
                <a:moveTo>
                  <a:pt x="0" y="20096"/>
                </a:moveTo>
                <a:cubicBezTo>
                  <a:pt x="51079" y="31819"/>
                  <a:pt x="102158" y="43542"/>
                  <a:pt x="150725" y="40193"/>
                </a:cubicBezTo>
                <a:cubicBezTo>
                  <a:pt x="199292" y="36844"/>
                  <a:pt x="245347" y="18422"/>
                  <a:pt x="291402" y="0"/>
                </a:cubicBezTo>
              </a:path>
            </a:pathLst>
          </a:custGeom>
          <a:ln w="12700">
            <a:solidFill>
              <a:schemeClr val="tx1"/>
            </a:solidFill>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de-DE" dirty="0"/>
          </a:p>
        </p:txBody>
      </p:sp>
      <p:grpSp>
        <p:nvGrpSpPr>
          <p:cNvPr id="16" name="Germany">
            <a:extLst>
              <a:ext uri="{FF2B5EF4-FFF2-40B4-BE49-F238E27FC236}">
                <a16:creationId xmlns:a16="http://schemas.microsoft.com/office/drawing/2014/main" id="{A045E8A3-6996-4617-AD0E-475CD8EC0DB5}"/>
              </a:ext>
            </a:extLst>
          </p:cNvPr>
          <p:cNvGrpSpPr>
            <a:grpSpLocks noChangeAspect="1"/>
          </p:cNvGrpSpPr>
          <p:nvPr>
            <p:custDataLst>
              <p:tags r:id="rId2"/>
            </p:custDataLst>
          </p:nvPr>
        </p:nvGrpSpPr>
        <p:grpSpPr>
          <a:xfrm>
            <a:off x="7326628" y="3180936"/>
            <a:ext cx="497017" cy="288000"/>
            <a:chOff x="5970955" y="1483200"/>
            <a:chExt cx="1428924" cy="828001"/>
          </a:xfrm>
        </p:grpSpPr>
        <p:sp>
          <p:nvSpPr>
            <p:cNvPr id="67" name="AutoShape 2275">
              <a:extLst>
                <a:ext uri="{FF2B5EF4-FFF2-40B4-BE49-F238E27FC236}">
                  <a16:creationId xmlns:a16="http://schemas.microsoft.com/office/drawing/2014/main" id="{4ECE163F-221D-4680-AC19-FDAE870BFD33}"/>
                </a:ext>
              </a:extLst>
            </p:cNvPr>
            <p:cNvSpPr>
              <a:spLocks noChangeAspect="1" noChangeArrowheads="1" noTextEdit="1"/>
            </p:cNvSpPr>
            <p:nvPr>
              <p:custDataLst>
                <p:tags r:id="rId107"/>
              </p:custDataLst>
            </p:nvPr>
          </p:nvSpPr>
          <p:spPr bwMode="auto">
            <a:xfrm>
              <a:off x="5970955" y="1483200"/>
              <a:ext cx="1428924" cy="8280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300" dirty="0"/>
            </a:p>
          </p:txBody>
        </p:sp>
        <p:sp>
          <p:nvSpPr>
            <p:cNvPr id="68" name="Freeform 2277">
              <a:extLst>
                <a:ext uri="{FF2B5EF4-FFF2-40B4-BE49-F238E27FC236}">
                  <a16:creationId xmlns:a16="http://schemas.microsoft.com/office/drawing/2014/main" id="{0DAC72E0-9D65-446F-83D4-73A218A6010D}"/>
                </a:ext>
              </a:extLst>
            </p:cNvPr>
            <p:cNvSpPr>
              <a:spLocks/>
            </p:cNvSpPr>
            <p:nvPr>
              <p:custDataLst>
                <p:tags r:id="rId108"/>
              </p:custDataLst>
            </p:nvPr>
          </p:nvSpPr>
          <p:spPr bwMode="auto">
            <a:xfrm>
              <a:off x="5970955" y="1483200"/>
              <a:ext cx="1428924" cy="275392"/>
            </a:xfrm>
            <a:custGeom>
              <a:avLst/>
              <a:gdLst>
                <a:gd name="T0" fmla="*/ 865 w 865"/>
                <a:gd name="T1" fmla="*/ 151 h 151"/>
                <a:gd name="T2" fmla="*/ 0 w 865"/>
                <a:gd name="T3" fmla="*/ 151 h 151"/>
                <a:gd name="T4" fmla="*/ 0 w 865"/>
                <a:gd name="T5" fmla="*/ 0 h 151"/>
                <a:gd name="T6" fmla="*/ 865 w 865"/>
                <a:gd name="T7" fmla="*/ 0 h 151"/>
                <a:gd name="T8" fmla="*/ 865 w 865"/>
                <a:gd name="T9" fmla="*/ 151 h 151"/>
                <a:gd name="T10" fmla="*/ 865 w 865"/>
                <a:gd name="T11" fmla="*/ 151 h 151"/>
              </a:gdLst>
              <a:ahLst/>
              <a:cxnLst>
                <a:cxn ang="0">
                  <a:pos x="T0" y="T1"/>
                </a:cxn>
                <a:cxn ang="0">
                  <a:pos x="T2" y="T3"/>
                </a:cxn>
                <a:cxn ang="0">
                  <a:pos x="T4" y="T5"/>
                </a:cxn>
                <a:cxn ang="0">
                  <a:pos x="T6" y="T7"/>
                </a:cxn>
                <a:cxn ang="0">
                  <a:pos x="T8" y="T9"/>
                </a:cxn>
                <a:cxn ang="0">
                  <a:pos x="T10" y="T11"/>
                </a:cxn>
              </a:cxnLst>
              <a:rect l="0" t="0" r="r" b="b"/>
              <a:pathLst>
                <a:path w="865" h="151">
                  <a:moveTo>
                    <a:pt x="865" y="151"/>
                  </a:moveTo>
                  <a:lnTo>
                    <a:pt x="0" y="151"/>
                  </a:lnTo>
                  <a:lnTo>
                    <a:pt x="0" y="0"/>
                  </a:lnTo>
                  <a:lnTo>
                    <a:pt x="865" y="0"/>
                  </a:lnTo>
                  <a:lnTo>
                    <a:pt x="865" y="151"/>
                  </a:lnTo>
                  <a:lnTo>
                    <a:pt x="865" y="15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de-DE" sz="1300" dirty="0"/>
            </a:p>
          </p:txBody>
        </p:sp>
        <p:sp>
          <p:nvSpPr>
            <p:cNvPr id="69" name="Freeform 2278">
              <a:extLst>
                <a:ext uri="{FF2B5EF4-FFF2-40B4-BE49-F238E27FC236}">
                  <a16:creationId xmlns:a16="http://schemas.microsoft.com/office/drawing/2014/main" id="{D01BD849-70BD-4318-97F7-23950C6B8CF5}"/>
                </a:ext>
              </a:extLst>
            </p:cNvPr>
            <p:cNvSpPr>
              <a:spLocks/>
            </p:cNvSpPr>
            <p:nvPr>
              <p:custDataLst>
                <p:tags r:id="rId109"/>
              </p:custDataLst>
            </p:nvPr>
          </p:nvSpPr>
          <p:spPr bwMode="auto">
            <a:xfrm>
              <a:off x="5970955" y="2035809"/>
              <a:ext cx="1428924" cy="275392"/>
            </a:xfrm>
            <a:custGeom>
              <a:avLst/>
              <a:gdLst>
                <a:gd name="T0" fmla="*/ 865 w 865"/>
                <a:gd name="T1" fmla="*/ 151 h 151"/>
                <a:gd name="T2" fmla="*/ 0 w 865"/>
                <a:gd name="T3" fmla="*/ 151 h 151"/>
                <a:gd name="T4" fmla="*/ 0 w 865"/>
                <a:gd name="T5" fmla="*/ 0 h 151"/>
                <a:gd name="T6" fmla="*/ 865 w 865"/>
                <a:gd name="T7" fmla="*/ 0 h 151"/>
                <a:gd name="T8" fmla="*/ 865 w 865"/>
                <a:gd name="T9" fmla="*/ 151 h 151"/>
                <a:gd name="T10" fmla="*/ 865 w 865"/>
                <a:gd name="T11" fmla="*/ 151 h 151"/>
              </a:gdLst>
              <a:ahLst/>
              <a:cxnLst>
                <a:cxn ang="0">
                  <a:pos x="T0" y="T1"/>
                </a:cxn>
                <a:cxn ang="0">
                  <a:pos x="T2" y="T3"/>
                </a:cxn>
                <a:cxn ang="0">
                  <a:pos x="T4" y="T5"/>
                </a:cxn>
                <a:cxn ang="0">
                  <a:pos x="T6" y="T7"/>
                </a:cxn>
                <a:cxn ang="0">
                  <a:pos x="T8" y="T9"/>
                </a:cxn>
                <a:cxn ang="0">
                  <a:pos x="T10" y="T11"/>
                </a:cxn>
              </a:cxnLst>
              <a:rect l="0" t="0" r="r" b="b"/>
              <a:pathLst>
                <a:path w="865" h="151">
                  <a:moveTo>
                    <a:pt x="865" y="151"/>
                  </a:moveTo>
                  <a:lnTo>
                    <a:pt x="0" y="151"/>
                  </a:lnTo>
                  <a:lnTo>
                    <a:pt x="0" y="0"/>
                  </a:lnTo>
                  <a:lnTo>
                    <a:pt x="865" y="0"/>
                  </a:lnTo>
                  <a:lnTo>
                    <a:pt x="865" y="151"/>
                  </a:lnTo>
                  <a:lnTo>
                    <a:pt x="865" y="151"/>
                  </a:lnTo>
                  <a:close/>
                </a:path>
              </a:pathLst>
            </a:custGeom>
            <a:solidFill>
              <a:srgbClr val="FFC612"/>
            </a:solidFill>
            <a:ln w="9525">
              <a:noFill/>
              <a:round/>
              <a:headEnd/>
              <a:tailEnd/>
            </a:ln>
          </p:spPr>
          <p:txBody>
            <a:bodyPr vert="horz" wrap="square" lIns="91440" tIns="45720" rIns="91440" bIns="45720" numCol="1" anchor="t" anchorCtr="0" compatLnSpc="1">
              <a:prstTxWarp prst="textNoShape">
                <a:avLst/>
              </a:prstTxWarp>
            </a:bodyPr>
            <a:lstStyle/>
            <a:p>
              <a:endParaRPr lang="de-DE" sz="1300" dirty="0"/>
            </a:p>
          </p:txBody>
        </p:sp>
        <p:sp>
          <p:nvSpPr>
            <p:cNvPr id="70" name="Freeform 2279">
              <a:extLst>
                <a:ext uri="{FF2B5EF4-FFF2-40B4-BE49-F238E27FC236}">
                  <a16:creationId xmlns:a16="http://schemas.microsoft.com/office/drawing/2014/main" id="{6CEE09AD-4545-494A-9D58-6E3AF6752E1D}"/>
                </a:ext>
              </a:extLst>
            </p:cNvPr>
            <p:cNvSpPr>
              <a:spLocks/>
            </p:cNvSpPr>
            <p:nvPr>
              <p:custDataLst>
                <p:tags r:id="rId110"/>
              </p:custDataLst>
            </p:nvPr>
          </p:nvSpPr>
          <p:spPr bwMode="auto">
            <a:xfrm>
              <a:off x="5970955" y="1758592"/>
              <a:ext cx="1428924" cy="277216"/>
            </a:xfrm>
            <a:custGeom>
              <a:avLst/>
              <a:gdLst>
                <a:gd name="T0" fmla="*/ 865 w 865"/>
                <a:gd name="T1" fmla="*/ 152 h 152"/>
                <a:gd name="T2" fmla="*/ 0 w 865"/>
                <a:gd name="T3" fmla="*/ 152 h 152"/>
                <a:gd name="T4" fmla="*/ 0 w 865"/>
                <a:gd name="T5" fmla="*/ 0 h 152"/>
                <a:gd name="T6" fmla="*/ 865 w 865"/>
                <a:gd name="T7" fmla="*/ 0 h 152"/>
                <a:gd name="T8" fmla="*/ 865 w 865"/>
                <a:gd name="T9" fmla="*/ 152 h 152"/>
                <a:gd name="T10" fmla="*/ 865 w 865"/>
                <a:gd name="T11" fmla="*/ 152 h 152"/>
              </a:gdLst>
              <a:ahLst/>
              <a:cxnLst>
                <a:cxn ang="0">
                  <a:pos x="T0" y="T1"/>
                </a:cxn>
                <a:cxn ang="0">
                  <a:pos x="T2" y="T3"/>
                </a:cxn>
                <a:cxn ang="0">
                  <a:pos x="T4" y="T5"/>
                </a:cxn>
                <a:cxn ang="0">
                  <a:pos x="T6" y="T7"/>
                </a:cxn>
                <a:cxn ang="0">
                  <a:pos x="T8" y="T9"/>
                </a:cxn>
                <a:cxn ang="0">
                  <a:pos x="T10" y="T11"/>
                </a:cxn>
              </a:cxnLst>
              <a:rect l="0" t="0" r="r" b="b"/>
              <a:pathLst>
                <a:path w="865" h="152">
                  <a:moveTo>
                    <a:pt x="865" y="152"/>
                  </a:moveTo>
                  <a:lnTo>
                    <a:pt x="0" y="152"/>
                  </a:lnTo>
                  <a:lnTo>
                    <a:pt x="0" y="0"/>
                  </a:lnTo>
                  <a:lnTo>
                    <a:pt x="865" y="0"/>
                  </a:lnTo>
                  <a:lnTo>
                    <a:pt x="865" y="152"/>
                  </a:lnTo>
                  <a:lnTo>
                    <a:pt x="865" y="152"/>
                  </a:lnTo>
                  <a:close/>
                </a:path>
              </a:pathLst>
            </a:custGeom>
            <a:solidFill>
              <a:srgbClr val="E20025"/>
            </a:solidFill>
            <a:ln w="9525">
              <a:noFill/>
              <a:round/>
              <a:headEnd/>
              <a:tailEnd/>
            </a:ln>
          </p:spPr>
          <p:txBody>
            <a:bodyPr vert="horz" wrap="square" lIns="91440" tIns="45720" rIns="91440" bIns="45720" numCol="1" anchor="t" anchorCtr="0" compatLnSpc="1">
              <a:prstTxWarp prst="textNoShape">
                <a:avLst/>
              </a:prstTxWarp>
            </a:bodyPr>
            <a:lstStyle/>
            <a:p>
              <a:endParaRPr lang="de-DE" sz="1300" dirty="0"/>
            </a:p>
          </p:txBody>
        </p:sp>
        <p:sp>
          <p:nvSpPr>
            <p:cNvPr id="71" name="Rectangle 2280">
              <a:extLst>
                <a:ext uri="{FF2B5EF4-FFF2-40B4-BE49-F238E27FC236}">
                  <a16:creationId xmlns:a16="http://schemas.microsoft.com/office/drawing/2014/main" id="{9F14C658-877A-4564-833B-CC366D157C8B}"/>
                </a:ext>
              </a:extLst>
            </p:cNvPr>
            <p:cNvSpPr>
              <a:spLocks noChangeArrowheads="1"/>
            </p:cNvSpPr>
            <p:nvPr>
              <p:custDataLst>
                <p:tags r:id="rId111"/>
              </p:custDataLst>
            </p:nvPr>
          </p:nvSpPr>
          <p:spPr bwMode="auto">
            <a:xfrm>
              <a:off x="5970955" y="1483200"/>
              <a:ext cx="1428924" cy="828001"/>
            </a:xfrm>
            <a:prstGeom prst="rect">
              <a:avLst/>
            </a:prstGeom>
            <a:noFill/>
            <a:ln w="9525"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300" dirty="0"/>
            </a:p>
          </p:txBody>
        </p:sp>
      </p:grpSp>
      <p:grpSp>
        <p:nvGrpSpPr>
          <p:cNvPr id="24" name="Gruppieren 23">
            <a:extLst>
              <a:ext uri="{FF2B5EF4-FFF2-40B4-BE49-F238E27FC236}">
                <a16:creationId xmlns:a16="http://schemas.microsoft.com/office/drawing/2014/main" id="{805536D9-B60E-439A-A442-7255146F0F7B}"/>
              </a:ext>
            </a:extLst>
          </p:cNvPr>
          <p:cNvGrpSpPr/>
          <p:nvPr>
            <p:custDataLst>
              <p:tags r:id="rId3"/>
            </p:custDataLst>
          </p:nvPr>
        </p:nvGrpSpPr>
        <p:grpSpPr>
          <a:xfrm>
            <a:off x="7882761" y="4745677"/>
            <a:ext cx="497017" cy="288000"/>
            <a:chOff x="9032294" y="4745677"/>
            <a:chExt cx="497017" cy="288000"/>
          </a:xfrm>
        </p:grpSpPr>
        <p:sp>
          <p:nvSpPr>
            <p:cNvPr id="74" name="AutoShape 2275">
              <a:extLst>
                <a:ext uri="{FF2B5EF4-FFF2-40B4-BE49-F238E27FC236}">
                  <a16:creationId xmlns:a16="http://schemas.microsoft.com/office/drawing/2014/main" id="{A3827A68-54E7-4ECB-A394-EBEFAE3894EE}"/>
                </a:ext>
              </a:extLst>
            </p:cNvPr>
            <p:cNvSpPr>
              <a:spLocks noChangeAspect="1" noChangeArrowheads="1" noTextEdit="1"/>
            </p:cNvSpPr>
            <p:nvPr>
              <p:custDataLst>
                <p:tags r:id="rId102"/>
              </p:custDataLst>
            </p:nvPr>
          </p:nvSpPr>
          <p:spPr bwMode="auto">
            <a:xfrm>
              <a:off x="9032294" y="4745677"/>
              <a:ext cx="497017" cy="288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300" dirty="0"/>
            </a:p>
          </p:txBody>
        </p:sp>
        <p:sp>
          <p:nvSpPr>
            <p:cNvPr id="75" name="Freeform 2277">
              <a:extLst>
                <a:ext uri="{FF2B5EF4-FFF2-40B4-BE49-F238E27FC236}">
                  <a16:creationId xmlns:a16="http://schemas.microsoft.com/office/drawing/2014/main" id="{86DD1FE5-B724-4645-86F0-B9D0559877E7}"/>
                </a:ext>
              </a:extLst>
            </p:cNvPr>
            <p:cNvSpPr>
              <a:spLocks/>
            </p:cNvSpPr>
            <p:nvPr>
              <p:custDataLst>
                <p:tags r:id="rId103"/>
              </p:custDataLst>
            </p:nvPr>
          </p:nvSpPr>
          <p:spPr bwMode="auto">
            <a:xfrm>
              <a:off x="9032294" y="4745677"/>
              <a:ext cx="497017" cy="95788"/>
            </a:xfrm>
            <a:custGeom>
              <a:avLst/>
              <a:gdLst>
                <a:gd name="T0" fmla="*/ 865 w 865"/>
                <a:gd name="T1" fmla="*/ 151 h 151"/>
                <a:gd name="T2" fmla="*/ 0 w 865"/>
                <a:gd name="T3" fmla="*/ 151 h 151"/>
                <a:gd name="T4" fmla="*/ 0 w 865"/>
                <a:gd name="T5" fmla="*/ 0 h 151"/>
                <a:gd name="T6" fmla="*/ 865 w 865"/>
                <a:gd name="T7" fmla="*/ 0 h 151"/>
                <a:gd name="T8" fmla="*/ 865 w 865"/>
                <a:gd name="T9" fmla="*/ 151 h 151"/>
                <a:gd name="T10" fmla="*/ 865 w 865"/>
                <a:gd name="T11" fmla="*/ 151 h 151"/>
              </a:gdLst>
              <a:ahLst/>
              <a:cxnLst>
                <a:cxn ang="0">
                  <a:pos x="T0" y="T1"/>
                </a:cxn>
                <a:cxn ang="0">
                  <a:pos x="T2" y="T3"/>
                </a:cxn>
                <a:cxn ang="0">
                  <a:pos x="T4" y="T5"/>
                </a:cxn>
                <a:cxn ang="0">
                  <a:pos x="T6" y="T7"/>
                </a:cxn>
                <a:cxn ang="0">
                  <a:pos x="T8" y="T9"/>
                </a:cxn>
                <a:cxn ang="0">
                  <a:pos x="T10" y="T11"/>
                </a:cxn>
              </a:cxnLst>
              <a:rect l="0" t="0" r="r" b="b"/>
              <a:pathLst>
                <a:path w="865" h="151">
                  <a:moveTo>
                    <a:pt x="865" y="151"/>
                  </a:moveTo>
                  <a:lnTo>
                    <a:pt x="0" y="151"/>
                  </a:lnTo>
                  <a:lnTo>
                    <a:pt x="0" y="0"/>
                  </a:lnTo>
                  <a:lnTo>
                    <a:pt x="865" y="0"/>
                  </a:lnTo>
                  <a:lnTo>
                    <a:pt x="865" y="151"/>
                  </a:lnTo>
                  <a:lnTo>
                    <a:pt x="865" y="15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de-DE" sz="1300" dirty="0"/>
            </a:p>
          </p:txBody>
        </p:sp>
        <p:sp>
          <p:nvSpPr>
            <p:cNvPr id="76" name="Freeform 2278">
              <a:extLst>
                <a:ext uri="{FF2B5EF4-FFF2-40B4-BE49-F238E27FC236}">
                  <a16:creationId xmlns:a16="http://schemas.microsoft.com/office/drawing/2014/main" id="{5C6E124E-50E6-44BF-B8AE-AF62118F6842}"/>
                </a:ext>
              </a:extLst>
            </p:cNvPr>
            <p:cNvSpPr>
              <a:spLocks/>
            </p:cNvSpPr>
            <p:nvPr>
              <p:custDataLst>
                <p:tags r:id="rId104"/>
              </p:custDataLst>
            </p:nvPr>
          </p:nvSpPr>
          <p:spPr bwMode="auto">
            <a:xfrm>
              <a:off x="9032294" y="4937889"/>
              <a:ext cx="497017" cy="95788"/>
            </a:xfrm>
            <a:custGeom>
              <a:avLst/>
              <a:gdLst>
                <a:gd name="T0" fmla="*/ 865 w 865"/>
                <a:gd name="T1" fmla="*/ 151 h 151"/>
                <a:gd name="T2" fmla="*/ 0 w 865"/>
                <a:gd name="T3" fmla="*/ 151 h 151"/>
                <a:gd name="T4" fmla="*/ 0 w 865"/>
                <a:gd name="T5" fmla="*/ 0 h 151"/>
                <a:gd name="T6" fmla="*/ 865 w 865"/>
                <a:gd name="T7" fmla="*/ 0 h 151"/>
                <a:gd name="T8" fmla="*/ 865 w 865"/>
                <a:gd name="T9" fmla="*/ 151 h 151"/>
                <a:gd name="T10" fmla="*/ 865 w 865"/>
                <a:gd name="T11" fmla="*/ 151 h 151"/>
              </a:gdLst>
              <a:ahLst/>
              <a:cxnLst>
                <a:cxn ang="0">
                  <a:pos x="T0" y="T1"/>
                </a:cxn>
                <a:cxn ang="0">
                  <a:pos x="T2" y="T3"/>
                </a:cxn>
                <a:cxn ang="0">
                  <a:pos x="T4" y="T5"/>
                </a:cxn>
                <a:cxn ang="0">
                  <a:pos x="T6" y="T7"/>
                </a:cxn>
                <a:cxn ang="0">
                  <a:pos x="T8" y="T9"/>
                </a:cxn>
                <a:cxn ang="0">
                  <a:pos x="T10" y="T11"/>
                </a:cxn>
              </a:cxnLst>
              <a:rect l="0" t="0" r="r" b="b"/>
              <a:pathLst>
                <a:path w="865" h="151">
                  <a:moveTo>
                    <a:pt x="865" y="151"/>
                  </a:moveTo>
                  <a:lnTo>
                    <a:pt x="0" y="151"/>
                  </a:lnTo>
                  <a:lnTo>
                    <a:pt x="0" y="0"/>
                  </a:lnTo>
                  <a:lnTo>
                    <a:pt x="865" y="0"/>
                  </a:lnTo>
                  <a:lnTo>
                    <a:pt x="865" y="151"/>
                  </a:lnTo>
                  <a:lnTo>
                    <a:pt x="865" y="151"/>
                  </a:lnTo>
                  <a:close/>
                </a:path>
              </a:pathLst>
            </a:custGeom>
            <a:solidFill>
              <a:srgbClr val="FFC612"/>
            </a:solidFill>
            <a:ln w="9525">
              <a:noFill/>
              <a:round/>
              <a:headEnd/>
              <a:tailEnd/>
            </a:ln>
          </p:spPr>
          <p:txBody>
            <a:bodyPr vert="horz" wrap="square" lIns="91440" tIns="45720" rIns="91440" bIns="45720" numCol="1" anchor="t" anchorCtr="0" compatLnSpc="1">
              <a:prstTxWarp prst="textNoShape">
                <a:avLst/>
              </a:prstTxWarp>
            </a:bodyPr>
            <a:lstStyle/>
            <a:p>
              <a:endParaRPr lang="de-DE" sz="1300" dirty="0"/>
            </a:p>
          </p:txBody>
        </p:sp>
        <p:sp>
          <p:nvSpPr>
            <p:cNvPr id="77" name="Freeform 2279">
              <a:extLst>
                <a:ext uri="{FF2B5EF4-FFF2-40B4-BE49-F238E27FC236}">
                  <a16:creationId xmlns:a16="http://schemas.microsoft.com/office/drawing/2014/main" id="{00FD73C8-7A2C-4DD9-810B-5D3D219C4C07}"/>
                </a:ext>
              </a:extLst>
            </p:cNvPr>
            <p:cNvSpPr>
              <a:spLocks/>
            </p:cNvSpPr>
            <p:nvPr>
              <p:custDataLst>
                <p:tags r:id="rId105"/>
              </p:custDataLst>
            </p:nvPr>
          </p:nvSpPr>
          <p:spPr bwMode="auto">
            <a:xfrm>
              <a:off x="9032294" y="4841465"/>
              <a:ext cx="497017" cy="96423"/>
            </a:xfrm>
            <a:custGeom>
              <a:avLst/>
              <a:gdLst>
                <a:gd name="T0" fmla="*/ 865 w 865"/>
                <a:gd name="T1" fmla="*/ 152 h 152"/>
                <a:gd name="T2" fmla="*/ 0 w 865"/>
                <a:gd name="T3" fmla="*/ 152 h 152"/>
                <a:gd name="T4" fmla="*/ 0 w 865"/>
                <a:gd name="T5" fmla="*/ 0 h 152"/>
                <a:gd name="T6" fmla="*/ 865 w 865"/>
                <a:gd name="T7" fmla="*/ 0 h 152"/>
                <a:gd name="T8" fmla="*/ 865 w 865"/>
                <a:gd name="T9" fmla="*/ 152 h 152"/>
                <a:gd name="T10" fmla="*/ 865 w 865"/>
                <a:gd name="T11" fmla="*/ 152 h 152"/>
              </a:gdLst>
              <a:ahLst/>
              <a:cxnLst>
                <a:cxn ang="0">
                  <a:pos x="T0" y="T1"/>
                </a:cxn>
                <a:cxn ang="0">
                  <a:pos x="T2" y="T3"/>
                </a:cxn>
                <a:cxn ang="0">
                  <a:pos x="T4" y="T5"/>
                </a:cxn>
                <a:cxn ang="0">
                  <a:pos x="T6" y="T7"/>
                </a:cxn>
                <a:cxn ang="0">
                  <a:pos x="T8" y="T9"/>
                </a:cxn>
                <a:cxn ang="0">
                  <a:pos x="T10" y="T11"/>
                </a:cxn>
              </a:cxnLst>
              <a:rect l="0" t="0" r="r" b="b"/>
              <a:pathLst>
                <a:path w="865" h="152">
                  <a:moveTo>
                    <a:pt x="865" y="152"/>
                  </a:moveTo>
                  <a:lnTo>
                    <a:pt x="0" y="152"/>
                  </a:lnTo>
                  <a:lnTo>
                    <a:pt x="0" y="0"/>
                  </a:lnTo>
                  <a:lnTo>
                    <a:pt x="865" y="0"/>
                  </a:lnTo>
                  <a:lnTo>
                    <a:pt x="865" y="152"/>
                  </a:lnTo>
                  <a:lnTo>
                    <a:pt x="865" y="152"/>
                  </a:lnTo>
                  <a:close/>
                </a:path>
              </a:pathLst>
            </a:custGeom>
            <a:solidFill>
              <a:srgbClr val="E20025"/>
            </a:solidFill>
            <a:ln w="9525">
              <a:noFill/>
              <a:round/>
              <a:headEnd/>
              <a:tailEnd/>
            </a:ln>
          </p:spPr>
          <p:txBody>
            <a:bodyPr vert="horz" wrap="square" lIns="91440" tIns="45720" rIns="91440" bIns="45720" numCol="1" anchor="t" anchorCtr="0" compatLnSpc="1">
              <a:prstTxWarp prst="textNoShape">
                <a:avLst/>
              </a:prstTxWarp>
            </a:bodyPr>
            <a:lstStyle/>
            <a:p>
              <a:endParaRPr lang="de-DE" sz="1300" dirty="0"/>
            </a:p>
          </p:txBody>
        </p:sp>
        <p:sp>
          <p:nvSpPr>
            <p:cNvPr id="78" name="Rectangle 2280">
              <a:extLst>
                <a:ext uri="{FF2B5EF4-FFF2-40B4-BE49-F238E27FC236}">
                  <a16:creationId xmlns:a16="http://schemas.microsoft.com/office/drawing/2014/main" id="{88A6FA52-F5A2-4912-8963-2A1C6CA878C0}"/>
                </a:ext>
              </a:extLst>
            </p:cNvPr>
            <p:cNvSpPr>
              <a:spLocks noChangeArrowheads="1"/>
            </p:cNvSpPr>
            <p:nvPr>
              <p:custDataLst>
                <p:tags r:id="rId106"/>
              </p:custDataLst>
            </p:nvPr>
          </p:nvSpPr>
          <p:spPr bwMode="auto">
            <a:xfrm>
              <a:off x="9032294" y="4745677"/>
              <a:ext cx="497017" cy="288000"/>
            </a:xfrm>
            <a:prstGeom prst="rect">
              <a:avLst/>
            </a:prstGeom>
            <a:noFill/>
            <a:ln w="9525"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300" dirty="0"/>
            </a:p>
          </p:txBody>
        </p:sp>
      </p:grpSp>
      <p:grpSp>
        <p:nvGrpSpPr>
          <p:cNvPr id="80" name="Germany">
            <a:extLst>
              <a:ext uri="{FF2B5EF4-FFF2-40B4-BE49-F238E27FC236}">
                <a16:creationId xmlns:a16="http://schemas.microsoft.com/office/drawing/2014/main" id="{5A12EFD6-D7BE-4046-8D2B-DAEC7EC7B62C}"/>
              </a:ext>
            </a:extLst>
          </p:cNvPr>
          <p:cNvGrpSpPr>
            <a:grpSpLocks noChangeAspect="1"/>
          </p:cNvGrpSpPr>
          <p:nvPr>
            <p:custDataLst>
              <p:tags r:id="rId4"/>
            </p:custDataLst>
          </p:nvPr>
        </p:nvGrpSpPr>
        <p:grpSpPr>
          <a:xfrm>
            <a:off x="4966833" y="5464743"/>
            <a:ext cx="497017" cy="288000"/>
            <a:chOff x="5970955" y="1483200"/>
            <a:chExt cx="1428924" cy="828001"/>
          </a:xfrm>
        </p:grpSpPr>
        <p:sp>
          <p:nvSpPr>
            <p:cNvPr id="81" name="AutoShape 2275">
              <a:extLst>
                <a:ext uri="{FF2B5EF4-FFF2-40B4-BE49-F238E27FC236}">
                  <a16:creationId xmlns:a16="http://schemas.microsoft.com/office/drawing/2014/main" id="{D16C57B7-062F-417A-8E34-614FE0EDF692}"/>
                </a:ext>
              </a:extLst>
            </p:cNvPr>
            <p:cNvSpPr>
              <a:spLocks noChangeAspect="1" noChangeArrowheads="1" noTextEdit="1"/>
            </p:cNvSpPr>
            <p:nvPr>
              <p:custDataLst>
                <p:tags r:id="rId97"/>
              </p:custDataLst>
            </p:nvPr>
          </p:nvSpPr>
          <p:spPr bwMode="auto">
            <a:xfrm>
              <a:off x="5970955" y="1483200"/>
              <a:ext cx="1428924" cy="8280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300" dirty="0"/>
            </a:p>
          </p:txBody>
        </p:sp>
        <p:sp>
          <p:nvSpPr>
            <p:cNvPr id="82" name="Freeform 2277">
              <a:extLst>
                <a:ext uri="{FF2B5EF4-FFF2-40B4-BE49-F238E27FC236}">
                  <a16:creationId xmlns:a16="http://schemas.microsoft.com/office/drawing/2014/main" id="{AF55E388-6143-4132-A4BA-843B6C51B6D9}"/>
                </a:ext>
              </a:extLst>
            </p:cNvPr>
            <p:cNvSpPr>
              <a:spLocks/>
            </p:cNvSpPr>
            <p:nvPr>
              <p:custDataLst>
                <p:tags r:id="rId98"/>
              </p:custDataLst>
            </p:nvPr>
          </p:nvSpPr>
          <p:spPr bwMode="auto">
            <a:xfrm>
              <a:off x="5970955" y="1483200"/>
              <a:ext cx="1428924" cy="275392"/>
            </a:xfrm>
            <a:custGeom>
              <a:avLst/>
              <a:gdLst>
                <a:gd name="T0" fmla="*/ 865 w 865"/>
                <a:gd name="T1" fmla="*/ 151 h 151"/>
                <a:gd name="T2" fmla="*/ 0 w 865"/>
                <a:gd name="T3" fmla="*/ 151 h 151"/>
                <a:gd name="T4" fmla="*/ 0 w 865"/>
                <a:gd name="T5" fmla="*/ 0 h 151"/>
                <a:gd name="T6" fmla="*/ 865 w 865"/>
                <a:gd name="T7" fmla="*/ 0 h 151"/>
                <a:gd name="T8" fmla="*/ 865 w 865"/>
                <a:gd name="T9" fmla="*/ 151 h 151"/>
                <a:gd name="T10" fmla="*/ 865 w 865"/>
                <a:gd name="T11" fmla="*/ 151 h 151"/>
              </a:gdLst>
              <a:ahLst/>
              <a:cxnLst>
                <a:cxn ang="0">
                  <a:pos x="T0" y="T1"/>
                </a:cxn>
                <a:cxn ang="0">
                  <a:pos x="T2" y="T3"/>
                </a:cxn>
                <a:cxn ang="0">
                  <a:pos x="T4" y="T5"/>
                </a:cxn>
                <a:cxn ang="0">
                  <a:pos x="T6" y="T7"/>
                </a:cxn>
                <a:cxn ang="0">
                  <a:pos x="T8" y="T9"/>
                </a:cxn>
                <a:cxn ang="0">
                  <a:pos x="T10" y="T11"/>
                </a:cxn>
              </a:cxnLst>
              <a:rect l="0" t="0" r="r" b="b"/>
              <a:pathLst>
                <a:path w="865" h="151">
                  <a:moveTo>
                    <a:pt x="865" y="151"/>
                  </a:moveTo>
                  <a:lnTo>
                    <a:pt x="0" y="151"/>
                  </a:lnTo>
                  <a:lnTo>
                    <a:pt x="0" y="0"/>
                  </a:lnTo>
                  <a:lnTo>
                    <a:pt x="865" y="0"/>
                  </a:lnTo>
                  <a:lnTo>
                    <a:pt x="865" y="151"/>
                  </a:lnTo>
                  <a:lnTo>
                    <a:pt x="865" y="15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de-DE" sz="1300" dirty="0"/>
            </a:p>
          </p:txBody>
        </p:sp>
        <p:sp>
          <p:nvSpPr>
            <p:cNvPr id="83" name="Freeform 2278">
              <a:extLst>
                <a:ext uri="{FF2B5EF4-FFF2-40B4-BE49-F238E27FC236}">
                  <a16:creationId xmlns:a16="http://schemas.microsoft.com/office/drawing/2014/main" id="{BEECC553-B9E4-4B57-A392-2EB8E4C4DD14}"/>
                </a:ext>
              </a:extLst>
            </p:cNvPr>
            <p:cNvSpPr>
              <a:spLocks/>
            </p:cNvSpPr>
            <p:nvPr>
              <p:custDataLst>
                <p:tags r:id="rId99"/>
              </p:custDataLst>
            </p:nvPr>
          </p:nvSpPr>
          <p:spPr bwMode="auto">
            <a:xfrm>
              <a:off x="5970955" y="2035809"/>
              <a:ext cx="1428924" cy="275392"/>
            </a:xfrm>
            <a:custGeom>
              <a:avLst/>
              <a:gdLst>
                <a:gd name="T0" fmla="*/ 865 w 865"/>
                <a:gd name="T1" fmla="*/ 151 h 151"/>
                <a:gd name="T2" fmla="*/ 0 w 865"/>
                <a:gd name="T3" fmla="*/ 151 h 151"/>
                <a:gd name="T4" fmla="*/ 0 w 865"/>
                <a:gd name="T5" fmla="*/ 0 h 151"/>
                <a:gd name="T6" fmla="*/ 865 w 865"/>
                <a:gd name="T7" fmla="*/ 0 h 151"/>
                <a:gd name="T8" fmla="*/ 865 w 865"/>
                <a:gd name="T9" fmla="*/ 151 h 151"/>
                <a:gd name="T10" fmla="*/ 865 w 865"/>
                <a:gd name="T11" fmla="*/ 151 h 151"/>
              </a:gdLst>
              <a:ahLst/>
              <a:cxnLst>
                <a:cxn ang="0">
                  <a:pos x="T0" y="T1"/>
                </a:cxn>
                <a:cxn ang="0">
                  <a:pos x="T2" y="T3"/>
                </a:cxn>
                <a:cxn ang="0">
                  <a:pos x="T4" y="T5"/>
                </a:cxn>
                <a:cxn ang="0">
                  <a:pos x="T6" y="T7"/>
                </a:cxn>
                <a:cxn ang="0">
                  <a:pos x="T8" y="T9"/>
                </a:cxn>
                <a:cxn ang="0">
                  <a:pos x="T10" y="T11"/>
                </a:cxn>
              </a:cxnLst>
              <a:rect l="0" t="0" r="r" b="b"/>
              <a:pathLst>
                <a:path w="865" h="151">
                  <a:moveTo>
                    <a:pt x="865" y="151"/>
                  </a:moveTo>
                  <a:lnTo>
                    <a:pt x="0" y="151"/>
                  </a:lnTo>
                  <a:lnTo>
                    <a:pt x="0" y="0"/>
                  </a:lnTo>
                  <a:lnTo>
                    <a:pt x="865" y="0"/>
                  </a:lnTo>
                  <a:lnTo>
                    <a:pt x="865" y="151"/>
                  </a:lnTo>
                  <a:lnTo>
                    <a:pt x="865" y="151"/>
                  </a:lnTo>
                  <a:close/>
                </a:path>
              </a:pathLst>
            </a:custGeom>
            <a:solidFill>
              <a:srgbClr val="FFC612"/>
            </a:solidFill>
            <a:ln w="9525">
              <a:noFill/>
              <a:round/>
              <a:headEnd/>
              <a:tailEnd/>
            </a:ln>
          </p:spPr>
          <p:txBody>
            <a:bodyPr vert="horz" wrap="square" lIns="91440" tIns="45720" rIns="91440" bIns="45720" numCol="1" anchor="t" anchorCtr="0" compatLnSpc="1">
              <a:prstTxWarp prst="textNoShape">
                <a:avLst/>
              </a:prstTxWarp>
            </a:bodyPr>
            <a:lstStyle/>
            <a:p>
              <a:endParaRPr lang="de-DE" sz="1300" dirty="0"/>
            </a:p>
          </p:txBody>
        </p:sp>
        <p:sp>
          <p:nvSpPr>
            <p:cNvPr id="84" name="Freeform 2279">
              <a:extLst>
                <a:ext uri="{FF2B5EF4-FFF2-40B4-BE49-F238E27FC236}">
                  <a16:creationId xmlns:a16="http://schemas.microsoft.com/office/drawing/2014/main" id="{0CCE50A7-71CD-41D9-AD04-E3786A986289}"/>
                </a:ext>
              </a:extLst>
            </p:cNvPr>
            <p:cNvSpPr>
              <a:spLocks/>
            </p:cNvSpPr>
            <p:nvPr>
              <p:custDataLst>
                <p:tags r:id="rId100"/>
              </p:custDataLst>
            </p:nvPr>
          </p:nvSpPr>
          <p:spPr bwMode="auto">
            <a:xfrm>
              <a:off x="5970955" y="1758592"/>
              <a:ext cx="1428924" cy="277216"/>
            </a:xfrm>
            <a:custGeom>
              <a:avLst/>
              <a:gdLst>
                <a:gd name="T0" fmla="*/ 865 w 865"/>
                <a:gd name="T1" fmla="*/ 152 h 152"/>
                <a:gd name="T2" fmla="*/ 0 w 865"/>
                <a:gd name="T3" fmla="*/ 152 h 152"/>
                <a:gd name="T4" fmla="*/ 0 w 865"/>
                <a:gd name="T5" fmla="*/ 0 h 152"/>
                <a:gd name="T6" fmla="*/ 865 w 865"/>
                <a:gd name="T7" fmla="*/ 0 h 152"/>
                <a:gd name="T8" fmla="*/ 865 w 865"/>
                <a:gd name="T9" fmla="*/ 152 h 152"/>
                <a:gd name="T10" fmla="*/ 865 w 865"/>
                <a:gd name="T11" fmla="*/ 152 h 152"/>
              </a:gdLst>
              <a:ahLst/>
              <a:cxnLst>
                <a:cxn ang="0">
                  <a:pos x="T0" y="T1"/>
                </a:cxn>
                <a:cxn ang="0">
                  <a:pos x="T2" y="T3"/>
                </a:cxn>
                <a:cxn ang="0">
                  <a:pos x="T4" y="T5"/>
                </a:cxn>
                <a:cxn ang="0">
                  <a:pos x="T6" y="T7"/>
                </a:cxn>
                <a:cxn ang="0">
                  <a:pos x="T8" y="T9"/>
                </a:cxn>
                <a:cxn ang="0">
                  <a:pos x="T10" y="T11"/>
                </a:cxn>
              </a:cxnLst>
              <a:rect l="0" t="0" r="r" b="b"/>
              <a:pathLst>
                <a:path w="865" h="152">
                  <a:moveTo>
                    <a:pt x="865" y="152"/>
                  </a:moveTo>
                  <a:lnTo>
                    <a:pt x="0" y="152"/>
                  </a:lnTo>
                  <a:lnTo>
                    <a:pt x="0" y="0"/>
                  </a:lnTo>
                  <a:lnTo>
                    <a:pt x="865" y="0"/>
                  </a:lnTo>
                  <a:lnTo>
                    <a:pt x="865" y="152"/>
                  </a:lnTo>
                  <a:lnTo>
                    <a:pt x="865" y="152"/>
                  </a:lnTo>
                  <a:close/>
                </a:path>
              </a:pathLst>
            </a:custGeom>
            <a:solidFill>
              <a:srgbClr val="E20025"/>
            </a:solidFill>
            <a:ln w="9525">
              <a:noFill/>
              <a:round/>
              <a:headEnd/>
              <a:tailEnd/>
            </a:ln>
          </p:spPr>
          <p:txBody>
            <a:bodyPr vert="horz" wrap="square" lIns="91440" tIns="45720" rIns="91440" bIns="45720" numCol="1" anchor="t" anchorCtr="0" compatLnSpc="1">
              <a:prstTxWarp prst="textNoShape">
                <a:avLst/>
              </a:prstTxWarp>
            </a:bodyPr>
            <a:lstStyle/>
            <a:p>
              <a:endParaRPr lang="de-DE" sz="1300" dirty="0"/>
            </a:p>
          </p:txBody>
        </p:sp>
        <p:sp>
          <p:nvSpPr>
            <p:cNvPr id="85" name="Rectangle 2280">
              <a:extLst>
                <a:ext uri="{FF2B5EF4-FFF2-40B4-BE49-F238E27FC236}">
                  <a16:creationId xmlns:a16="http://schemas.microsoft.com/office/drawing/2014/main" id="{62A65EAF-6885-4652-89A2-AB23F0CECDED}"/>
                </a:ext>
              </a:extLst>
            </p:cNvPr>
            <p:cNvSpPr>
              <a:spLocks noChangeArrowheads="1"/>
            </p:cNvSpPr>
            <p:nvPr>
              <p:custDataLst>
                <p:tags r:id="rId101"/>
              </p:custDataLst>
            </p:nvPr>
          </p:nvSpPr>
          <p:spPr bwMode="auto">
            <a:xfrm>
              <a:off x="5970955" y="1483200"/>
              <a:ext cx="1428924" cy="828001"/>
            </a:xfrm>
            <a:prstGeom prst="rect">
              <a:avLst/>
            </a:prstGeom>
            <a:noFill/>
            <a:ln w="9525"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300" dirty="0"/>
            </a:p>
          </p:txBody>
        </p:sp>
      </p:grpSp>
      <p:grpSp>
        <p:nvGrpSpPr>
          <p:cNvPr id="86" name="Germany">
            <a:extLst>
              <a:ext uri="{FF2B5EF4-FFF2-40B4-BE49-F238E27FC236}">
                <a16:creationId xmlns:a16="http://schemas.microsoft.com/office/drawing/2014/main" id="{EBBA64E6-28FA-4269-BDE0-4B685EA52364}"/>
              </a:ext>
            </a:extLst>
          </p:cNvPr>
          <p:cNvGrpSpPr>
            <a:grpSpLocks noChangeAspect="1"/>
          </p:cNvGrpSpPr>
          <p:nvPr>
            <p:custDataLst>
              <p:tags r:id="rId5"/>
            </p:custDataLst>
          </p:nvPr>
        </p:nvGrpSpPr>
        <p:grpSpPr>
          <a:xfrm>
            <a:off x="5262455" y="4320063"/>
            <a:ext cx="497017" cy="288000"/>
            <a:chOff x="5970955" y="1483200"/>
            <a:chExt cx="1428924" cy="828001"/>
          </a:xfrm>
        </p:grpSpPr>
        <p:sp>
          <p:nvSpPr>
            <p:cNvPr id="87" name="AutoShape 2275">
              <a:extLst>
                <a:ext uri="{FF2B5EF4-FFF2-40B4-BE49-F238E27FC236}">
                  <a16:creationId xmlns:a16="http://schemas.microsoft.com/office/drawing/2014/main" id="{1B256605-D94F-4F1D-8017-6210B2EC403C}"/>
                </a:ext>
              </a:extLst>
            </p:cNvPr>
            <p:cNvSpPr>
              <a:spLocks noChangeAspect="1" noChangeArrowheads="1" noTextEdit="1"/>
            </p:cNvSpPr>
            <p:nvPr>
              <p:custDataLst>
                <p:tags r:id="rId92"/>
              </p:custDataLst>
            </p:nvPr>
          </p:nvSpPr>
          <p:spPr bwMode="auto">
            <a:xfrm>
              <a:off x="5970955" y="1483200"/>
              <a:ext cx="1428924" cy="8280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300" dirty="0"/>
            </a:p>
          </p:txBody>
        </p:sp>
        <p:sp>
          <p:nvSpPr>
            <p:cNvPr id="88" name="Freeform 2277">
              <a:extLst>
                <a:ext uri="{FF2B5EF4-FFF2-40B4-BE49-F238E27FC236}">
                  <a16:creationId xmlns:a16="http://schemas.microsoft.com/office/drawing/2014/main" id="{D8477842-0B66-43BE-BA1F-8693E8E43909}"/>
                </a:ext>
              </a:extLst>
            </p:cNvPr>
            <p:cNvSpPr>
              <a:spLocks/>
            </p:cNvSpPr>
            <p:nvPr>
              <p:custDataLst>
                <p:tags r:id="rId93"/>
              </p:custDataLst>
            </p:nvPr>
          </p:nvSpPr>
          <p:spPr bwMode="auto">
            <a:xfrm>
              <a:off x="5970955" y="1483200"/>
              <a:ext cx="1428924" cy="275392"/>
            </a:xfrm>
            <a:custGeom>
              <a:avLst/>
              <a:gdLst>
                <a:gd name="T0" fmla="*/ 865 w 865"/>
                <a:gd name="T1" fmla="*/ 151 h 151"/>
                <a:gd name="T2" fmla="*/ 0 w 865"/>
                <a:gd name="T3" fmla="*/ 151 h 151"/>
                <a:gd name="T4" fmla="*/ 0 w 865"/>
                <a:gd name="T5" fmla="*/ 0 h 151"/>
                <a:gd name="T6" fmla="*/ 865 w 865"/>
                <a:gd name="T7" fmla="*/ 0 h 151"/>
                <a:gd name="T8" fmla="*/ 865 w 865"/>
                <a:gd name="T9" fmla="*/ 151 h 151"/>
                <a:gd name="T10" fmla="*/ 865 w 865"/>
                <a:gd name="T11" fmla="*/ 151 h 151"/>
              </a:gdLst>
              <a:ahLst/>
              <a:cxnLst>
                <a:cxn ang="0">
                  <a:pos x="T0" y="T1"/>
                </a:cxn>
                <a:cxn ang="0">
                  <a:pos x="T2" y="T3"/>
                </a:cxn>
                <a:cxn ang="0">
                  <a:pos x="T4" y="T5"/>
                </a:cxn>
                <a:cxn ang="0">
                  <a:pos x="T6" y="T7"/>
                </a:cxn>
                <a:cxn ang="0">
                  <a:pos x="T8" y="T9"/>
                </a:cxn>
                <a:cxn ang="0">
                  <a:pos x="T10" y="T11"/>
                </a:cxn>
              </a:cxnLst>
              <a:rect l="0" t="0" r="r" b="b"/>
              <a:pathLst>
                <a:path w="865" h="151">
                  <a:moveTo>
                    <a:pt x="865" y="151"/>
                  </a:moveTo>
                  <a:lnTo>
                    <a:pt x="0" y="151"/>
                  </a:lnTo>
                  <a:lnTo>
                    <a:pt x="0" y="0"/>
                  </a:lnTo>
                  <a:lnTo>
                    <a:pt x="865" y="0"/>
                  </a:lnTo>
                  <a:lnTo>
                    <a:pt x="865" y="151"/>
                  </a:lnTo>
                  <a:lnTo>
                    <a:pt x="865" y="15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de-DE" sz="1300" dirty="0"/>
            </a:p>
          </p:txBody>
        </p:sp>
        <p:sp>
          <p:nvSpPr>
            <p:cNvPr id="89" name="Freeform 2278">
              <a:extLst>
                <a:ext uri="{FF2B5EF4-FFF2-40B4-BE49-F238E27FC236}">
                  <a16:creationId xmlns:a16="http://schemas.microsoft.com/office/drawing/2014/main" id="{0807E008-D560-43F6-89C0-7F8F2D9A7CAC}"/>
                </a:ext>
              </a:extLst>
            </p:cNvPr>
            <p:cNvSpPr>
              <a:spLocks/>
            </p:cNvSpPr>
            <p:nvPr>
              <p:custDataLst>
                <p:tags r:id="rId94"/>
              </p:custDataLst>
            </p:nvPr>
          </p:nvSpPr>
          <p:spPr bwMode="auto">
            <a:xfrm>
              <a:off x="5970955" y="2035809"/>
              <a:ext cx="1428924" cy="275392"/>
            </a:xfrm>
            <a:custGeom>
              <a:avLst/>
              <a:gdLst>
                <a:gd name="T0" fmla="*/ 865 w 865"/>
                <a:gd name="T1" fmla="*/ 151 h 151"/>
                <a:gd name="T2" fmla="*/ 0 w 865"/>
                <a:gd name="T3" fmla="*/ 151 h 151"/>
                <a:gd name="T4" fmla="*/ 0 w 865"/>
                <a:gd name="T5" fmla="*/ 0 h 151"/>
                <a:gd name="T6" fmla="*/ 865 w 865"/>
                <a:gd name="T7" fmla="*/ 0 h 151"/>
                <a:gd name="T8" fmla="*/ 865 w 865"/>
                <a:gd name="T9" fmla="*/ 151 h 151"/>
                <a:gd name="T10" fmla="*/ 865 w 865"/>
                <a:gd name="T11" fmla="*/ 151 h 151"/>
              </a:gdLst>
              <a:ahLst/>
              <a:cxnLst>
                <a:cxn ang="0">
                  <a:pos x="T0" y="T1"/>
                </a:cxn>
                <a:cxn ang="0">
                  <a:pos x="T2" y="T3"/>
                </a:cxn>
                <a:cxn ang="0">
                  <a:pos x="T4" y="T5"/>
                </a:cxn>
                <a:cxn ang="0">
                  <a:pos x="T6" y="T7"/>
                </a:cxn>
                <a:cxn ang="0">
                  <a:pos x="T8" y="T9"/>
                </a:cxn>
                <a:cxn ang="0">
                  <a:pos x="T10" y="T11"/>
                </a:cxn>
              </a:cxnLst>
              <a:rect l="0" t="0" r="r" b="b"/>
              <a:pathLst>
                <a:path w="865" h="151">
                  <a:moveTo>
                    <a:pt x="865" y="151"/>
                  </a:moveTo>
                  <a:lnTo>
                    <a:pt x="0" y="151"/>
                  </a:lnTo>
                  <a:lnTo>
                    <a:pt x="0" y="0"/>
                  </a:lnTo>
                  <a:lnTo>
                    <a:pt x="865" y="0"/>
                  </a:lnTo>
                  <a:lnTo>
                    <a:pt x="865" y="151"/>
                  </a:lnTo>
                  <a:lnTo>
                    <a:pt x="865" y="151"/>
                  </a:lnTo>
                  <a:close/>
                </a:path>
              </a:pathLst>
            </a:custGeom>
            <a:solidFill>
              <a:srgbClr val="FFC612"/>
            </a:solidFill>
            <a:ln w="9525">
              <a:noFill/>
              <a:round/>
              <a:headEnd/>
              <a:tailEnd/>
            </a:ln>
          </p:spPr>
          <p:txBody>
            <a:bodyPr vert="horz" wrap="square" lIns="91440" tIns="45720" rIns="91440" bIns="45720" numCol="1" anchor="t" anchorCtr="0" compatLnSpc="1">
              <a:prstTxWarp prst="textNoShape">
                <a:avLst/>
              </a:prstTxWarp>
            </a:bodyPr>
            <a:lstStyle/>
            <a:p>
              <a:endParaRPr lang="de-DE" sz="1300" dirty="0"/>
            </a:p>
          </p:txBody>
        </p:sp>
        <p:sp>
          <p:nvSpPr>
            <p:cNvPr id="90" name="Freeform 2279">
              <a:extLst>
                <a:ext uri="{FF2B5EF4-FFF2-40B4-BE49-F238E27FC236}">
                  <a16:creationId xmlns:a16="http://schemas.microsoft.com/office/drawing/2014/main" id="{E5371345-11C7-4E6E-A77A-C054C57FE424}"/>
                </a:ext>
              </a:extLst>
            </p:cNvPr>
            <p:cNvSpPr>
              <a:spLocks/>
            </p:cNvSpPr>
            <p:nvPr>
              <p:custDataLst>
                <p:tags r:id="rId95"/>
              </p:custDataLst>
            </p:nvPr>
          </p:nvSpPr>
          <p:spPr bwMode="auto">
            <a:xfrm>
              <a:off x="5970955" y="1758592"/>
              <a:ext cx="1428924" cy="277216"/>
            </a:xfrm>
            <a:custGeom>
              <a:avLst/>
              <a:gdLst>
                <a:gd name="T0" fmla="*/ 865 w 865"/>
                <a:gd name="T1" fmla="*/ 152 h 152"/>
                <a:gd name="T2" fmla="*/ 0 w 865"/>
                <a:gd name="T3" fmla="*/ 152 h 152"/>
                <a:gd name="T4" fmla="*/ 0 w 865"/>
                <a:gd name="T5" fmla="*/ 0 h 152"/>
                <a:gd name="T6" fmla="*/ 865 w 865"/>
                <a:gd name="T7" fmla="*/ 0 h 152"/>
                <a:gd name="T8" fmla="*/ 865 w 865"/>
                <a:gd name="T9" fmla="*/ 152 h 152"/>
                <a:gd name="T10" fmla="*/ 865 w 865"/>
                <a:gd name="T11" fmla="*/ 152 h 152"/>
              </a:gdLst>
              <a:ahLst/>
              <a:cxnLst>
                <a:cxn ang="0">
                  <a:pos x="T0" y="T1"/>
                </a:cxn>
                <a:cxn ang="0">
                  <a:pos x="T2" y="T3"/>
                </a:cxn>
                <a:cxn ang="0">
                  <a:pos x="T4" y="T5"/>
                </a:cxn>
                <a:cxn ang="0">
                  <a:pos x="T6" y="T7"/>
                </a:cxn>
                <a:cxn ang="0">
                  <a:pos x="T8" y="T9"/>
                </a:cxn>
                <a:cxn ang="0">
                  <a:pos x="T10" y="T11"/>
                </a:cxn>
              </a:cxnLst>
              <a:rect l="0" t="0" r="r" b="b"/>
              <a:pathLst>
                <a:path w="865" h="152">
                  <a:moveTo>
                    <a:pt x="865" y="152"/>
                  </a:moveTo>
                  <a:lnTo>
                    <a:pt x="0" y="152"/>
                  </a:lnTo>
                  <a:lnTo>
                    <a:pt x="0" y="0"/>
                  </a:lnTo>
                  <a:lnTo>
                    <a:pt x="865" y="0"/>
                  </a:lnTo>
                  <a:lnTo>
                    <a:pt x="865" y="152"/>
                  </a:lnTo>
                  <a:lnTo>
                    <a:pt x="865" y="152"/>
                  </a:lnTo>
                  <a:close/>
                </a:path>
              </a:pathLst>
            </a:custGeom>
            <a:solidFill>
              <a:srgbClr val="E20025"/>
            </a:solidFill>
            <a:ln w="9525">
              <a:noFill/>
              <a:round/>
              <a:headEnd/>
              <a:tailEnd/>
            </a:ln>
          </p:spPr>
          <p:txBody>
            <a:bodyPr vert="horz" wrap="square" lIns="91440" tIns="45720" rIns="91440" bIns="45720" numCol="1" anchor="t" anchorCtr="0" compatLnSpc="1">
              <a:prstTxWarp prst="textNoShape">
                <a:avLst/>
              </a:prstTxWarp>
            </a:bodyPr>
            <a:lstStyle/>
            <a:p>
              <a:endParaRPr lang="de-DE" sz="1300" dirty="0"/>
            </a:p>
          </p:txBody>
        </p:sp>
        <p:sp>
          <p:nvSpPr>
            <p:cNvPr id="91" name="Rectangle 2280">
              <a:extLst>
                <a:ext uri="{FF2B5EF4-FFF2-40B4-BE49-F238E27FC236}">
                  <a16:creationId xmlns:a16="http://schemas.microsoft.com/office/drawing/2014/main" id="{0AF9D2B5-DA7E-4330-9744-7AE7F88D33A0}"/>
                </a:ext>
              </a:extLst>
            </p:cNvPr>
            <p:cNvSpPr>
              <a:spLocks noChangeArrowheads="1"/>
            </p:cNvSpPr>
            <p:nvPr>
              <p:custDataLst>
                <p:tags r:id="rId96"/>
              </p:custDataLst>
            </p:nvPr>
          </p:nvSpPr>
          <p:spPr bwMode="auto">
            <a:xfrm>
              <a:off x="5970955" y="1483200"/>
              <a:ext cx="1428924" cy="828001"/>
            </a:xfrm>
            <a:prstGeom prst="rect">
              <a:avLst/>
            </a:prstGeom>
            <a:noFill/>
            <a:ln w="9525"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300" dirty="0"/>
            </a:p>
          </p:txBody>
        </p:sp>
      </p:grpSp>
      <p:grpSp>
        <p:nvGrpSpPr>
          <p:cNvPr id="93" name="Germany">
            <a:extLst>
              <a:ext uri="{FF2B5EF4-FFF2-40B4-BE49-F238E27FC236}">
                <a16:creationId xmlns:a16="http://schemas.microsoft.com/office/drawing/2014/main" id="{CA02F49F-D893-45E6-9E73-D36FAAB9253A}"/>
              </a:ext>
            </a:extLst>
          </p:cNvPr>
          <p:cNvGrpSpPr>
            <a:grpSpLocks noChangeAspect="1"/>
          </p:cNvGrpSpPr>
          <p:nvPr>
            <p:custDataLst>
              <p:tags r:id="rId6"/>
            </p:custDataLst>
          </p:nvPr>
        </p:nvGrpSpPr>
        <p:grpSpPr>
          <a:xfrm>
            <a:off x="6568412" y="2032111"/>
            <a:ext cx="497017" cy="288000"/>
            <a:chOff x="5970955" y="1483200"/>
            <a:chExt cx="1428924" cy="828001"/>
          </a:xfrm>
        </p:grpSpPr>
        <p:sp>
          <p:nvSpPr>
            <p:cNvPr id="94" name="AutoShape 2275">
              <a:extLst>
                <a:ext uri="{FF2B5EF4-FFF2-40B4-BE49-F238E27FC236}">
                  <a16:creationId xmlns:a16="http://schemas.microsoft.com/office/drawing/2014/main" id="{F56E145C-6CD3-414E-9B0A-E2C155194CC8}"/>
                </a:ext>
              </a:extLst>
            </p:cNvPr>
            <p:cNvSpPr>
              <a:spLocks noChangeAspect="1" noChangeArrowheads="1" noTextEdit="1"/>
            </p:cNvSpPr>
            <p:nvPr>
              <p:custDataLst>
                <p:tags r:id="rId87"/>
              </p:custDataLst>
            </p:nvPr>
          </p:nvSpPr>
          <p:spPr bwMode="auto">
            <a:xfrm>
              <a:off x="5970955" y="1483200"/>
              <a:ext cx="1428924" cy="8280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300" dirty="0"/>
            </a:p>
          </p:txBody>
        </p:sp>
        <p:sp>
          <p:nvSpPr>
            <p:cNvPr id="95" name="Freeform 2277">
              <a:extLst>
                <a:ext uri="{FF2B5EF4-FFF2-40B4-BE49-F238E27FC236}">
                  <a16:creationId xmlns:a16="http://schemas.microsoft.com/office/drawing/2014/main" id="{BCC5B47B-9C88-4C98-9B2D-B0985975F8F7}"/>
                </a:ext>
              </a:extLst>
            </p:cNvPr>
            <p:cNvSpPr>
              <a:spLocks/>
            </p:cNvSpPr>
            <p:nvPr>
              <p:custDataLst>
                <p:tags r:id="rId88"/>
              </p:custDataLst>
            </p:nvPr>
          </p:nvSpPr>
          <p:spPr bwMode="auto">
            <a:xfrm>
              <a:off x="5970955" y="1483200"/>
              <a:ext cx="1428924" cy="275392"/>
            </a:xfrm>
            <a:custGeom>
              <a:avLst/>
              <a:gdLst>
                <a:gd name="T0" fmla="*/ 865 w 865"/>
                <a:gd name="T1" fmla="*/ 151 h 151"/>
                <a:gd name="T2" fmla="*/ 0 w 865"/>
                <a:gd name="T3" fmla="*/ 151 h 151"/>
                <a:gd name="T4" fmla="*/ 0 w 865"/>
                <a:gd name="T5" fmla="*/ 0 h 151"/>
                <a:gd name="T6" fmla="*/ 865 w 865"/>
                <a:gd name="T7" fmla="*/ 0 h 151"/>
                <a:gd name="T8" fmla="*/ 865 w 865"/>
                <a:gd name="T9" fmla="*/ 151 h 151"/>
                <a:gd name="T10" fmla="*/ 865 w 865"/>
                <a:gd name="T11" fmla="*/ 151 h 151"/>
              </a:gdLst>
              <a:ahLst/>
              <a:cxnLst>
                <a:cxn ang="0">
                  <a:pos x="T0" y="T1"/>
                </a:cxn>
                <a:cxn ang="0">
                  <a:pos x="T2" y="T3"/>
                </a:cxn>
                <a:cxn ang="0">
                  <a:pos x="T4" y="T5"/>
                </a:cxn>
                <a:cxn ang="0">
                  <a:pos x="T6" y="T7"/>
                </a:cxn>
                <a:cxn ang="0">
                  <a:pos x="T8" y="T9"/>
                </a:cxn>
                <a:cxn ang="0">
                  <a:pos x="T10" y="T11"/>
                </a:cxn>
              </a:cxnLst>
              <a:rect l="0" t="0" r="r" b="b"/>
              <a:pathLst>
                <a:path w="865" h="151">
                  <a:moveTo>
                    <a:pt x="865" y="151"/>
                  </a:moveTo>
                  <a:lnTo>
                    <a:pt x="0" y="151"/>
                  </a:lnTo>
                  <a:lnTo>
                    <a:pt x="0" y="0"/>
                  </a:lnTo>
                  <a:lnTo>
                    <a:pt x="865" y="0"/>
                  </a:lnTo>
                  <a:lnTo>
                    <a:pt x="865" y="151"/>
                  </a:lnTo>
                  <a:lnTo>
                    <a:pt x="865" y="15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de-DE" sz="1300" dirty="0"/>
            </a:p>
          </p:txBody>
        </p:sp>
        <p:sp>
          <p:nvSpPr>
            <p:cNvPr id="96" name="Freeform 2278">
              <a:extLst>
                <a:ext uri="{FF2B5EF4-FFF2-40B4-BE49-F238E27FC236}">
                  <a16:creationId xmlns:a16="http://schemas.microsoft.com/office/drawing/2014/main" id="{6DD59ED9-37F1-445A-90E3-BFDAD81C4574}"/>
                </a:ext>
              </a:extLst>
            </p:cNvPr>
            <p:cNvSpPr>
              <a:spLocks/>
            </p:cNvSpPr>
            <p:nvPr>
              <p:custDataLst>
                <p:tags r:id="rId89"/>
              </p:custDataLst>
            </p:nvPr>
          </p:nvSpPr>
          <p:spPr bwMode="auto">
            <a:xfrm>
              <a:off x="5970955" y="2035809"/>
              <a:ext cx="1428924" cy="275392"/>
            </a:xfrm>
            <a:custGeom>
              <a:avLst/>
              <a:gdLst>
                <a:gd name="T0" fmla="*/ 865 w 865"/>
                <a:gd name="T1" fmla="*/ 151 h 151"/>
                <a:gd name="T2" fmla="*/ 0 w 865"/>
                <a:gd name="T3" fmla="*/ 151 h 151"/>
                <a:gd name="T4" fmla="*/ 0 w 865"/>
                <a:gd name="T5" fmla="*/ 0 h 151"/>
                <a:gd name="T6" fmla="*/ 865 w 865"/>
                <a:gd name="T7" fmla="*/ 0 h 151"/>
                <a:gd name="T8" fmla="*/ 865 w 865"/>
                <a:gd name="T9" fmla="*/ 151 h 151"/>
                <a:gd name="T10" fmla="*/ 865 w 865"/>
                <a:gd name="T11" fmla="*/ 151 h 151"/>
              </a:gdLst>
              <a:ahLst/>
              <a:cxnLst>
                <a:cxn ang="0">
                  <a:pos x="T0" y="T1"/>
                </a:cxn>
                <a:cxn ang="0">
                  <a:pos x="T2" y="T3"/>
                </a:cxn>
                <a:cxn ang="0">
                  <a:pos x="T4" y="T5"/>
                </a:cxn>
                <a:cxn ang="0">
                  <a:pos x="T6" y="T7"/>
                </a:cxn>
                <a:cxn ang="0">
                  <a:pos x="T8" y="T9"/>
                </a:cxn>
                <a:cxn ang="0">
                  <a:pos x="T10" y="T11"/>
                </a:cxn>
              </a:cxnLst>
              <a:rect l="0" t="0" r="r" b="b"/>
              <a:pathLst>
                <a:path w="865" h="151">
                  <a:moveTo>
                    <a:pt x="865" y="151"/>
                  </a:moveTo>
                  <a:lnTo>
                    <a:pt x="0" y="151"/>
                  </a:lnTo>
                  <a:lnTo>
                    <a:pt x="0" y="0"/>
                  </a:lnTo>
                  <a:lnTo>
                    <a:pt x="865" y="0"/>
                  </a:lnTo>
                  <a:lnTo>
                    <a:pt x="865" y="151"/>
                  </a:lnTo>
                  <a:lnTo>
                    <a:pt x="865" y="151"/>
                  </a:lnTo>
                  <a:close/>
                </a:path>
              </a:pathLst>
            </a:custGeom>
            <a:solidFill>
              <a:srgbClr val="FFC612"/>
            </a:solidFill>
            <a:ln w="9525">
              <a:noFill/>
              <a:round/>
              <a:headEnd/>
              <a:tailEnd/>
            </a:ln>
          </p:spPr>
          <p:txBody>
            <a:bodyPr vert="horz" wrap="square" lIns="91440" tIns="45720" rIns="91440" bIns="45720" numCol="1" anchor="t" anchorCtr="0" compatLnSpc="1">
              <a:prstTxWarp prst="textNoShape">
                <a:avLst/>
              </a:prstTxWarp>
            </a:bodyPr>
            <a:lstStyle/>
            <a:p>
              <a:endParaRPr lang="de-DE" sz="1300" dirty="0"/>
            </a:p>
          </p:txBody>
        </p:sp>
        <p:sp>
          <p:nvSpPr>
            <p:cNvPr id="97" name="Freeform 2279">
              <a:extLst>
                <a:ext uri="{FF2B5EF4-FFF2-40B4-BE49-F238E27FC236}">
                  <a16:creationId xmlns:a16="http://schemas.microsoft.com/office/drawing/2014/main" id="{5888F051-08D7-4A97-9CFD-8EFB1E2F6A0B}"/>
                </a:ext>
              </a:extLst>
            </p:cNvPr>
            <p:cNvSpPr>
              <a:spLocks/>
            </p:cNvSpPr>
            <p:nvPr>
              <p:custDataLst>
                <p:tags r:id="rId90"/>
              </p:custDataLst>
            </p:nvPr>
          </p:nvSpPr>
          <p:spPr bwMode="auto">
            <a:xfrm>
              <a:off x="5970955" y="1758592"/>
              <a:ext cx="1428924" cy="277216"/>
            </a:xfrm>
            <a:custGeom>
              <a:avLst/>
              <a:gdLst>
                <a:gd name="T0" fmla="*/ 865 w 865"/>
                <a:gd name="T1" fmla="*/ 152 h 152"/>
                <a:gd name="T2" fmla="*/ 0 w 865"/>
                <a:gd name="T3" fmla="*/ 152 h 152"/>
                <a:gd name="T4" fmla="*/ 0 w 865"/>
                <a:gd name="T5" fmla="*/ 0 h 152"/>
                <a:gd name="T6" fmla="*/ 865 w 865"/>
                <a:gd name="T7" fmla="*/ 0 h 152"/>
                <a:gd name="T8" fmla="*/ 865 w 865"/>
                <a:gd name="T9" fmla="*/ 152 h 152"/>
                <a:gd name="T10" fmla="*/ 865 w 865"/>
                <a:gd name="T11" fmla="*/ 152 h 152"/>
              </a:gdLst>
              <a:ahLst/>
              <a:cxnLst>
                <a:cxn ang="0">
                  <a:pos x="T0" y="T1"/>
                </a:cxn>
                <a:cxn ang="0">
                  <a:pos x="T2" y="T3"/>
                </a:cxn>
                <a:cxn ang="0">
                  <a:pos x="T4" y="T5"/>
                </a:cxn>
                <a:cxn ang="0">
                  <a:pos x="T6" y="T7"/>
                </a:cxn>
                <a:cxn ang="0">
                  <a:pos x="T8" y="T9"/>
                </a:cxn>
                <a:cxn ang="0">
                  <a:pos x="T10" y="T11"/>
                </a:cxn>
              </a:cxnLst>
              <a:rect l="0" t="0" r="r" b="b"/>
              <a:pathLst>
                <a:path w="865" h="152">
                  <a:moveTo>
                    <a:pt x="865" y="152"/>
                  </a:moveTo>
                  <a:lnTo>
                    <a:pt x="0" y="152"/>
                  </a:lnTo>
                  <a:lnTo>
                    <a:pt x="0" y="0"/>
                  </a:lnTo>
                  <a:lnTo>
                    <a:pt x="865" y="0"/>
                  </a:lnTo>
                  <a:lnTo>
                    <a:pt x="865" y="152"/>
                  </a:lnTo>
                  <a:lnTo>
                    <a:pt x="865" y="152"/>
                  </a:lnTo>
                  <a:close/>
                </a:path>
              </a:pathLst>
            </a:custGeom>
            <a:solidFill>
              <a:srgbClr val="E20025"/>
            </a:solidFill>
            <a:ln w="9525">
              <a:noFill/>
              <a:round/>
              <a:headEnd/>
              <a:tailEnd/>
            </a:ln>
          </p:spPr>
          <p:txBody>
            <a:bodyPr vert="horz" wrap="square" lIns="91440" tIns="45720" rIns="91440" bIns="45720" numCol="1" anchor="t" anchorCtr="0" compatLnSpc="1">
              <a:prstTxWarp prst="textNoShape">
                <a:avLst/>
              </a:prstTxWarp>
            </a:bodyPr>
            <a:lstStyle/>
            <a:p>
              <a:endParaRPr lang="de-DE" sz="1300" dirty="0"/>
            </a:p>
          </p:txBody>
        </p:sp>
        <p:sp>
          <p:nvSpPr>
            <p:cNvPr id="98" name="Rectangle 2280">
              <a:extLst>
                <a:ext uri="{FF2B5EF4-FFF2-40B4-BE49-F238E27FC236}">
                  <a16:creationId xmlns:a16="http://schemas.microsoft.com/office/drawing/2014/main" id="{452C08C3-D321-4599-AA7F-7EFD4A5D7D70}"/>
                </a:ext>
              </a:extLst>
            </p:cNvPr>
            <p:cNvSpPr>
              <a:spLocks noChangeArrowheads="1"/>
            </p:cNvSpPr>
            <p:nvPr>
              <p:custDataLst>
                <p:tags r:id="rId91"/>
              </p:custDataLst>
            </p:nvPr>
          </p:nvSpPr>
          <p:spPr bwMode="auto">
            <a:xfrm>
              <a:off x="5970955" y="1483200"/>
              <a:ext cx="1428924" cy="828001"/>
            </a:xfrm>
            <a:prstGeom prst="rect">
              <a:avLst/>
            </a:prstGeom>
            <a:noFill/>
            <a:ln w="9525"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300" dirty="0"/>
            </a:p>
          </p:txBody>
        </p:sp>
      </p:grpSp>
      <p:grpSp>
        <p:nvGrpSpPr>
          <p:cNvPr id="18" name="United States of America">
            <a:extLst>
              <a:ext uri="{FF2B5EF4-FFF2-40B4-BE49-F238E27FC236}">
                <a16:creationId xmlns:a16="http://schemas.microsoft.com/office/drawing/2014/main" id="{CEB433F0-9660-4F85-B912-0DED5DEBD28B}"/>
              </a:ext>
            </a:extLst>
          </p:cNvPr>
          <p:cNvGrpSpPr>
            <a:grpSpLocks noChangeAspect="1"/>
          </p:cNvGrpSpPr>
          <p:nvPr>
            <p:custDataLst>
              <p:tags r:id="rId7"/>
            </p:custDataLst>
          </p:nvPr>
        </p:nvGrpSpPr>
        <p:grpSpPr>
          <a:xfrm>
            <a:off x="3122626" y="3554660"/>
            <a:ext cx="497018" cy="288000"/>
            <a:chOff x="5882706" y="3859201"/>
            <a:chExt cx="1428925" cy="828001"/>
          </a:xfrm>
        </p:grpSpPr>
        <p:sp>
          <p:nvSpPr>
            <p:cNvPr id="100" name="Freeform 1354">
              <a:extLst>
                <a:ext uri="{FF2B5EF4-FFF2-40B4-BE49-F238E27FC236}">
                  <a16:creationId xmlns:a16="http://schemas.microsoft.com/office/drawing/2014/main" id="{902AEA09-BF48-460A-AF67-5B0683D8ED3D}"/>
                </a:ext>
              </a:extLst>
            </p:cNvPr>
            <p:cNvSpPr>
              <a:spLocks/>
            </p:cNvSpPr>
            <p:nvPr>
              <p:custDataLst>
                <p:tags r:id="rId26"/>
              </p:custDataLst>
            </p:nvPr>
          </p:nvSpPr>
          <p:spPr bwMode="auto">
            <a:xfrm>
              <a:off x="5882706" y="3859201"/>
              <a:ext cx="1428925" cy="828001"/>
            </a:xfrm>
            <a:custGeom>
              <a:avLst/>
              <a:gdLst>
                <a:gd name="T0" fmla="*/ 865 w 865"/>
                <a:gd name="T1" fmla="*/ 453 h 453"/>
                <a:gd name="T2" fmla="*/ 865 w 865"/>
                <a:gd name="T3" fmla="*/ 0 h 453"/>
                <a:gd name="T4" fmla="*/ 0 w 865"/>
                <a:gd name="T5" fmla="*/ 0 h 453"/>
                <a:gd name="T6" fmla="*/ 0 w 865"/>
                <a:gd name="T7" fmla="*/ 453 h 453"/>
                <a:gd name="T8" fmla="*/ 865 w 865"/>
                <a:gd name="T9" fmla="*/ 453 h 453"/>
                <a:gd name="T10" fmla="*/ 865 w 865"/>
                <a:gd name="T11" fmla="*/ 453 h 453"/>
              </a:gdLst>
              <a:ahLst/>
              <a:cxnLst>
                <a:cxn ang="0">
                  <a:pos x="T0" y="T1"/>
                </a:cxn>
                <a:cxn ang="0">
                  <a:pos x="T2" y="T3"/>
                </a:cxn>
                <a:cxn ang="0">
                  <a:pos x="T4" y="T5"/>
                </a:cxn>
                <a:cxn ang="0">
                  <a:pos x="T6" y="T7"/>
                </a:cxn>
                <a:cxn ang="0">
                  <a:pos x="T8" y="T9"/>
                </a:cxn>
                <a:cxn ang="0">
                  <a:pos x="T10" y="T11"/>
                </a:cxn>
              </a:cxnLst>
              <a:rect l="0" t="0" r="r" b="b"/>
              <a:pathLst>
                <a:path w="865" h="453">
                  <a:moveTo>
                    <a:pt x="865" y="453"/>
                  </a:moveTo>
                  <a:lnTo>
                    <a:pt x="865" y="0"/>
                  </a:lnTo>
                  <a:lnTo>
                    <a:pt x="0" y="0"/>
                  </a:lnTo>
                  <a:lnTo>
                    <a:pt x="0" y="453"/>
                  </a:lnTo>
                  <a:lnTo>
                    <a:pt x="865" y="453"/>
                  </a:lnTo>
                  <a:lnTo>
                    <a:pt x="865" y="45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01" name="Freeform 1355">
              <a:extLst>
                <a:ext uri="{FF2B5EF4-FFF2-40B4-BE49-F238E27FC236}">
                  <a16:creationId xmlns:a16="http://schemas.microsoft.com/office/drawing/2014/main" id="{C0047DEE-14BC-4E5A-AD60-5BFD1F07F63F}"/>
                </a:ext>
              </a:extLst>
            </p:cNvPr>
            <p:cNvSpPr>
              <a:spLocks/>
            </p:cNvSpPr>
            <p:nvPr>
              <p:custDataLst>
                <p:tags r:id="rId27"/>
              </p:custDataLst>
            </p:nvPr>
          </p:nvSpPr>
          <p:spPr bwMode="auto">
            <a:xfrm>
              <a:off x="6450972" y="3859201"/>
              <a:ext cx="860659" cy="63974"/>
            </a:xfrm>
            <a:custGeom>
              <a:avLst/>
              <a:gdLst>
                <a:gd name="T0" fmla="*/ 521 w 521"/>
                <a:gd name="T1" fmla="*/ 35 h 35"/>
                <a:gd name="T2" fmla="*/ 0 w 521"/>
                <a:gd name="T3" fmla="*/ 35 h 35"/>
                <a:gd name="T4" fmla="*/ 0 w 521"/>
                <a:gd name="T5" fmla="*/ 0 h 35"/>
                <a:gd name="T6" fmla="*/ 521 w 521"/>
                <a:gd name="T7" fmla="*/ 0 h 35"/>
                <a:gd name="T8" fmla="*/ 521 w 521"/>
                <a:gd name="T9" fmla="*/ 35 h 35"/>
                <a:gd name="T10" fmla="*/ 521 w 521"/>
                <a:gd name="T11" fmla="*/ 35 h 35"/>
              </a:gdLst>
              <a:ahLst/>
              <a:cxnLst>
                <a:cxn ang="0">
                  <a:pos x="T0" y="T1"/>
                </a:cxn>
                <a:cxn ang="0">
                  <a:pos x="T2" y="T3"/>
                </a:cxn>
                <a:cxn ang="0">
                  <a:pos x="T4" y="T5"/>
                </a:cxn>
                <a:cxn ang="0">
                  <a:pos x="T6" y="T7"/>
                </a:cxn>
                <a:cxn ang="0">
                  <a:pos x="T8" y="T9"/>
                </a:cxn>
                <a:cxn ang="0">
                  <a:pos x="T10" y="T11"/>
                </a:cxn>
              </a:cxnLst>
              <a:rect l="0" t="0" r="r" b="b"/>
              <a:pathLst>
                <a:path w="521" h="35">
                  <a:moveTo>
                    <a:pt x="521" y="35"/>
                  </a:moveTo>
                  <a:lnTo>
                    <a:pt x="0" y="35"/>
                  </a:lnTo>
                  <a:lnTo>
                    <a:pt x="0" y="0"/>
                  </a:lnTo>
                  <a:lnTo>
                    <a:pt x="521" y="0"/>
                  </a:lnTo>
                  <a:lnTo>
                    <a:pt x="521" y="35"/>
                  </a:lnTo>
                  <a:lnTo>
                    <a:pt x="521" y="35"/>
                  </a:lnTo>
                  <a:close/>
                </a:path>
              </a:pathLst>
            </a:custGeom>
            <a:solidFill>
              <a:srgbClr val="E42322"/>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02" name="Freeform 1356">
              <a:extLst>
                <a:ext uri="{FF2B5EF4-FFF2-40B4-BE49-F238E27FC236}">
                  <a16:creationId xmlns:a16="http://schemas.microsoft.com/office/drawing/2014/main" id="{58B3934C-243F-478E-A290-C0299E843FA2}"/>
                </a:ext>
              </a:extLst>
            </p:cNvPr>
            <p:cNvSpPr>
              <a:spLocks/>
            </p:cNvSpPr>
            <p:nvPr>
              <p:custDataLst>
                <p:tags r:id="rId28"/>
              </p:custDataLst>
            </p:nvPr>
          </p:nvSpPr>
          <p:spPr bwMode="auto">
            <a:xfrm>
              <a:off x="6450972" y="3987148"/>
              <a:ext cx="860659" cy="63974"/>
            </a:xfrm>
            <a:custGeom>
              <a:avLst/>
              <a:gdLst>
                <a:gd name="T0" fmla="*/ 521 w 521"/>
                <a:gd name="T1" fmla="*/ 35 h 35"/>
                <a:gd name="T2" fmla="*/ 0 w 521"/>
                <a:gd name="T3" fmla="*/ 35 h 35"/>
                <a:gd name="T4" fmla="*/ 0 w 521"/>
                <a:gd name="T5" fmla="*/ 0 h 35"/>
                <a:gd name="T6" fmla="*/ 521 w 521"/>
                <a:gd name="T7" fmla="*/ 0 h 35"/>
                <a:gd name="T8" fmla="*/ 521 w 521"/>
                <a:gd name="T9" fmla="*/ 35 h 35"/>
                <a:gd name="T10" fmla="*/ 521 w 521"/>
                <a:gd name="T11" fmla="*/ 35 h 35"/>
              </a:gdLst>
              <a:ahLst/>
              <a:cxnLst>
                <a:cxn ang="0">
                  <a:pos x="T0" y="T1"/>
                </a:cxn>
                <a:cxn ang="0">
                  <a:pos x="T2" y="T3"/>
                </a:cxn>
                <a:cxn ang="0">
                  <a:pos x="T4" y="T5"/>
                </a:cxn>
                <a:cxn ang="0">
                  <a:pos x="T6" y="T7"/>
                </a:cxn>
                <a:cxn ang="0">
                  <a:pos x="T8" y="T9"/>
                </a:cxn>
                <a:cxn ang="0">
                  <a:pos x="T10" y="T11"/>
                </a:cxn>
              </a:cxnLst>
              <a:rect l="0" t="0" r="r" b="b"/>
              <a:pathLst>
                <a:path w="521" h="35">
                  <a:moveTo>
                    <a:pt x="521" y="35"/>
                  </a:moveTo>
                  <a:lnTo>
                    <a:pt x="0" y="35"/>
                  </a:lnTo>
                  <a:lnTo>
                    <a:pt x="0" y="0"/>
                  </a:lnTo>
                  <a:lnTo>
                    <a:pt x="521" y="0"/>
                  </a:lnTo>
                  <a:lnTo>
                    <a:pt x="521" y="35"/>
                  </a:lnTo>
                  <a:lnTo>
                    <a:pt x="521" y="35"/>
                  </a:lnTo>
                  <a:close/>
                </a:path>
              </a:pathLst>
            </a:custGeom>
            <a:solidFill>
              <a:srgbClr val="E42322"/>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03" name="Freeform 1357">
              <a:extLst>
                <a:ext uri="{FF2B5EF4-FFF2-40B4-BE49-F238E27FC236}">
                  <a16:creationId xmlns:a16="http://schemas.microsoft.com/office/drawing/2014/main" id="{7DAF5A89-263F-44ED-8B90-9197BCEC53C0}"/>
                </a:ext>
              </a:extLst>
            </p:cNvPr>
            <p:cNvSpPr>
              <a:spLocks/>
            </p:cNvSpPr>
            <p:nvPr>
              <p:custDataLst>
                <p:tags r:id="rId29"/>
              </p:custDataLst>
            </p:nvPr>
          </p:nvSpPr>
          <p:spPr bwMode="auto">
            <a:xfrm>
              <a:off x="6450972" y="4113268"/>
              <a:ext cx="860659" cy="63974"/>
            </a:xfrm>
            <a:custGeom>
              <a:avLst/>
              <a:gdLst>
                <a:gd name="T0" fmla="*/ 521 w 521"/>
                <a:gd name="T1" fmla="*/ 35 h 35"/>
                <a:gd name="T2" fmla="*/ 0 w 521"/>
                <a:gd name="T3" fmla="*/ 35 h 35"/>
                <a:gd name="T4" fmla="*/ 0 w 521"/>
                <a:gd name="T5" fmla="*/ 0 h 35"/>
                <a:gd name="T6" fmla="*/ 521 w 521"/>
                <a:gd name="T7" fmla="*/ 0 h 35"/>
                <a:gd name="T8" fmla="*/ 521 w 521"/>
                <a:gd name="T9" fmla="*/ 35 h 35"/>
                <a:gd name="T10" fmla="*/ 521 w 521"/>
                <a:gd name="T11" fmla="*/ 35 h 35"/>
              </a:gdLst>
              <a:ahLst/>
              <a:cxnLst>
                <a:cxn ang="0">
                  <a:pos x="T0" y="T1"/>
                </a:cxn>
                <a:cxn ang="0">
                  <a:pos x="T2" y="T3"/>
                </a:cxn>
                <a:cxn ang="0">
                  <a:pos x="T4" y="T5"/>
                </a:cxn>
                <a:cxn ang="0">
                  <a:pos x="T6" y="T7"/>
                </a:cxn>
                <a:cxn ang="0">
                  <a:pos x="T8" y="T9"/>
                </a:cxn>
                <a:cxn ang="0">
                  <a:pos x="T10" y="T11"/>
                </a:cxn>
              </a:cxnLst>
              <a:rect l="0" t="0" r="r" b="b"/>
              <a:pathLst>
                <a:path w="521" h="35">
                  <a:moveTo>
                    <a:pt x="521" y="35"/>
                  </a:moveTo>
                  <a:lnTo>
                    <a:pt x="0" y="35"/>
                  </a:lnTo>
                  <a:lnTo>
                    <a:pt x="0" y="0"/>
                  </a:lnTo>
                  <a:lnTo>
                    <a:pt x="521" y="0"/>
                  </a:lnTo>
                  <a:lnTo>
                    <a:pt x="521" y="35"/>
                  </a:lnTo>
                  <a:lnTo>
                    <a:pt x="521" y="35"/>
                  </a:lnTo>
                  <a:close/>
                </a:path>
              </a:pathLst>
            </a:custGeom>
            <a:solidFill>
              <a:srgbClr val="E42322"/>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04" name="Freeform 1358">
              <a:extLst>
                <a:ext uri="{FF2B5EF4-FFF2-40B4-BE49-F238E27FC236}">
                  <a16:creationId xmlns:a16="http://schemas.microsoft.com/office/drawing/2014/main" id="{7774CD29-B731-4108-BF52-BC4A64CD8CBB}"/>
                </a:ext>
              </a:extLst>
            </p:cNvPr>
            <p:cNvSpPr>
              <a:spLocks/>
            </p:cNvSpPr>
            <p:nvPr>
              <p:custDataLst>
                <p:tags r:id="rId30"/>
              </p:custDataLst>
            </p:nvPr>
          </p:nvSpPr>
          <p:spPr bwMode="auto">
            <a:xfrm>
              <a:off x="6450972" y="4241215"/>
              <a:ext cx="860659" cy="63974"/>
            </a:xfrm>
            <a:custGeom>
              <a:avLst/>
              <a:gdLst>
                <a:gd name="T0" fmla="*/ 521 w 521"/>
                <a:gd name="T1" fmla="*/ 35 h 35"/>
                <a:gd name="T2" fmla="*/ 0 w 521"/>
                <a:gd name="T3" fmla="*/ 35 h 35"/>
                <a:gd name="T4" fmla="*/ 0 w 521"/>
                <a:gd name="T5" fmla="*/ 0 h 35"/>
                <a:gd name="T6" fmla="*/ 521 w 521"/>
                <a:gd name="T7" fmla="*/ 0 h 35"/>
                <a:gd name="T8" fmla="*/ 521 w 521"/>
                <a:gd name="T9" fmla="*/ 35 h 35"/>
                <a:gd name="T10" fmla="*/ 521 w 521"/>
                <a:gd name="T11" fmla="*/ 35 h 35"/>
              </a:gdLst>
              <a:ahLst/>
              <a:cxnLst>
                <a:cxn ang="0">
                  <a:pos x="T0" y="T1"/>
                </a:cxn>
                <a:cxn ang="0">
                  <a:pos x="T2" y="T3"/>
                </a:cxn>
                <a:cxn ang="0">
                  <a:pos x="T4" y="T5"/>
                </a:cxn>
                <a:cxn ang="0">
                  <a:pos x="T6" y="T7"/>
                </a:cxn>
                <a:cxn ang="0">
                  <a:pos x="T8" y="T9"/>
                </a:cxn>
                <a:cxn ang="0">
                  <a:pos x="T10" y="T11"/>
                </a:cxn>
              </a:cxnLst>
              <a:rect l="0" t="0" r="r" b="b"/>
              <a:pathLst>
                <a:path w="521" h="35">
                  <a:moveTo>
                    <a:pt x="521" y="35"/>
                  </a:moveTo>
                  <a:lnTo>
                    <a:pt x="0" y="35"/>
                  </a:lnTo>
                  <a:lnTo>
                    <a:pt x="0" y="0"/>
                  </a:lnTo>
                  <a:lnTo>
                    <a:pt x="521" y="0"/>
                  </a:lnTo>
                  <a:lnTo>
                    <a:pt x="521" y="35"/>
                  </a:lnTo>
                  <a:lnTo>
                    <a:pt x="521" y="35"/>
                  </a:lnTo>
                  <a:close/>
                </a:path>
              </a:pathLst>
            </a:custGeom>
            <a:solidFill>
              <a:srgbClr val="E42322"/>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05" name="Freeform 1359">
              <a:extLst>
                <a:ext uri="{FF2B5EF4-FFF2-40B4-BE49-F238E27FC236}">
                  <a16:creationId xmlns:a16="http://schemas.microsoft.com/office/drawing/2014/main" id="{F0C600B9-75D5-4F2C-AACB-321CBDA7B2CF}"/>
                </a:ext>
              </a:extLst>
            </p:cNvPr>
            <p:cNvSpPr>
              <a:spLocks/>
            </p:cNvSpPr>
            <p:nvPr>
              <p:custDataLst>
                <p:tags r:id="rId31"/>
              </p:custDataLst>
            </p:nvPr>
          </p:nvSpPr>
          <p:spPr bwMode="auto">
            <a:xfrm>
              <a:off x="5882706" y="4369162"/>
              <a:ext cx="1428925" cy="63974"/>
            </a:xfrm>
            <a:custGeom>
              <a:avLst/>
              <a:gdLst>
                <a:gd name="T0" fmla="*/ 865 w 865"/>
                <a:gd name="T1" fmla="*/ 35 h 35"/>
                <a:gd name="T2" fmla="*/ 0 w 865"/>
                <a:gd name="T3" fmla="*/ 35 h 35"/>
                <a:gd name="T4" fmla="*/ 0 w 865"/>
                <a:gd name="T5" fmla="*/ 0 h 35"/>
                <a:gd name="T6" fmla="*/ 865 w 865"/>
                <a:gd name="T7" fmla="*/ 0 h 35"/>
                <a:gd name="T8" fmla="*/ 865 w 865"/>
                <a:gd name="T9" fmla="*/ 35 h 35"/>
                <a:gd name="T10" fmla="*/ 865 w 865"/>
                <a:gd name="T11" fmla="*/ 35 h 35"/>
              </a:gdLst>
              <a:ahLst/>
              <a:cxnLst>
                <a:cxn ang="0">
                  <a:pos x="T0" y="T1"/>
                </a:cxn>
                <a:cxn ang="0">
                  <a:pos x="T2" y="T3"/>
                </a:cxn>
                <a:cxn ang="0">
                  <a:pos x="T4" y="T5"/>
                </a:cxn>
                <a:cxn ang="0">
                  <a:pos x="T6" y="T7"/>
                </a:cxn>
                <a:cxn ang="0">
                  <a:pos x="T8" y="T9"/>
                </a:cxn>
                <a:cxn ang="0">
                  <a:pos x="T10" y="T11"/>
                </a:cxn>
              </a:cxnLst>
              <a:rect l="0" t="0" r="r" b="b"/>
              <a:pathLst>
                <a:path w="865" h="35">
                  <a:moveTo>
                    <a:pt x="865" y="35"/>
                  </a:moveTo>
                  <a:lnTo>
                    <a:pt x="0" y="35"/>
                  </a:lnTo>
                  <a:lnTo>
                    <a:pt x="0" y="0"/>
                  </a:lnTo>
                  <a:lnTo>
                    <a:pt x="865" y="0"/>
                  </a:lnTo>
                  <a:lnTo>
                    <a:pt x="865" y="35"/>
                  </a:lnTo>
                  <a:lnTo>
                    <a:pt x="865" y="35"/>
                  </a:lnTo>
                  <a:close/>
                </a:path>
              </a:pathLst>
            </a:custGeom>
            <a:solidFill>
              <a:srgbClr val="E42322"/>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06" name="Freeform 1360">
              <a:extLst>
                <a:ext uri="{FF2B5EF4-FFF2-40B4-BE49-F238E27FC236}">
                  <a16:creationId xmlns:a16="http://schemas.microsoft.com/office/drawing/2014/main" id="{4BBA2863-D4D2-494F-849C-A0CF9552B49F}"/>
                </a:ext>
              </a:extLst>
            </p:cNvPr>
            <p:cNvSpPr>
              <a:spLocks/>
            </p:cNvSpPr>
            <p:nvPr>
              <p:custDataLst>
                <p:tags r:id="rId32"/>
              </p:custDataLst>
            </p:nvPr>
          </p:nvSpPr>
          <p:spPr bwMode="auto">
            <a:xfrm>
              <a:off x="5882706" y="4495281"/>
              <a:ext cx="1428925" cy="63974"/>
            </a:xfrm>
            <a:custGeom>
              <a:avLst/>
              <a:gdLst>
                <a:gd name="T0" fmla="*/ 865 w 865"/>
                <a:gd name="T1" fmla="*/ 35 h 35"/>
                <a:gd name="T2" fmla="*/ 0 w 865"/>
                <a:gd name="T3" fmla="*/ 35 h 35"/>
                <a:gd name="T4" fmla="*/ 0 w 865"/>
                <a:gd name="T5" fmla="*/ 0 h 35"/>
                <a:gd name="T6" fmla="*/ 865 w 865"/>
                <a:gd name="T7" fmla="*/ 0 h 35"/>
                <a:gd name="T8" fmla="*/ 865 w 865"/>
                <a:gd name="T9" fmla="*/ 35 h 35"/>
                <a:gd name="T10" fmla="*/ 865 w 865"/>
                <a:gd name="T11" fmla="*/ 35 h 35"/>
              </a:gdLst>
              <a:ahLst/>
              <a:cxnLst>
                <a:cxn ang="0">
                  <a:pos x="T0" y="T1"/>
                </a:cxn>
                <a:cxn ang="0">
                  <a:pos x="T2" y="T3"/>
                </a:cxn>
                <a:cxn ang="0">
                  <a:pos x="T4" y="T5"/>
                </a:cxn>
                <a:cxn ang="0">
                  <a:pos x="T6" y="T7"/>
                </a:cxn>
                <a:cxn ang="0">
                  <a:pos x="T8" y="T9"/>
                </a:cxn>
                <a:cxn ang="0">
                  <a:pos x="T10" y="T11"/>
                </a:cxn>
              </a:cxnLst>
              <a:rect l="0" t="0" r="r" b="b"/>
              <a:pathLst>
                <a:path w="865" h="35">
                  <a:moveTo>
                    <a:pt x="865" y="35"/>
                  </a:moveTo>
                  <a:lnTo>
                    <a:pt x="0" y="35"/>
                  </a:lnTo>
                  <a:lnTo>
                    <a:pt x="0" y="0"/>
                  </a:lnTo>
                  <a:lnTo>
                    <a:pt x="865" y="0"/>
                  </a:lnTo>
                  <a:lnTo>
                    <a:pt x="865" y="35"/>
                  </a:lnTo>
                  <a:lnTo>
                    <a:pt x="865" y="35"/>
                  </a:lnTo>
                  <a:close/>
                </a:path>
              </a:pathLst>
            </a:custGeom>
            <a:solidFill>
              <a:srgbClr val="E42322"/>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07" name="Freeform 1361">
              <a:extLst>
                <a:ext uri="{FF2B5EF4-FFF2-40B4-BE49-F238E27FC236}">
                  <a16:creationId xmlns:a16="http://schemas.microsoft.com/office/drawing/2014/main" id="{C7D44919-8A92-4EB1-A44D-80D7AF6EB642}"/>
                </a:ext>
              </a:extLst>
            </p:cNvPr>
            <p:cNvSpPr>
              <a:spLocks/>
            </p:cNvSpPr>
            <p:nvPr>
              <p:custDataLst>
                <p:tags r:id="rId33"/>
              </p:custDataLst>
            </p:nvPr>
          </p:nvSpPr>
          <p:spPr bwMode="auto">
            <a:xfrm>
              <a:off x="5882706" y="4623228"/>
              <a:ext cx="1428925" cy="63974"/>
            </a:xfrm>
            <a:custGeom>
              <a:avLst/>
              <a:gdLst>
                <a:gd name="T0" fmla="*/ 865 w 865"/>
                <a:gd name="T1" fmla="*/ 35 h 35"/>
                <a:gd name="T2" fmla="*/ 0 w 865"/>
                <a:gd name="T3" fmla="*/ 35 h 35"/>
                <a:gd name="T4" fmla="*/ 0 w 865"/>
                <a:gd name="T5" fmla="*/ 0 h 35"/>
                <a:gd name="T6" fmla="*/ 865 w 865"/>
                <a:gd name="T7" fmla="*/ 0 h 35"/>
                <a:gd name="T8" fmla="*/ 865 w 865"/>
                <a:gd name="T9" fmla="*/ 35 h 35"/>
                <a:gd name="T10" fmla="*/ 865 w 865"/>
                <a:gd name="T11" fmla="*/ 35 h 35"/>
              </a:gdLst>
              <a:ahLst/>
              <a:cxnLst>
                <a:cxn ang="0">
                  <a:pos x="T0" y="T1"/>
                </a:cxn>
                <a:cxn ang="0">
                  <a:pos x="T2" y="T3"/>
                </a:cxn>
                <a:cxn ang="0">
                  <a:pos x="T4" y="T5"/>
                </a:cxn>
                <a:cxn ang="0">
                  <a:pos x="T6" y="T7"/>
                </a:cxn>
                <a:cxn ang="0">
                  <a:pos x="T8" y="T9"/>
                </a:cxn>
                <a:cxn ang="0">
                  <a:pos x="T10" y="T11"/>
                </a:cxn>
              </a:cxnLst>
              <a:rect l="0" t="0" r="r" b="b"/>
              <a:pathLst>
                <a:path w="865" h="35">
                  <a:moveTo>
                    <a:pt x="865" y="35"/>
                  </a:moveTo>
                  <a:lnTo>
                    <a:pt x="0" y="35"/>
                  </a:lnTo>
                  <a:lnTo>
                    <a:pt x="0" y="0"/>
                  </a:lnTo>
                  <a:lnTo>
                    <a:pt x="865" y="0"/>
                  </a:lnTo>
                  <a:lnTo>
                    <a:pt x="865" y="35"/>
                  </a:lnTo>
                  <a:lnTo>
                    <a:pt x="865" y="35"/>
                  </a:lnTo>
                  <a:close/>
                </a:path>
              </a:pathLst>
            </a:custGeom>
            <a:solidFill>
              <a:srgbClr val="E42322"/>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08" name="Freeform 1362">
              <a:extLst>
                <a:ext uri="{FF2B5EF4-FFF2-40B4-BE49-F238E27FC236}">
                  <a16:creationId xmlns:a16="http://schemas.microsoft.com/office/drawing/2014/main" id="{16B8E8F4-B3AF-4EDB-803F-C4AFF00620E8}"/>
                </a:ext>
              </a:extLst>
            </p:cNvPr>
            <p:cNvSpPr>
              <a:spLocks/>
            </p:cNvSpPr>
            <p:nvPr>
              <p:custDataLst>
                <p:tags r:id="rId34"/>
              </p:custDataLst>
            </p:nvPr>
          </p:nvSpPr>
          <p:spPr bwMode="auto">
            <a:xfrm>
              <a:off x="5882706" y="3859201"/>
              <a:ext cx="568266" cy="445987"/>
            </a:xfrm>
            <a:custGeom>
              <a:avLst/>
              <a:gdLst>
                <a:gd name="T0" fmla="*/ 344 w 344"/>
                <a:gd name="T1" fmla="*/ 244 h 244"/>
                <a:gd name="T2" fmla="*/ 344 w 344"/>
                <a:gd name="T3" fmla="*/ 0 h 244"/>
                <a:gd name="T4" fmla="*/ 0 w 344"/>
                <a:gd name="T5" fmla="*/ 0 h 244"/>
                <a:gd name="T6" fmla="*/ 0 w 344"/>
                <a:gd name="T7" fmla="*/ 244 h 244"/>
                <a:gd name="T8" fmla="*/ 344 w 344"/>
                <a:gd name="T9" fmla="*/ 244 h 244"/>
                <a:gd name="T10" fmla="*/ 344 w 344"/>
                <a:gd name="T11" fmla="*/ 244 h 244"/>
              </a:gdLst>
              <a:ahLst/>
              <a:cxnLst>
                <a:cxn ang="0">
                  <a:pos x="T0" y="T1"/>
                </a:cxn>
                <a:cxn ang="0">
                  <a:pos x="T2" y="T3"/>
                </a:cxn>
                <a:cxn ang="0">
                  <a:pos x="T4" y="T5"/>
                </a:cxn>
                <a:cxn ang="0">
                  <a:pos x="T6" y="T7"/>
                </a:cxn>
                <a:cxn ang="0">
                  <a:pos x="T8" y="T9"/>
                </a:cxn>
                <a:cxn ang="0">
                  <a:pos x="T10" y="T11"/>
                </a:cxn>
              </a:cxnLst>
              <a:rect l="0" t="0" r="r" b="b"/>
              <a:pathLst>
                <a:path w="344" h="244">
                  <a:moveTo>
                    <a:pt x="344" y="244"/>
                  </a:moveTo>
                  <a:lnTo>
                    <a:pt x="344" y="0"/>
                  </a:lnTo>
                  <a:lnTo>
                    <a:pt x="0" y="0"/>
                  </a:lnTo>
                  <a:lnTo>
                    <a:pt x="0" y="244"/>
                  </a:lnTo>
                  <a:lnTo>
                    <a:pt x="344" y="244"/>
                  </a:lnTo>
                  <a:lnTo>
                    <a:pt x="344" y="244"/>
                  </a:lnTo>
                  <a:close/>
                </a:path>
              </a:pathLst>
            </a:custGeom>
            <a:solidFill>
              <a:srgbClr val="003772"/>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09" name="Freeform 1363">
              <a:extLst>
                <a:ext uri="{FF2B5EF4-FFF2-40B4-BE49-F238E27FC236}">
                  <a16:creationId xmlns:a16="http://schemas.microsoft.com/office/drawing/2014/main" id="{D184FC86-DC81-43C2-B697-84EB4723FB28}"/>
                </a:ext>
              </a:extLst>
            </p:cNvPr>
            <p:cNvSpPr>
              <a:spLocks/>
            </p:cNvSpPr>
            <p:nvPr>
              <p:custDataLst>
                <p:tags r:id="rId35"/>
              </p:custDataLst>
            </p:nvPr>
          </p:nvSpPr>
          <p:spPr bwMode="auto">
            <a:xfrm>
              <a:off x="5907485" y="3879307"/>
              <a:ext cx="44602" cy="45695"/>
            </a:xfrm>
            <a:custGeom>
              <a:avLst/>
              <a:gdLst>
                <a:gd name="T0" fmla="*/ 13 w 27"/>
                <a:gd name="T1" fmla="*/ 0 h 25"/>
                <a:gd name="T2" fmla="*/ 10 w 27"/>
                <a:gd name="T3" fmla="*/ 9 h 25"/>
                <a:gd name="T4" fmla="*/ 0 w 27"/>
                <a:gd name="T5" fmla="*/ 9 h 25"/>
                <a:gd name="T6" fmla="*/ 8 w 27"/>
                <a:gd name="T7" fmla="*/ 15 h 25"/>
                <a:gd name="T8" fmla="*/ 5 w 27"/>
                <a:gd name="T9" fmla="*/ 25 h 25"/>
                <a:gd name="T10" fmla="*/ 13 w 27"/>
                <a:gd name="T11" fmla="*/ 19 h 25"/>
                <a:gd name="T12" fmla="*/ 22 w 27"/>
                <a:gd name="T13" fmla="*/ 25 h 25"/>
                <a:gd name="T14" fmla="*/ 18 w 27"/>
                <a:gd name="T15" fmla="*/ 15 h 25"/>
                <a:gd name="T16" fmla="*/ 27 w 27"/>
                <a:gd name="T17" fmla="*/ 9 h 25"/>
                <a:gd name="T18" fmla="*/ 17 w 27"/>
                <a:gd name="T19" fmla="*/ 9 h 25"/>
                <a:gd name="T20" fmla="*/ 13 w 27"/>
                <a:gd name="T21" fmla="*/ 0 h 25"/>
                <a:gd name="T22" fmla="*/ 13 w 27"/>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5">
                  <a:moveTo>
                    <a:pt x="13" y="0"/>
                  </a:moveTo>
                  <a:lnTo>
                    <a:pt x="10" y="9"/>
                  </a:lnTo>
                  <a:lnTo>
                    <a:pt x="0" y="9"/>
                  </a:lnTo>
                  <a:lnTo>
                    <a:pt x="8" y="15"/>
                  </a:lnTo>
                  <a:lnTo>
                    <a:pt x="5" y="25"/>
                  </a:lnTo>
                  <a:lnTo>
                    <a:pt x="13" y="19"/>
                  </a:lnTo>
                  <a:lnTo>
                    <a:pt x="22" y="25"/>
                  </a:lnTo>
                  <a:lnTo>
                    <a:pt x="18" y="15"/>
                  </a:lnTo>
                  <a:lnTo>
                    <a:pt x="27" y="9"/>
                  </a:lnTo>
                  <a:lnTo>
                    <a:pt x="17" y="9"/>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10" name="Freeform 1364">
              <a:extLst>
                <a:ext uri="{FF2B5EF4-FFF2-40B4-BE49-F238E27FC236}">
                  <a16:creationId xmlns:a16="http://schemas.microsoft.com/office/drawing/2014/main" id="{39033146-27F0-42C8-B3AA-C1C98EA45474}"/>
                </a:ext>
              </a:extLst>
            </p:cNvPr>
            <p:cNvSpPr>
              <a:spLocks/>
            </p:cNvSpPr>
            <p:nvPr>
              <p:custDataLst>
                <p:tags r:id="rId36"/>
              </p:custDataLst>
            </p:nvPr>
          </p:nvSpPr>
          <p:spPr bwMode="auto">
            <a:xfrm>
              <a:off x="6003297" y="3879307"/>
              <a:ext cx="44602" cy="45695"/>
            </a:xfrm>
            <a:custGeom>
              <a:avLst/>
              <a:gdLst>
                <a:gd name="T0" fmla="*/ 13 w 27"/>
                <a:gd name="T1" fmla="*/ 0 h 25"/>
                <a:gd name="T2" fmla="*/ 10 w 27"/>
                <a:gd name="T3" fmla="*/ 9 h 25"/>
                <a:gd name="T4" fmla="*/ 0 w 27"/>
                <a:gd name="T5" fmla="*/ 9 h 25"/>
                <a:gd name="T6" fmla="*/ 8 w 27"/>
                <a:gd name="T7" fmla="*/ 15 h 25"/>
                <a:gd name="T8" fmla="*/ 5 w 27"/>
                <a:gd name="T9" fmla="*/ 25 h 25"/>
                <a:gd name="T10" fmla="*/ 13 w 27"/>
                <a:gd name="T11" fmla="*/ 19 h 25"/>
                <a:gd name="T12" fmla="*/ 21 w 27"/>
                <a:gd name="T13" fmla="*/ 25 h 25"/>
                <a:gd name="T14" fmla="*/ 18 w 27"/>
                <a:gd name="T15" fmla="*/ 15 h 25"/>
                <a:gd name="T16" fmla="*/ 27 w 27"/>
                <a:gd name="T17" fmla="*/ 9 h 25"/>
                <a:gd name="T18" fmla="*/ 16 w 27"/>
                <a:gd name="T19" fmla="*/ 9 h 25"/>
                <a:gd name="T20" fmla="*/ 13 w 27"/>
                <a:gd name="T21" fmla="*/ 0 h 25"/>
                <a:gd name="T22" fmla="*/ 13 w 27"/>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5">
                  <a:moveTo>
                    <a:pt x="13" y="0"/>
                  </a:moveTo>
                  <a:lnTo>
                    <a:pt x="10" y="9"/>
                  </a:lnTo>
                  <a:lnTo>
                    <a:pt x="0" y="9"/>
                  </a:lnTo>
                  <a:lnTo>
                    <a:pt x="8" y="15"/>
                  </a:lnTo>
                  <a:lnTo>
                    <a:pt x="5" y="25"/>
                  </a:lnTo>
                  <a:lnTo>
                    <a:pt x="13" y="19"/>
                  </a:lnTo>
                  <a:lnTo>
                    <a:pt x="21" y="25"/>
                  </a:lnTo>
                  <a:lnTo>
                    <a:pt x="18" y="15"/>
                  </a:lnTo>
                  <a:lnTo>
                    <a:pt x="27" y="9"/>
                  </a:lnTo>
                  <a:lnTo>
                    <a:pt x="16" y="9"/>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11" name="Freeform 1365">
              <a:extLst>
                <a:ext uri="{FF2B5EF4-FFF2-40B4-BE49-F238E27FC236}">
                  <a16:creationId xmlns:a16="http://schemas.microsoft.com/office/drawing/2014/main" id="{062F4C3E-C082-408E-8DF4-D38FFBBF7180}"/>
                </a:ext>
              </a:extLst>
            </p:cNvPr>
            <p:cNvSpPr>
              <a:spLocks/>
            </p:cNvSpPr>
            <p:nvPr>
              <p:custDataLst>
                <p:tags r:id="rId37"/>
              </p:custDataLst>
            </p:nvPr>
          </p:nvSpPr>
          <p:spPr bwMode="auto">
            <a:xfrm>
              <a:off x="6097458" y="3879307"/>
              <a:ext cx="44602" cy="45695"/>
            </a:xfrm>
            <a:custGeom>
              <a:avLst/>
              <a:gdLst>
                <a:gd name="T0" fmla="*/ 13 w 27"/>
                <a:gd name="T1" fmla="*/ 0 h 25"/>
                <a:gd name="T2" fmla="*/ 10 w 27"/>
                <a:gd name="T3" fmla="*/ 9 h 25"/>
                <a:gd name="T4" fmla="*/ 0 w 27"/>
                <a:gd name="T5" fmla="*/ 9 h 25"/>
                <a:gd name="T6" fmla="*/ 9 w 27"/>
                <a:gd name="T7" fmla="*/ 15 h 25"/>
                <a:gd name="T8" fmla="*/ 5 w 27"/>
                <a:gd name="T9" fmla="*/ 25 h 25"/>
                <a:gd name="T10" fmla="*/ 13 w 27"/>
                <a:gd name="T11" fmla="*/ 19 h 25"/>
                <a:gd name="T12" fmla="*/ 22 w 27"/>
                <a:gd name="T13" fmla="*/ 25 h 25"/>
                <a:gd name="T14" fmla="*/ 18 w 27"/>
                <a:gd name="T15" fmla="*/ 15 h 25"/>
                <a:gd name="T16" fmla="*/ 27 w 27"/>
                <a:gd name="T17" fmla="*/ 9 h 25"/>
                <a:gd name="T18" fmla="*/ 17 w 27"/>
                <a:gd name="T19" fmla="*/ 9 h 25"/>
                <a:gd name="T20" fmla="*/ 13 w 27"/>
                <a:gd name="T21" fmla="*/ 0 h 25"/>
                <a:gd name="T22" fmla="*/ 13 w 27"/>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5">
                  <a:moveTo>
                    <a:pt x="13" y="0"/>
                  </a:moveTo>
                  <a:lnTo>
                    <a:pt x="10" y="9"/>
                  </a:lnTo>
                  <a:lnTo>
                    <a:pt x="0" y="9"/>
                  </a:lnTo>
                  <a:lnTo>
                    <a:pt x="9" y="15"/>
                  </a:lnTo>
                  <a:lnTo>
                    <a:pt x="5" y="25"/>
                  </a:lnTo>
                  <a:lnTo>
                    <a:pt x="13" y="19"/>
                  </a:lnTo>
                  <a:lnTo>
                    <a:pt x="22" y="25"/>
                  </a:lnTo>
                  <a:lnTo>
                    <a:pt x="18" y="15"/>
                  </a:lnTo>
                  <a:lnTo>
                    <a:pt x="27" y="9"/>
                  </a:lnTo>
                  <a:lnTo>
                    <a:pt x="17" y="9"/>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12" name="Freeform 1366">
              <a:extLst>
                <a:ext uri="{FF2B5EF4-FFF2-40B4-BE49-F238E27FC236}">
                  <a16:creationId xmlns:a16="http://schemas.microsoft.com/office/drawing/2014/main" id="{95BE501B-1153-4F7B-BD42-D7E12CAC8166}"/>
                </a:ext>
              </a:extLst>
            </p:cNvPr>
            <p:cNvSpPr>
              <a:spLocks/>
            </p:cNvSpPr>
            <p:nvPr>
              <p:custDataLst>
                <p:tags r:id="rId38"/>
              </p:custDataLst>
            </p:nvPr>
          </p:nvSpPr>
          <p:spPr bwMode="auto">
            <a:xfrm>
              <a:off x="6191618" y="3879307"/>
              <a:ext cx="44602" cy="45695"/>
            </a:xfrm>
            <a:custGeom>
              <a:avLst/>
              <a:gdLst>
                <a:gd name="T0" fmla="*/ 14 w 27"/>
                <a:gd name="T1" fmla="*/ 0 h 25"/>
                <a:gd name="T2" fmla="*/ 11 w 27"/>
                <a:gd name="T3" fmla="*/ 9 h 25"/>
                <a:gd name="T4" fmla="*/ 0 w 27"/>
                <a:gd name="T5" fmla="*/ 9 h 25"/>
                <a:gd name="T6" fmla="*/ 9 w 27"/>
                <a:gd name="T7" fmla="*/ 15 h 25"/>
                <a:gd name="T8" fmla="*/ 5 w 27"/>
                <a:gd name="T9" fmla="*/ 25 h 25"/>
                <a:gd name="T10" fmla="*/ 14 w 27"/>
                <a:gd name="T11" fmla="*/ 19 h 25"/>
                <a:gd name="T12" fmla="*/ 22 w 27"/>
                <a:gd name="T13" fmla="*/ 25 h 25"/>
                <a:gd name="T14" fmla="*/ 19 w 27"/>
                <a:gd name="T15" fmla="*/ 15 h 25"/>
                <a:gd name="T16" fmla="*/ 27 w 27"/>
                <a:gd name="T17" fmla="*/ 9 h 25"/>
                <a:gd name="T18" fmla="*/ 17 w 27"/>
                <a:gd name="T19" fmla="*/ 9 h 25"/>
                <a:gd name="T20" fmla="*/ 14 w 27"/>
                <a:gd name="T21" fmla="*/ 0 h 25"/>
                <a:gd name="T22" fmla="*/ 14 w 27"/>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5">
                  <a:moveTo>
                    <a:pt x="14" y="0"/>
                  </a:moveTo>
                  <a:lnTo>
                    <a:pt x="11" y="9"/>
                  </a:lnTo>
                  <a:lnTo>
                    <a:pt x="0" y="9"/>
                  </a:lnTo>
                  <a:lnTo>
                    <a:pt x="9" y="15"/>
                  </a:lnTo>
                  <a:lnTo>
                    <a:pt x="5" y="25"/>
                  </a:lnTo>
                  <a:lnTo>
                    <a:pt x="14" y="19"/>
                  </a:lnTo>
                  <a:lnTo>
                    <a:pt x="22" y="25"/>
                  </a:lnTo>
                  <a:lnTo>
                    <a:pt x="19" y="15"/>
                  </a:lnTo>
                  <a:lnTo>
                    <a:pt x="27" y="9"/>
                  </a:lnTo>
                  <a:lnTo>
                    <a:pt x="17" y="9"/>
                  </a:lnTo>
                  <a:lnTo>
                    <a:pt x="14" y="0"/>
                  </a:lnTo>
                  <a:lnTo>
                    <a:pt x="14"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13" name="Freeform 1367">
              <a:extLst>
                <a:ext uri="{FF2B5EF4-FFF2-40B4-BE49-F238E27FC236}">
                  <a16:creationId xmlns:a16="http://schemas.microsoft.com/office/drawing/2014/main" id="{5B9B4404-4286-46CC-B1C9-D34012CD4488}"/>
                </a:ext>
              </a:extLst>
            </p:cNvPr>
            <p:cNvSpPr>
              <a:spLocks/>
            </p:cNvSpPr>
            <p:nvPr>
              <p:custDataLst>
                <p:tags r:id="rId39"/>
              </p:custDataLst>
            </p:nvPr>
          </p:nvSpPr>
          <p:spPr bwMode="auto">
            <a:xfrm>
              <a:off x="6287430" y="3879307"/>
              <a:ext cx="44602" cy="45695"/>
            </a:xfrm>
            <a:custGeom>
              <a:avLst/>
              <a:gdLst>
                <a:gd name="T0" fmla="*/ 14 w 27"/>
                <a:gd name="T1" fmla="*/ 0 h 25"/>
                <a:gd name="T2" fmla="*/ 10 w 27"/>
                <a:gd name="T3" fmla="*/ 9 h 25"/>
                <a:gd name="T4" fmla="*/ 0 w 27"/>
                <a:gd name="T5" fmla="*/ 9 h 25"/>
                <a:gd name="T6" fmla="*/ 8 w 27"/>
                <a:gd name="T7" fmla="*/ 15 h 25"/>
                <a:gd name="T8" fmla="*/ 5 w 27"/>
                <a:gd name="T9" fmla="*/ 25 h 25"/>
                <a:gd name="T10" fmla="*/ 14 w 27"/>
                <a:gd name="T11" fmla="*/ 19 h 25"/>
                <a:gd name="T12" fmla="*/ 22 w 27"/>
                <a:gd name="T13" fmla="*/ 25 h 25"/>
                <a:gd name="T14" fmla="*/ 19 w 27"/>
                <a:gd name="T15" fmla="*/ 15 h 25"/>
                <a:gd name="T16" fmla="*/ 27 w 27"/>
                <a:gd name="T17" fmla="*/ 9 h 25"/>
                <a:gd name="T18" fmla="*/ 16 w 27"/>
                <a:gd name="T19" fmla="*/ 9 h 25"/>
                <a:gd name="T20" fmla="*/ 14 w 27"/>
                <a:gd name="T21" fmla="*/ 0 h 25"/>
                <a:gd name="T22" fmla="*/ 14 w 27"/>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5">
                  <a:moveTo>
                    <a:pt x="14" y="0"/>
                  </a:moveTo>
                  <a:lnTo>
                    <a:pt x="10" y="9"/>
                  </a:lnTo>
                  <a:lnTo>
                    <a:pt x="0" y="9"/>
                  </a:lnTo>
                  <a:lnTo>
                    <a:pt x="8" y="15"/>
                  </a:lnTo>
                  <a:lnTo>
                    <a:pt x="5" y="25"/>
                  </a:lnTo>
                  <a:lnTo>
                    <a:pt x="14" y="19"/>
                  </a:lnTo>
                  <a:lnTo>
                    <a:pt x="22" y="25"/>
                  </a:lnTo>
                  <a:lnTo>
                    <a:pt x="19" y="15"/>
                  </a:lnTo>
                  <a:lnTo>
                    <a:pt x="27" y="9"/>
                  </a:lnTo>
                  <a:lnTo>
                    <a:pt x="16" y="9"/>
                  </a:lnTo>
                  <a:lnTo>
                    <a:pt x="14" y="0"/>
                  </a:lnTo>
                  <a:lnTo>
                    <a:pt x="14"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14" name="Freeform 1368">
              <a:extLst>
                <a:ext uri="{FF2B5EF4-FFF2-40B4-BE49-F238E27FC236}">
                  <a16:creationId xmlns:a16="http://schemas.microsoft.com/office/drawing/2014/main" id="{1D986F74-0904-4C8E-AEE1-B953AB63BBE2}"/>
                </a:ext>
              </a:extLst>
            </p:cNvPr>
            <p:cNvSpPr>
              <a:spLocks/>
            </p:cNvSpPr>
            <p:nvPr>
              <p:custDataLst>
                <p:tags r:id="rId40"/>
              </p:custDataLst>
            </p:nvPr>
          </p:nvSpPr>
          <p:spPr bwMode="auto">
            <a:xfrm>
              <a:off x="6383243" y="3879307"/>
              <a:ext cx="42950" cy="45695"/>
            </a:xfrm>
            <a:custGeom>
              <a:avLst/>
              <a:gdLst>
                <a:gd name="T0" fmla="*/ 13 w 26"/>
                <a:gd name="T1" fmla="*/ 0 h 25"/>
                <a:gd name="T2" fmla="*/ 9 w 26"/>
                <a:gd name="T3" fmla="*/ 9 h 25"/>
                <a:gd name="T4" fmla="*/ 0 w 26"/>
                <a:gd name="T5" fmla="*/ 9 h 25"/>
                <a:gd name="T6" fmla="*/ 8 w 26"/>
                <a:gd name="T7" fmla="*/ 15 h 25"/>
                <a:gd name="T8" fmla="*/ 5 w 26"/>
                <a:gd name="T9" fmla="*/ 25 h 25"/>
                <a:gd name="T10" fmla="*/ 13 w 26"/>
                <a:gd name="T11" fmla="*/ 19 h 25"/>
                <a:gd name="T12" fmla="*/ 21 w 26"/>
                <a:gd name="T13" fmla="*/ 25 h 25"/>
                <a:gd name="T14" fmla="*/ 18 w 26"/>
                <a:gd name="T15" fmla="*/ 15 h 25"/>
                <a:gd name="T16" fmla="*/ 26 w 26"/>
                <a:gd name="T17" fmla="*/ 9 h 25"/>
                <a:gd name="T18" fmla="*/ 16 w 26"/>
                <a:gd name="T19" fmla="*/ 9 h 25"/>
                <a:gd name="T20" fmla="*/ 13 w 26"/>
                <a:gd name="T21" fmla="*/ 0 h 25"/>
                <a:gd name="T22" fmla="*/ 13 w 26"/>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5">
                  <a:moveTo>
                    <a:pt x="13" y="0"/>
                  </a:moveTo>
                  <a:lnTo>
                    <a:pt x="9" y="9"/>
                  </a:lnTo>
                  <a:lnTo>
                    <a:pt x="0" y="9"/>
                  </a:lnTo>
                  <a:lnTo>
                    <a:pt x="8" y="15"/>
                  </a:lnTo>
                  <a:lnTo>
                    <a:pt x="5" y="25"/>
                  </a:lnTo>
                  <a:lnTo>
                    <a:pt x="13" y="19"/>
                  </a:lnTo>
                  <a:lnTo>
                    <a:pt x="21" y="25"/>
                  </a:lnTo>
                  <a:lnTo>
                    <a:pt x="18" y="15"/>
                  </a:lnTo>
                  <a:lnTo>
                    <a:pt x="26" y="9"/>
                  </a:lnTo>
                  <a:lnTo>
                    <a:pt x="16" y="9"/>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15" name="Freeform 1369">
              <a:extLst>
                <a:ext uri="{FF2B5EF4-FFF2-40B4-BE49-F238E27FC236}">
                  <a16:creationId xmlns:a16="http://schemas.microsoft.com/office/drawing/2014/main" id="{C2408171-34F4-4B3A-A5D9-16CD7C10FEEF}"/>
                </a:ext>
              </a:extLst>
            </p:cNvPr>
            <p:cNvSpPr>
              <a:spLocks/>
            </p:cNvSpPr>
            <p:nvPr>
              <p:custDataLst>
                <p:tags r:id="rId41"/>
              </p:custDataLst>
            </p:nvPr>
          </p:nvSpPr>
          <p:spPr bwMode="auto">
            <a:xfrm>
              <a:off x="5907485" y="3968870"/>
              <a:ext cx="44602" cy="45695"/>
            </a:xfrm>
            <a:custGeom>
              <a:avLst/>
              <a:gdLst>
                <a:gd name="T0" fmla="*/ 13 w 27"/>
                <a:gd name="T1" fmla="*/ 0 h 25"/>
                <a:gd name="T2" fmla="*/ 10 w 27"/>
                <a:gd name="T3" fmla="*/ 9 h 25"/>
                <a:gd name="T4" fmla="*/ 0 w 27"/>
                <a:gd name="T5" fmla="*/ 9 h 25"/>
                <a:gd name="T6" fmla="*/ 8 w 27"/>
                <a:gd name="T7" fmla="*/ 15 h 25"/>
                <a:gd name="T8" fmla="*/ 5 w 27"/>
                <a:gd name="T9" fmla="*/ 25 h 25"/>
                <a:gd name="T10" fmla="*/ 13 w 27"/>
                <a:gd name="T11" fmla="*/ 18 h 25"/>
                <a:gd name="T12" fmla="*/ 22 w 27"/>
                <a:gd name="T13" fmla="*/ 25 h 25"/>
                <a:gd name="T14" fmla="*/ 18 w 27"/>
                <a:gd name="T15" fmla="*/ 15 h 25"/>
                <a:gd name="T16" fmla="*/ 27 w 27"/>
                <a:gd name="T17" fmla="*/ 9 h 25"/>
                <a:gd name="T18" fmla="*/ 17 w 27"/>
                <a:gd name="T19" fmla="*/ 9 h 25"/>
                <a:gd name="T20" fmla="*/ 13 w 27"/>
                <a:gd name="T21" fmla="*/ 0 h 25"/>
                <a:gd name="T22" fmla="*/ 13 w 27"/>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5">
                  <a:moveTo>
                    <a:pt x="13" y="0"/>
                  </a:moveTo>
                  <a:lnTo>
                    <a:pt x="10" y="9"/>
                  </a:lnTo>
                  <a:lnTo>
                    <a:pt x="0" y="9"/>
                  </a:lnTo>
                  <a:lnTo>
                    <a:pt x="8" y="15"/>
                  </a:lnTo>
                  <a:lnTo>
                    <a:pt x="5" y="25"/>
                  </a:lnTo>
                  <a:lnTo>
                    <a:pt x="13" y="18"/>
                  </a:lnTo>
                  <a:lnTo>
                    <a:pt x="22" y="25"/>
                  </a:lnTo>
                  <a:lnTo>
                    <a:pt x="18" y="15"/>
                  </a:lnTo>
                  <a:lnTo>
                    <a:pt x="27" y="9"/>
                  </a:lnTo>
                  <a:lnTo>
                    <a:pt x="17" y="9"/>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16" name="Freeform 1370">
              <a:extLst>
                <a:ext uri="{FF2B5EF4-FFF2-40B4-BE49-F238E27FC236}">
                  <a16:creationId xmlns:a16="http://schemas.microsoft.com/office/drawing/2014/main" id="{8D9552F6-71D6-4F8D-B41E-FFBE66D6A035}"/>
                </a:ext>
              </a:extLst>
            </p:cNvPr>
            <p:cNvSpPr>
              <a:spLocks/>
            </p:cNvSpPr>
            <p:nvPr>
              <p:custDataLst>
                <p:tags r:id="rId42"/>
              </p:custDataLst>
            </p:nvPr>
          </p:nvSpPr>
          <p:spPr bwMode="auto">
            <a:xfrm>
              <a:off x="6003297" y="3968870"/>
              <a:ext cx="44602" cy="45695"/>
            </a:xfrm>
            <a:custGeom>
              <a:avLst/>
              <a:gdLst>
                <a:gd name="T0" fmla="*/ 13 w 27"/>
                <a:gd name="T1" fmla="*/ 0 h 25"/>
                <a:gd name="T2" fmla="*/ 10 w 27"/>
                <a:gd name="T3" fmla="*/ 9 h 25"/>
                <a:gd name="T4" fmla="*/ 0 w 27"/>
                <a:gd name="T5" fmla="*/ 9 h 25"/>
                <a:gd name="T6" fmla="*/ 8 w 27"/>
                <a:gd name="T7" fmla="*/ 15 h 25"/>
                <a:gd name="T8" fmla="*/ 5 w 27"/>
                <a:gd name="T9" fmla="*/ 25 h 25"/>
                <a:gd name="T10" fmla="*/ 13 w 27"/>
                <a:gd name="T11" fmla="*/ 18 h 25"/>
                <a:gd name="T12" fmla="*/ 21 w 27"/>
                <a:gd name="T13" fmla="*/ 25 h 25"/>
                <a:gd name="T14" fmla="*/ 18 w 27"/>
                <a:gd name="T15" fmla="*/ 15 h 25"/>
                <a:gd name="T16" fmla="*/ 27 w 27"/>
                <a:gd name="T17" fmla="*/ 9 h 25"/>
                <a:gd name="T18" fmla="*/ 16 w 27"/>
                <a:gd name="T19" fmla="*/ 9 h 25"/>
                <a:gd name="T20" fmla="*/ 13 w 27"/>
                <a:gd name="T21" fmla="*/ 0 h 25"/>
                <a:gd name="T22" fmla="*/ 13 w 27"/>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5">
                  <a:moveTo>
                    <a:pt x="13" y="0"/>
                  </a:moveTo>
                  <a:lnTo>
                    <a:pt x="10" y="9"/>
                  </a:lnTo>
                  <a:lnTo>
                    <a:pt x="0" y="9"/>
                  </a:lnTo>
                  <a:lnTo>
                    <a:pt x="8" y="15"/>
                  </a:lnTo>
                  <a:lnTo>
                    <a:pt x="5" y="25"/>
                  </a:lnTo>
                  <a:lnTo>
                    <a:pt x="13" y="18"/>
                  </a:lnTo>
                  <a:lnTo>
                    <a:pt x="21" y="25"/>
                  </a:lnTo>
                  <a:lnTo>
                    <a:pt x="18" y="15"/>
                  </a:lnTo>
                  <a:lnTo>
                    <a:pt x="27" y="9"/>
                  </a:lnTo>
                  <a:lnTo>
                    <a:pt x="16" y="9"/>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17" name="Freeform 1371">
              <a:extLst>
                <a:ext uri="{FF2B5EF4-FFF2-40B4-BE49-F238E27FC236}">
                  <a16:creationId xmlns:a16="http://schemas.microsoft.com/office/drawing/2014/main" id="{93D93888-E533-48A8-934D-804032FAC1DC}"/>
                </a:ext>
              </a:extLst>
            </p:cNvPr>
            <p:cNvSpPr>
              <a:spLocks/>
            </p:cNvSpPr>
            <p:nvPr>
              <p:custDataLst>
                <p:tags r:id="rId43"/>
              </p:custDataLst>
            </p:nvPr>
          </p:nvSpPr>
          <p:spPr bwMode="auto">
            <a:xfrm>
              <a:off x="6097458" y="3968870"/>
              <a:ext cx="44602" cy="45695"/>
            </a:xfrm>
            <a:custGeom>
              <a:avLst/>
              <a:gdLst>
                <a:gd name="T0" fmla="*/ 13 w 27"/>
                <a:gd name="T1" fmla="*/ 0 h 25"/>
                <a:gd name="T2" fmla="*/ 10 w 27"/>
                <a:gd name="T3" fmla="*/ 9 h 25"/>
                <a:gd name="T4" fmla="*/ 0 w 27"/>
                <a:gd name="T5" fmla="*/ 9 h 25"/>
                <a:gd name="T6" fmla="*/ 9 w 27"/>
                <a:gd name="T7" fmla="*/ 15 h 25"/>
                <a:gd name="T8" fmla="*/ 5 w 27"/>
                <a:gd name="T9" fmla="*/ 25 h 25"/>
                <a:gd name="T10" fmla="*/ 13 w 27"/>
                <a:gd name="T11" fmla="*/ 18 h 25"/>
                <a:gd name="T12" fmla="*/ 22 w 27"/>
                <a:gd name="T13" fmla="*/ 25 h 25"/>
                <a:gd name="T14" fmla="*/ 18 w 27"/>
                <a:gd name="T15" fmla="*/ 15 h 25"/>
                <a:gd name="T16" fmla="*/ 27 w 27"/>
                <a:gd name="T17" fmla="*/ 9 h 25"/>
                <a:gd name="T18" fmla="*/ 17 w 27"/>
                <a:gd name="T19" fmla="*/ 9 h 25"/>
                <a:gd name="T20" fmla="*/ 13 w 27"/>
                <a:gd name="T21" fmla="*/ 0 h 25"/>
                <a:gd name="T22" fmla="*/ 13 w 27"/>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5">
                  <a:moveTo>
                    <a:pt x="13" y="0"/>
                  </a:moveTo>
                  <a:lnTo>
                    <a:pt x="10" y="9"/>
                  </a:lnTo>
                  <a:lnTo>
                    <a:pt x="0" y="9"/>
                  </a:lnTo>
                  <a:lnTo>
                    <a:pt x="9" y="15"/>
                  </a:lnTo>
                  <a:lnTo>
                    <a:pt x="5" y="25"/>
                  </a:lnTo>
                  <a:lnTo>
                    <a:pt x="13" y="18"/>
                  </a:lnTo>
                  <a:lnTo>
                    <a:pt x="22" y="25"/>
                  </a:lnTo>
                  <a:lnTo>
                    <a:pt x="18" y="15"/>
                  </a:lnTo>
                  <a:lnTo>
                    <a:pt x="27" y="9"/>
                  </a:lnTo>
                  <a:lnTo>
                    <a:pt x="17" y="9"/>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18" name="Freeform 1372">
              <a:extLst>
                <a:ext uri="{FF2B5EF4-FFF2-40B4-BE49-F238E27FC236}">
                  <a16:creationId xmlns:a16="http://schemas.microsoft.com/office/drawing/2014/main" id="{19178F4D-EA15-44ED-B0BC-7CE9B3532AF9}"/>
                </a:ext>
              </a:extLst>
            </p:cNvPr>
            <p:cNvSpPr>
              <a:spLocks/>
            </p:cNvSpPr>
            <p:nvPr>
              <p:custDataLst>
                <p:tags r:id="rId44"/>
              </p:custDataLst>
            </p:nvPr>
          </p:nvSpPr>
          <p:spPr bwMode="auto">
            <a:xfrm>
              <a:off x="6191618" y="3968870"/>
              <a:ext cx="44602" cy="45695"/>
            </a:xfrm>
            <a:custGeom>
              <a:avLst/>
              <a:gdLst>
                <a:gd name="T0" fmla="*/ 14 w 27"/>
                <a:gd name="T1" fmla="*/ 0 h 25"/>
                <a:gd name="T2" fmla="*/ 11 w 27"/>
                <a:gd name="T3" fmla="*/ 9 h 25"/>
                <a:gd name="T4" fmla="*/ 0 w 27"/>
                <a:gd name="T5" fmla="*/ 9 h 25"/>
                <a:gd name="T6" fmla="*/ 9 w 27"/>
                <a:gd name="T7" fmla="*/ 15 h 25"/>
                <a:gd name="T8" fmla="*/ 5 w 27"/>
                <a:gd name="T9" fmla="*/ 25 h 25"/>
                <a:gd name="T10" fmla="*/ 14 w 27"/>
                <a:gd name="T11" fmla="*/ 18 h 25"/>
                <a:gd name="T12" fmla="*/ 22 w 27"/>
                <a:gd name="T13" fmla="*/ 25 h 25"/>
                <a:gd name="T14" fmla="*/ 19 w 27"/>
                <a:gd name="T15" fmla="*/ 15 h 25"/>
                <a:gd name="T16" fmla="*/ 27 w 27"/>
                <a:gd name="T17" fmla="*/ 9 h 25"/>
                <a:gd name="T18" fmla="*/ 17 w 27"/>
                <a:gd name="T19" fmla="*/ 9 h 25"/>
                <a:gd name="T20" fmla="*/ 14 w 27"/>
                <a:gd name="T21" fmla="*/ 0 h 25"/>
                <a:gd name="T22" fmla="*/ 14 w 27"/>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5">
                  <a:moveTo>
                    <a:pt x="14" y="0"/>
                  </a:moveTo>
                  <a:lnTo>
                    <a:pt x="11" y="9"/>
                  </a:lnTo>
                  <a:lnTo>
                    <a:pt x="0" y="9"/>
                  </a:lnTo>
                  <a:lnTo>
                    <a:pt x="9" y="15"/>
                  </a:lnTo>
                  <a:lnTo>
                    <a:pt x="5" y="25"/>
                  </a:lnTo>
                  <a:lnTo>
                    <a:pt x="14" y="18"/>
                  </a:lnTo>
                  <a:lnTo>
                    <a:pt x="22" y="25"/>
                  </a:lnTo>
                  <a:lnTo>
                    <a:pt x="19" y="15"/>
                  </a:lnTo>
                  <a:lnTo>
                    <a:pt x="27" y="9"/>
                  </a:lnTo>
                  <a:lnTo>
                    <a:pt x="17" y="9"/>
                  </a:lnTo>
                  <a:lnTo>
                    <a:pt x="14" y="0"/>
                  </a:lnTo>
                  <a:lnTo>
                    <a:pt x="14"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19" name="Freeform 1373">
              <a:extLst>
                <a:ext uri="{FF2B5EF4-FFF2-40B4-BE49-F238E27FC236}">
                  <a16:creationId xmlns:a16="http://schemas.microsoft.com/office/drawing/2014/main" id="{071BF1B3-4614-4663-9A41-E9A68FAFFC34}"/>
                </a:ext>
              </a:extLst>
            </p:cNvPr>
            <p:cNvSpPr>
              <a:spLocks/>
            </p:cNvSpPr>
            <p:nvPr>
              <p:custDataLst>
                <p:tags r:id="rId45"/>
              </p:custDataLst>
            </p:nvPr>
          </p:nvSpPr>
          <p:spPr bwMode="auto">
            <a:xfrm>
              <a:off x="6287430" y="3968870"/>
              <a:ext cx="44602" cy="45695"/>
            </a:xfrm>
            <a:custGeom>
              <a:avLst/>
              <a:gdLst>
                <a:gd name="T0" fmla="*/ 14 w 27"/>
                <a:gd name="T1" fmla="*/ 0 h 25"/>
                <a:gd name="T2" fmla="*/ 10 w 27"/>
                <a:gd name="T3" fmla="*/ 9 h 25"/>
                <a:gd name="T4" fmla="*/ 0 w 27"/>
                <a:gd name="T5" fmla="*/ 9 h 25"/>
                <a:gd name="T6" fmla="*/ 8 w 27"/>
                <a:gd name="T7" fmla="*/ 15 h 25"/>
                <a:gd name="T8" fmla="*/ 5 w 27"/>
                <a:gd name="T9" fmla="*/ 25 h 25"/>
                <a:gd name="T10" fmla="*/ 14 w 27"/>
                <a:gd name="T11" fmla="*/ 18 h 25"/>
                <a:gd name="T12" fmla="*/ 22 w 27"/>
                <a:gd name="T13" fmla="*/ 25 h 25"/>
                <a:gd name="T14" fmla="*/ 19 w 27"/>
                <a:gd name="T15" fmla="*/ 15 h 25"/>
                <a:gd name="T16" fmla="*/ 27 w 27"/>
                <a:gd name="T17" fmla="*/ 9 h 25"/>
                <a:gd name="T18" fmla="*/ 16 w 27"/>
                <a:gd name="T19" fmla="*/ 9 h 25"/>
                <a:gd name="T20" fmla="*/ 14 w 27"/>
                <a:gd name="T21" fmla="*/ 0 h 25"/>
                <a:gd name="T22" fmla="*/ 14 w 27"/>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5">
                  <a:moveTo>
                    <a:pt x="14" y="0"/>
                  </a:moveTo>
                  <a:lnTo>
                    <a:pt x="10" y="9"/>
                  </a:lnTo>
                  <a:lnTo>
                    <a:pt x="0" y="9"/>
                  </a:lnTo>
                  <a:lnTo>
                    <a:pt x="8" y="15"/>
                  </a:lnTo>
                  <a:lnTo>
                    <a:pt x="5" y="25"/>
                  </a:lnTo>
                  <a:lnTo>
                    <a:pt x="14" y="18"/>
                  </a:lnTo>
                  <a:lnTo>
                    <a:pt x="22" y="25"/>
                  </a:lnTo>
                  <a:lnTo>
                    <a:pt x="19" y="15"/>
                  </a:lnTo>
                  <a:lnTo>
                    <a:pt x="27" y="9"/>
                  </a:lnTo>
                  <a:lnTo>
                    <a:pt x="16" y="9"/>
                  </a:lnTo>
                  <a:lnTo>
                    <a:pt x="14" y="0"/>
                  </a:lnTo>
                  <a:lnTo>
                    <a:pt x="14"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20" name="Freeform 1374">
              <a:extLst>
                <a:ext uri="{FF2B5EF4-FFF2-40B4-BE49-F238E27FC236}">
                  <a16:creationId xmlns:a16="http://schemas.microsoft.com/office/drawing/2014/main" id="{4FDE6744-C6FB-4E0D-828B-9F2D7CCA6BC6}"/>
                </a:ext>
              </a:extLst>
            </p:cNvPr>
            <p:cNvSpPr>
              <a:spLocks/>
            </p:cNvSpPr>
            <p:nvPr>
              <p:custDataLst>
                <p:tags r:id="rId46"/>
              </p:custDataLst>
            </p:nvPr>
          </p:nvSpPr>
          <p:spPr bwMode="auto">
            <a:xfrm>
              <a:off x="6383243" y="3968870"/>
              <a:ext cx="42950" cy="45695"/>
            </a:xfrm>
            <a:custGeom>
              <a:avLst/>
              <a:gdLst>
                <a:gd name="T0" fmla="*/ 13 w 26"/>
                <a:gd name="T1" fmla="*/ 0 h 25"/>
                <a:gd name="T2" fmla="*/ 9 w 26"/>
                <a:gd name="T3" fmla="*/ 9 h 25"/>
                <a:gd name="T4" fmla="*/ 0 w 26"/>
                <a:gd name="T5" fmla="*/ 9 h 25"/>
                <a:gd name="T6" fmla="*/ 8 w 26"/>
                <a:gd name="T7" fmla="*/ 15 h 25"/>
                <a:gd name="T8" fmla="*/ 5 w 26"/>
                <a:gd name="T9" fmla="*/ 25 h 25"/>
                <a:gd name="T10" fmla="*/ 13 w 26"/>
                <a:gd name="T11" fmla="*/ 18 h 25"/>
                <a:gd name="T12" fmla="*/ 21 w 26"/>
                <a:gd name="T13" fmla="*/ 25 h 25"/>
                <a:gd name="T14" fmla="*/ 18 w 26"/>
                <a:gd name="T15" fmla="*/ 15 h 25"/>
                <a:gd name="T16" fmla="*/ 26 w 26"/>
                <a:gd name="T17" fmla="*/ 9 h 25"/>
                <a:gd name="T18" fmla="*/ 16 w 26"/>
                <a:gd name="T19" fmla="*/ 9 h 25"/>
                <a:gd name="T20" fmla="*/ 13 w 26"/>
                <a:gd name="T21" fmla="*/ 0 h 25"/>
                <a:gd name="T22" fmla="*/ 13 w 26"/>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5">
                  <a:moveTo>
                    <a:pt x="13" y="0"/>
                  </a:moveTo>
                  <a:lnTo>
                    <a:pt x="9" y="9"/>
                  </a:lnTo>
                  <a:lnTo>
                    <a:pt x="0" y="9"/>
                  </a:lnTo>
                  <a:lnTo>
                    <a:pt x="8" y="15"/>
                  </a:lnTo>
                  <a:lnTo>
                    <a:pt x="5" y="25"/>
                  </a:lnTo>
                  <a:lnTo>
                    <a:pt x="13" y="18"/>
                  </a:lnTo>
                  <a:lnTo>
                    <a:pt x="21" y="25"/>
                  </a:lnTo>
                  <a:lnTo>
                    <a:pt x="18" y="15"/>
                  </a:lnTo>
                  <a:lnTo>
                    <a:pt x="26" y="9"/>
                  </a:lnTo>
                  <a:lnTo>
                    <a:pt x="16" y="9"/>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21" name="Freeform 1375">
              <a:extLst>
                <a:ext uri="{FF2B5EF4-FFF2-40B4-BE49-F238E27FC236}">
                  <a16:creationId xmlns:a16="http://schemas.microsoft.com/office/drawing/2014/main" id="{24973DAE-B427-45C8-8B08-88999A667F54}"/>
                </a:ext>
              </a:extLst>
            </p:cNvPr>
            <p:cNvSpPr>
              <a:spLocks/>
            </p:cNvSpPr>
            <p:nvPr>
              <p:custDataLst>
                <p:tags r:id="rId47"/>
              </p:custDataLst>
            </p:nvPr>
          </p:nvSpPr>
          <p:spPr bwMode="auto">
            <a:xfrm>
              <a:off x="5907485" y="4056605"/>
              <a:ext cx="44602" cy="47523"/>
            </a:xfrm>
            <a:custGeom>
              <a:avLst/>
              <a:gdLst>
                <a:gd name="T0" fmla="*/ 13 w 27"/>
                <a:gd name="T1" fmla="*/ 0 h 26"/>
                <a:gd name="T2" fmla="*/ 10 w 27"/>
                <a:gd name="T3" fmla="*/ 10 h 26"/>
                <a:gd name="T4" fmla="*/ 0 w 27"/>
                <a:gd name="T5" fmla="*/ 10 h 26"/>
                <a:gd name="T6" fmla="*/ 8 w 27"/>
                <a:gd name="T7" fmla="*/ 16 h 26"/>
                <a:gd name="T8" fmla="*/ 5 w 27"/>
                <a:gd name="T9" fmla="*/ 26 h 26"/>
                <a:gd name="T10" fmla="*/ 13 w 27"/>
                <a:gd name="T11" fmla="*/ 20 h 26"/>
                <a:gd name="T12" fmla="*/ 22 w 27"/>
                <a:gd name="T13" fmla="*/ 26 h 26"/>
                <a:gd name="T14" fmla="*/ 18 w 27"/>
                <a:gd name="T15" fmla="*/ 15 h 26"/>
                <a:gd name="T16" fmla="*/ 27 w 27"/>
                <a:gd name="T17" fmla="*/ 10 h 26"/>
                <a:gd name="T18" fmla="*/ 17 w 27"/>
                <a:gd name="T19" fmla="*/ 10 h 26"/>
                <a:gd name="T20" fmla="*/ 13 w 27"/>
                <a:gd name="T21" fmla="*/ 0 h 26"/>
                <a:gd name="T22" fmla="*/ 13 w 27"/>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6">
                  <a:moveTo>
                    <a:pt x="13" y="0"/>
                  </a:moveTo>
                  <a:lnTo>
                    <a:pt x="10" y="10"/>
                  </a:lnTo>
                  <a:lnTo>
                    <a:pt x="0" y="10"/>
                  </a:lnTo>
                  <a:lnTo>
                    <a:pt x="8" y="16"/>
                  </a:lnTo>
                  <a:lnTo>
                    <a:pt x="5" y="26"/>
                  </a:lnTo>
                  <a:lnTo>
                    <a:pt x="13" y="20"/>
                  </a:lnTo>
                  <a:lnTo>
                    <a:pt x="22" y="26"/>
                  </a:lnTo>
                  <a:lnTo>
                    <a:pt x="18" y="15"/>
                  </a:lnTo>
                  <a:lnTo>
                    <a:pt x="27" y="10"/>
                  </a:lnTo>
                  <a:lnTo>
                    <a:pt x="17" y="10"/>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22" name="Freeform 1376">
              <a:extLst>
                <a:ext uri="{FF2B5EF4-FFF2-40B4-BE49-F238E27FC236}">
                  <a16:creationId xmlns:a16="http://schemas.microsoft.com/office/drawing/2014/main" id="{A168863F-2001-4450-8D62-48430CFF5822}"/>
                </a:ext>
              </a:extLst>
            </p:cNvPr>
            <p:cNvSpPr>
              <a:spLocks/>
            </p:cNvSpPr>
            <p:nvPr>
              <p:custDataLst>
                <p:tags r:id="rId48"/>
              </p:custDataLst>
            </p:nvPr>
          </p:nvSpPr>
          <p:spPr bwMode="auto">
            <a:xfrm>
              <a:off x="6003297" y="4056605"/>
              <a:ext cx="44602" cy="47523"/>
            </a:xfrm>
            <a:custGeom>
              <a:avLst/>
              <a:gdLst>
                <a:gd name="T0" fmla="*/ 13 w 27"/>
                <a:gd name="T1" fmla="*/ 0 h 26"/>
                <a:gd name="T2" fmla="*/ 10 w 27"/>
                <a:gd name="T3" fmla="*/ 10 h 26"/>
                <a:gd name="T4" fmla="*/ 0 w 27"/>
                <a:gd name="T5" fmla="*/ 10 h 26"/>
                <a:gd name="T6" fmla="*/ 8 w 27"/>
                <a:gd name="T7" fmla="*/ 16 h 26"/>
                <a:gd name="T8" fmla="*/ 5 w 27"/>
                <a:gd name="T9" fmla="*/ 26 h 26"/>
                <a:gd name="T10" fmla="*/ 13 w 27"/>
                <a:gd name="T11" fmla="*/ 20 h 26"/>
                <a:gd name="T12" fmla="*/ 21 w 27"/>
                <a:gd name="T13" fmla="*/ 26 h 26"/>
                <a:gd name="T14" fmla="*/ 18 w 27"/>
                <a:gd name="T15" fmla="*/ 15 h 26"/>
                <a:gd name="T16" fmla="*/ 27 w 27"/>
                <a:gd name="T17" fmla="*/ 10 h 26"/>
                <a:gd name="T18" fmla="*/ 16 w 27"/>
                <a:gd name="T19" fmla="*/ 10 h 26"/>
                <a:gd name="T20" fmla="*/ 13 w 27"/>
                <a:gd name="T21" fmla="*/ 0 h 26"/>
                <a:gd name="T22" fmla="*/ 13 w 27"/>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6">
                  <a:moveTo>
                    <a:pt x="13" y="0"/>
                  </a:moveTo>
                  <a:lnTo>
                    <a:pt x="10" y="10"/>
                  </a:lnTo>
                  <a:lnTo>
                    <a:pt x="0" y="10"/>
                  </a:lnTo>
                  <a:lnTo>
                    <a:pt x="8" y="16"/>
                  </a:lnTo>
                  <a:lnTo>
                    <a:pt x="5" y="26"/>
                  </a:lnTo>
                  <a:lnTo>
                    <a:pt x="13" y="20"/>
                  </a:lnTo>
                  <a:lnTo>
                    <a:pt x="21" y="26"/>
                  </a:lnTo>
                  <a:lnTo>
                    <a:pt x="18" y="15"/>
                  </a:lnTo>
                  <a:lnTo>
                    <a:pt x="27" y="10"/>
                  </a:lnTo>
                  <a:lnTo>
                    <a:pt x="16" y="10"/>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23" name="Freeform 1377">
              <a:extLst>
                <a:ext uri="{FF2B5EF4-FFF2-40B4-BE49-F238E27FC236}">
                  <a16:creationId xmlns:a16="http://schemas.microsoft.com/office/drawing/2014/main" id="{878499F3-615B-477E-8185-9660F40761B5}"/>
                </a:ext>
              </a:extLst>
            </p:cNvPr>
            <p:cNvSpPr>
              <a:spLocks/>
            </p:cNvSpPr>
            <p:nvPr>
              <p:custDataLst>
                <p:tags r:id="rId49"/>
              </p:custDataLst>
            </p:nvPr>
          </p:nvSpPr>
          <p:spPr bwMode="auto">
            <a:xfrm>
              <a:off x="6097458" y="4056605"/>
              <a:ext cx="44602" cy="47523"/>
            </a:xfrm>
            <a:custGeom>
              <a:avLst/>
              <a:gdLst>
                <a:gd name="T0" fmla="*/ 13 w 27"/>
                <a:gd name="T1" fmla="*/ 0 h 26"/>
                <a:gd name="T2" fmla="*/ 10 w 27"/>
                <a:gd name="T3" fmla="*/ 10 h 26"/>
                <a:gd name="T4" fmla="*/ 0 w 27"/>
                <a:gd name="T5" fmla="*/ 10 h 26"/>
                <a:gd name="T6" fmla="*/ 9 w 27"/>
                <a:gd name="T7" fmla="*/ 16 h 26"/>
                <a:gd name="T8" fmla="*/ 5 w 27"/>
                <a:gd name="T9" fmla="*/ 26 h 26"/>
                <a:gd name="T10" fmla="*/ 13 w 27"/>
                <a:gd name="T11" fmla="*/ 20 h 26"/>
                <a:gd name="T12" fmla="*/ 22 w 27"/>
                <a:gd name="T13" fmla="*/ 26 h 26"/>
                <a:gd name="T14" fmla="*/ 18 w 27"/>
                <a:gd name="T15" fmla="*/ 15 h 26"/>
                <a:gd name="T16" fmla="*/ 27 w 27"/>
                <a:gd name="T17" fmla="*/ 10 h 26"/>
                <a:gd name="T18" fmla="*/ 17 w 27"/>
                <a:gd name="T19" fmla="*/ 10 h 26"/>
                <a:gd name="T20" fmla="*/ 13 w 27"/>
                <a:gd name="T21" fmla="*/ 0 h 26"/>
                <a:gd name="T22" fmla="*/ 13 w 27"/>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6">
                  <a:moveTo>
                    <a:pt x="13" y="0"/>
                  </a:moveTo>
                  <a:lnTo>
                    <a:pt x="10" y="10"/>
                  </a:lnTo>
                  <a:lnTo>
                    <a:pt x="0" y="10"/>
                  </a:lnTo>
                  <a:lnTo>
                    <a:pt x="9" y="16"/>
                  </a:lnTo>
                  <a:lnTo>
                    <a:pt x="5" y="26"/>
                  </a:lnTo>
                  <a:lnTo>
                    <a:pt x="13" y="20"/>
                  </a:lnTo>
                  <a:lnTo>
                    <a:pt x="22" y="26"/>
                  </a:lnTo>
                  <a:lnTo>
                    <a:pt x="18" y="15"/>
                  </a:lnTo>
                  <a:lnTo>
                    <a:pt x="27" y="10"/>
                  </a:lnTo>
                  <a:lnTo>
                    <a:pt x="17" y="10"/>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24" name="Freeform 1378">
              <a:extLst>
                <a:ext uri="{FF2B5EF4-FFF2-40B4-BE49-F238E27FC236}">
                  <a16:creationId xmlns:a16="http://schemas.microsoft.com/office/drawing/2014/main" id="{7AF326E3-D571-4876-9540-7878510D3100}"/>
                </a:ext>
              </a:extLst>
            </p:cNvPr>
            <p:cNvSpPr>
              <a:spLocks/>
            </p:cNvSpPr>
            <p:nvPr>
              <p:custDataLst>
                <p:tags r:id="rId50"/>
              </p:custDataLst>
            </p:nvPr>
          </p:nvSpPr>
          <p:spPr bwMode="auto">
            <a:xfrm>
              <a:off x="6191618" y="4056605"/>
              <a:ext cx="44602" cy="47523"/>
            </a:xfrm>
            <a:custGeom>
              <a:avLst/>
              <a:gdLst>
                <a:gd name="T0" fmla="*/ 14 w 27"/>
                <a:gd name="T1" fmla="*/ 0 h 26"/>
                <a:gd name="T2" fmla="*/ 11 w 27"/>
                <a:gd name="T3" fmla="*/ 10 h 26"/>
                <a:gd name="T4" fmla="*/ 0 w 27"/>
                <a:gd name="T5" fmla="*/ 10 h 26"/>
                <a:gd name="T6" fmla="*/ 9 w 27"/>
                <a:gd name="T7" fmla="*/ 16 h 26"/>
                <a:gd name="T8" fmla="*/ 5 w 27"/>
                <a:gd name="T9" fmla="*/ 26 h 26"/>
                <a:gd name="T10" fmla="*/ 14 w 27"/>
                <a:gd name="T11" fmla="*/ 20 h 26"/>
                <a:gd name="T12" fmla="*/ 22 w 27"/>
                <a:gd name="T13" fmla="*/ 26 h 26"/>
                <a:gd name="T14" fmla="*/ 19 w 27"/>
                <a:gd name="T15" fmla="*/ 15 h 26"/>
                <a:gd name="T16" fmla="*/ 27 w 27"/>
                <a:gd name="T17" fmla="*/ 10 h 26"/>
                <a:gd name="T18" fmla="*/ 17 w 27"/>
                <a:gd name="T19" fmla="*/ 10 h 26"/>
                <a:gd name="T20" fmla="*/ 14 w 27"/>
                <a:gd name="T21" fmla="*/ 0 h 26"/>
                <a:gd name="T22" fmla="*/ 14 w 27"/>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6">
                  <a:moveTo>
                    <a:pt x="14" y="0"/>
                  </a:moveTo>
                  <a:lnTo>
                    <a:pt x="11" y="10"/>
                  </a:lnTo>
                  <a:lnTo>
                    <a:pt x="0" y="10"/>
                  </a:lnTo>
                  <a:lnTo>
                    <a:pt x="9" y="16"/>
                  </a:lnTo>
                  <a:lnTo>
                    <a:pt x="5" y="26"/>
                  </a:lnTo>
                  <a:lnTo>
                    <a:pt x="14" y="20"/>
                  </a:lnTo>
                  <a:lnTo>
                    <a:pt x="22" y="26"/>
                  </a:lnTo>
                  <a:lnTo>
                    <a:pt x="19" y="15"/>
                  </a:lnTo>
                  <a:lnTo>
                    <a:pt x="27" y="10"/>
                  </a:lnTo>
                  <a:lnTo>
                    <a:pt x="17" y="10"/>
                  </a:lnTo>
                  <a:lnTo>
                    <a:pt x="14" y="0"/>
                  </a:lnTo>
                  <a:lnTo>
                    <a:pt x="14"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25" name="Freeform 1379">
              <a:extLst>
                <a:ext uri="{FF2B5EF4-FFF2-40B4-BE49-F238E27FC236}">
                  <a16:creationId xmlns:a16="http://schemas.microsoft.com/office/drawing/2014/main" id="{077779E1-3E92-43FF-83C7-35EF4AC164F6}"/>
                </a:ext>
              </a:extLst>
            </p:cNvPr>
            <p:cNvSpPr>
              <a:spLocks/>
            </p:cNvSpPr>
            <p:nvPr>
              <p:custDataLst>
                <p:tags r:id="rId51"/>
              </p:custDataLst>
            </p:nvPr>
          </p:nvSpPr>
          <p:spPr bwMode="auto">
            <a:xfrm>
              <a:off x="6287430" y="4056605"/>
              <a:ext cx="44602" cy="47523"/>
            </a:xfrm>
            <a:custGeom>
              <a:avLst/>
              <a:gdLst>
                <a:gd name="T0" fmla="*/ 14 w 27"/>
                <a:gd name="T1" fmla="*/ 0 h 26"/>
                <a:gd name="T2" fmla="*/ 10 w 27"/>
                <a:gd name="T3" fmla="*/ 10 h 26"/>
                <a:gd name="T4" fmla="*/ 0 w 27"/>
                <a:gd name="T5" fmla="*/ 10 h 26"/>
                <a:gd name="T6" fmla="*/ 8 w 27"/>
                <a:gd name="T7" fmla="*/ 16 h 26"/>
                <a:gd name="T8" fmla="*/ 5 w 27"/>
                <a:gd name="T9" fmla="*/ 26 h 26"/>
                <a:gd name="T10" fmla="*/ 14 w 27"/>
                <a:gd name="T11" fmla="*/ 20 h 26"/>
                <a:gd name="T12" fmla="*/ 22 w 27"/>
                <a:gd name="T13" fmla="*/ 26 h 26"/>
                <a:gd name="T14" fmla="*/ 19 w 27"/>
                <a:gd name="T15" fmla="*/ 15 h 26"/>
                <a:gd name="T16" fmla="*/ 27 w 27"/>
                <a:gd name="T17" fmla="*/ 10 h 26"/>
                <a:gd name="T18" fmla="*/ 16 w 27"/>
                <a:gd name="T19" fmla="*/ 10 h 26"/>
                <a:gd name="T20" fmla="*/ 14 w 27"/>
                <a:gd name="T21" fmla="*/ 0 h 26"/>
                <a:gd name="T22" fmla="*/ 14 w 27"/>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6">
                  <a:moveTo>
                    <a:pt x="14" y="0"/>
                  </a:moveTo>
                  <a:lnTo>
                    <a:pt x="10" y="10"/>
                  </a:lnTo>
                  <a:lnTo>
                    <a:pt x="0" y="10"/>
                  </a:lnTo>
                  <a:lnTo>
                    <a:pt x="8" y="16"/>
                  </a:lnTo>
                  <a:lnTo>
                    <a:pt x="5" y="26"/>
                  </a:lnTo>
                  <a:lnTo>
                    <a:pt x="14" y="20"/>
                  </a:lnTo>
                  <a:lnTo>
                    <a:pt x="22" y="26"/>
                  </a:lnTo>
                  <a:lnTo>
                    <a:pt x="19" y="15"/>
                  </a:lnTo>
                  <a:lnTo>
                    <a:pt x="27" y="10"/>
                  </a:lnTo>
                  <a:lnTo>
                    <a:pt x="16" y="10"/>
                  </a:lnTo>
                  <a:lnTo>
                    <a:pt x="14" y="0"/>
                  </a:lnTo>
                  <a:lnTo>
                    <a:pt x="14"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26" name="Freeform 1380">
              <a:extLst>
                <a:ext uri="{FF2B5EF4-FFF2-40B4-BE49-F238E27FC236}">
                  <a16:creationId xmlns:a16="http://schemas.microsoft.com/office/drawing/2014/main" id="{D79EB422-1E2B-40C5-8D07-0F99DB848E65}"/>
                </a:ext>
              </a:extLst>
            </p:cNvPr>
            <p:cNvSpPr>
              <a:spLocks/>
            </p:cNvSpPr>
            <p:nvPr>
              <p:custDataLst>
                <p:tags r:id="rId52"/>
              </p:custDataLst>
            </p:nvPr>
          </p:nvSpPr>
          <p:spPr bwMode="auto">
            <a:xfrm>
              <a:off x="6383243" y="4056605"/>
              <a:ext cx="42950" cy="47523"/>
            </a:xfrm>
            <a:custGeom>
              <a:avLst/>
              <a:gdLst>
                <a:gd name="T0" fmla="*/ 13 w 26"/>
                <a:gd name="T1" fmla="*/ 0 h 26"/>
                <a:gd name="T2" fmla="*/ 9 w 26"/>
                <a:gd name="T3" fmla="*/ 10 h 26"/>
                <a:gd name="T4" fmla="*/ 0 w 26"/>
                <a:gd name="T5" fmla="*/ 10 h 26"/>
                <a:gd name="T6" fmla="*/ 8 w 26"/>
                <a:gd name="T7" fmla="*/ 16 h 26"/>
                <a:gd name="T8" fmla="*/ 5 w 26"/>
                <a:gd name="T9" fmla="*/ 26 h 26"/>
                <a:gd name="T10" fmla="*/ 13 w 26"/>
                <a:gd name="T11" fmla="*/ 20 h 26"/>
                <a:gd name="T12" fmla="*/ 21 w 26"/>
                <a:gd name="T13" fmla="*/ 26 h 26"/>
                <a:gd name="T14" fmla="*/ 18 w 26"/>
                <a:gd name="T15" fmla="*/ 15 h 26"/>
                <a:gd name="T16" fmla="*/ 26 w 26"/>
                <a:gd name="T17" fmla="*/ 10 h 26"/>
                <a:gd name="T18" fmla="*/ 16 w 26"/>
                <a:gd name="T19" fmla="*/ 10 h 26"/>
                <a:gd name="T20" fmla="*/ 13 w 26"/>
                <a:gd name="T21" fmla="*/ 0 h 26"/>
                <a:gd name="T22" fmla="*/ 13 w 26"/>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6">
                  <a:moveTo>
                    <a:pt x="13" y="0"/>
                  </a:moveTo>
                  <a:lnTo>
                    <a:pt x="9" y="10"/>
                  </a:lnTo>
                  <a:lnTo>
                    <a:pt x="0" y="10"/>
                  </a:lnTo>
                  <a:lnTo>
                    <a:pt x="8" y="16"/>
                  </a:lnTo>
                  <a:lnTo>
                    <a:pt x="5" y="26"/>
                  </a:lnTo>
                  <a:lnTo>
                    <a:pt x="13" y="20"/>
                  </a:lnTo>
                  <a:lnTo>
                    <a:pt x="21" y="26"/>
                  </a:lnTo>
                  <a:lnTo>
                    <a:pt x="18" y="15"/>
                  </a:lnTo>
                  <a:lnTo>
                    <a:pt x="26" y="10"/>
                  </a:lnTo>
                  <a:lnTo>
                    <a:pt x="16" y="10"/>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27" name="Freeform 1381">
              <a:extLst>
                <a:ext uri="{FF2B5EF4-FFF2-40B4-BE49-F238E27FC236}">
                  <a16:creationId xmlns:a16="http://schemas.microsoft.com/office/drawing/2014/main" id="{EF54CD11-014B-45EC-9DF6-3785EEC712A2}"/>
                </a:ext>
              </a:extLst>
            </p:cNvPr>
            <p:cNvSpPr>
              <a:spLocks/>
            </p:cNvSpPr>
            <p:nvPr>
              <p:custDataLst>
                <p:tags r:id="rId53"/>
              </p:custDataLst>
            </p:nvPr>
          </p:nvSpPr>
          <p:spPr bwMode="auto">
            <a:xfrm>
              <a:off x="5907485" y="4146168"/>
              <a:ext cx="44602" cy="45695"/>
            </a:xfrm>
            <a:custGeom>
              <a:avLst/>
              <a:gdLst>
                <a:gd name="T0" fmla="*/ 13 w 27"/>
                <a:gd name="T1" fmla="*/ 0 h 25"/>
                <a:gd name="T2" fmla="*/ 10 w 27"/>
                <a:gd name="T3" fmla="*/ 9 h 25"/>
                <a:gd name="T4" fmla="*/ 0 w 27"/>
                <a:gd name="T5" fmla="*/ 9 h 25"/>
                <a:gd name="T6" fmla="*/ 8 w 27"/>
                <a:gd name="T7" fmla="*/ 16 h 25"/>
                <a:gd name="T8" fmla="*/ 5 w 27"/>
                <a:gd name="T9" fmla="*/ 25 h 25"/>
                <a:gd name="T10" fmla="*/ 13 w 27"/>
                <a:gd name="T11" fmla="*/ 19 h 25"/>
                <a:gd name="T12" fmla="*/ 22 w 27"/>
                <a:gd name="T13" fmla="*/ 25 h 25"/>
                <a:gd name="T14" fmla="*/ 18 w 27"/>
                <a:gd name="T15" fmla="*/ 15 h 25"/>
                <a:gd name="T16" fmla="*/ 27 w 27"/>
                <a:gd name="T17" fmla="*/ 9 h 25"/>
                <a:gd name="T18" fmla="*/ 17 w 27"/>
                <a:gd name="T19" fmla="*/ 9 h 25"/>
                <a:gd name="T20" fmla="*/ 13 w 27"/>
                <a:gd name="T21" fmla="*/ 0 h 25"/>
                <a:gd name="T22" fmla="*/ 13 w 27"/>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5">
                  <a:moveTo>
                    <a:pt x="13" y="0"/>
                  </a:moveTo>
                  <a:lnTo>
                    <a:pt x="10" y="9"/>
                  </a:lnTo>
                  <a:lnTo>
                    <a:pt x="0" y="9"/>
                  </a:lnTo>
                  <a:lnTo>
                    <a:pt x="8" y="16"/>
                  </a:lnTo>
                  <a:lnTo>
                    <a:pt x="5" y="25"/>
                  </a:lnTo>
                  <a:lnTo>
                    <a:pt x="13" y="19"/>
                  </a:lnTo>
                  <a:lnTo>
                    <a:pt x="22" y="25"/>
                  </a:lnTo>
                  <a:lnTo>
                    <a:pt x="18" y="15"/>
                  </a:lnTo>
                  <a:lnTo>
                    <a:pt x="27" y="9"/>
                  </a:lnTo>
                  <a:lnTo>
                    <a:pt x="17" y="9"/>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28" name="Freeform 1382">
              <a:extLst>
                <a:ext uri="{FF2B5EF4-FFF2-40B4-BE49-F238E27FC236}">
                  <a16:creationId xmlns:a16="http://schemas.microsoft.com/office/drawing/2014/main" id="{CD6EE00E-C868-4255-898C-4A60A54169D7}"/>
                </a:ext>
              </a:extLst>
            </p:cNvPr>
            <p:cNvSpPr>
              <a:spLocks/>
            </p:cNvSpPr>
            <p:nvPr>
              <p:custDataLst>
                <p:tags r:id="rId54"/>
              </p:custDataLst>
            </p:nvPr>
          </p:nvSpPr>
          <p:spPr bwMode="auto">
            <a:xfrm>
              <a:off x="6003297" y="4146168"/>
              <a:ext cx="44602" cy="45695"/>
            </a:xfrm>
            <a:custGeom>
              <a:avLst/>
              <a:gdLst>
                <a:gd name="T0" fmla="*/ 13 w 27"/>
                <a:gd name="T1" fmla="*/ 0 h 25"/>
                <a:gd name="T2" fmla="*/ 10 w 27"/>
                <a:gd name="T3" fmla="*/ 9 h 25"/>
                <a:gd name="T4" fmla="*/ 0 w 27"/>
                <a:gd name="T5" fmla="*/ 9 h 25"/>
                <a:gd name="T6" fmla="*/ 8 w 27"/>
                <a:gd name="T7" fmla="*/ 16 h 25"/>
                <a:gd name="T8" fmla="*/ 5 w 27"/>
                <a:gd name="T9" fmla="*/ 25 h 25"/>
                <a:gd name="T10" fmla="*/ 13 w 27"/>
                <a:gd name="T11" fmla="*/ 19 h 25"/>
                <a:gd name="T12" fmla="*/ 21 w 27"/>
                <a:gd name="T13" fmla="*/ 25 h 25"/>
                <a:gd name="T14" fmla="*/ 18 w 27"/>
                <a:gd name="T15" fmla="*/ 15 h 25"/>
                <a:gd name="T16" fmla="*/ 27 w 27"/>
                <a:gd name="T17" fmla="*/ 9 h 25"/>
                <a:gd name="T18" fmla="*/ 16 w 27"/>
                <a:gd name="T19" fmla="*/ 9 h 25"/>
                <a:gd name="T20" fmla="*/ 13 w 27"/>
                <a:gd name="T21" fmla="*/ 0 h 25"/>
                <a:gd name="T22" fmla="*/ 13 w 27"/>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5">
                  <a:moveTo>
                    <a:pt x="13" y="0"/>
                  </a:moveTo>
                  <a:lnTo>
                    <a:pt x="10" y="9"/>
                  </a:lnTo>
                  <a:lnTo>
                    <a:pt x="0" y="9"/>
                  </a:lnTo>
                  <a:lnTo>
                    <a:pt x="8" y="16"/>
                  </a:lnTo>
                  <a:lnTo>
                    <a:pt x="5" y="25"/>
                  </a:lnTo>
                  <a:lnTo>
                    <a:pt x="13" y="19"/>
                  </a:lnTo>
                  <a:lnTo>
                    <a:pt x="21" y="25"/>
                  </a:lnTo>
                  <a:lnTo>
                    <a:pt x="18" y="15"/>
                  </a:lnTo>
                  <a:lnTo>
                    <a:pt x="27" y="9"/>
                  </a:lnTo>
                  <a:lnTo>
                    <a:pt x="16" y="9"/>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29" name="Freeform 1383">
              <a:extLst>
                <a:ext uri="{FF2B5EF4-FFF2-40B4-BE49-F238E27FC236}">
                  <a16:creationId xmlns:a16="http://schemas.microsoft.com/office/drawing/2014/main" id="{6DB00CC5-A04A-49FD-84BD-3AF49C5984CF}"/>
                </a:ext>
              </a:extLst>
            </p:cNvPr>
            <p:cNvSpPr>
              <a:spLocks/>
            </p:cNvSpPr>
            <p:nvPr>
              <p:custDataLst>
                <p:tags r:id="rId55"/>
              </p:custDataLst>
            </p:nvPr>
          </p:nvSpPr>
          <p:spPr bwMode="auto">
            <a:xfrm>
              <a:off x="6097458" y="4146168"/>
              <a:ext cx="44602" cy="45695"/>
            </a:xfrm>
            <a:custGeom>
              <a:avLst/>
              <a:gdLst>
                <a:gd name="T0" fmla="*/ 13 w 27"/>
                <a:gd name="T1" fmla="*/ 0 h 25"/>
                <a:gd name="T2" fmla="*/ 10 w 27"/>
                <a:gd name="T3" fmla="*/ 9 h 25"/>
                <a:gd name="T4" fmla="*/ 0 w 27"/>
                <a:gd name="T5" fmla="*/ 9 h 25"/>
                <a:gd name="T6" fmla="*/ 9 w 27"/>
                <a:gd name="T7" fmla="*/ 16 h 25"/>
                <a:gd name="T8" fmla="*/ 5 w 27"/>
                <a:gd name="T9" fmla="*/ 25 h 25"/>
                <a:gd name="T10" fmla="*/ 13 w 27"/>
                <a:gd name="T11" fmla="*/ 19 h 25"/>
                <a:gd name="T12" fmla="*/ 22 w 27"/>
                <a:gd name="T13" fmla="*/ 25 h 25"/>
                <a:gd name="T14" fmla="*/ 18 w 27"/>
                <a:gd name="T15" fmla="*/ 15 h 25"/>
                <a:gd name="T16" fmla="*/ 27 w 27"/>
                <a:gd name="T17" fmla="*/ 9 h 25"/>
                <a:gd name="T18" fmla="*/ 17 w 27"/>
                <a:gd name="T19" fmla="*/ 9 h 25"/>
                <a:gd name="T20" fmla="*/ 13 w 27"/>
                <a:gd name="T21" fmla="*/ 0 h 25"/>
                <a:gd name="T22" fmla="*/ 13 w 27"/>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5">
                  <a:moveTo>
                    <a:pt x="13" y="0"/>
                  </a:moveTo>
                  <a:lnTo>
                    <a:pt x="10" y="9"/>
                  </a:lnTo>
                  <a:lnTo>
                    <a:pt x="0" y="9"/>
                  </a:lnTo>
                  <a:lnTo>
                    <a:pt x="9" y="16"/>
                  </a:lnTo>
                  <a:lnTo>
                    <a:pt x="5" y="25"/>
                  </a:lnTo>
                  <a:lnTo>
                    <a:pt x="13" y="19"/>
                  </a:lnTo>
                  <a:lnTo>
                    <a:pt x="22" y="25"/>
                  </a:lnTo>
                  <a:lnTo>
                    <a:pt x="18" y="15"/>
                  </a:lnTo>
                  <a:lnTo>
                    <a:pt x="27" y="9"/>
                  </a:lnTo>
                  <a:lnTo>
                    <a:pt x="17" y="9"/>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30" name="Freeform 1384">
              <a:extLst>
                <a:ext uri="{FF2B5EF4-FFF2-40B4-BE49-F238E27FC236}">
                  <a16:creationId xmlns:a16="http://schemas.microsoft.com/office/drawing/2014/main" id="{06A20720-EBB0-4CB9-8F45-96C44EED8BC8}"/>
                </a:ext>
              </a:extLst>
            </p:cNvPr>
            <p:cNvSpPr>
              <a:spLocks/>
            </p:cNvSpPr>
            <p:nvPr>
              <p:custDataLst>
                <p:tags r:id="rId56"/>
              </p:custDataLst>
            </p:nvPr>
          </p:nvSpPr>
          <p:spPr bwMode="auto">
            <a:xfrm>
              <a:off x="6191618" y="4146168"/>
              <a:ext cx="44602" cy="45695"/>
            </a:xfrm>
            <a:custGeom>
              <a:avLst/>
              <a:gdLst>
                <a:gd name="T0" fmla="*/ 14 w 27"/>
                <a:gd name="T1" fmla="*/ 0 h 25"/>
                <a:gd name="T2" fmla="*/ 11 w 27"/>
                <a:gd name="T3" fmla="*/ 9 h 25"/>
                <a:gd name="T4" fmla="*/ 0 w 27"/>
                <a:gd name="T5" fmla="*/ 9 h 25"/>
                <a:gd name="T6" fmla="*/ 9 w 27"/>
                <a:gd name="T7" fmla="*/ 16 h 25"/>
                <a:gd name="T8" fmla="*/ 5 w 27"/>
                <a:gd name="T9" fmla="*/ 25 h 25"/>
                <a:gd name="T10" fmla="*/ 14 w 27"/>
                <a:gd name="T11" fmla="*/ 19 h 25"/>
                <a:gd name="T12" fmla="*/ 22 w 27"/>
                <a:gd name="T13" fmla="*/ 25 h 25"/>
                <a:gd name="T14" fmla="*/ 19 w 27"/>
                <a:gd name="T15" fmla="*/ 15 h 25"/>
                <a:gd name="T16" fmla="*/ 27 w 27"/>
                <a:gd name="T17" fmla="*/ 9 h 25"/>
                <a:gd name="T18" fmla="*/ 17 w 27"/>
                <a:gd name="T19" fmla="*/ 9 h 25"/>
                <a:gd name="T20" fmla="*/ 14 w 27"/>
                <a:gd name="T21" fmla="*/ 0 h 25"/>
                <a:gd name="T22" fmla="*/ 14 w 27"/>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5">
                  <a:moveTo>
                    <a:pt x="14" y="0"/>
                  </a:moveTo>
                  <a:lnTo>
                    <a:pt x="11" y="9"/>
                  </a:lnTo>
                  <a:lnTo>
                    <a:pt x="0" y="9"/>
                  </a:lnTo>
                  <a:lnTo>
                    <a:pt x="9" y="16"/>
                  </a:lnTo>
                  <a:lnTo>
                    <a:pt x="5" y="25"/>
                  </a:lnTo>
                  <a:lnTo>
                    <a:pt x="14" y="19"/>
                  </a:lnTo>
                  <a:lnTo>
                    <a:pt x="22" y="25"/>
                  </a:lnTo>
                  <a:lnTo>
                    <a:pt x="19" y="15"/>
                  </a:lnTo>
                  <a:lnTo>
                    <a:pt x="27" y="9"/>
                  </a:lnTo>
                  <a:lnTo>
                    <a:pt x="17" y="9"/>
                  </a:lnTo>
                  <a:lnTo>
                    <a:pt x="14" y="0"/>
                  </a:lnTo>
                  <a:lnTo>
                    <a:pt x="14"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31" name="Freeform 1385">
              <a:extLst>
                <a:ext uri="{FF2B5EF4-FFF2-40B4-BE49-F238E27FC236}">
                  <a16:creationId xmlns:a16="http://schemas.microsoft.com/office/drawing/2014/main" id="{5A9A1395-5C55-466C-9A2A-12734890F5A5}"/>
                </a:ext>
              </a:extLst>
            </p:cNvPr>
            <p:cNvSpPr>
              <a:spLocks/>
            </p:cNvSpPr>
            <p:nvPr>
              <p:custDataLst>
                <p:tags r:id="rId57"/>
              </p:custDataLst>
            </p:nvPr>
          </p:nvSpPr>
          <p:spPr bwMode="auto">
            <a:xfrm>
              <a:off x="6287430" y="4146168"/>
              <a:ext cx="44602" cy="45695"/>
            </a:xfrm>
            <a:custGeom>
              <a:avLst/>
              <a:gdLst>
                <a:gd name="T0" fmla="*/ 14 w 27"/>
                <a:gd name="T1" fmla="*/ 0 h 25"/>
                <a:gd name="T2" fmla="*/ 10 w 27"/>
                <a:gd name="T3" fmla="*/ 9 h 25"/>
                <a:gd name="T4" fmla="*/ 0 w 27"/>
                <a:gd name="T5" fmla="*/ 9 h 25"/>
                <a:gd name="T6" fmla="*/ 8 w 27"/>
                <a:gd name="T7" fmla="*/ 16 h 25"/>
                <a:gd name="T8" fmla="*/ 5 w 27"/>
                <a:gd name="T9" fmla="*/ 25 h 25"/>
                <a:gd name="T10" fmla="*/ 14 w 27"/>
                <a:gd name="T11" fmla="*/ 19 h 25"/>
                <a:gd name="T12" fmla="*/ 22 w 27"/>
                <a:gd name="T13" fmla="*/ 25 h 25"/>
                <a:gd name="T14" fmla="*/ 19 w 27"/>
                <a:gd name="T15" fmla="*/ 15 h 25"/>
                <a:gd name="T16" fmla="*/ 27 w 27"/>
                <a:gd name="T17" fmla="*/ 9 h 25"/>
                <a:gd name="T18" fmla="*/ 16 w 27"/>
                <a:gd name="T19" fmla="*/ 9 h 25"/>
                <a:gd name="T20" fmla="*/ 14 w 27"/>
                <a:gd name="T21" fmla="*/ 0 h 25"/>
                <a:gd name="T22" fmla="*/ 14 w 27"/>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5">
                  <a:moveTo>
                    <a:pt x="14" y="0"/>
                  </a:moveTo>
                  <a:lnTo>
                    <a:pt x="10" y="9"/>
                  </a:lnTo>
                  <a:lnTo>
                    <a:pt x="0" y="9"/>
                  </a:lnTo>
                  <a:lnTo>
                    <a:pt x="8" y="16"/>
                  </a:lnTo>
                  <a:lnTo>
                    <a:pt x="5" y="25"/>
                  </a:lnTo>
                  <a:lnTo>
                    <a:pt x="14" y="19"/>
                  </a:lnTo>
                  <a:lnTo>
                    <a:pt x="22" y="25"/>
                  </a:lnTo>
                  <a:lnTo>
                    <a:pt x="19" y="15"/>
                  </a:lnTo>
                  <a:lnTo>
                    <a:pt x="27" y="9"/>
                  </a:lnTo>
                  <a:lnTo>
                    <a:pt x="16" y="9"/>
                  </a:lnTo>
                  <a:lnTo>
                    <a:pt x="14" y="0"/>
                  </a:lnTo>
                  <a:lnTo>
                    <a:pt x="14"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32" name="Freeform 1386">
              <a:extLst>
                <a:ext uri="{FF2B5EF4-FFF2-40B4-BE49-F238E27FC236}">
                  <a16:creationId xmlns:a16="http://schemas.microsoft.com/office/drawing/2014/main" id="{7255D8F6-CD01-4C61-8AAF-F3CDD18B9A97}"/>
                </a:ext>
              </a:extLst>
            </p:cNvPr>
            <p:cNvSpPr>
              <a:spLocks/>
            </p:cNvSpPr>
            <p:nvPr>
              <p:custDataLst>
                <p:tags r:id="rId58"/>
              </p:custDataLst>
            </p:nvPr>
          </p:nvSpPr>
          <p:spPr bwMode="auto">
            <a:xfrm>
              <a:off x="6383243" y="4146168"/>
              <a:ext cx="42950" cy="45695"/>
            </a:xfrm>
            <a:custGeom>
              <a:avLst/>
              <a:gdLst>
                <a:gd name="T0" fmla="*/ 13 w 26"/>
                <a:gd name="T1" fmla="*/ 0 h 25"/>
                <a:gd name="T2" fmla="*/ 9 w 26"/>
                <a:gd name="T3" fmla="*/ 9 h 25"/>
                <a:gd name="T4" fmla="*/ 0 w 26"/>
                <a:gd name="T5" fmla="*/ 9 h 25"/>
                <a:gd name="T6" fmla="*/ 8 w 26"/>
                <a:gd name="T7" fmla="*/ 16 h 25"/>
                <a:gd name="T8" fmla="*/ 5 w 26"/>
                <a:gd name="T9" fmla="*/ 25 h 25"/>
                <a:gd name="T10" fmla="*/ 13 w 26"/>
                <a:gd name="T11" fmla="*/ 19 h 25"/>
                <a:gd name="T12" fmla="*/ 21 w 26"/>
                <a:gd name="T13" fmla="*/ 25 h 25"/>
                <a:gd name="T14" fmla="*/ 18 w 26"/>
                <a:gd name="T15" fmla="*/ 15 h 25"/>
                <a:gd name="T16" fmla="*/ 26 w 26"/>
                <a:gd name="T17" fmla="*/ 9 h 25"/>
                <a:gd name="T18" fmla="*/ 16 w 26"/>
                <a:gd name="T19" fmla="*/ 9 h 25"/>
                <a:gd name="T20" fmla="*/ 13 w 26"/>
                <a:gd name="T21" fmla="*/ 0 h 25"/>
                <a:gd name="T22" fmla="*/ 13 w 26"/>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5">
                  <a:moveTo>
                    <a:pt x="13" y="0"/>
                  </a:moveTo>
                  <a:lnTo>
                    <a:pt x="9" y="9"/>
                  </a:lnTo>
                  <a:lnTo>
                    <a:pt x="0" y="9"/>
                  </a:lnTo>
                  <a:lnTo>
                    <a:pt x="8" y="16"/>
                  </a:lnTo>
                  <a:lnTo>
                    <a:pt x="5" y="25"/>
                  </a:lnTo>
                  <a:lnTo>
                    <a:pt x="13" y="19"/>
                  </a:lnTo>
                  <a:lnTo>
                    <a:pt x="21" y="25"/>
                  </a:lnTo>
                  <a:lnTo>
                    <a:pt x="18" y="15"/>
                  </a:lnTo>
                  <a:lnTo>
                    <a:pt x="26" y="9"/>
                  </a:lnTo>
                  <a:lnTo>
                    <a:pt x="16" y="9"/>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33" name="Freeform 1387">
              <a:extLst>
                <a:ext uri="{FF2B5EF4-FFF2-40B4-BE49-F238E27FC236}">
                  <a16:creationId xmlns:a16="http://schemas.microsoft.com/office/drawing/2014/main" id="{F9E3AE17-1393-43C1-AB4A-956D15B06136}"/>
                </a:ext>
              </a:extLst>
            </p:cNvPr>
            <p:cNvSpPr>
              <a:spLocks/>
            </p:cNvSpPr>
            <p:nvPr>
              <p:custDataLst>
                <p:tags r:id="rId59"/>
              </p:custDataLst>
            </p:nvPr>
          </p:nvSpPr>
          <p:spPr bwMode="auto">
            <a:xfrm>
              <a:off x="5907485" y="4233903"/>
              <a:ext cx="44602" cy="47523"/>
            </a:xfrm>
            <a:custGeom>
              <a:avLst/>
              <a:gdLst>
                <a:gd name="T0" fmla="*/ 13 w 27"/>
                <a:gd name="T1" fmla="*/ 0 h 26"/>
                <a:gd name="T2" fmla="*/ 10 w 27"/>
                <a:gd name="T3" fmla="*/ 10 h 26"/>
                <a:gd name="T4" fmla="*/ 0 w 27"/>
                <a:gd name="T5" fmla="*/ 10 h 26"/>
                <a:gd name="T6" fmla="*/ 8 w 27"/>
                <a:gd name="T7" fmla="*/ 16 h 26"/>
                <a:gd name="T8" fmla="*/ 5 w 27"/>
                <a:gd name="T9" fmla="*/ 26 h 26"/>
                <a:gd name="T10" fmla="*/ 13 w 27"/>
                <a:gd name="T11" fmla="*/ 20 h 26"/>
                <a:gd name="T12" fmla="*/ 22 w 27"/>
                <a:gd name="T13" fmla="*/ 26 h 26"/>
                <a:gd name="T14" fmla="*/ 18 w 27"/>
                <a:gd name="T15" fmla="*/ 16 h 26"/>
                <a:gd name="T16" fmla="*/ 27 w 27"/>
                <a:gd name="T17" fmla="*/ 10 h 26"/>
                <a:gd name="T18" fmla="*/ 17 w 27"/>
                <a:gd name="T19" fmla="*/ 10 h 26"/>
                <a:gd name="T20" fmla="*/ 13 w 27"/>
                <a:gd name="T21" fmla="*/ 0 h 26"/>
                <a:gd name="T22" fmla="*/ 13 w 27"/>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6">
                  <a:moveTo>
                    <a:pt x="13" y="0"/>
                  </a:moveTo>
                  <a:lnTo>
                    <a:pt x="10" y="10"/>
                  </a:lnTo>
                  <a:lnTo>
                    <a:pt x="0" y="10"/>
                  </a:lnTo>
                  <a:lnTo>
                    <a:pt x="8" y="16"/>
                  </a:lnTo>
                  <a:lnTo>
                    <a:pt x="5" y="26"/>
                  </a:lnTo>
                  <a:lnTo>
                    <a:pt x="13" y="20"/>
                  </a:lnTo>
                  <a:lnTo>
                    <a:pt x="22" y="26"/>
                  </a:lnTo>
                  <a:lnTo>
                    <a:pt x="18" y="16"/>
                  </a:lnTo>
                  <a:lnTo>
                    <a:pt x="27" y="10"/>
                  </a:lnTo>
                  <a:lnTo>
                    <a:pt x="17" y="10"/>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34" name="Freeform 1388">
              <a:extLst>
                <a:ext uri="{FF2B5EF4-FFF2-40B4-BE49-F238E27FC236}">
                  <a16:creationId xmlns:a16="http://schemas.microsoft.com/office/drawing/2014/main" id="{644B0EC2-E328-4881-8865-FFB4F9E8B0B3}"/>
                </a:ext>
              </a:extLst>
            </p:cNvPr>
            <p:cNvSpPr>
              <a:spLocks/>
            </p:cNvSpPr>
            <p:nvPr>
              <p:custDataLst>
                <p:tags r:id="rId60"/>
              </p:custDataLst>
            </p:nvPr>
          </p:nvSpPr>
          <p:spPr bwMode="auto">
            <a:xfrm>
              <a:off x="6003297" y="4233903"/>
              <a:ext cx="44602" cy="47523"/>
            </a:xfrm>
            <a:custGeom>
              <a:avLst/>
              <a:gdLst>
                <a:gd name="T0" fmla="*/ 13 w 27"/>
                <a:gd name="T1" fmla="*/ 0 h 26"/>
                <a:gd name="T2" fmla="*/ 10 w 27"/>
                <a:gd name="T3" fmla="*/ 10 h 26"/>
                <a:gd name="T4" fmla="*/ 0 w 27"/>
                <a:gd name="T5" fmla="*/ 10 h 26"/>
                <a:gd name="T6" fmla="*/ 8 w 27"/>
                <a:gd name="T7" fmla="*/ 16 h 26"/>
                <a:gd name="T8" fmla="*/ 5 w 27"/>
                <a:gd name="T9" fmla="*/ 26 h 26"/>
                <a:gd name="T10" fmla="*/ 13 w 27"/>
                <a:gd name="T11" fmla="*/ 20 h 26"/>
                <a:gd name="T12" fmla="*/ 21 w 27"/>
                <a:gd name="T13" fmla="*/ 26 h 26"/>
                <a:gd name="T14" fmla="*/ 18 w 27"/>
                <a:gd name="T15" fmla="*/ 16 h 26"/>
                <a:gd name="T16" fmla="*/ 27 w 27"/>
                <a:gd name="T17" fmla="*/ 10 h 26"/>
                <a:gd name="T18" fmla="*/ 16 w 27"/>
                <a:gd name="T19" fmla="*/ 10 h 26"/>
                <a:gd name="T20" fmla="*/ 13 w 27"/>
                <a:gd name="T21" fmla="*/ 0 h 26"/>
                <a:gd name="T22" fmla="*/ 13 w 27"/>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6">
                  <a:moveTo>
                    <a:pt x="13" y="0"/>
                  </a:moveTo>
                  <a:lnTo>
                    <a:pt x="10" y="10"/>
                  </a:lnTo>
                  <a:lnTo>
                    <a:pt x="0" y="10"/>
                  </a:lnTo>
                  <a:lnTo>
                    <a:pt x="8" y="16"/>
                  </a:lnTo>
                  <a:lnTo>
                    <a:pt x="5" y="26"/>
                  </a:lnTo>
                  <a:lnTo>
                    <a:pt x="13" y="20"/>
                  </a:lnTo>
                  <a:lnTo>
                    <a:pt x="21" y="26"/>
                  </a:lnTo>
                  <a:lnTo>
                    <a:pt x="18" y="16"/>
                  </a:lnTo>
                  <a:lnTo>
                    <a:pt x="27" y="10"/>
                  </a:lnTo>
                  <a:lnTo>
                    <a:pt x="16" y="10"/>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35" name="Freeform 1389">
              <a:extLst>
                <a:ext uri="{FF2B5EF4-FFF2-40B4-BE49-F238E27FC236}">
                  <a16:creationId xmlns:a16="http://schemas.microsoft.com/office/drawing/2014/main" id="{A212FE8C-EA6B-4122-8E7E-6C5FA886153C}"/>
                </a:ext>
              </a:extLst>
            </p:cNvPr>
            <p:cNvSpPr>
              <a:spLocks/>
            </p:cNvSpPr>
            <p:nvPr>
              <p:custDataLst>
                <p:tags r:id="rId61"/>
              </p:custDataLst>
            </p:nvPr>
          </p:nvSpPr>
          <p:spPr bwMode="auto">
            <a:xfrm>
              <a:off x="6097458" y="4233903"/>
              <a:ext cx="44602" cy="47523"/>
            </a:xfrm>
            <a:custGeom>
              <a:avLst/>
              <a:gdLst>
                <a:gd name="T0" fmla="*/ 13 w 27"/>
                <a:gd name="T1" fmla="*/ 0 h 26"/>
                <a:gd name="T2" fmla="*/ 10 w 27"/>
                <a:gd name="T3" fmla="*/ 10 h 26"/>
                <a:gd name="T4" fmla="*/ 0 w 27"/>
                <a:gd name="T5" fmla="*/ 10 h 26"/>
                <a:gd name="T6" fmla="*/ 9 w 27"/>
                <a:gd name="T7" fmla="*/ 16 h 26"/>
                <a:gd name="T8" fmla="*/ 5 w 27"/>
                <a:gd name="T9" fmla="*/ 26 h 26"/>
                <a:gd name="T10" fmla="*/ 13 w 27"/>
                <a:gd name="T11" fmla="*/ 20 h 26"/>
                <a:gd name="T12" fmla="*/ 22 w 27"/>
                <a:gd name="T13" fmla="*/ 26 h 26"/>
                <a:gd name="T14" fmla="*/ 18 w 27"/>
                <a:gd name="T15" fmla="*/ 16 h 26"/>
                <a:gd name="T16" fmla="*/ 27 w 27"/>
                <a:gd name="T17" fmla="*/ 10 h 26"/>
                <a:gd name="T18" fmla="*/ 17 w 27"/>
                <a:gd name="T19" fmla="*/ 10 h 26"/>
                <a:gd name="T20" fmla="*/ 13 w 27"/>
                <a:gd name="T21" fmla="*/ 0 h 26"/>
                <a:gd name="T22" fmla="*/ 13 w 27"/>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6">
                  <a:moveTo>
                    <a:pt x="13" y="0"/>
                  </a:moveTo>
                  <a:lnTo>
                    <a:pt x="10" y="10"/>
                  </a:lnTo>
                  <a:lnTo>
                    <a:pt x="0" y="10"/>
                  </a:lnTo>
                  <a:lnTo>
                    <a:pt x="9" y="16"/>
                  </a:lnTo>
                  <a:lnTo>
                    <a:pt x="5" y="26"/>
                  </a:lnTo>
                  <a:lnTo>
                    <a:pt x="13" y="20"/>
                  </a:lnTo>
                  <a:lnTo>
                    <a:pt x="22" y="26"/>
                  </a:lnTo>
                  <a:lnTo>
                    <a:pt x="18" y="16"/>
                  </a:lnTo>
                  <a:lnTo>
                    <a:pt x="27" y="10"/>
                  </a:lnTo>
                  <a:lnTo>
                    <a:pt x="17" y="10"/>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36" name="Freeform 1390">
              <a:extLst>
                <a:ext uri="{FF2B5EF4-FFF2-40B4-BE49-F238E27FC236}">
                  <a16:creationId xmlns:a16="http://schemas.microsoft.com/office/drawing/2014/main" id="{9EDA45F8-1784-49DE-B7FF-994A1E629D29}"/>
                </a:ext>
              </a:extLst>
            </p:cNvPr>
            <p:cNvSpPr>
              <a:spLocks/>
            </p:cNvSpPr>
            <p:nvPr>
              <p:custDataLst>
                <p:tags r:id="rId62"/>
              </p:custDataLst>
            </p:nvPr>
          </p:nvSpPr>
          <p:spPr bwMode="auto">
            <a:xfrm>
              <a:off x="6191618" y="4233903"/>
              <a:ext cx="44602" cy="47523"/>
            </a:xfrm>
            <a:custGeom>
              <a:avLst/>
              <a:gdLst>
                <a:gd name="T0" fmla="*/ 14 w 27"/>
                <a:gd name="T1" fmla="*/ 0 h 26"/>
                <a:gd name="T2" fmla="*/ 11 w 27"/>
                <a:gd name="T3" fmla="*/ 10 h 26"/>
                <a:gd name="T4" fmla="*/ 0 w 27"/>
                <a:gd name="T5" fmla="*/ 10 h 26"/>
                <a:gd name="T6" fmla="*/ 9 w 27"/>
                <a:gd name="T7" fmla="*/ 16 h 26"/>
                <a:gd name="T8" fmla="*/ 5 w 27"/>
                <a:gd name="T9" fmla="*/ 26 h 26"/>
                <a:gd name="T10" fmla="*/ 14 w 27"/>
                <a:gd name="T11" fmla="*/ 20 h 26"/>
                <a:gd name="T12" fmla="*/ 22 w 27"/>
                <a:gd name="T13" fmla="*/ 26 h 26"/>
                <a:gd name="T14" fmla="*/ 19 w 27"/>
                <a:gd name="T15" fmla="*/ 16 h 26"/>
                <a:gd name="T16" fmla="*/ 27 w 27"/>
                <a:gd name="T17" fmla="*/ 10 h 26"/>
                <a:gd name="T18" fmla="*/ 17 w 27"/>
                <a:gd name="T19" fmla="*/ 10 h 26"/>
                <a:gd name="T20" fmla="*/ 14 w 27"/>
                <a:gd name="T21" fmla="*/ 0 h 26"/>
                <a:gd name="T22" fmla="*/ 14 w 27"/>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6">
                  <a:moveTo>
                    <a:pt x="14" y="0"/>
                  </a:moveTo>
                  <a:lnTo>
                    <a:pt x="11" y="10"/>
                  </a:lnTo>
                  <a:lnTo>
                    <a:pt x="0" y="10"/>
                  </a:lnTo>
                  <a:lnTo>
                    <a:pt x="9" y="16"/>
                  </a:lnTo>
                  <a:lnTo>
                    <a:pt x="5" y="26"/>
                  </a:lnTo>
                  <a:lnTo>
                    <a:pt x="14" y="20"/>
                  </a:lnTo>
                  <a:lnTo>
                    <a:pt x="22" y="26"/>
                  </a:lnTo>
                  <a:lnTo>
                    <a:pt x="19" y="16"/>
                  </a:lnTo>
                  <a:lnTo>
                    <a:pt x="27" y="10"/>
                  </a:lnTo>
                  <a:lnTo>
                    <a:pt x="17" y="10"/>
                  </a:lnTo>
                  <a:lnTo>
                    <a:pt x="14" y="0"/>
                  </a:lnTo>
                  <a:lnTo>
                    <a:pt x="14"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37" name="Freeform 1391">
              <a:extLst>
                <a:ext uri="{FF2B5EF4-FFF2-40B4-BE49-F238E27FC236}">
                  <a16:creationId xmlns:a16="http://schemas.microsoft.com/office/drawing/2014/main" id="{1698C949-182E-44AB-B040-F5AC3DB6B7BE}"/>
                </a:ext>
              </a:extLst>
            </p:cNvPr>
            <p:cNvSpPr>
              <a:spLocks/>
            </p:cNvSpPr>
            <p:nvPr>
              <p:custDataLst>
                <p:tags r:id="rId63"/>
              </p:custDataLst>
            </p:nvPr>
          </p:nvSpPr>
          <p:spPr bwMode="auto">
            <a:xfrm>
              <a:off x="6287430" y="4233903"/>
              <a:ext cx="44602" cy="47523"/>
            </a:xfrm>
            <a:custGeom>
              <a:avLst/>
              <a:gdLst>
                <a:gd name="T0" fmla="*/ 14 w 27"/>
                <a:gd name="T1" fmla="*/ 0 h 26"/>
                <a:gd name="T2" fmla="*/ 10 w 27"/>
                <a:gd name="T3" fmla="*/ 10 h 26"/>
                <a:gd name="T4" fmla="*/ 0 w 27"/>
                <a:gd name="T5" fmla="*/ 10 h 26"/>
                <a:gd name="T6" fmla="*/ 8 w 27"/>
                <a:gd name="T7" fmla="*/ 16 h 26"/>
                <a:gd name="T8" fmla="*/ 5 w 27"/>
                <a:gd name="T9" fmla="*/ 26 h 26"/>
                <a:gd name="T10" fmla="*/ 14 w 27"/>
                <a:gd name="T11" fmla="*/ 20 h 26"/>
                <a:gd name="T12" fmla="*/ 22 w 27"/>
                <a:gd name="T13" fmla="*/ 26 h 26"/>
                <a:gd name="T14" fmla="*/ 19 w 27"/>
                <a:gd name="T15" fmla="*/ 16 h 26"/>
                <a:gd name="T16" fmla="*/ 27 w 27"/>
                <a:gd name="T17" fmla="*/ 10 h 26"/>
                <a:gd name="T18" fmla="*/ 16 w 27"/>
                <a:gd name="T19" fmla="*/ 10 h 26"/>
                <a:gd name="T20" fmla="*/ 14 w 27"/>
                <a:gd name="T21" fmla="*/ 0 h 26"/>
                <a:gd name="T22" fmla="*/ 14 w 27"/>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6">
                  <a:moveTo>
                    <a:pt x="14" y="0"/>
                  </a:moveTo>
                  <a:lnTo>
                    <a:pt x="10" y="10"/>
                  </a:lnTo>
                  <a:lnTo>
                    <a:pt x="0" y="10"/>
                  </a:lnTo>
                  <a:lnTo>
                    <a:pt x="8" y="16"/>
                  </a:lnTo>
                  <a:lnTo>
                    <a:pt x="5" y="26"/>
                  </a:lnTo>
                  <a:lnTo>
                    <a:pt x="14" y="20"/>
                  </a:lnTo>
                  <a:lnTo>
                    <a:pt x="22" y="26"/>
                  </a:lnTo>
                  <a:lnTo>
                    <a:pt x="19" y="16"/>
                  </a:lnTo>
                  <a:lnTo>
                    <a:pt x="27" y="10"/>
                  </a:lnTo>
                  <a:lnTo>
                    <a:pt x="16" y="10"/>
                  </a:lnTo>
                  <a:lnTo>
                    <a:pt x="14" y="0"/>
                  </a:lnTo>
                  <a:lnTo>
                    <a:pt x="14"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38" name="Freeform 1392">
              <a:extLst>
                <a:ext uri="{FF2B5EF4-FFF2-40B4-BE49-F238E27FC236}">
                  <a16:creationId xmlns:a16="http://schemas.microsoft.com/office/drawing/2014/main" id="{3B19B259-6691-48F1-93CF-CF10D812E9FC}"/>
                </a:ext>
              </a:extLst>
            </p:cNvPr>
            <p:cNvSpPr>
              <a:spLocks/>
            </p:cNvSpPr>
            <p:nvPr>
              <p:custDataLst>
                <p:tags r:id="rId64"/>
              </p:custDataLst>
            </p:nvPr>
          </p:nvSpPr>
          <p:spPr bwMode="auto">
            <a:xfrm>
              <a:off x="6383243" y="4233903"/>
              <a:ext cx="42950" cy="47523"/>
            </a:xfrm>
            <a:custGeom>
              <a:avLst/>
              <a:gdLst>
                <a:gd name="T0" fmla="*/ 13 w 26"/>
                <a:gd name="T1" fmla="*/ 0 h 26"/>
                <a:gd name="T2" fmla="*/ 9 w 26"/>
                <a:gd name="T3" fmla="*/ 10 h 26"/>
                <a:gd name="T4" fmla="*/ 0 w 26"/>
                <a:gd name="T5" fmla="*/ 10 h 26"/>
                <a:gd name="T6" fmla="*/ 8 w 26"/>
                <a:gd name="T7" fmla="*/ 16 h 26"/>
                <a:gd name="T8" fmla="*/ 5 w 26"/>
                <a:gd name="T9" fmla="*/ 26 h 26"/>
                <a:gd name="T10" fmla="*/ 13 w 26"/>
                <a:gd name="T11" fmla="*/ 20 h 26"/>
                <a:gd name="T12" fmla="*/ 21 w 26"/>
                <a:gd name="T13" fmla="*/ 26 h 26"/>
                <a:gd name="T14" fmla="*/ 18 w 26"/>
                <a:gd name="T15" fmla="*/ 16 h 26"/>
                <a:gd name="T16" fmla="*/ 26 w 26"/>
                <a:gd name="T17" fmla="*/ 10 h 26"/>
                <a:gd name="T18" fmla="*/ 16 w 26"/>
                <a:gd name="T19" fmla="*/ 10 h 26"/>
                <a:gd name="T20" fmla="*/ 13 w 26"/>
                <a:gd name="T21" fmla="*/ 0 h 26"/>
                <a:gd name="T22" fmla="*/ 13 w 26"/>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6">
                  <a:moveTo>
                    <a:pt x="13" y="0"/>
                  </a:moveTo>
                  <a:lnTo>
                    <a:pt x="9" y="10"/>
                  </a:lnTo>
                  <a:lnTo>
                    <a:pt x="0" y="10"/>
                  </a:lnTo>
                  <a:lnTo>
                    <a:pt x="8" y="16"/>
                  </a:lnTo>
                  <a:lnTo>
                    <a:pt x="5" y="26"/>
                  </a:lnTo>
                  <a:lnTo>
                    <a:pt x="13" y="20"/>
                  </a:lnTo>
                  <a:lnTo>
                    <a:pt x="21" y="26"/>
                  </a:lnTo>
                  <a:lnTo>
                    <a:pt x="18" y="16"/>
                  </a:lnTo>
                  <a:lnTo>
                    <a:pt x="26" y="10"/>
                  </a:lnTo>
                  <a:lnTo>
                    <a:pt x="16" y="10"/>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39" name="Freeform 1393">
              <a:extLst>
                <a:ext uri="{FF2B5EF4-FFF2-40B4-BE49-F238E27FC236}">
                  <a16:creationId xmlns:a16="http://schemas.microsoft.com/office/drawing/2014/main" id="{3E8B0D7C-1802-4F05-A344-3B86BBD04F1F}"/>
                </a:ext>
              </a:extLst>
            </p:cNvPr>
            <p:cNvSpPr>
              <a:spLocks/>
            </p:cNvSpPr>
            <p:nvPr>
              <p:custDataLst>
                <p:tags r:id="rId65"/>
              </p:custDataLst>
            </p:nvPr>
          </p:nvSpPr>
          <p:spPr bwMode="auto">
            <a:xfrm>
              <a:off x="5955391" y="4190036"/>
              <a:ext cx="42950" cy="45695"/>
            </a:xfrm>
            <a:custGeom>
              <a:avLst/>
              <a:gdLst>
                <a:gd name="T0" fmla="*/ 13 w 26"/>
                <a:gd name="T1" fmla="*/ 0 h 25"/>
                <a:gd name="T2" fmla="*/ 10 w 26"/>
                <a:gd name="T3" fmla="*/ 10 h 25"/>
                <a:gd name="T4" fmla="*/ 0 w 26"/>
                <a:gd name="T5" fmla="*/ 10 h 25"/>
                <a:gd name="T6" fmla="*/ 8 w 26"/>
                <a:gd name="T7" fmla="*/ 16 h 25"/>
                <a:gd name="T8" fmla="*/ 5 w 26"/>
                <a:gd name="T9" fmla="*/ 25 h 25"/>
                <a:gd name="T10" fmla="*/ 13 w 26"/>
                <a:gd name="T11" fmla="*/ 19 h 25"/>
                <a:gd name="T12" fmla="*/ 21 w 26"/>
                <a:gd name="T13" fmla="*/ 25 h 25"/>
                <a:gd name="T14" fmla="*/ 18 w 26"/>
                <a:gd name="T15" fmla="*/ 16 h 25"/>
                <a:gd name="T16" fmla="*/ 26 w 26"/>
                <a:gd name="T17" fmla="*/ 10 h 25"/>
                <a:gd name="T18" fmla="*/ 16 w 26"/>
                <a:gd name="T19" fmla="*/ 10 h 25"/>
                <a:gd name="T20" fmla="*/ 13 w 26"/>
                <a:gd name="T21" fmla="*/ 0 h 25"/>
                <a:gd name="T22" fmla="*/ 13 w 26"/>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5">
                  <a:moveTo>
                    <a:pt x="13" y="0"/>
                  </a:moveTo>
                  <a:lnTo>
                    <a:pt x="10" y="10"/>
                  </a:lnTo>
                  <a:lnTo>
                    <a:pt x="0" y="10"/>
                  </a:lnTo>
                  <a:lnTo>
                    <a:pt x="8" y="16"/>
                  </a:lnTo>
                  <a:lnTo>
                    <a:pt x="5" y="25"/>
                  </a:lnTo>
                  <a:lnTo>
                    <a:pt x="13" y="19"/>
                  </a:lnTo>
                  <a:lnTo>
                    <a:pt x="21" y="25"/>
                  </a:lnTo>
                  <a:lnTo>
                    <a:pt x="18" y="16"/>
                  </a:lnTo>
                  <a:lnTo>
                    <a:pt x="26" y="10"/>
                  </a:lnTo>
                  <a:lnTo>
                    <a:pt x="16" y="10"/>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40" name="Freeform 1394">
              <a:extLst>
                <a:ext uri="{FF2B5EF4-FFF2-40B4-BE49-F238E27FC236}">
                  <a16:creationId xmlns:a16="http://schemas.microsoft.com/office/drawing/2014/main" id="{BF6F020B-19D6-46D0-A795-B02AEF22C96B}"/>
                </a:ext>
              </a:extLst>
            </p:cNvPr>
            <p:cNvSpPr>
              <a:spLocks/>
            </p:cNvSpPr>
            <p:nvPr>
              <p:custDataLst>
                <p:tags r:id="rId66"/>
              </p:custDataLst>
            </p:nvPr>
          </p:nvSpPr>
          <p:spPr bwMode="auto">
            <a:xfrm>
              <a:off x="6051204" y="4190036"/>
              <a:ext cx="42950" cy="45695"/>
            </a:xfrm>
            <a:custGeom>
              <a:avLst/>
              <a:gdLst>
                <a:gd name="T0" fmla="*/ 13 w 26"/>
                <a:gd name="T1" fmla="*/ 0 h 25"/>
                <a:gd name="T2" fmla="*/ 10 w 26"/>
                <a:gd name="T3" fmla="*/ 10 h 25"/>
                <a:gd name="T4" fmla="*/ 0 w 26"/>
                <a:gd name="T5" fmla="*/ 10 h 25"/>
                <a:gd name="T6" fmla="*/ 8 w 26"/>
                <a:gd name="T7" fmla="*/ 16 h 25"/>
                <a:gd name="T8" fmla="*/ 5 w 26"/>
                <a:gd name="T9" fmla="*/ 25 h 25"/>
                <a:gd name="T10" fmla="*/ 13 w 26"/>
                <a:gd name="T11" fmla="*/ 19 h 25"/>
                <a:gd name="T12" fmla="*/ 21 w 26"/>
                <a:gd name="T13" fmla="*/ 25 h 25"/>
                <a:gd name="T14" fmla="*/ 18 w 26"/>
                <a:gd name="T15" fmla="*/ 16 h 25"/>
                <a:gd name="T16" fmla="*/ 26 w 26"/>
                <a:gd name="T17" fmla="*/ 10 h 25"/>
                <a:gd name="T18" fmla="*/ 16 w 26"/>
                <a:gd name="T19" fmla="*/ 10 h 25"/>
                <a:gd name="T20" fmla="*/ 13 w 26"/>
                <a:gd name="T21" fmla="*/ 0 h 25"/>
                <a:gd name="T22" fmla="*/ 13 w 26"/>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5">
                  <a:moveTo>
                    <a:pt x="13" y="0"/>
                  </a:moveTo>
                  <a:lnTo>
                    <a:pt x="10" y="10"/>
                  </a:lnTo>
                  <a:lnTo>
                    <a:pt x="0" y="10"/>
                  </a:lnTo>
                  <a:lnTo>
                    <a:pt x="8" y="16"/>
                  </a:lnTo>
                  <a:lnTo>
                    <a:pt x="5" y="25"/>
                  </a:lnTo>
                  <a:lnTo>
                    <a:pt x="13" y="19"/>
                  </a:lnTo>
                  <a:lnTo>
                    <a:pt x="21" y="25"/>
                  </a:lnTo>
                  <a:lnTo>
                    <a:pt x="18" y="16"/>
                  </a:lnTo>
                  <a:lnTo>
                    <a:pt x="26" y="10"/>
                  </a:lnTo>
                  <a:lnTo>
                    <a:pt x="16" y="10"/>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41" name="Freeform 1395">
              <a:extLst>
                <a:ext uri="{FF2B5EF4-FFF2-40B4-BE49-F238E27FC236}">
                  <a16:creationId xmlns:a16="http://schemas.microsoft.com/office/drawing/2014/main" id="{42F4F89B-00D2-4534-8B1B-7C1D93AE9EFD}"/>
                </a:ext>
              </a:extLst>
            </p:cNvPr>
            <p:cNvSpPr>
              <a:spLocks/>
            </p:cNvSpPr>
            <p:nvPr>
              <p:custDataLst>
                <p:tags r:id="rId67"/>
              </p:custDataLst>
            </p:nvPr>
          </p:nvSpPr>
          <p:spPr bwMode="auto">
            <a:xfrm>
              <a:off x="6145364" y="4190036"/>
              <a:ext cx="42950" cy="45695"/>
            </a:xfrm>
            <a:custGeom>
              <a:avLst/>
              <a:gdLst>
                <a:gd name="T0" fmla="*/ 13 w 26"/>
                <a:gd name="T1" fmla="*/ 0 h 25"/>
                <a:gd name="T2" fmla="*/ 10 w 26"/>
                <a:gd name="T3" fmla="*/ 10 h 25"/>
                <a:gd name="T4" fmla="*/ 0 w 26"/>
                <a:gd name="T5" fmla="*/ 10 h 25"/>
                <a:gd name="T6" fmla="*/ 8 w 26"/>
                <a:gd name="T7" fmla="*/ 16 h 25"/>
                <a:gd name="T8" fmla="*/ 5 w 26"/>
                <a:gd name="T9" fmla="*/ 25 h 25"/>
                <a:gd name="T10" fmla="*/ 13 w 26"/>
                <a:gd name="T11" fmla="*/ 19 h 25"/>
                <a:gd name="T12" fmla="*/ 21 w 26"/>
                <a:gd name="T13" fmla="*/ 25 h 25"/>
                <a:gd name="T14" fmla="*/ 18 w 26"/>
                <a:gd name="T15" fmla="*/ 16 h 25"/>
                <a:gd name="T16" fmla="*/ 26 w 26"/>
                <a:gd name="T17" fmla="*/ 10 h 25"/>
                <a:gd name="T18" fmla="*/ 16 w 26"/>
                <a:gd name="T19" fmla="*/ 10 h 25"/>
                <a:gd name="T20" fmla="*/ 13 w 26"/>
                <a:gd name="T21" fmla="*/ 0 h 25"/>
                <a:gd name="T22" fmla="*/ 13 w 26"/>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5">
                  <a:moveTo>
                    <a:pt x="13" y="0"/>
                  </a:moveTo>
                  <a:lnTo>
                    <a:pt x="10" y="10"/>
                  </a:lnTo>
                  <a:lnTo>
                    <a:pt x="0" y="10"/>
                  </a:lnTo>
                  <a:lnTo>
                    <a:pt x="8" y="16"/>
                  </a:lnTo>
                  <a:lnTo>
                    <a:pt x="5" y="25"/>
                  </a:lnTo>
                  <a:lnTo>
                    <a:pt x="13" y="19"/>
                  </a:lnTo>
                  <a:lnTo>
                    <a:pt x="21" y="25"/>
                  </a:lnTo>
                  <a:lnTo>
                    <a:pt x="18" y="16"/>
                  </a:lnTo>
                  <a:lnTo>
                    <a:pt x="26" y="10"/>
                  </a:lnTo>
                  <a:lnTo>
                    <a:pt x="16" y="10"/>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42" name="Freeform 1396">
              <a:extLst>
                <a:ext uri="{FF2B5EF4-FFF2-40B4-BE49-F238E27FC236}">
                  <a16:creationId xmlns:a16="http://schemas.microsoft.com/office/drawing/2014/main" id="{61C3C141-B7FC-42CC-AB4D-760E7FB8DB15}"/>
                </a:ext>
              </a:extLst>
            </p:cNvPr>
            <p:cNvSpPr>
              <a:spLocks/>
            </p:cNvSpPr>
            <p:nvPr>
              <p:custDataLst>
                <p:tags r:id="rId68"/>
              </p:custDataLst>
            </p:nvPr>
          </p:nvSpPr>
          <p:spPr bwMode="auto">
            <a:xfrm>
              <a:off x="6239524" y="4190036"/>
              <a:ext cx="44602" cy="45695"/>
            </a:xfrm>
            <a:custGeom>
              <a:avLst/>
              <a:gdLst>
                <a:gd name="T0" fmla="*/ 14 w 27"/>
                <a:gd name="T1" fmla="*/ 0 h 25"/>
                <a:gd name="T2" fmla="*/ 11 w 27"/>
                <a:gd name="T3" fmla="*/ 10 h 25"/>
                <a:gd name="T4" fmla="*/ 0 w 27"/>
                <a:gd name="T5" fmla="*/ 10 h 25"/>
                <a:gd name="T6" fmla="*/ 8 w 27"/>
                <a:gd name="T7" fmla="*/ 16 h 25"/>
                <a:gd name="T8" fmla="*/ 6 w 27"/>
                <a:gd name="T9" fmla="*/ 25 h 25"/>
                <a:gd name="T10" fmla="*/ 14 w 27"/>
                <a:gd name="T11" fmla="*/ 19 h 25"/>
                <a:gd name="T12" fmla="*/ 21 w 27"/>
                <a:gd name="T13" fmla="*/ 25 h 25"/>
                <a:gd name="T14" fmla="*/ 19 w 27"/>
                <a:gd name="T15" fmla="*/ 16 h 25"/>
                <a:gd name="T16" fmla="*/ 27 w 27"/>
                <a:gd name="T17" fmla="*/ 10 h 25"/>
                <a:gd name="T18" fmla="*/ 16 w 27"/>
                <a:gd name="T19" fmla="*/ 10 h 25"/>
                <a:gd name="T20" fmla="*/ 14 w 27"/>
                <a:gd name="T21" fmla="*/ 0 h 25"/>
                <a:gd name="T22" fmla="*/ 14 w 27"/>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5">
                  <a:moveTo>
                    <a:pt x="14" y="0"/>
                  </a:moveTo>
                  <a:lnTo>
                    <a:pt x="11" y="10"/>
                  </a:lnTo>
                  <a:lnTo>
                    <a:pt x="0" y="10"/>
                  </a:lnTo>
                  <a:lnTo>
                    <a:pt x="8" y="16"/>
                  </a:lnTo>
                  <a:lnTo>
                    <a:pt x="6" y="25"/>
                  </a:lnTo>
                  <a:lnTo>
                    <a:pt x="14" y="19"/>
                  </a:lnTo>
                  <a:lnTo>
                    <a:pt x="21" y="25"/>
                  </a:lnTo>
                  <a:lnTo>
                    <a:pt x="19" y="16"/>
                  </a:lnTo>
                  <a:lnTo>
                    <a:pt x="27" y="10"/>
                  </a:lnTo>
                  <a:lnTo>
                    <a:pt x="16" y="10"/>
                  </a:lnTo>
                  <a:lnTo>
                    <a:pt x="14" y="0"/>
                  </a:lnTo>
                  <a:lnTo>
                    <a:pt x="14"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43" name="Freeform 1397">
              <a:extLst>
                <a:ext uri="{FF2B5EF4-FFF2-40B4-BE49-F238E27FC236}">
                  <a16:creationId xmlns:a16="http://schemas.microsoft.com/office/drawing/2014/main" id="{9FD2E86C-5B7E-433D-97EF-BAB22848D227}"/>
                </a:ext>
              </a:extLst>
            </p:cNvPr>
            <p:cNvSpPr>
              <a:spLocks/>
            </p:cNvSpPr>
            <p:nvPr>
              <p:custDataLst>
                <p:tags r:id="rId69"/>
              </p:custDataLst>
            </p:nvPr>
          </p:nvSpPr>
          <p:spPr bwMode="auto">
            <a:xfrm>
              <a:off x="6335337" y="4190036"/>
              <a:ext cx="42950" cy="45695"/>
            </a:xfrm>
            <a:custGeom>
              <a:avLst/>
              <a:gdLst>
                <a:gd name="T0" fmla="*/ 13 w 26"/>
                <a:gd name="T1" fmla="*/ 0 h 25"/>
                <a:gd name="T2" fmla="*/ 10 w 26"/>
                <a:gd name="T3" fmla="*/ 10 h 25"/>
                <a:gd name="T4" fmla="*/ 0 w 26"/>
                <a:gd name="T5" fmla="*/ 10 h 25"/>
                <a:gd name="T6" fmla="*/ 8 w 26"/>
                <a:gd name="T7" fmla="*/ 16 h 25"/>
                <a:gd name="T8" fmla="*/ 5 w 26"/>
                <a:gd name="T9" fmla="*/ 25 h 25"/>
                <a:gd name="T10" fmla="*/ 13 w 26"/>
                <a:gd name="T11" fmla="*/ 19 h 25"/>
                <a:gd name="T12" fmla="*/ 21 w 26"/>
                <a:gd name="T13" fmla="*/ 25 h 25"/>
                <a:gd name="T14" fmla="*/ 18 w 26"/>
                <a:gd name="T15" fmla="*/ 16 h 25"/>
                <a:gd name="T16" fmla="*/ 26 w 26"/>
                <a:gd name="T17" fmla="*/ 10 h 25"/>
                <a:gd name="T18" fmla="*/ 17 w 26"/>
                <a:gd name="T19" fmla="*/ 10 h 25"/>
                <a:gd name="T20" fmla="*/ 13 w 26"/>
                <a:gd name="T21" fmla="*/ 0 h 25"/>
                <a:gd name="T22" fmla="*/ 13 w 26"/>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5">
                  <a:moveTo>
                    <a:pt x="13" y="0"/>
                  </a:moveTo>
                  <a:lnTo>
                    <a:pt x="10" y="10"/>
                  </a:lnTo>
                  <a:lnTo>
                    <a:pt x="0" y="10"/>
                  </a:lnTo>
                  <a:lnTo>
                    <a:pt x="8" y="16"/>
                  </a:lnTo>
                  <a:lnTo>
                    <a:pt x="5" y="25"/>
                  </a:lnTo>
                  <a:lnTo>
                    <a:pt x="13" y="19"/>
                  </a:lnTo>
                  <a:lnTo>
                    <a:pt x="21" y="25"/>
                  </a:lnTo>
                  <a:lnTo>
                    <a:pt x="18" y="16"/>
                  </a:lnTo>
                  <a:lnTo>
                    <a:pt x="26" y="10"/>
                  </a:lnTo>
                  <a:lnTo>
                    <a:pt x="17" y="10"/>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44" name="Freeform 1398">
              <a:extLst>
                <a:ext uri="{FF2B5EF4-FFF2-40B4-BE49-F238E27FC236}">
                  <a16:creationId xmlns:a16="http://schemas.microsoft.com/office/drawing/2014/main" id="{C8FCDA88-6705-48B1-B5AB-78422F0C3C63}"/>
                </a:ext>
              </a:extLst>
            </p:cNvPr>
            <p:cNvSpPr>
              <a:spLocks/>
            </p:cNvSpPr>
            <p:nvPr>
              <p:custDataLst>
                <p:tags r:id="rId70"/>
              </p:custDataLst>
            </p:nvPr>
          </p:nvSpPr>
          <p:spPr bwMode="auto">
            <a:xfrm>
              <a:off x="5955391" y="4102301"/>
              <a:ext cx="42950" cy="45695"/>
            </a:xfrm>
            <a:custGeom>
              <a:avLst/>
              <a:gdLst>
                <a:gd name="T0" fmla="*/ 13 w 26"/>
                <a:gd name="T1" fmla="*/ 0 h 25"/>
                <a:gd name="T2" fmla="*/ 10 w 26"/>
                <a:gd name="T3" fmla="*/ 9 h 25"/>
                <a:gd name="T4" fmla="*/ 0 w 26"/>
                <a:gd name="T5" fmla="*/ 9 h 25"/>
                <a:gd name="T6" fmla="*/ 8 w 26"/>
                <a:gd name="T7" fmla="*/ 15 h 25"/>
                <a:gd name="T8" fmla="*/ 5 w 26"/>
                <a:gd name="T9" fmla="*/ 25 h 25"/>
                <a:gd name="T10" fmla="*/ 13 w 26"/>
                <a:gd name="T11" fmla="*/ 19 h 25"/>
                <a:gd name="T12" fmla="*/ 21 w 26"/>
                <a:gd name="T13" fmla="*/ 25 h 25"/>
                <a:gd name="T14" fmla="*/ 18 w 26"/>
                <a:gd name="T15" fmla="*/ 15 h 25"/>
                <a:gd name="T16" fmla="*/ 26 w 26"/>
                <a:gd name="T17" fmla="*/ 9 h 25"/>
                <a:gd name="T18" fmla="*/ 16 w 26"/>
                <a:gd name="T19" fmla="*/ 9 h 25"/>
                <a:gd name="T20" fmla="*/ 13 w 26"/>
                <a:gd name="T21" fmla="*/ 0 h 25"/>
                <a:gd name="T22" fmla="*/ 13 w 26"/>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5">
                  <a:moveTo>
                    <a:pt x="13" y="0"/>
                  </a:moveTo>
                  <a:lnTo>
                    <a:pt x="10" y="9"/>
                  </a:lnTo>
                  <a:lnTo>
                    <a:pt x="0" y="9"/>
                  </a:lnTo>
                  <a:lnTo>
                    <a:pt x="8" y="15"/>
                  </a:lnTo>
                  <a:lnTo>
                    <a:pt x="5" y="25"/>
                  </a:lnTo>
                  <a:lnTo>
                    <a:pt x="13" y="19"/>
                  </a:lnTo>
                  <a:lnTo>
                    <a:pt x="21" y="25"/>
                  </a:lnTo>
                  <a:lnTo>
                    <a:pt x="18" y="15"/>
                  </a:lnTo>
                  <a:lnTo>
                    <a:pt x="26" y="9"/>
                  </a:lnTo>
                  <a:lnTo>
                    <a:pt x="16" y="9"/>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45" name="Freeform 1399">
              <a:extLst>
                <a:ext uri="{FF2B5EF4-FFF2-40B4-BE49-F238E27FC236}">
                  <a16:creationId xmlns:a16="http://schemas.microsoft.com/office/drawing/2014/main" id="{DB988A15-77DF-4246-B1FD-1140F99F58B9}"/>
                </a:ext>
              </a:extLst>
            </p:cNvPr>
            <p:cNvSpPr>
              <a:spLocks/>
            </p:cNvSpPr>
            <p:nvPr>
              <p:custDataLst>
                <p:tags r:id="rId71"/>
              </p:custDataLst>
            </p:nvPr>
          </p:nvSpPr>
          <p:spPr bwMode="auto">
            <a:xfrm>
              <a:off x="6051204" y="4102301"/>
              <a:ext cx="42950" cy="45695"/>
            </a:xfrm>
            <a:custGeom>
              <a:avLst/>
              <a:gdLst>
                <a:gd name="T0" fmla="*/ 13 w 26"/>
                <a:gd name="T1" fmla="*/ 0 h 25"/>
                <a:gd name="T2" fmla="*/ 10 w 26"/>
                <a:gd name="T3" fmla="*/ 9 h 25"/>
                <a:gd name="T4" fmla="*/ 0 w 26"/>
                <a:gd name="T5" fmla="*/ 9 h 25"/>
                <a:gd name="T6" fmla="*/ 8 w 26"/>
                <a:gd name="T7" fmla="*/ 15 h 25"/>
                <a:gd name="T8" fmla="*/ 5 w 26"/>
                <a:gd name="T9" fmla="*/ 25 h 25"/>
                <a:gd name="T10" fmla="*/ 13 w 26"/>
                <a:gd name="T11" fmla="*/ 19 h 25"/>
                <a:gd name="T12" fmla="*/ 21 w 26"/>
                <a:gd name="T13" fmla="*/ 25 h 25"/>
                <a:gd name="T14" fmla="*/ 18 w 26"/>
                <a:gd name="T15" fmla="*/ 15 h 25"/>
                <a:gd name="T16" fmla="*/ 26 w 26"/>
                <a:gd name="T17" fmla="*/ 9 h 25"/>
                <a:gd name="T18" fmla="*/ 16 w 26"/>
                <a:gd name="T19" fmla="*/ 9 h 25"/>
                <a:gd name="T20" fmla="*/ 13 w 26"/>
                <a:gd name="T21" fmla="*/ 0 h 25"/>
                <a:gd name="T22" fmla="*/ 13 w 26"/>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5">
                  <a:moveTo>
                    <a:pt x="13" y="0"/>
                  </a:moveTo>
                  <a:lnTo>
                    <a:pt x="10" y="9"/>
                  </a:lnTo>
                  <a:lnTo>
                    <a:pt x="0" y="9"/>
                  </a:lnTo>
                  <a:lnTo>
                    <a:pt x="8" y="15"/>
                  </a:lnTo>
                  <a:lnTo>
                    <a:pt x="5" y="25"/>
                  </a:lnTo>
                  <a:lnTo>
                    <a:pt x="13" y="19"/>
                  </a:lnTo>
                  <a:lnTo>
                    <a:pt x="21" y="25"/>
                  </a:lnTo>
                  <a:lnTo>
                    <a:pt x="18" y="15"/>
                  </a:lnTo>
                  <a:lnTo>
                    <a:pt x="26" y="9"/>
                  </a:lnTo>
                  <a:lnTo>
                    <a:pt x="16" y="9"/>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46" name="Freeform 1400">
              <a:extLst>
                <a:ext uri="{FF2B5EF4-FFF2-40B4-BE49-F238E27FC236}">
                  <a16:creationId xmlns:a16="http://schemas.microsoft.com/office/drawing/2014/main" id="{D4779816-31A6-408A-B7BC-968E5C259392}"/>
                </a:ext>
              </a:extLst>
            </p:cNvPr>
            <p:cNvSpPr>
              <a:spLocks/>
            </p:cNvSpPr>
            <p:nvPr>
              <p:custDataLst>
                <p:tags r:id="rId72"/>
              </p:custDataLst>
            </p:nvPr>
          </p:nvSpPr>
          <p:spPr bwMode="auto">
            <a:xfrm>
              <a:off x="6145364" y="4102301"/>
              <a:ext cx="42950" cy="45695"/>
            </a:xfrm>
            <a:custGeom>
              <a:avLst/>
              <a:gdLst>
                <a:gd name="T0" fmla="*/ 13 w 26"/>
                <a:gd name="T1" fmla="*/ 0 h 25"/>
                <a:gd name="T2" fmla="*/ 10 w 26"/>
                <a:gd name="T3" fmla="*/ 9 h 25"/>
                <a:gd name="T4" fmla="*/ 0 w 26"/>
                <a:gd name="T5" fmla="*/ 9 h 25"/>
                <a:gd name="T6" fmla="*/ 8 w 26"/>
                <a:gd name="T7" fmla="*/ 15 h 25"/>
                <a:gd name="T8" fmla="*/ 5 w 26"/>
                <a:gd name="T9" fmla="*/ 25 h 25"/>
                <a:gd name="T10" fmla="*/ 13 w 26"/>
                <a:gd name="T11" fmla="*/ 19 h 25"/>
                <a:gd name="T12" fmla="*/ 21 w 26"/>
                <a:gd name="T13" fmla="*/ 25 h 25"/>
                <a:gd name="T14" fmla="*/ 18 w 26"/>
                <a:gd name="T15" fmla="*/ 15 h 25"/>
                <a:gd name="T16" fmla="*/ 26 w 26"/>
                <a:gd name="T17" fmla="*/ 9 h 25"/>
                <a:gd name="T18" fmla="*/ 16 w 26"/>
                <a:gd name="T19" fmla="*/ 9 h 25"/>
                <a:gd name="T20" fmla="*/ 13 w 26"/>
                <a:gd name="T21" fmla="*/ 0 h 25"/>
                <a:gd name="T22" fmla="*/ 13 w 26"/>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5">
                  <a:moveTo>
                    <a:pt x="13" y="0"/>
                  </a:moveTo>
                  <a:lnTo>
                    <a:pt x="10" y="9"/>
                  </a:lnTo>
                  <a:lnTo>
                    <a:pt x="0" y="9"/>
                  </a:lnTo>
                  <a:lnTo>
                    <a:pt x="8" y="15"/>
                  </a:lnTo>
                  <a:lnTo>
                    <a:pt x="5" y="25"/>
                  </a:lnTo>
                  <a:lnTo>
                    <a:pt x="13" y="19"/>
                  </a:lnTo>
                  <a:lnTo>
                    <a:pt x="21" y="25"/>
                  </a:lnTo>
                  <a:lnTo>
                    <a:pt x="18" y="15"/>
                  </a:lnTo>
                  <a:lnTo>
                    <a:pt x="26" y="9"/>
                  </a:lnTo>
                  <a:lnTo>
                    <a:pt x="16" y="9"/>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47" name="Freeform 1401">
              <a:extLst>
                <a:ext uri="{FF2B5EF4-FFF2-40B4-BE49-F238E27FC236}">
                  <a16:creationId xmlns:a16="http://schemas.microsoft.com/office/drawing/2014/main" id="{2A219868-48E3-4BB8-A8B9-1E4A0F7BFEC8}"/>
                </a:ext>
              </a:extLst>
            </p:cNvPr>
            <p:cNvSpPr>
              <a:spLocks/>
            </p:cNvSpPr>
            <p:nvPr>
              <p:custDataLst>
                <p:tags r:id="rId73"/>
              </p:custDataLst>
            </p:nvPr>
          </p:nvSpPr>
          <p:spPr bwMode="auto">
            <a:xfrm>
              <a:off x="6239524" y="4102301"/>
              <a:ext cx="44602" cy="45695"/>
            </a:xfrm>
            <a:custGeom>
              <a:avLst/>
              <a:gdLst>
                <a:gd name="T0" fmla="*/ 14 w 27"/>
                <a:gd name="T1" fmla="*/ 0 h 25"/>
                <a:gd name="T2" fmla="*/ 11 w 27"/>
                <a:gd name="T3" fmla="*/ 9 h 25"/>
                <a:gd name="T4" fmla="*/ 0 w 27"/>
                <a:gd name="T5" fmla="*/ 9 h 25"/>
                <a:gd name="T6" fmla="*/ 8 w 27"/>
                <a:gd name="T7" fmla="*/ 15 h 25"/>
                <a:gd name="T8" fmla="*/ 6 w 27"/>
                <a:gd name="T9" fmla="*/ 25 h 25"/>
                <a:gd name="T10" fmla="*/ 14 w 27"/>
                <a:gd name="T11" fmla="*/ 19 h 25"/>
                <a:gd name="T12" fmla="*/ 21 w 27"/>
                <a:gd name="T13" fmla="*/ 25 h 25"/>
                <a:gd name="T14" fmla="*/ 19 w 27"/>
                <a:gd name="T15" fmla="*/ 15 h 25"/>
                <a:gd name="T16" fmla="*/ 27 w 27"/>
                <a:gd name="T17" fmla="*/ 9 h 25"/>
                <a:gd name="T18" fmla="*/ 16 w 27"/>
                <a:gd name="T19" fmla="*/ 9 h 25"/>
                <a:gd name="T20" fmla="*/ 14 w 27"/>
                <a:gd name="T21" fmla="*/ 0 h 25"/>
                <a:gd name="T22" fmla="*/ 14 w 27"/>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5">
                  <a:moveTo>
                    <a:pt x="14" y="0"/>
                  </a:moveTo>
                  <a:lnTo>
                    <a:pt x="11" y="9"/>
                  </a:lnTo>
                  <a:lnTo>
                    <a:pt x="0" y="9"/>
                  </a:lnTo>
                  <a:lnTo>
                    <a:pt x="8" y="15"/>
                  </a:lnTo>
                  <a:lnTo>
                    <a:pt x="6" y="25"/>
                  </a:lnTo>
                  <a:lnTo>
                    <a:pt x="14" y="19"/>
                  </a:lnTo>
                  <a:lnTo>
                    <a:pt x="21" y="25"/>
                  </a:lnTo>
                  <a:lnTo>
                    <a:pt x="19" y="15"/>
                  </a:lnTo>
                  <a:lnTo>
                    <a:pt x="27" y="9"/>
                  </a:lnTo>
                  <a:lnTo>
                    <a:pt x="16" y="9"/>
                  </a:lnTo>
                  <a:lnTo>
                    <a:pt x="14" y="0"/>
                  </a:lnTo>
                  <a:lnTo>
                    <a:pt x="14"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48" name="Freeform 1402">
              <a:extLst>
                <a:ext uri="{FF2B5EF4-FFF2-40B4-BE49-F238E27FC236}">
                  <a16:creationId xmlns:a16="http://schemas.microsoft.com/office/drawing/2014/main" id="{B1D189A6-EDC6-47DB-8FD4-1997CEE70B40}"/>
                </a:ext>
              </a:extLst>
            </p:cNvPr>
            <p:cNvSpPr>
              <a:spLocks/>
            </p:cNvSpPr>
            <p:nvPr>
              <p:custDataLst>
                <p:tags r:id="rId74"/>
              </p:custDataLst>
            </p:nvPr>
          </p:nvSpPr>
          <p:spPr bwMode="auto">
            <a:xfrm>
              <a:off x="6335337" y="4102301"/>
              <a:ext cx="42950" cy="45695"/>
            </a:xfrm>
            <a:custGeom>
              <a:avLst/>
              <a:gdLst>
                <a:gd name="T0" fmla="*/ 13 w 26"/>
                <a:gd name="T1" fmla="*/ 0 h 25"/>
                <a:gd name="T2" fmla="*/ 10 w 26"/>
                <a:gd name="T3" fmla="*/ 9 h 25"/>
                <a:gd name="T4" fmla="*/ 0 w 26"/>
                <a:gd name="T5" fmla="*/ 9 h 25"/>
                <a:gd name="T6" fmla="*/ 8 w 26"/>
                <a:gd name="T7" fmla="*/ 15 h 25"/>
                <a:gd name="T8" fmla="*/ 5 w 26"/>
                <a:gd name="T9" fmla="*/ 25 h 25"/>
                <a:gd name="T10" fmla="*/ 13 w 26"/>
                <a:gd name="T11" fmla="*/ 19 h 25"/>
                <a:gd name="T12" fmla="*/ 21 w 26"/>
                <a:gd name="T13" fmla="*/ 25 h 25"/>
                <a:gd name="T14" fmla="*/ 18 w 26"/>
                <a:gd name="T15" fmla="*/ 15 h 25"/>
                <a:gd name="T16" fmla="*/ 26 w 26"/>
                <a:gd name="T17" fmla="*/ 9 h 25"/>
                <a:gd name="T18" fmla="*/ 17 w 26"/>
                <a:gd name="T19" fmla="*/ 9 h 25"/>
                <a:gd name="T20" fmla="*/ 13 w 26"/>
                <a:gd name="T21" fmla="*/ 0 h 25"/>
                <a:gd name="T22" fmla="*/ 13 w 26"/>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5">
                  <a:moveTo>
                    <a:pt x="13" y="0"/>
                  </a:moveTo>
                  <a:lnTo>
                    <a:pt x="10" y="9"/>
                  </a:lnTo>
                  <a:lnTo>
                    <a:pt x="0" y="9"/>
                  </a:lnTo>
                  <a:lnTo>
                    <a:pt x="8" y="15"/>
                  </a:lnTo>
                  <a:lnTo>
                    <a:pt x="5" y="25"/>
                  </a:lnTo>
                  <a:lnTo>
                    <a:pt x="13" y="19"/>
                  </a:lnTo>
                  <a:lnTo>
                    <a:pt x="21" y="25"/>
                  </a:lnTo>
                  <a:lnTo>
                    <a:pt x="18" y="15"/>
                  </a:lnTo>
                  <a:lnTo>
                    <a:pt x="26" y="9"/>
                  </a:lnTo>
                  <a:lnTo>
                    <a:pt x="17" y="9"/>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49" name="Freeform 1403">
              <a:extLst>
                <a:ext uri="{FF2B5EF4-FFF2-40B4-BE49-F238E27FC236}">
                  <a16:creationId xmlns:a16="http://schemas.microsoft.com/office/drawing/2014/main" id="{817437D2-4EFE-45F4-A9E8-5ED68D1DE54F}"/>
                </a:ext>
              </a:extLst>
            </p:cNvPr>
            <p:cNvSpPr>
              <a:spLocks/>
            </p:cNvSpPr>
            <p:nvPr>
              <p:custDataLst>
                <p:tags r:id="rId75"/>
              </p:custDataLst>
            </p:nvPr>
          </p:nvSpPr>
          <p:spPr bwMode="auto">
            <a:xfrm>
              <a:off x="5955391" y="4012738"/>
              <a:ext cx="42950" cy="45695"/>
            </a:xfrm>
            <a:custGeom>
              <a:avLst/>
              <a:gdLst>
                <a:gd name="T0" fmla="*/ 13 w 26"/>
                <a:gd name="T1" fmla="*/ 0 h 25"/>
                <a:gd name="T2" fmla="*/ 10 w 26"/>
                <a:gd name="T3" fmla="*/ 10 h 25"/>
                <a:gd name="T4" fmla="*/ 0 w 26"/>
                <a:gd name="T5" fmla="*/ 10 h 25"/>
                <a:gd name="T6" fmla="*/ 8 w 26"/>
                <a:gd name="T7" fmla="*/ 15 h 25"/>
                <a:gd name="T8" fmla="*/ 5 w 26"/>
                <a:gd name="T9" fmla="*/ 25 h 25"/>
                <a:gd name="T10" fmla="*/ 13 w 26"/>
                <a:gd name="T11" fmla="*/ 19 h 25"/>
                <a:gd name="T12" fmla="*/ 21 w 26"/>
                <a:gd name="T13" fmla="*/ 25 h 25"/>
                <a:gd name="T14" fmla="*/ 18 w 26"/>
                <a:gd name="T15" fmla="*/ 15 h 25"/>
                <a:gd name="T16" fmla="*/ 26 w 26"/>
                <a:gd name="T17" fmla="*/ 10 h 25"/>
                <a:gd name="T18" fmla="*/ 16 w 26"/>
                <a:gd name="T19" fmla="*/ 10 h 25"/>
                <a:gd name="T20" fmla="*/ 13 w 26"/>
                <a:gd name="T21" fmla="*/ 0 h 25"/>
                <a:gd name="T22" fmla="*/ 13 w 26"/>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5">
                  <a:moveTo>
                    <a:pt x="13" y="0"/>
                  </a:moveTo>
                  <a:lnTo>
                    <a:pt x="10" y="10"/>
                  </a:lnTo>
                  <a:lnTo>
                    <a:pt x="0" y="10"/>
                  </a:lnTo>
                  <a:lnTo>
                    <a:pt x="8" y="15"/>
                  </a:lnTo>
                  <a:lnTo>
                    <a:pt x="5" y="25"/>
                  </a:lnTo>
                  <a:lnTo>
                    <a:pt x="13" y="19"/>
                  </a:lnTo>
                  <a:lnTo>
                    <a:pt x="21" y="25"/>
                  </a:lnTo>
                  <a:lnTo>
                    <a:pt x="18" y="15"/>
                  </a:lnTo>
                  <a:lnTo>
                    <a:pt x="26" y="10"/>
                  </a:lnTo>
                  <a:lnTo>
                    <a:pt x="16" y="10"/>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50" name="Freeform 1404">
              <a:extLst>
                <a:ext uri="{FF2B5EF4-FFF2-40B4-BE49-F238E27FC236}">
                  <a16:creationId xmlns:a16="http://schemas.microsoft.com/office/drawing/2014/main" id="{3DA641DC-47DC-4007-AAF0-FBB845ED0408}"/>
                </a:ext>
              </a:extLst>
            </p:cNvPr>
            <p:cNvSpPr>
              <a:spLocks/>
            </p:cNvSpPr>
            <p:nvPr>
              <p:custDataLst>
                <p:tags r:id="rId76"/>
              </p:custDataLst>
            </p:nvPr>
          </p:nvSpPr>
          <p:spPr bwMode="auto">
            <a:xfrm>
              <a:off x="6051204" y="4012738"/>
              <a:ext cx="42950" cy="45695"/>
            </a:xfrm>
            <a:custGeom>
              <a:avLst/>
              <a:gdLst>
                <a:gd name="T0" fmla="*/ 13 w 26"/>
                <a:gd name="T1" fmla="*/ 0 h 25"/>
                <a:gd name="T2" fmla="*/ 10 w 26"/>
                <a:gd name="T3" fmla="*/ 10 h 25"/>
                <a:gd name="T4" fmla="*/ 0 w 26"/>
                <a:gd name="T5" fmla="*/ 10 h 25"/>
                <a:gd name="T6" fmla="*/ 8 w 26"/>
                <a:gd name="T7" fmla="*/ 15 h 25"/>
                <a:gd name="T8" fmla="*/ 5 w 26"/>
                <a:gd name="T9" fmla="*/ 25 h 25"/>
                <a:gd name="T10" fmla="*/ 13 w 26"/>
                <a:gd name="T11" fmla="*/ 19 h 25"/>
                <a:gd name="T12" fmla="*/ 21 w 26"/>
                <a:gd name="T13" fmla="*/ 25 h 25"/>
                <a:gd name="T14" fmla="*/ 18 w 26"/>
                <a:gd name="T15" fmla="*/ 15 h 25"/>
                <a:gd name="T16" fmla="*/ 26 w 26"/>
                <a:gd name="T17" fmla="*/ 10 h 25"/>
                <a:gd name="T18" fmla="*/ 16 w 26"/>
                <a:gd name="T19" fmla="*/ 10 h 25"/>
                <a:gd name="T20" fmla="*/ 13 w 26"/>
                <a:gd name="T21" fmla="*/ 0 h 25"/>
                <a:gd name="T22" fmla="*/ 13 w 26"/>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5">
                  <a:moveTo>
                    <a:pt x="13" y="0"/>
                  </a:moveTo>
                  <a:lnTo>
                    <a:pt x="10" y="10"/>
                  </a:lnTo>
                  <a:lnTo>
                    <a:pt x="0" y="10"/>
                  </a:lnTo>
                  <a:lnTo>
                    <a:pt x="8" y="15"/>
                  </a:lnTo>
                  <a:lnTo>
                    <a:pt x="5" y="25"/>
                  </a:lnTo>
                  <a:lnTo>
                    <a:pt x="13" y="19"/>
                  </a:lnTo>
                  <a:lnTo>
                    <a:pt x="21" y="25"/>
                  </a:lnTo>
                  <a:lnTo>
                    <a:pt x="18" y="15"/>
                  </a:lnTo>
                  <a:lnTo>
                    <a:pt x="26" y="10"/>
                  </a:lnTo>
                  <a:lnTo>
                    <a:pt x="16" y="10"/>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51" name="Freeform 1405">
              <a:extLst>
                <a:ext uri="{FF2B5EF4-FFF2-40B4-BE49-F238E27FC236}">
                  <a16:creationId xmlns:a16="http://schemas.microsoft.com/office/drawing/2014/main" id="{CE385F16-B133-45AA-A2C2-44DDB8CA5011}"/>
                </a:ext>
              </a:extLst>
            </p:cNvPr>
            <p:cNvSpPr>
              <a:spLocks/>
            </p:cNvSpPr>
            <p:nvPr>
              <p:custDataLst>
                <p:tags r:id="rId77"/>
              </p:custDataLst>
            </p:nvPr>
          </p:nvSpPr>
          <p:spPr bwMode="auto">
            <a:xfrm>
              <a:off x="6145364" y="4012738"/>
              <a:ext cx="42950" cy="45695"/>
            </a:xfrm>
            <a:custGeom>
              <a:avLst/>
              <a:gdLst>
                <a:gd name="T0" fmla="*/ 13 w 26"/>
                <a:gd name="T1" fmla="*/ 0 h 25"/>
                <a:gd name="T2" fmla="*/ 10 w 26"/>
                <a:gd name="T3" fmla="*/ 10 h 25"/>
                <a:gd name="T4" fmla="*/ 0 w 26"/>
                <a:gd name="T5" fmla="*/ 10 h 25"/>
                <a:gd name="T6" fmla="*/ 8 w 26"/>
                <a:gd name="T7" fmla="*/ 15 h 25"/>
                <a:gd name="T8" fmla="*/ 5 w 26"/>
                <a:gd name="T9" fmla="*/ 25 h 25"/>
                <a:gd name="T10" fmla="*/ 13 w 26"/>
                <a:gd name="T11" fmla="*/ 19 h 25"/>
                <a:gd name="T12" fmla="*/ 21 w 26"/>
                <a:gd name="T13" fmla="*/ 25 h 25"/>
                <a:gd name="T14" fmla="*/ 18 w 26"/>
                <a:gd name="T15" fmla="*/ 15 h 25"/>
                <a:gd name="T16" fmla="*/ 26 w 26"/>
                <a:gd name="T17" fmla="*/ 10 h 25"/>
                <a:gd name="T18" fmla="*/ 16 w 26"/>
                <a:gd name="T19" fmla="*/ 10 h 25"/>
                <a:gd name="T20" fmla="*/ 13 w 26"/>
                <a:gd name="T21" fmla="*/ 0 h 25"/>
                <a:gd name="T22" fmla="*/ 13 w 26"/>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5">
                  <a:moveTo>
                    <a:pt x="13" y="0"/>
                  </a:moveTo>
                  <a:lnTo>
                    <a:pt x="10" y="10"/>
                  </a:lnTo>
                  <a:lnTo>
                    <a:pt x="0" y="10"/>
                  </a:lnTo>
                  <a:lnTo>
                    <a:pt x="8" y="15"/>
                  </a:lnTo>
                  <a:lnTo>
                    <a:pt x="5" y="25"/>
                  </a:lnTo>
                  <a:lnTo>
                    <a:pt x="13" y="19"/>
                  </a:lnTo>
                  <a:lnTo>
                    <a:pt x="21" y="25"/>
                  </a:lnTo>
                  <a:lnTo>
                    <a:pt x="18" y="15"/>
                  </a:lnTo>
                  <a:lnTo>
                    <a:pt x="26" y="10"/>
                  </a:lnTo>
                  <a:lnTo>
                    <a:pt x="16" y="10"/>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52" name="Freeform 1406">
              <a:extLst>
                <a:ext uri="{FF2B5EF4-FFF2-40B4-BE49-F238E27FC236}">
                  <a16:creationId xmlns:a16="http://schemas.microsoft.com/office/drawing/2014/main" id="{6878EA10-5A3D-42D3-B4AA-5B5293F8C897}"/>
                </a:ext>
              </a:extLst>
            </p:cNvPr>
            <p:cNvSpPr>
              <a:spLocks/>
            </p:cNvSpPr>
            <p:nvPr>
              <p:custDataLst>
                <p:tags r:id="rId78"/>
              </p:custDataLst>
            </p:nvPr>
          </p:nvSpPr>
          <p:spPr bwMode="auto">
            <a:xfrm>
              <a:off x="6239524" y="4012738"/>
              <a:ext cx="44602" cy="45695"/>
            </a:xfrm>
            <a:custGeom>
              <a:avLst/>
              <a:gdLst>
                <a:gd name="T0" fmla="*/ 14 w 27"/>
                <a:gd name="T1" fmla="*/ 0 h 25"/>
                <a:gd name="T2" fmla="*/ 11 w 27"/>
                <a:gd name="T3" fmla="*/ 10 h 25"/>
                <a:gd name="T4" fmla="*/ 0 w 27"/>
                <a:gd name="T5" fmla="*/ 10 h 25"/>
                <a:gd name="T6" fmla="*/ 8 w 27"/>
                <a:gd name="T7" fmla="*/ 15 h 25"/>
                <a:gd name="T8" fmla="*/ 6 w 27"/>
                <a:gd name="T9" fmla="*/ 25 h 25"/>
                <a:gd name="T10" fmla="*/ 14 w 27"/>
                <a:gd name="T11" fmla="*/ 19 h 25"/>
                <a:gd name="T12" fmla="*/ 21 w 27"/>
                <a:gd name="T13" fmla="*/ 25 h 25"/>
                <a:gd name="T14" fmla="*/ 19 w 27"/>
                <a:gd name="T15" fmla="*/ 15 h 25"/>
                <a:gd name="T16" fmla="*/ 27 w 27"/>
                <a:gd name="T17" fmla="*/ 10 h 25"/>
                <a:gd name="T18" fmla="*/ 16 w 27"/>
                <a:gd name="T19" fmla="*/ 10 h 25"/>
                <a:gd name="T20" fmla="*/ 14 w 27"/>
                <a:gd name="T21" fmla="*/ 0 h 25"/>
                <a:gd name="T22" fmla="*/ 14 w 27"/>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5">
                  <a:moveTo>
                    <a:pt x="14" y="0"/>
                  </a:moveTo>
                  <a:lnTo>
                    <a:pt x="11" y="10"/>
                  </a:lnTo>
                  <a:lnTo>
                    <a:pt x="0" y="10"/>
                  </a:lnTo>
                  <a:lnTo>
                    <a:pt x="8" y="15"/>
                  </a:lnTo>
                  <a:lnTo>
                    <a:pt x="6" y="25"/>
                  </a:lnTo>
                  <a:lnTo>
                    <a:pt x="14" y="19"/>
                  </a:lnTo>
                  <a:lnTo>
                    <a:pt x="21" y="25"/>
                  </a:lnTo>
                  <a:lnTo>
                    <a:pt x="19" y="15"/>
                  </a:lnTo>
                  <a:lnTo>
                    <a:pt x="27" y="10"/>
                  </a:lnTo>
                  <a:lnTo>
                    <a:pt x="16" y="10"/>
                  </a:lnTo>
                  <a:lnTo>
                    <a:pt x="14" y="0"/>
                  </a:lnTo>
                  <a:lnTo>
                    <a:pt x="14"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53" name="Freeform 1407">
              <a:extLst>
                <a:ext uri="{FF2B5EF4-FFF2-40B4-BE49-F238E27FC236}">
                  <a16:creationId xmlns:a16="http://schemas.microsoft.com/office/drawing/2014/main" id="{307461DB-AFA8-4C29-81F4-B1B57D289A6F}"/>
                </a:ext>
              </a:extLst>
            </p:cNvPr>
            <p:cNvSpPr>
              <a:spLocks/>
            </p:cNvSpPr>
            <p:nvPr>
              <p:custDataLst>
                <p:tags r:id="rId79"/>
              </p:custDataLst>
            </p:nvPr>
          </p:nvSpPr>
          <p:spPr bwMode="auto">
            <a:xfrm>
              <a:off x="6335337" y="4012738"/>
              <a:ext cx="42950" cy="45695"/>
            </a:xfrm>
            <a:custGeom>
              <a:avLst/>
              <a:gdLst>
                <a:gd name="T0" fmla="*/ 13 w 26"/>
                <a:gd name="T1" fmla="*/ 0 h 25"/>
                <a:gd name="T2" fmla="*/ 10 w 26"/>
                <a:gd name="T3" fmla="*/ 10 h 25"/>
                <a:gd name="T4" fmla="*/ 0 w 26"/>
                <a:gd name="T5" fmla="*/ 10 h 25"/>
                <a:gd name="T6" fmla="*/ 8 w 26"/>
                <a:gd name="T7" fmla="*/ 15 h 25"/>
                <a:gd name="T8" fmla="*/ 5 w 26"/>
                <a:gd name="T9" fmla="*/ 25 h 25"/>
                <a:gd name="T10" fmla="*/ 13 w 26"/>
                <a:gd name="T11" fmla="*/ 19 h 25"/>
                <a:gd name="T12" fmla="*/ 21 w 26"/>
                <a:gd name="T13" fmla="*/ 25 h 25"/>
                <a:gd name="T14" fmla="*/ 18 w 26"/>
                <a:gd name="T15" fmla="*/ 15 h 25"/>
                <a:gd name="T16" fmla="*/ 26 w 26"/>
                <a:gd name="T17" fmla="*/ 10 h 25"/>
                <a:gd name="T18" fmla="*/ 17 w 26"/>
                <a:gd name="T19" fmla="*/ 10 h 25"/>
                <a:gd name="T20" fmla="*/ 13 w 26"/>
                <a:gd name="T21" fmla="*/ 0 h 25"/>
                <a:gd name="T22" fmla="*/ 13 w 26"/>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5">
                  <a:moveTo>
                    <a:pt x="13" y="0"/>
                  </a:moveTo>
                  <a:lnTo>
                    <a:pt x="10" y="10"/>
                  </a:lnTo>
                  <a:lnTo>
                    <a:pt x="0" y="10"/>
                  </a:lnTo>
                  <a:lnTo>
                    <a:pt x="8" y="15"/>
                  </a:lnTo>
                  <a:lnTo>
                    <a:pt x="5" y="25"/>
                  </a:lnTo>
                  <a:lnTo>
                    <a:pt x="13" y="19"/>
                  </a:lnTo>
                  <a:lnTo>
                    <a:pt x="21" y="25"/>
                  </a:lnTo>
                  <a:lnTo>
                    <a:pt x="18" y="15"/>
                  </a:lnTo>
                  <a:lnTo>
                    <a:pt x="26" y="10"/>
                  </a:lnTo>
                  <a:lnTo>
                    <a:pt x="17" y="10"/>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54" name="Freeform 1408">
              <a:extLst>
                <a:ext uri="{FF2B5EF4-FFF2-40B4-BE49-F238E27FC236}">
                  <a16:creationId xmlns:a16="http://schemas.microsoft.com/office/drawing/2014/main" id="{BF251924-B83F-459D-8151-5B9E10B2FD91}"/>
                </a:ext>
              </a:extLst>
            </p:cNvPr>
            <p:cNvSpPr>
              <a:spLocks/>
            </p:cNvSpPr>
            <p:nvPr>
              <p:custDataLst>
                <p:tags r:id="rId80"/>
              </p:custDataLst>
            </p:nvPr>
          </p:nvSpPr>
          <p:spPr bwMode="auto">
            <a:xfrm>
              <a:off x="5955391" y="3923175"/>
              <a:ext cx="42950" cy="45695"/>
            </a:xfrm>
            <a:custGeom>
              <a:avLst/>
              <a:gdLst>
                <a:gd name="T0" fmla="*/ 13 w 26"/>
                <a:gd name="T1" fmla="*/ 0 h 25"/>
                <a:gd name="T2" fmla="*/ 10 w 26"/>
                <a:gd name="T3" fmla="*/ 10 h 25"/>
                <a:gd name="T4" fmla="*/ 0 w 26"/>
                <a:gd name="T5" fmla="*/ 10 h 25"/>
                <a:gd name="T6" fmla="*/ 8 w 26"/>
                <a:gd name="T7" fmla="*/ 16 h 25"/>
                <a:gd name="T8" fmla="*/ 5 w 26"/>
                <a:gd name="T9" fmla="*/ 25 h 25"/>
                <a:gd name="T10" fmla="*/ 13 w 26"/>
                <a:gd name="T11" fmla="*/ 19 h 25"/>
                <a:gd name="T12" fmla="*/ 21 w 26"/>
                <a:gd name="T13" fmla="*/ 25 h 25"/>
                <a:gd name="T14" fmla="*/ 18 w 26"/>
                <a:gd name="T15" fmla="*/ 16 h 25"/>
                <a:gd name="T16" fmla="*/ 26 w 26"/>
                <a:gd name="T17" fmla="*/ 10 h 25"/>
                <a:gd name="T18" fmla="*/ 16 w 26"/>
                <a:gd name="T19" fmla="*/ 10 h 25"/>
                <a:gd name="T20" fmla="*/ 13 w 26"/>
                <a:gd name="T21" fmla="*/ 0 h 25"/>
                <a:gd name="T22" fmla="*/ 13 w 26"/>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5">
                  <a:moveTo>
                    <a:pt x="13" y="0"/>
                  </a:moveTo>
                  <a:lnTo>
                    <a:pt x="10" y="10"/>
                  </a:lnTo>
                  <a:lnTo>
                    <a:pt x="0" y="10"/>
                  </a:lnTo>
                  <a:lnTo>
                    <a:pt x="8" y="16"/>
                  </a:lnTo>
                  <a:lnTo>
                    <a:pt x="5" y="25"/>
                  </a:lnTo>
                  <a:lnTo>
                    <a:pt x="13" y="19"/>
                  </a:lnTo>
                  <a:lnTo>
                    <a:pt x="21" y="25"/>
                  </a:lnTo>
                  <a:lnTo>
                    <a:pt x="18" y="16"/>
                  </a:lnTo>
                  <a:lnTo>
                    <a:pt x="26" y="10"/>
                  </a:lnTo>
                  <a:lnTo>
                    <a:pt x="16" y="10"/>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55" name="Freeform 1409">
              <a:extLst>
                <a:ext uri="{FF2B5EF4-FFF2-40B4-BE49-F238E27FC236}">
                  <a16:creationId xmlns:a16="http://schemas.microsoft.com/office/drawing/2014/main" id="{58C9D26D-8948-4D69-BB7B-F7A81C580D5A}"/>
                </a:ext>
              </a:extLst>
            </p:cNvPr>
            <p:cNvSpPr>
              <a:spLocks/>
            </p:cNvSpPr>
            <p:nvPr>
              <p:custDataLst>
                <p:tags r:id="rId81"/>
              </p:custDataLst>
            </p:nvPr>
          </p:nvSpPr>
          <p:spPr bwMode="auto">
            <a:xfrm>
              <a:off x="6051204" y="3923175"/>
              <a:ext cx="42950" cy="45695"/>
            </a:xfrm>
            <a:custGeom>
              <a:avLst/>
              <a:gdLst>
                <a:gd name="T0" fmla="*/ 13 w 26"/>
                <a:gd name="T1" fmla="*/ 0 h 25"/>
                <a:gd name="T2" fmla="*/ 10 w 26"/>
                <a:gd name="T3" fmla="*/ 10 h 25"/>
                <a:gd name="T4" fmla="*/ 0 w 26"/>
                <a:gd name="T5" fmla="*/ 10 h 25"/>
                <a:gd name="T6" fmla="*/ 8 w 26"/>
                <a:gd name="T7" fmla="*/ 16 h 25"/>
                <a:gd name="T8" fmla="*/ 5 w 26"/>
                <a:gd name="T9" fmla="*/ 25 h 25"/>
                <a:gd name="T10" fmla="*/ 13 w 26"/>
                <a:gd name="T11" fmla="*/ 19 h 25"/>
                <a:gd name="T12" fmla="*/ 21 w 26"/>
                <a:gd name="T13" fmla="*/ 25 h 25"/>
                <a:gd name="T14" fmla="*/ 18 w 26"/>
                <a:gd name="T15" fmla="*/ 16 h 25"/>
                <a:gd name="T16" fmla="*/ 26 w 26"/>
                <a:gd name="T17" fmla="*/ 10 h 25"/>
                <a:gd name="T18" fmla="*/ 16 w 26"/>
                <a:gd name="T19" fmla="*/ 10 h 25"/>
                <a:gd name="T20" fmla="*/ 13 w 26"/>
                <a:gd name="T21" fmla="*/ 0 h 25"/>
                <a:gd name="T22" fmla="*/ 13 w 26"/>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5">
                  <a:moveTo>
                    <a:pt x="13" y="0"/>
                  </a:moveTo>
                  <a:lnTo>
                    <a:pt x="10" y="10"/>
                  </a:lnTo>
                  <a:lnTo>
                    <a:pt x="0" y="10"/>
                  </a:lnTo>
                  <a:lnTo>
                    <a:pt x="8" y="16"/>
                  </a:lnTo>
                  <a:lnTo>
                    <a:pt x="5" y="25"/>
                  </a:lnTo>
                  <a:lnTo>
                    <a:pt x="13" y="19"/>
                  </a:lnTo>
                  <a:lnTo>
                    <a:pt x="21" y="25"/>
                  </a:lnTo>
                  <a:lnTo>
                    <a:pt x="18" y="16"/>
                  </a:lnTo>
                  <a:lnTo>
                    <a:pt x="26" y="10"/>
                  </a:lnTo>
                  <a:lnTo>
                    <a:pt x="16" y="10"/>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56" name="Freeform 1410">
              <a:extLst>
                <a:ext uri="{FF2B5EF4-FFF2-40B4-BE49-F238E27FC236}">
                  <a16:creationId xmlns:a16="http://schemas.microsoft.com/office/drawing/2014/main" id="{046A6332-6011-44C7-86D1-5D8AC0694E2A}"/>
                </a:ext>
              </a:extLst>
            </p:cNvPr>
            <p:cNvSpPr>
              <a:spLocks/>
            </p:cNvSpPr>
            <p:nvPr>
              <p:custDataLst>
                <p:tags r:id="rId82"/>
              </p:custDataLst>
            </p:nvPr>
          </p:nvSpPr>
          <p:spPr bwMode="auto">
            <a:xfrm>
              <a:off x="6145364" y="3923175"/>
              <a:ext cx="42950" cy="45695"/>
            </a:xfrm>
            <a:custGeom>
              <a:avLst/>
              <a:gdLst>
                <a:gd name="T0" fmla="*/ 13 w 26"/>
                <a:gd name="T1" fmla="*/ 0 h 25"/>
                <a:gd name="T2" fmla="*/ 10 w 26"/>
                <a:gd name="T3" fmla="*/ 10 h 25"/>
                <a:gd name="T4" fmla="*/ 0 w 26"/>
                <a:gd name="T5" fmla="*/ 10 h 25"/>
                <a:gd name="T6" fmla="*/ 8 w 26"/>
                <a:gd name="T7" fmla="*/ 16 h 25"/>
                <a:gd name="T8" fmla="*/ 5 w 26"/>
                <a:gd name="T9" fmla="*/ 25 h 25"/>
                <a:gd name="T10" fmla="*/ 13 w 26"/>
                <a:gd name="T11" fmla="*/ 19 h 25"/>
                <a:gd name="T12" fmla="*/ 21 w 26"/>
                <a:gd name="T13" fmla="*/ 25 h 25"/>
                <a:gd name="T14" fmla="*/ 18 w 26"/>
                <a:gd name="T15" fmla="*/ 16 h 25"/>
                <a:gd name="T16" fmla="*/ 26 w 26"/>
                <a:gd name="T17" fmla="*/ 10 h 25"/>
                <a:gd name="T18" fmla="*/ 16 w 26"/>
                <a:gd name="T19" fmla="*/ 10 h 25"/>
                <a:gd name="T20" fmla="*/ 13 w 26"/>
                <a:gd name="T21" fmla="*/ 0 h 25"/>
                <a:gd name="T22" fmla="*/ 13 w 26"/>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5">
                  <a:moveTo>
                    <a:pt x="13" y="0"/>
                  </a:moveTo>
                  <a:lnTo>
                    <a:pt x="10" y="10"/>
                  </a:lnTo>
                  <a:lnTo>
                    <a:pt x="0" y="10"/>
                  </a:lnTo>
                  <a:lnTo>
                    <a:pt x="8" y="16"/>
                  </a:lnTo>
                  <a:lnTo>
                    <a:pt x="5" y="25"/>
                  </a:lnTo>
                  <a:lnTo>
                    <a:pt x="13" y="19"/>
                  </a:lnTo>
                  <a:lnTo>
                    <a:pt x="21" y="25"/>
                  </a:lnTo>
                  <a:lnTo>
                    <a:pt x="18" y="16"/>
                  </a:lnTo>
                  <a:lnTo>
                    <a:pt x="26" y="10"/>
                  </a:lnTo>
                  <a:lnTo>
                    <a:pt x="16" y="10"/>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57" name="Freeform 1411">
              <a:extLst>
                <a:ext uri="{FF2B5EF4-FFF2-40B4-BE49-F238E27FC236}">
                  <a16:creationId xmlns:a16="http://schemas.microsoft.com/office/drawing/2014/main" id="{A904B50C-2C7E-4132-81D8-F295053EB992}"/>
                </a:ext>
              </a:extLst>
            </p:cNvPr>
            <p:cNvSpPr>
              <a:spLocks/>
            </p:cNvSpPr>
            <p:nvPr>
              <p:custDataLst>
                <p:tags r:id="rId83"/>
              </p:custDataLst>
            </p:nvPr>
          </p:nvSpPr>
          <p:spPr bwMode="auto">
            <a:xfrm>
              <a:off x="6239524" y="3923175"/>
              <a:ext cx="44602" cy="45695"/>
            </a:xfrm>
            <a:custGeom>
              <a:avLst/>
              <a:gdLst>
                <a:gd name="T0" fmla="*/ 14 w 27"/>
                <a:gd name="T1" fmla="*/ 0 h 25"/>
                <a:gd name="T2" fmla="*/ 11 w 27"/>
                <a:gd name="T3" fmla="*/ 10 h 25"/>
                <a:gd name="T4" fmla="*/ 0 w 27"/>
                <a:gd name="T5" fmla="*/ 10 h 25"/>
                <a:gd name="T6" fmla="*/ 8 w 27"/>
                <a:gd name="T7" fmla="*/ 16 h 25"/>
                <a:gd name="T8" fmla="*/ 6 w 27"/>
                <a:gd name="T9" fmla="*/ 25 h 25"/>
                <a:gd name="T10" fmla="*/ 14 w 27"/>
                <a:gd name="T11" fmla="*/ 19 h 25"/>
                <a:gd name="T12" fmla="*/ 21 w 27"/>
                <a:gd name="T13" fmla="*/ 25 h 25"/>
                <a:gd name="T14" fmla="*/ 19 w 27"/>
                <a:gd name="T15" fmla="*/ 16 h 25"/>
                <a:gd name="T16" fmla="*/ 27 w 27"/>
                <a:gd name="T17" fmla="*/ 10 h 25"/>
                <a:gd name="T18" fmla="*/ 16 w 27"/>
                <a:gd name="T19" fmla="*/ 10 h 25"/>
                <a:gd name="T20" fmla="*/ 14 w 27"/>
                <a:gd name="T21" fmla="*/ 0 h 25"/>
                <a:gd name="T22" fmla="*/ 14 w 27"/>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5">
                  <a:moveTo>
                    <a:pt x="14" y="0"/>
                  </a:moveTo>
                  <a:lnTo>
                    <a:pt x="11" y="10"/>
                  </a:lnTo>
                  <a:lnTo>
                    <a:pt x="0" y="10"/>
                  </a:lnTo>
                  <a:lnTo>
                    <a:pt x="8" y="16"/>
                  </a:lnTo>
                  <a:lnTo>
                    <a:pt x="6" y="25"/>
                  </a:lnTo>
                  <a:lnTo>
                    <a:pt x="14" y="19"/>
                  </a:lnTo>
                  <a:lnTo>
                    <a:pt x="21" y="25"/>
                  </a:lnTo>
                  <a:lnTo>
                    <a:pt x="19" y="16"/>
                  </a:lnTo>
                  <a:lnTo>
                    <a:pt x="27" y="10"/>
                  </a:lnTo>
                  <a:lnTo>
                    <a:pt x="16" y="10"/>
                  </a:lnTo>
                  <a:lnTo>
                    <a:pt x="14" y="0"/>
                  </a:lnTo>
                  <a:lnTo>
                    <a:pt x="14"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58" name="Freeform 1412">
              <a:extLst>
                <a:ext uri="{FF2B5EF4-FFF2-40B4-BE49-F238E27FC236}">
                  <a16:creationId xmlns:a16="http://schemas.microsoft.com/office/drawing/2014/main" id="{A12ABC35-612A-4010-9216-2CA9F6D8B954}"/>
                </a:ext>
              </a:extLst>
            </p:cNvPr>
            <p:cNvSpPr>
              <a:spLocks/>
            </p:cNvSpPr>
            <p:nvPr>
              <p:custDataLst>
                <p:tags r:id="rId84"/>
              </p:custDataLst>
            </p:nvPr>
          </p:nvSpPr>
          <p:spPr bwMode="auto">
            <a:xfrm>
              <a:off x="6335337" y="3923175"/>
              <a:ext cx="42950" cy="45695"/>
            </a:xfrm>
            <a:custGeom>
              <a:avLst/>
              <a:gdLst>
                <a:gd name="T0" fmla="*/ 13 w 26"/>
                <a:gd name="T1" fmla="*/ 0 h 25"/>
                <a:gd name="T2" fmla="*/ 10 w 26"/>
                <a:gd name="T3" fmla="*/ 10 h 25"/>
                <a:gd name="T4" fmla="*/ 0 w 26"/>
                <a:gd name="T5" fmla="*/ 10 h 25"/>
                <a:gd name="T6" fmla="*/ 8 w 26"/>
                <a:gd name="T7" fmla="*/ 16 h 25"/>
                <a:gd name="T8" fmla="*/ 5 w 26"/>
                <a:gd name="T9" fmla="*/ 25 h 25"/>
                <a:gd name="T10" fmla="*/ 13 w 26"/>
                <a:gd name="T11" fmla="*/ 19 h 25"/>
                <a:gd name="T12" fmla="*/ 21 w 26"/>
                <a:gd name="T13" fmla="*/ 25 h 25"/>
                <a:gd name="T14" fmla="*/ 18 w 26"/>
                <a:gd name="T15" fmla="*/ 16 h 25"/>
                <a:gd name="T16" fmla="*/ 26 w 26"/>
                <a:gd name="T17" fmla="*/ 10 h 25"/>
                <a:gd name="T18" fmla="*/ 17 w 26"/>
                <a:gd name="T19" fmla="*/ 10 h 25"/>
                <a:gd name="T20" fmla="*/ 13 w 26"/>
                <a:gd name="T21" fmla="*/ 0 h 25"/>
                <a:gd name="T22" fmla="*/ 13 w 26"/>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5">
                  <a:moveTo>
                    <a:pt x="13" y="0"/>
                  </a:moveTo>
                  <a:lnTo>
                    <a:pt x="10" y="10"/>
                  </a:lnTo>
                  <a:lnTo>
                    <a:pt x="0" y="10"/>
                  </a:lnTo>
                  <a:lnTo>
                    <a:pt x="8" y="16"/>
                  </a:lnTo>
                  <a:lnTo>
                    <a:pt x="5" y="25"/>
                  </a:lnTo>
                  <a:lnTo>
                    <a:pt x="13" y="19"/>
                  </a:lnTo>
                  <a:lnTo>
                    <a:pt x="21" y="25"/>
                  </a:lnTo>
                  <a:lnTo>
                    <a:pt x="18" y="16"/>
                  </a:lnTo>
                  <a:lnTo>
                    <a:pt x="26" y="10"/>
                  </a:lnTo>
                  <a:lnTo>
                    <a:pt x="17" y="10"/>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59" name="Rectangle 1413">
              <a:extLst>
                <a:ext uri="{FF2B5EF4-FFF2-40B4-BE49-F238E27FC236}">
                  <a16:creationId xmlns:a16="http://schemas.microsoft.com/office/drawing/2014/main" id="{073213EA-6A46-4A4C-9673-B47DA068EDB1}"/>
                </a:ext>
              </a:extLst>
            </p:cNvPr>
            <p:cNvSpPr>
              <a:spLocks noChangeArrowheads="1"/>
            </p:cNvSpPr>
            <p:nvPr>
              <p:custDataLst>
                <p:tags r:id="rId85"/>
              </p:custDataLst>
            </p:nvPr>
          </p:nvSpPr>
          <p:spPr bwMode="auto">
            <a:xfrm>
              <a:off x="5882706" y="3859201"/>
              <a:ext cx="1428925" cy="828001"/>
            </a:xfrm>
            <a:prstGeom prst="rect">
              <a:avLst/>
            </a:pr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p>
          </p:txBody>
        </p:sp>
        <p:sp>
          <p:nvSpPr>
            <p:cNvPr id="160" name="AutoShape 1352">
              <a:extLst>
                <a:ext uri="{FF2B5EF4-FFF2-40B4-BE49-F238E27FC236}">
                  <a16:creationId xmlns:a16="http://schemas.microsoft.com/office/drawing/2014/main" id="{E287D10E-2399-4C0D-8CBF-84E8594B9C7B}"/>
                </a:ext>
              </a:extLst>
            </p:cNvPr>
            <p:cNvSpPr>
              <a:spLocks noChangeAspect="1" noChangeArrowheads="1" noTextEdit="1"/>
            </p:cNvSpPr>
            <p:nvPr>
              <p:custDataLst>
                <p:tags r:id="rId86"/>
              </p:custDataLst>
            </p:nvPr>
          </p:nvSpPr>
          <p:spPr bwMode="auto">
            <a:xfrm>
              <a:off x="5882706" y="3859201"/>
              <a:ext cx="1428925" cy="8280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p>
          </p:txBody>
        </p:sp>
      </p:grpSp>
      <p:grpSp>
        <p:nvGrpSpPr>
          <p:cNvPr id="19" name="Switzerland">
            <a:extLst>
              <a:ext uri="{FF2B5EF4-FFF2-40B4-BE49-F238E27FC236}">
                <a16:creationId xmlns:a16="http://schemas.microsoft.com/office/drawing/2014/main" id="{A12C02B6-92EC-489C-8A0C-065445050454}"/>
              </a:ext>
            </a:extLst>
          </p:cNvPr>
          <p:cNvGrpSpPr>
            <a:grpSpLocks noChangeAspect="1"/>
          </p:cNvGrpSpPr>
          <p:nvPr>
            <p:custDataLst>
              <p:tags r:id="rId8"/>
            </p:custDataLst>
          </p:nvPr>
        </p:nvGrpSpPr>
        <p:grpSpPr>
          <a:xfrm>
            <a:off x="8447140" y="5763105"/>
            <a:ext cx="497018" cy="288000"/>
            <a:chOff x="5882706" y="2671201"/>
            <a:chExt cx="1428925" cy="828001"/>
          </a:xfrm>
        </p:grpSpPr>
        <p:sp>
          <p:nvSpPr>
            <p:cNvPr id="162" name="Freeform 1313">
              <a:extLst>
                <a:ext uri="{FF2B5EF4-FFF2-40B4-BE49-F238E27FC236}">
                  <a16:creationId xmlns:a16="http://schemas.microsoft.com/office/drawing/2014/main" id="{EEDC5970-B30C-4117-A058-AF7C25B4A6E4}"/>
                </a:ext>
              </a:extLst>
            </p:cNvPr>
            <p:cNvSpPr>
              <a:spLocks/>
            </p:cNvSpPr>
            <p:nvPr>
              <p:custDataLst>
                <p:tags r:id="rId20"/>
              </p:custDataLst>
            </p:nvPr>
          </p:nvSpPr>
          <p:spPr bwMode="auto">
            <a:xfrm>
              <a:off x="5882706" y="2671201"/>
              <a:ext cx="1428925" cy="828001"/>
            </a:xfrm>
            <a:custGeom>
              <a:avLst/>
              <a:gdLst>
                <a:gd name="T0" fmla="*/ 865 w 865"/>
                <a:gd name="T1" fmla="*/ 454 h 454"/>
                <a:gd name="T2" fmla="*/ 865 w 865"/>
                <a:gd name="T3" fmla="*/ 0 h 454"/>
                <a:gd name="T4" fmla="*/ 0 w 865"/>
                <a:gd name="T5" fmla="*/ 0 h 454"/>
                <a:gd name="T6" fmla="*/ 0 w 865"/>
                <a:gd name="T7" fmla="*/ 454 h 454"/>
                <a:gd name="T8" fmla="*/ 865 w 865"/>
                <a:gd name="T9" fmla="*/ 454 h 454"/>
                <a:gd name="T10" fmla="*/ 865 w 865"/>
                <a:gd name="T11" fmla="*/ 454 h 454"/>
              </a:gdLst>
              <a:ahLst/>
              <a:cxnLst>
                <a:cxn ang="0">
                  <a:pos x="T0" y="T1"/>
                </a:cxn>
                <a:cxn ang="0">
                  <a:pos x="T2" y="T3"/>
                </a:cxn>
                <a:cxn ang="0">
                  <a:pos x="T4" y="T5"/>
                </a:cxn>
                <a:cxn ang="0">
                  <a:pos x="T6" y="T7"/>
                </a:cxn>
                <a:cxn ang="0">
                  <a:pos x="T8" y="T9"/>
                </a:cxn>
                <a:cxn ang="0">
                  <a:pos x="T10" y="T11"/>
                </a:cxn>
              </a:cxnLst>
              <a:rect l="0" t="0" r="r" b="b"/>
              <a:pathLst>
                <a:path w="865" h="454">
                  <a:moveTo>
                    <a:pt x="865" y="454"/>
                  </a:moveTo>
                  <a:lnTo>
                    <a:pt x="865" y="0"/>
                  </a:lnTo>
                  <a:lnTo>
                    <a:pt x="0" y="0"/>
                  </a:lnTo>
                  <a:lnTo>
                    <a:pt x="0" y="454"/>
                  </a:lnTo>
                  <a:lnTo>
                    <a:pt x="865" y="454"/>
                  </a:lnTo>
                  <a:lnTo>
                    <a:pt x="865" y="454"/>
                  </a:lnTo>
                  <a:close/>
                </a:path>
              </a:pathLst>
            </a:custGeom>
            <a:solidFill>
              <a:srgbClr val="E20025"/>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63" name="Freeform 1314">
              <a:extLst>
                <a:ext uri="{FF2B5EF4-FFF2-40B4-BE49-F238E27FC236}">
                  <a16:creationId xmlns:a16="http://schemas.microsoft.com/office/drawing/2014/main" id="{A1A9C7F5-0EE0-4773-A3D2-458DD40EE1F0}"/>
                </a:ext>
              </a:extLst>
            </p:cNvPr>
            <p:cNvSpPr>
              <a:spLocks/>
            </p:cNvSpPr>
            <p:nvPr>
              <p:custDataLst>
                <p:tags r:id="rId21"/>
              </p:custDataLst>
            </p:nvPr>
          </p:nvSpPr>
          <p:spPr bwMode="auto">
            <a:xfrm>
              <a:off x="6368375" y="2833518"/>
              <a:ext cx="457586" cy="503366"/>
            </a:xfrm>
            <a:custGeom>
              <a:avLst/>
              <a:gdLst>
                <a:gd name="T0" fmla="*/ 97 w 277"/>
                <a:gd name="T1" fmla="*/ 0 h 276"/>
                <a:gd name="T2" fmla="*/ 97 w 277"/>
                <a:gd name="T3" fmla="*/ 97 h 276"/>
                <a:gd name="T4" fmla="*/ 0 w 277"/>
                <a:gd name="T5" fmla="*/ 97 h 276"/>
                <a:gd name="T6" fmla="*/ 0 w 277"/>
                <a:gd name="T7" fmla="*/ 179 h 276"/>
                <a:gd name="T8" fmla="*/ 97 w 277"/>
                <a:gd name="T9" fmla="*/ 179 h 276"/>
                <a:gd name="T10" fmla="*/ 97 w 277"/>
                <a:gd name="T11" fmla="*/ 276 h 276"/>
                <a:gd name="T12" fmla="*/ 180 w 277"/>
                <a:gd name="T13" fmla="*/ 276 h 276"/>
                <a:gd name="T14" fmla="*/ 180 w 277"/>
                <a:gd name="T15" fmla="*/ 179 h 276"/>
                <a:gd name="T16" fmla="*/ 277 w 277"/>
                <a:gd name="T17" fmla="*/ 179 h 276"/>
                <a:gd name="T18" fmla="*/ 277 w 277"/>
                <a:gd name="T19" fmla="*/ 97 h 276"/>
                <a:gd name="T20" fmla="*/ 180 w 277"/>
                <a:gd name="T21" fmla="*/ 97 h 276"/>
                <a:gd name="T22" fmla="*/ 180 w 277"/>
                <a:gd name="T23" fmla="*/ 0 h 276"/>
                <a:gd name="T24" fmla="*/ 97 w 277"/>
                <a:gd name="T25" fmla="*/ 0 h 276"/>
                <a:gd name="T26" fmla="*/ 97 w 277"/>
                <a:gd name="T27"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7" h="276">
                  <a:moveTo>
                    <a:pt x="97" y="0"/>
                  </a:moveTo>
                  <a:lnTo>
                    <a:pt x="97" y="97"/>
                  </a:lnTo>
                  <a:lnTo>
                    <a:pt x="0" y="97"/>
                  </a:lnTo>
                  <a:lnTo>
                    <a:pt x="0" y="179"/>
                  </a:lnTo>
                  <a:lnTo>
                    <a:pt x="97" y="179"/>
                  </a:lnTo>
                  <a:lnTo>
                    <a:pt x="97" y="276"/>
                  </a:lnTo>
                  <a:lnTo>
                    <a:pt x="180" y="276"/>
                  </a:lnTo>
                  <a:lnTo>
                    <a:pt x="180" y="179"/>
                  </a:lnTo>
                  <a:lnTo>
                    <a:pt x="277" y="179"/>
                  </a:lnTo>
                  <a:lnTo>
                    <a:pt x="277" y="97"/>
                  </a:lnTo>
                  <a:lnTo>
                    <a:pt x="180" y="97"/>
                  </a:lnTo>
                  <a:lnTo>
                    <a:pt x="180" y="0"/>
                  </a:lnTo>
                  <a:lnTo>
                    <a:pt x="97" y="0"/>
                  </a:lnTo>
                  <a:lnTo>
                    <a:pt x="97"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64" name="Line 1315">
              <a:extLst>
                <a:ext uri="{FF2B5EF4-FFF2-40B4-BE49-F238E27FC236}">
                  <a16:creationId xmlns:a16="http://schemas.microsoft.com/office/drawing/2014/main" id="{A2254D2E-4DB9-4A5A-B5CB-D16BB81C01E5}"/>
                </a:ext>
              </a:extLst>
            </p:cNvPr>
            <p:cNvSpPr>
              <a:spLocks noChangeShapeType="1"/>
            </p:cNvSpPr>
            <p:nvPr>
              <p:custDataLst>
                <p:tags r:id="rId22"/>
              </p:custDataLst>
            </p:nvPr>
          </p:nvSpPr>
          <p:spPr bwMode="auto">
            <a:xfrm>
              <a:off x="6596343" y="3074259"/>
              <a:ext cx="0" cy="0"/>
            </a:xfrm>
            <a:prstGeom prst="line">
              <a:avLst/>
            </a:prstGeom>
            <a:noFill/>
            <a:ln w="9525">
              <a:no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dirty="0"/>
            </a:p>
          </p:txBody>
        </p:sp>
        <p:sp>
          <p:nvSpPr>
            <p:cNvPr id="165" name="Line 1316">
              <a:extLst>
                <a:ext uri="{FF2B5EF4-FFF2-40B4-BE49-F238E27FC236}">
                  <a16:creationId xmlns:a16="http://schemas.microsoft.com/office/drawing/2014/main" id="{2009E84F-3CF9-40F6-93A7-13ECB666DC73}"/>
                </a:ext>
              </a:extLst>
            </p:cNvPr>
            <p:cNvSpPr>
              <a:spLocks noChangeShapeType="1"/>
            </p:cNvSpPr>
            <p:nvPr>
              <p:custDataLst>
                <p:tags r:id="rId23"/>
              </p:custDataLst>
            </p:nvPr>
          </p:nvSpPr>
          <p:spPr bwMode="auto">
            <a:xfrm>
              <a:off x="6596343" y="3074259"/>
              <a:ext cx="0" cy="0"/>
            </a:xfrm>
            <a:prstGeom prst="line">
              <a:avLst/>
            </a:prstGeom>
            <a:noFill/>
            <a:ln w="9525">
              <a:no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dirty="0"/>
            </a:p>
          </p:txBody>
        </p:sp>
        <p:sp>
          <p:nvSpPr>
            <p:cNvPr id="166" name="Rectangle 1317">
              <a:extLst>
                <a:ext uri="{FF2B5EF4-FFF2-40B4-BE49-F238E27FC236}">
                  <a16:creationId xmlns:a16="http://schemas.microsoft.com/office/drawing/2014/main" id="{295818A9-3C4C-4500-8002-AAC0ACE259CA}"/>
                </a:ext>
              </a:extLst>
            </p:cNvPr>
            <p:cNvSpPr>
              <a:spLocks noChangeArrowheads="1"/>
            </p:cNvSpPr>
            <p:nvPr>
              <p:custDataLst>
                <p:tags r:id="rId24"/>
              </p:custDataLst>
            </p:nvPr>
          </p:nvSpPr>
          <p:spPr bwMode="auto">
            <a:xfrm>
              <a:off x="5882706" y="2671201"/>
              <a:ext cx="1428925" cy="828001"/>
            </a:xfrm>
            <a:prstGeom prst="rect">
              <a:avLst/>
            </a:pr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p>
          </p:txBody>
        </p:sp>
        <p:sp>
          <p:nvSpPr>
            <p:cNvPr id="167" name="AutoShape 1311">
              <a:extLst>
                <a:ext uri="{FF2B5EF4-FFF2-40B4-BE49-F238E27FC236}">
                  <a16:creationId xmlns:a16="http://schemas.microsoft.com/office/drawing/2014/main" id="{B0288AD7-842A-4764-8209-6EA1CC6C9BC7}"/>
                </a:ext>
              </a:extLst>
            </p:cNvPr>
            <p:cNvSpPr>
              <a:spLocks noChangeAspect="1" noChangeArrowheads="1" noTextEdit="1"/>
            </p:cNvSpPr>
            <p:nvPr>
              <p:custDataLst>
                <p:tags r:id="rId25"/>
              </p:custDataLst>
            </p:nvPr>
          </p:nvSpPr>
          <p:spPr bwMode="auto">
            <a:xfrm>
              <a:off x="5882706" y="2671201"/>
              <a:ext cx="1428925" cy="8280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p>
          </p:txBody>
        </p:sp>
      </p:grpSp>
      <p:grpSp>
        <p:nvGrpSpPr>
          <p:cNvPr id="20" name="Poland">
            <a:extLst>
              <a:ext uri="{FF2B5EF4-FFF2-40B4-BE49-F238E27FC236}">
                <a16:creationId xmlns:a16="http://schemas.microsoft.com/office/drawing/2014/main" id="{043D7D42-1524-4FAA-86F9-42314AE1E78A}"/>
              </a:ext>
            </a:extLst>
          </p:cNvPr>
          <p:cNvGrpSpPr>
            <a:grpSpLocks noChangeAspect="1"/>
          </p:cNvGrpSpPr>
          <p:nvPr>
            <p:custDataLst>
              <p:tags r:id="rId9"/>
            </p:custDataLst>
          </p:nvPr>
        </p:nvGrpSpPr>
        <p:grpSpPr>
          <a:xfrm>
            <a:off x="10629357" y="821264"/>
            <a:ext cx="497017" cy="288000"/>
            <a:chOff x="7595036" y="5047202"/>
            <a:chExt cx="1428925" cy="828002"/>
          </a:xfrm>
        </p:grpSpPr>
        <p:sp>
          <p:nvSpPr>
            <p:cNvPr id="170" name="Freeform 926">
              <a:extLst>
                <a:ext uri="{FF2B5EF4-FFF2-40B4-BE49-F238E27FC236}">
                  <a16:creationId xmlns:a16="http://schemas.microsoft.com/office/drawing/2014/main" id="{667D5211-884A-442A-9F1C-4B46BBEEFF9D}"/>
                </a:ext>
              </a:extLst>
            </p:cNvPr>
            <p:cNvSpPr>
              <a:spLocks/>
            </p:cNvSpPr>
            <p:nvPr>
              <p:custDataLst>
                <p:tags r:id="rId16"/>
              </p:custDataLst>
            </p:nvPr>
          </p:nvSpPr>
          <p:spPr bwMode="auto">
            <a:xfrm>
              <a:off x="7595036" y="5047202"/>
              <a:ext cx="1428925" cy="414001"/>
            </a:xfrm>
            <a:custGeom>
              <a:avLst/>
              <a:gdLst>
                <a:gd name="T0" fmla="*/ 866 w 866"/>
                <a:gd name="T1" fmla="*/ 227 h 227"/>
                <a:gd name="T2" fmla="*/ 0 w 866"/>
                <a:gd name="T3" fmla="*/ 227 h 227"/>
                <a:gd name="T4" fmla="*/ 0 w 866"/>
                <a:gd name="T5" fmla="*/ 0 h 227"/>
                <a:gd name="T6" fmla="*/ 866 w 866"/>
                <a:gd name="T7" fmla="*/ 0 h 227"/>
                <a:gd name="T8" fmla="*/ 866 w 866"/>
                <a:gd name="T9" fmla="*/ 227 h 227"/>
                <a:gd name="T10" fmla="*/ 866 w 866"/>
                <a:gd name="T11" fmla="*/ 227 h 227"/>
              </a:gdLst>
              <a:ahLst/>
              <a:cxnLst>
                <a:cxn ang="0">
                  <a:pos x="T0" y="T1"/>
                </a:cxn>
                <a:cxn ang="0">
                  <a:pos x="T2" y="T3"/>
                </a:cxn>
                <a:cxn ang="0">
                  <a:pos x="T4" y="T5"/>
                </a:cxn>
                <a:cxn ang="0">
                  <a:pos x="T6" y="T7"/>
                </a:cxn>
                <a:cxn ang="0">
                  <a:pos x="T8" y="T9"/>
                </a:cxn>
                <a:cxn ang="0">
                  <a:pos x="T10" y="T11"/>
                </a:cxn>
              </a:cxnLst>
              <a:rect l="0" t="0" r="r" b="b"/>
              <a:pathLst>
                <a:path w="866" h="227">
                  <a:moveTo>
                    <a:pt x="866" y="227"/>
                  </a:moveTo>
                  <a:lnTo>
                    <a:pt x="0" y="227"/>
                  </a:lnTo>
                  <a:lnTo>
                    <a:pt x="0" y="0"/>
                  </a:lnTo>
                  <a:lnTo>
                    <a:pt x="866" y="0"/>
                  </a:lnTo>
                  <a:lnTo>
                    <a:pt x="866" y="227"/>
                  </a:lnTo>
                  <a:lnTo>
                    <a:pt x="866" y="227"/>
                  </a:lnTo>
                  <a:close/>
                </a:path>
              </a:pathLst>
            </a:custGeom>
            <a:solidFill>
              <a:srgbClr val="FFFFFF"/>
            </a:solidFill>
            <a:ln w="9525" cap="flat" cmpd="sng" algn="ctr">
              <a:solidFill>
                <a:schemeClr val="accent2"/>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de-DE" sz="1300" dirty="0"/>
            </a:p>
          </p:txBody>
        </p:sp>
        <p:sp>
          <p:nvSpPr>
            <p:cNvPr id="171" name="Freeform 927">
              <a:extLst>
                <a:ext uri="{FF2B5EF4-FFF2-40B4-BE49-F238E27FC236}">
                  <a16:creationId xmlns:a16="http://schemas.microsoft.com/office/drawing/2014/main" id="{5DCD603F-2D07-4DAF-8CEA-DD57D7B96327}"/>
                </a:ext>
              </a:extLst>
            </p:cNvPr>
            <p:cNvSpPr>
              <a:spLocks/>
            </p:cNvSpPr>
            <p:nvPr>
              <p:custDataLst>
                <p:tags r:id="rId17"/>
              </p:custDataLst>
            </p:nvPr>
          </p:nvSpPr>
          <p:spPr bwMode="auto">
            <a:xfrm>
              <a:off x="7595036" y="5461203"/>
              <a:ext cx="1428925" cy="414001"/>
            </a:xfrm>
            <a:custGeom>
              <a:avLst/>
              <a:gdLst>
                <a:gd name="T0" fmla="*/ 866 w 866"/>
                <a:gd name="T1" fmla="*/ 0 h 227"/>
                <a:gd name="T2" fmla="*/ 0 w 866"/>
                <a:gd name="T3" fmla="*/ 0 h 227"/>
                <a:gd name="T4" fmla="*/ 0 w 866"/>
                <a:gd name="T5" fmla="*/ 227 h 227"/>
                <a:gd name="T6" fmla="*/ 866 w 866"/>
                <a:gd name="T7" fmla="*/ 227 h 227"/>
                <a:gd name="T8" fmla="*/ 866 w 866"/>
                <a:gd name="T9" fmla="*/ 0 h 227"/>
                <a:gd name="T10" fmla="*/ 866 w 866"/>
                <a:gd name="T11" fmla="*/ 0 h 227"/>
              </a:gdLst>
              <a:ahLst/>
              <a:cxnLst>
                <a:cxn ang="0">
                  <a:pos x="T0" y="T1"/>
                </a:cxn>
                <a:cxn ang="0">
                  <a:pos x="T2" y="T3"/>
                </a:cxn>
                <a:cxn ang="0">
                  <a:pos x="T4" y="T5"/>
                </a:cxn>
                <a:cxn ang="0">
                  <a:pos x="T6" y="T7"/>
                </a:cxn>
                <a:cxn ang="0">
                  <a:pos x="T8" y="T9"/>
                </a:cxn>
                <a:cxn ang="0">
                  <a:pos x="T10" y="T11"/>
                </a:cxn>
              </a:cxnLst>
              <a:rect l="0" t="0" r="r" b="b"/>
              <a:pathLst>
                <a:path w="866" h="227">
                  <a:moveTo>
                    <a:pt x="866" y="0"/>
                  </a:moveTo>
                  <a:lnTo>
                    <a:pt x="0" y="0"/>
                  </a:lnTo>
                  <a:lnTo>
                    <a:pt x="0" y="227"/>
                  </a:lnTo>
                  <a:lnTo>
                    <a:pt x="866" y="227"/>
                  </a:lnTo>
                  <a:lnTo>
                    <a:pt x="866" y="0"/>
                  </a:lnTo>
                  <a:lnTo>
                    <a:pt x="866" y="0"/>
                  </a:lnTo>
                  <a:close/>
                </a:path>
              </a:pathLst>
            </a:custGeom>
            <a:solidFill>
              <a:srgbClr val="E20025"/>
            </a:solidFill>
            <a:ln w="9525">
              <a:noFill/>
              <a:round/>
              <a:headEnd/>
              <a:tailEnd/>
            </a:ln>
          </p:spPr>
          <p:txBody>
            <a:bodyPr vert="horz" wrap="square" lIns="91440" tIns="45720" rIns="91440" bIns="45720" numCol="1" anchor="t" anchorCtr="0" compatLnSpc="1">
              <a:prstTxWarp prst="textNoShape">
                <a:avLst/>
              </a:prstTxWarp>
            </a:bodyPr>
            <a:lstStyle/>
            <a:p>
              <a:endParaRPr lang="de-DE" sz="1300" dirty="0"/>
            </a:p>
          </p:txBody>
        </p:sp>
        <p:sp>
          <p:nvSpPr>
            <p:cNvPr id="172" name="Rectangle 928">
              <a:extLst>
                <a:ext uri="{FF2B5EF4-FFF2-40B4-BE49-F238E27FC236}">
                  <a16:creationId xmlns:a16="http://schemas.microsoft.com/office/drawing/2014/main" id="{316B78BC-408D-47D5-B693-74729DA61BCF}"/>
                </a:ext>
              </a:extLst>
            </p:cNvPr>
            <p:cNvSpPr>
              <a:spLocks noChangeArrowheads="1"/>
            </p:cNvSpPr>
            <p:nvPr>
              <p:custDataLst>
                <p:tags r:id="rId18"/>
              </p:custDataLst>
            </p:nvPr>
          </p:nvSpPr>
          <p:spPr bwMode="auto">
            <a:xfrm>
              <a:off x="7595036" y="5047202"/>
              <a:ext cx="1428925" cy="828001"/>
            </a:xfrm>
            <a:prstGeom prst="rect">
              <a:avLst/>
            </a:prstGeom>
            <a:noFill/>
            <a:ln w="1"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300" dirty="0"/>
            </a:p>
          </p:txBody>
        </p:sp>
        <p:sp>
          <p:nvSpPr>
            <p:cNvPr id="173" name="AutoShape 924">
              <a:extLst>
                <a:ext uri="{FF2B5EF4-FFF2-40B4-BE49-F238E27FC236}">
                  <a16:creationId xmlns:a16="http://schemas.microsoft.com/office/drawing/2014/main" id="{6AD2DB97-6A25-40D9-8FE2-652E5BB15FB3}"/>
                </a:ext>
              </a:extLst>
            </p:cNvPr>
            <p:cNvSpPr>
              <a:spLocks noChangeAspect="1" noChangeArrowheads="1" noTextEdit="1"/>
            </p:cNvSpPr>
            <p:nvPr>
              <p:custDataLst>
                <p:tags r:id="rId19"/>
              </p:custDataLst>
            </p:nvPr>
          </p:nvSpPr>
          <p:spPr bwMode="auto">
            <a:xfrm>
              <a:off x="7595036" y="5047202"/>
              <a:ext cx="1428925" cy="8280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300" dirty="0"/>
            </a:p>
          </p:txBody>
        </p:sp>
      </p:grpSp>
      <p:grpSp>
        <p:nvGrpSpPr>
          <p:cNvPr id="21" name="France">
            <a:extLst>
              <a:ext uri="{FF2B5EF4-FFF2-40B4-BE49-F238E27FC236}">
                <a16:creationId xmlns:a16="http://schemas.microsoft.com/office/drawing/2014/main" id="{AD9F61FD-B501-44CA-9339-B40C0B8DB15E}"/>
              </a:ext>
            </a:extLst>
          </p:cNvPr>
          <p:cNvGrpSpPr>
            <a:grpSpLocks noChangeAspect="1"/>
          </p:cNvGrpSpPr>
          <p:nvPr>
            <p:custDataLst>
              <p:tags r:id="rId10"/>
            </p:custDataLst>
          </p:nvPr>
        </p:nvGrpSpPr>
        <p:grpSpPr>
          <a:xfrm>
            <a:off x="4185878" y="1638787"/>
            <a:ext cx="497018" cy="288000"/>
            <a:chOff x="2304860" y="1483200"/>
            <a:chExt cx="1428925" cy="828001"/>
          </a:xfrm>
        </p:grpSpPr>
        <p:sp>
          <p:nvSpPr>
            <p:cNvPr id="176" name="AutoShape 2282">
              <a:extLst>
                <a:ext uri="{FF2B5EF4-FFF2-40B4-BE49-F238E27FC236}">
                  <a16:creationId xmlns:a16="http://schemas.microsoft.com/office/drawing/2014/main" id="{13B3445F-A56E-4EBC-B942-F940B8E183D0}"/>
                </a:ext>
              </a:extLst>
            </p:cNvPr>
            <p:cNvSpPr>
              <a:spLocks noChangeAspect="1" noChangeArrowheads="1" noTextEdit="1"/>
            </p:cNvSpPr>
            <p:nvPr>
              <p:custDataLst>
                <p:tags r:id="rId11"/>
              </p:custDataLst>
            </p:nvPr>
          </p:nvSpPr>
          <p:spPr bwMode="auto">
            <a:xfrm>
              <a:off x="2304860" y="1483200"/>
              <a:ext cx="1428925" cy="8280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300" dirty="0"/>
            </a:p>
          </p:txBody>
        </p:sp>
        <p:sp>
          <p:nvSpPr>
            <p:cNvPr id="177" name="Freeform 2284">
              <a:extLst>
                <a:ext uri="{FF2B5EF4-FFF2-40B4-BE49-F238E27FC236}">
                  <a16:creationId xmlns:a16="http://schemas.microsoft.com/office/drawing/2014/main" id="{E9717395-ECB2-45F2-B75F-0E6E16A6BE9D}"/>
                </a:ext>
              </a:extLst>
            </p:cNvPr>
            <p:cNvSpPr>
              <a:spLocks/>
            </p:cNvSpPr>
            <p:nvPr>
              <p:custDataLst>
                <p:tags r:id="rId12"/>
              </p:custDataLst>
            </p:nvPr>
          </p:nvSpPr>
          <p:spPr bwMode="auto">
            <a:xfrm>
              <a:off x="3258027" y="1483200"/>
              <a:ext cx="475758" cy="828001"/>
            </a:xfrm>
            <a:custGeom>
              <a:avLst/>
              <a:gdLst>
                <a:gd name="T0" fmla="*/ 0 w 288"/>
                <a:gd name="T1" fmla="*/ 454 h 454"/>
                <a:gd name="T2" fmla="*/ 0 w 288"/>
                <a:gd name="T3" fmla="*/ 0 h 454"/>
                <a:gd name="T4" fmla="*/ 288 w 288"/>
                <a:gd name="T5" fmla="*/ 0 h 454"/>
                <a:gd name="T6" fmla="*/ 288 w 288"/>
                <a:gd name="T7" fmla="*/ 454 h 454"/>
                <a:gd name="T8" fmla="*/ 0 w 288"/>
                <a:gd name="T9" fmla="*/ 454 h 454"/>
                <a:gd name="T10" fmla="*/ 0 w 288"/>
                <a:gd name="T11" fmla="*/ 454 h 454"/>
              </a:gdLst>
              <a:ahLst/>
              <a:cxnLst>
                <a:cxn ang="0">
                  <a:pos x="T0" y="T1"/>
                </a:cxn>
                <a:cxn ang="0">
                  <a:pos x="T2" y="T3"/>
                </a:cxn>
                <a:cxn ang="0">
                  <a:pos x="T4" y="T5"/>
                </a:cxn>
                <a:cxn ang="0">
                  <a:pos x="T6" y="T7"/>
                </a:cxn>
                <a:cxn ang="0">
                  <a:pos x="T8" y="T9"/>
                </a:cxn>
                <a:cxn ang="0">
                  <a:pos x="T10" y="T11"/>
                </a:cxn>
              </a:cxnLst>
              <a:rect l="0" t="0" r="r" b="b"/>
              <a:pathLst>
                <a:path w="288" h="454">
                  <a:moveTo>
                    <a:pt x="0" y="454"/>
                  </a:moveTo>
                  <a:lnTo>
                    <a:pt x="0" y="0"/>
                  </a:lnTo>
                  <a:lnTo>
                    <a:pt x="288" y="0"/>
                  </a:lnTo>
                  <a:lnTo>
                    <a:pt x="288" y="454"/>
                  </a:lnTo>
                  <a:lnTo>
                    <a:pt x="0" y="454"/>
                  </a:lnTo>
                  <a:lnTo>
                    <a:pt x="0" y="454"/>
                  </a:lnTo>
                  <a:close/>
                </a:path>
              </a:pathLst>
            </a:custGeom>
            <a:solidFill>
              <a:srgbClr val="E20025"/>
            </a:solidFill>
            <a:ln w="952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de-DE" sz="1300" dirty="0"/>
            </a:p>
          </p:txBody>
        </p:sp>
        <p:sp>
          <p:nvSpPr>
            <p:cNvPr id="178" name="Freeform 2285">
              <a:extLst>
                <a:ext uri="{FF2B5EF4-FFF2-40B4-BE49-F238E27FC236}">
                  <a16:creationId xmlns:a16="http://schemas.microsoft.com/office/drawing/2014/main" id="{7D10E259-C78C-485F-99C5-B8C37194A087}"/>
                </a:ext>
              </a:extLst>
            </p:cNvPr>
            <p:cNvSpPr>
              <a:spLocks/>
            </p:cNvSpPr>
            <p:nvPr>
              <p:custDataLst>
                <p:tags r:id="rId13"/>
              </p:custDataLst>
            </p:nvPr>
          </p:nvSpPr>
          <p:spPr bwMode="auto">
            <a:xfrm>
              <a:off x="2304860" y="1483200"/>
              <a:ext cx="475758" cy="828001"/>
            </a:xfrm>
            <a:custGeom>
              <a:avLst/>
              <a:gdLst>
                <a:gd name="T0" fmla="*/ 0 w 288"/>
                <a:gd name="T1" fmla="*/ 454 h 454"/>
                <a:gd name="T2" fmla="*/ 0 w 288"/>
                <a:gd name="T3" fmla="*/ 0 h 454"/>
                <a:gd name="T4" fmla="*/ 288 w 288"/>
                <a:gd name="T5" fmla="*/ 0 h 454"/>
                <a:gd name="T6" fmla="*/ 288 w 288"/>
                <a:gd name="T7" fmla="*/ 454 h 454"/>
                <a:gd name="T8" fmla="*/ 0 w 288"/>
                <a:gd name="T9" fmla="*/ 454 h 454"/>
                <a:gd name="T10" fmla="*/ 0 w 288"/>
                <a:gd name="T11" fmla="*/ 454 h 454"/>
              </a:gdLst>
              <a:ahLst/>
              <a:cxnLst>
                <a:cxn ang="0">
                  <a:pos x="T0" y="T1"/>
                </a:cxn>
                <a:cxn ang="0">
                  <a:pos x="T2" y="T3"/>
                </a:cxn>
                <a:cxn ang="0">
                  <a:pos x="T4" y="T5"/>
                </a:cxn>
                <a:cxn ang="0">
                  <a:pos x="T6" y="T7"/>
                </a:cxn>
                <a:cxn ang="0">
                  <a:pos x="T8" y="T9"/>
                </a:cxn>
                <a:cxn ang="0">
                  <a:pos x="T10" y="T11"/>
                </a:cxn>
              </a:cxnLst>
              <a:rect l="0" t="0" r="r" b="b"/>
              <a:pathLst>
                <a:path w="288" h="454">
                  <a:moveTo>
                    <a:pt x="0" y="454"/>
                  </a:moveTo>
                  <a:lnTo>
                    <a:pt x="0" y="0"/>
                  </a:lnTo>
                  <a:lnTo>
                    <a:pt x="288" y="0"/>
                  </a:lnTo>
                  <a:lnTo>
                    <a:pt x="288" y="454"/>
                  </a:lnTo>
                  <a:lnTo>
                    <a:pt x="0" y="454"/>
                  </a:lnTo>
                  <a:lnTo>
                    <a:pt x="0" y="454"/>
                  </a:lnTo>
                  <a:close/>
                </a:path>
              </a:pathLst>
            </a:custGeom>
            <a:solidFill>
              <a:srgbClr val="004677"/>
            </a:solidFill>
            <a:ln w="952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de-DE" sz="1300" dirty="0"/>
            </a:p>
          </p:txBody>
        </p:sp>
        <p:sp>
          <p:nvSpPr>
            <p:cNvPr id="179" name="Freeform 2286">
              <a:extLst>
                <a:ext uri="{FF2B5EF4-FFF2-40B4-BE49-F238E27FC236}">
                  <a16:creationId xmlns:a16="http://schemas.microsoft.com/office/drawing/2014/main" id="{94E1AB9B-F2AC-4795-A62B-507D5317810E}"/>
                </a:ext>
              </a:extLst>
            </p:cNvPr>
            <p:cNvSpPr>
              <a:spLocks/>
            </p:cNvSpPr>
            <p:nvPr>
              <p:custDataLst>
                <p:tags r:id="rId14"/>
              </p:custDataLst>
            </p:nvPr>
          </p:nvSpPr>
          <p:spPr bwMode="auto">
            <a:xfrm>
              <a:off x="2780618" y="1483200"/>
              <a:ext cx="477410" cy="828001"/>
            </a:xfrm>
            <a:custGeom>
              <a:avLst/>
              <a:gdLst>
                <a:gd name="T0" fmla="*/ 0 w 289"/>
                <a:gd name="T1" fmla="*/ 454 h 454"/>
                <a:gd name="T2" fmla="*/ 0 w 289"/>
                <a:gd name="T3" fmla="*/ 0 h 454"/>
                <a:gd name="T4" fmla="*/ 289 w 289"/>
                <a:gd name="T5" fmla="*/ 0 h 454"/>
                <a:gd name="T6" fmla="*/ 289 w 289"/>
                <a:gd name="T7" fmla="*/ 454 h 454"/>
                <a:gd name="T8" fmla="*/ 0 w 289"/>
                <a:gd name="T9" fmla="*/ 454 h 454"/>
                <a:gd name="T10" fmla="*/ 0 w 289"/>
                <a:gd name="T11" fmla="*/ 454 h 454"/>
              </a:gdLst>
              <a:ahLst/>
              <a:cxnLst>
                <a:cxn ang="0">
                  <a:pos x="T0" y="T1"/>
                </a:cxn>
                <a:cxn ang="0">
                  <a:pos x="T2" y="T3"/>
                </a:cxn>
                <a:cxn ang="0">
                  <a:pos x="T4" y="T5"/>
                </a:cxn>
                <a:cxn ang="0">
                  <a:pos x="T6" y="T7"/>
                </a:cxn>
                <a:cxn ang="0">
                  <a:pos x="T8" y="T9"/>
                </a:cxn>
                <a:cxn ang="0">
                  <a:pos x="T10" y="T11"/>
                </a:cxn>
              </a:cxnLst>
              <a:rect l="0" t="0" r="r" b="b"/>
              <a:pathLst>
                <a:path w="289" h="454">
                  <a:moveTo>
                    <a:pt x="0" y="454"/>
                  </a:moveTo>
                  <a:lnTo>
                    <a:pt x="0" y="0"/>
                  </a:lnTo>
                  <a:lnTo>
                    <a:pt x="289" y="0"/>
                  </a:lnTo>
                  <a:lnTo>
                    <a:pt x="289" y="454"/>
                  </a:lnTo>
                  <a:lnTo>
                    <a:pt x="0" y="454"/>
                  </a:lnTo>
                  <a:lnTo>
                    <a:pt x="0" y="454"/>
                  </a:lnTo>
                  <a:close/>
                </a:path>
              </a:pathLst>
            </a:custGeom>
            <a:solidFill>
              <a:srgbClr val="FFFFFF"/>
            </a:solidFill>
            <a:ln w="9525" cap="flat" cmpd="sng" algn="ctr">
              <a:solidFill>
                <a:schemeClr val="accent2"/>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de-DE" sz="1300" dirty="0"/>
            </a:p>
          </p:txBody>
        </p:sp>
        <p:sp>
          <p:nvSpPr>
            <p:cNvPr id="180" name="Rectangle 2287">
              <a:extLst>
                <a:ext uri="{FF2B5EF4-FFF2-40B4-BE49-F238E27FC236}">
                  <a16:creationId xmlns:a16="http://schemas.microsoft.com/office/drawing/2014/main" id="{DE5AC199-2E97-4989-91DE-A944AC4A1D08}"/>
                </a:ext>
              </a:extLst>
            </p:cNvPr>
            <p:cNvSpPr>
              <a:spLocks noChangeArrowheads="1"/>
            </p:cNvSpPr>
            <p:nvPr>
              <p:custDataLst>
                <p:tags r:id="rId15"/>
              </p:custDataLst>
            </p:nvPr>
          </p:nvSpPr>
          <p:spPr bwMode="auto">
            <a:xfrm>
              <a:off x="2304860" y="1483200"/>
              <a:ext cx="1428925" cy="828001"/>
            </a:xfrm>
            <a:prstGeom prst="rect">
              <a:avLst/>
            </a:prstGeom>
            <a:noFill/>
            <a:ln w="9525"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sz="1300" dirty="0"/>
            </a:p>
          </p:txBody>
        </p:sp>
      </p:grpSp>
      <p:sp>
        <p:nvSpPr>
          <p:cNvPr id="25" name="Freihandform: Form 24">
            <a:extLst>
              <a:ext uri="{FF2B5EF4-FFF2-40B4-BE49-F238E27FC236}">
                <a16:creationId xmlns:a16="http://schemas.microsoft.com/office/drawing/2014/main" id="{2B5987B6-84D2-4486-BC32-0BEFBFAD3C2D}"/>
              </a:ext>
            </a:extLst>
          </p:cNvPr>
          <p:cNvSpPr/>
          <p:nvPr/>
        </p:nvSpPr>
        <p:spPr>
          <a:xfrm>
            <a:off x="6914606" y="1001486"/>
            <a:ext cx="4606249" cy="3857897"/>
          </a:xfrm>
          <a:custGeom>
            <a:avLst/>
            <a:gdLst>
              <a:gd name="connsiteX0" fmla="*/ 4589417 w 4606249"/>
              <a:gd name="connsiteY0" fmla="*/ 0 h 3857897"/>
              <a:gd name="connsiteX1" fmla="*/ 3901440 w 4606249"/>
              <a:gd name="connsiteY1" fmla="*/ 2438400 h 3857897"/>
              <a:gd name="connsiteX2" fmla="*/ 0 w 4606249"/>
              <a:gd name="connsiteY2" fmla="*/ 3857897 h 3857897"/>
            </a:gdLst>
            <a:ahLst/>
            <a:cxnLst>
              <a:cxn ang="0">
                <a:pos x="connsiteX0" y="connsiteY0"/>
              </a:cxn>
              <a:cxn ang="0">
                <a:pos x="connsiteX1" y="connsiteY1"/>
              </a:cxn>
              <a:cxn ang="0">
                <a:pos x="connsiteX2" y="connsiteY2"/>
              </a:cxn>
            </a:cxnLst>
            <a:rect l="l" t="t" r="r" b="b"/>
            <a:pathLst>
              <a:path w="4606249" h="3857897">
                <a:moveTo>
                  <a:pt x="4589417" y="0"/>
                </a:moveTo>
                <a:cubicBezTo>
                  <a:pt x="4627880" y="897708"/>
                  <a:pt x="4666343" y="1795417"/>
                  <a:pt x="3901440" y="2438400"/>
                </a:cubicBezTo>
                <a:cubicBezTo>
                  <a:pt x="3136537" y="3081383"/>
                  <a:pt x="609600" y="3622766"/>
                  <a:pt x="0" y="3857897"/>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4" name="Rechteck 183">
            <a:extLst>
              <a:ext uri="{FF2B5EF4-FFF2-40B4-BE49-F238E27FC236}">
                <a16:creationId xmlns:a16="http://schemas.microsoft.com/office/drawing/2014/main" id="{F601DF69-D77D-45E2-A13F-7AEC810B264A}"/>
              </a:ext>
            </a:extLst>
          </p:cNvPr>
          <p:cNvSpPr/>
          <p:nvPr/>
        </p:nvSpPr>
        <p:spPr>
          <a:xfrm>
            <a:off x="11905110" y="0"/>
            <a:ext cx="899294" cy="4187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dirty="0" err="1"/>
          </a:p>
        </p:txBody>
      </p:sp>
      <p:sp>
        <p:nvSpPr>
          <p:cNvPr id="186" name="Rechteck 185">
            <a:extLst>
              <a:ext uri="{FF2B5EF4-FFF2-40B4-BE49-F238E27FC236}">
                <a16:creationId xmlns:a16="http://schemas.microsoft.com/office/drawing/2014/main" id="{6A239557-5260-4542-9CDF-CF96A5B05D17}"/>
              </a:ext>
            </a:extLst>
          </p:cNvPr>
          <p:cNvSpPr/>
          <p:nvPr/>
        </p:nvSpPr>
        <p:spPr>
          <a:xfrm>
            <a:off x="3574562" y="-168301"/>
            <a:ext cx="8537563" cy="350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dirty="0" err="1"/>
          </a:p>
        </p:txBody>
      </p:sp>
      <p:sp>
        <p:nvSpPr>
          <p:cNvPr id="4" name="Datumsplatzhalter 5">
            <a:extLst>
              <a:ext uri="{FF2B5EF4-FFF2-40B4-BE49-F238E27FC236}">
                <a16:creationId xmlns:a16="http://schemas.microsoft.com/office/drawing/2014/main" id="{8FEA6DF3-8D57-5465-B7C3-80E7801CB856}"/>
              </a:ext>
            </a:extLst>
          </p:cNvPr>
          <p:cNvSpPr txBox="1">
            <a:spLocks/>
          </p:cNvSpPr>
          <p:nvPr/>
        </p:nvSpPr>
        <p:spPr>
          <a:xfrm>
            <a:off x="513693" y="6356349"/>
            <a:ext cx="10260000" cy="305989"/>
          </a:xfrm>
          <a:prstGeom prst="rect">
            <a:avLst/>
          </a:prstGeom>
        </p:spPr>
        <p:txBody>
          <a:bodyPr/>
          <a:lstStyle>
            <a:defPPr>
              <a:defRPr lang="de-DE"/>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a:lstStyle>
          <a:p>
            <a:r>
              <a:rPr lang="de-DE" sz="1000" dirty="0"/>
              <a:t>Steffen Braun</a:t>
            </a:r>
            <a:endParaRPr lang="en-US" sz="1000" dirty="0"/>
          </a:p>
        </p:txBody>
      </p:sp>
      <p:sp>
        <p:nvSpPr>
          <p:cNvPr id="5" name="Foliennummernplatzhalter 2">
            <a:extLst>
              <a:ext uri="{FF2B5EF4-FFF2-40B4-BE49-F238E27FC236}">
                <a16:creationId xmlns:a16="http://schemas.microsoft.com/office/drawing/2014/main" id="{6DDA4C99-3119-7C63-7BA2-41231E8E9DF3}"/>
              </a:ext>
            </a:extLst>
          </p:cNvPr>
          <p:cNvSpPr txBox="1">
            <a:spLocks/>
          </p:cNvSpPr>
          <p:nvPr/>
        </p:nvSpPr>
        <p:spPr>
          <a:xfrm>
            <a:off x="103534" y="6356348"/>
            <a:ext cx="432000" cy="306407"/>
          </a:xfrm>
          <a:prstGeom prst="rect">
            <a:avLst/>
          </a:prstGeom>
        </p:spPr>
        <p:txBody>
          <a:bodyPr vert="horz" lIns="0" tIns="0" rIns="0" bIns="0" rtlCol="0" anchor="ctr"/>
          <a:lstStyle>
            <a:defPPr>
              <a:defRPr lang="de-DE"/>
            </a:defPPr>
            <a:lvl1pPr marL="0" algn="r" defTabSz="957835" rtl="0" eaLnBrk="1" latinLnBrk="0" hangingPunct="1">
              <a:defRPr sz="1000" b="1" kern="1200">
                <a:solidFill>
                  <a:schemeClr val="tx2"/>
                </a:solidFill>
                <a:latin typeface="+mn-lt"/>
                <a:ea typeface="+mn-ea"/>
                <a:cs typeface="Arial" panose="020B0604020202020204" pitchFamily="34" charset="0"/>
              </a:defRPr>
            </a:lvl1pPr>
            <a:lvl2pPr marL="478917" algn="l" defTabSz="957835" rtl="0" eaLnBrk="1" latinLnBrk="0" hangingPunct="1">
              <a:defRPr sz="1900" kern="1200">
                <a:solidFill>
                  <a:schemeClr val="tx1"/>
                </a:solidFill>
                <a:latin typeface="+mn-lt"/>
                <a:ea typeface="+mn-ea"/>
                <a:cs typeface="+mn-cs"/>
              </a:defRPr>
            </a:lvl2pPr>
            <a:lvl3pPr marL="957835" algn="l" defTabSz="957835" rtl="0" eaLnBrk="1" latinLnBrk="0" hangingPunct="1">
              <a:defRPr sz="1900" kern="1200">
                <a:solidFill>
                  <a:schemeClr val="tx1"/>
                </a:solidFill>
                <a:latin typeface="+mn-lt"/>
                <a:ea typeface="+mn-ea"/>
                <a:cs typeface="+mn-cs"/>
              </a:defRPr>
            </a:lvl3pPr>
            <a:lvl4pPr marL="1436752" algn="l" defTabSz="957835" rtl="0" eaLnBrk="1" latinLnBrk="0" hangingPunct="1">
              <a:defRPr sz="1900" kern="1200">
                <a:solidFill>
                  <a:schemeClr val="tx1"/>
                </a:solidFill>
                <a:latin typeface="+mn-lt"/>
                <a:ea typeface="+mn-ea"/>
                <a:cs typeface="+mn-cs"/>
              </a:defRPr>
            </a:lvl4pPr>
            <a:lvl5pPr marL="1915669" algn="l" defTabSz="957835" rtl="0" eaLnBrk="1" latinLnBrk="0" hangingPunct="1">
              <a:defRPr sz="1900" kern="1200">
                <a:solidFill>
                  <a:schemeClr val="tx1"/>
                </a:solidFill>
                <a:latin typeface="+mn-lt"/>
                <a:ea typeface="+mn-ea"/>
                <a:cs typeface="+mn-cs"/>
              </a:defRPr>
            </a:lvl5pPr>
            <a:lvl6pPr marL="2394586" algn="l" defTabSz="957835" rtl="0" eaLnBrk="1" latinLnBrk="0" hangingPunct="1">
              <a:defRPr sz="1900" kern="1200">
                <a:solidFill>
                  <a:schemeClr val="tx1"/>
                </a:solidFill>
                <a:latin typeface="+mn-lt"/>
                <a:ea typeface="+mn-ea"/>
                <a:cs typeface="+mn-cs"/>
              </a:defRPr>
            </a:lvl6pPr>
            <a:lvl7pPr marL="2873504" algn="l" defTabSz="957835" rtl="0" eaLnBrk="1" latinLnBrk="0" hangingPunct="1">
              <a:defRPr sz="1900" kern="1200">
                <a:solidFill>
                  <a:schemeClr val="tx1"/>
                </a:solidFill>
                <a:latin typeface="+mn-lt"/>
                <a:ea typeface="+mn-ea"/>
                <a:cs typeface="+mn-cs"/>
              </a:defRPr>
            </a:lvl7pPr>
            <a:lvl8pPr marL="3352421" algn="l" defTabSz="957835" rtl="0" eaLnBrk="1" latinLnBrk="0" hangingPunct="1">
              <a:defRPr sz="1900" kern="1200">
                <a:solidFill>
                  <a:schemeClr val="tx1"/>
                </a:solidFill>
                <a:latin typeface="+mn-lt"/>
                <a:ea typeface="+mn-ea"/>
                <a:cs typeface="+mn-cs"/>
              </a:defRPr>
            </a:lvl8pPr>
            <a:lvl9pPr marL="3831338" algn="l" defTabSz="957835" rtl="0" eaLnBrk="1" latinLnBrk="0" hangingPunct="1">
              <a:defRPr sz="1900" kern="1200">
                <a:solidFill>
                  <a:schemeClr val="tx1"/>
                </a:solidFill>
                <a:latin typeface="+mn-lt"/>
                <a:ea typeface="+mn-ea"/>
                <a:cs typeface="+mn-cs"/>
              </a:defRPr>
            </a:lvl9pPr>
          </a:lstStyle>
          <a:p>
            <a:fld id="{1F6E9E6B-7FAD-4A8F-80B7-7EB22C50FD15}" type="slidenum">
              <a:rPr lang="en-US" smtClean="0"/>
              <a:pPr/>
              <a:t>16</a:t>
            </a:fld>
            <a:endParaRPr lang="en-US" dirty="0"/>
          </a:p>
        </p:txBody>
      </p:sp>
    </p:spTree>
    <p:custDataLst>
      <p:tags r:id="rId1"/>
    </p:custDataLst>
    <p:extLst>
      <p:ext uri="{BB962C8B-B14F-4D97-AF65-F5344CB8AC3E}">
        <p14:creationId xmlns:p14="http://schemas.microsoft.com/office/powerpoint/2010/main" val="4132557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CE3B1C6-0F6C-4D0F-9754-F50B27FE4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092572"/>
            <a:ext cx="9144000" cy="5143500"/>
          </a:xfrm>
          <a:prstGeom prst="rect">
            <a:avLst/>
          </a:prstGeom>
        </p:spPr>
      </p:pic>
    </p:spTree>
    <p:extLst>
      <p:ext uri="{BB962C8B-B14F-4D97-AF65-F5344CB8AC3E}">
        <p14:creationId xmlns:p14="http://schemas.microsoft.com/office/powerpoint/2010/main" val="3015220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Geschäftsbereich Werkzeugmaschinen</a:t>
            </a:r>
          </a:p>
        </p:txBody>
      </p:sp>
      <p:sp>
        <p:nvSpPr>
          <p:cNvPr id="6" name="Textfeld 5"/>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7" name="Textfeld 6"/>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8" name="Textfeld 7"/>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9" name="Textfeld 8"/>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0" name="Textfeld 9"/>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1" name="Textfeld 10"/>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2" name="Textfeld 11"/>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3" name="Textfeld 12"/>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4" name="Textfeld 13"/>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5" name="Textfeld 14"/>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6" name="Textfeld 15"/>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7" name="Textfeld 16"/>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8" name="Textfeld 17"/>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9" name="Textfeld 18"/>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20" name="Textfeld 19"/>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21" name="Textfeld 20"/>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22" name="Textfeld 21"/>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23" name="Textfeld 22"/>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24" name="Textfeld 23"/>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25" name="Textfeld 24"/>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26" name="Textfeld 25"/>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27" name="Textfeld 26"/>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28" name="Textfeld 27"/>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29" name="Textfeld 28"/>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30" name="Textfeld 29"/>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31" name="Textfeld 30"/>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32" name="Textfeld 31"/>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33" name="Textfeld 32"/>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34" name="Textfeld 33"/>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35" name="Textfeld 34"/>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36" name="Textfeld 35"/>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37" name="Textfeld 36"/>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38" name="Textfeld 37"/>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39" name="Textfeld 38"/>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40" name="Textfeld 39"/>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41" name="Textfeld 40"/>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42" name="Textfeld 41"/>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43" name="Textfeld 42"/>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44" name="Textfeld 43"/>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45" name="Textfeld 44"/>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46" name="Textfeld 45"/>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47" name="Textfeld 46"/>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48" name="Textfeld 47"/>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49" name="Textfeld 48"/>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50" name="Textfeld 49"/>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51" name="Textfeld 50"/>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52" name="Textfeld 51"/>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53" name="Textfeld 52"/>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54" name="Textfeld 53"/>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55" name="Textfeld 54"/>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56" name="Textfeld 55"/>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57" name="Textfeld 56"/>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58" name="Textfeld 57"/>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59" name="Textfeld 58"/>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60" name="Textfeld 59"/>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61" name="Textfeld 60"/>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62" name="Textfeld 61"/>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63" name="Textfeld 62"/>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64" name="Textfeld 63"/>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65" name="Textfeld 64"/>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66" name="Textfeld 65"/>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67" name="Textfeld 66"/>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68" name="Textfeld 67"/>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69" name="Textfeld 68"/>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70" name="Textfeld 69"/>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71" name="Textfeld 70"/>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72" name="Textfeld 71"/>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73" name="Textfeld 72"/>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74" name="Textfeld 73"/>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pic>
        <p:nvPicPr>
          <p:cNvPr id="106" name="Bildplatzhalter 9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66862" y="1876842"/>
            <a:ext cx="3456000" cy="1623470"/>
          </a:xfrm>
          <a:prstGeom prst="rect">
            <a:avLst/>
          </a:prstGeom>
        </p:spPr>
      </p:pic>
      <p:pic>
        <p:nvPicPr>
          <p:cNvPr id="108" name="Bildplatzhalter 94" descr="EP_1268.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18925" y="1876842"/>
            <a:ext cx="3456000" cy="1623470"/>
          </a:xfrm>
          <a:prstGeom prst="rect">
            <a:avLst/>
          </a:prstGeom>
        </p:spPr>
      </p:pic>
      <p:pic>
        <p:nvPicPr>
          <p:cNvPr id="109" name="Bildplatzhalter 9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66862" y="4218562"/>
            <a:ext cx="3456000" cy="1623600"/>
          </a:xfrm>
          <a:prstGeom prst="rect">
            <a:avLst/>
          </a:prstGeom>
        </p:spPr>
      </p:pic>
      <p:pic>
        <p:nvPicPr>
          <p:cNvPr id="111" name="Picture 2" descr="\\srvditz1\messen\xChange\Messen\EuroBLECH\EuroBLECH_Hannover_2016\Kommunikation\Extern\Awards\EB_Vogel_Media\TruLaser_Weld_5000\EP_1356_TruLaserWeld_5000.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14799" y="4218562"/>
            <a:ext cx="3456000" cy="1612326"/>
          </a:xfrm>
          <a:prstGeom prst="rect">
            <a:avLst/>
          </a:prstGeom>
          <a:noFill/>
        </p:spPr>
      </p:pic>
      <p:pic>
        <p:nvPicPr>
          <p:cNvPr id="121" name="Picture 2" descr="\\srvditz1\werbung\xChange\Industrie_4_0\Bildwelt\Bilder\TruConnect.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218925" y="4218562"/>
            <a:ext cx="3456000" cy="1612326"/>
          </a:xfrm>
          <a:prstGeom prst="rect">
            <a:avLst/>
          </a:prstGeom>
          <a:noFill/>
        </p:spPr>
      </p:pic>
      <p:sp>
        <p:nvSpPr>
          <p:cNvPr id="86" name="Inhaltsplatzhalter 16"/>
          <p:cNvSpPr txBox="1">
            <a:spLocks/>
          </p:cNvSpPr>
          <p:nvPr/>
        </p:nvSpPr>
        <p:spPr>
          <a:xfrm>
            <a:off x="515937" y="1488789"/>
            <a:ext cx="3456000" cy="392400"/>
          </a:xfrm>
          <a:prstGeom prst="rect">
            <a:avLst/>
          </a:prstGeom>
        </p:spPr>
        <p:txBody>
          <a:bodyPr vert="horz" lIns="0" tIns="0" rIns="0" bIns="151200" rtlCol="0" anchor="b" anchorCtr="0">
            <a:noAutofit/>
          </a:bodyPr>
          <a:lstStyle>
            <a:lvl1pPr indent="0">
              <a:lnSpc>
                <a:spcPct val="100000"/>
              </a:lnSpc>
              <a:spcBef>
                <a:spcPts val="600"/>
              </a:spcBef>
              <a:spcAft>
                <a:spcPts val="600"/>
              </a:spcAft>
              <a:buFont typeface="Arial" panose="020B0604020202020204" pitchFamily="34" charset="0"/>
              <a:buNone/>
              <a:defRPr sz="1600" b="1">
                <a:solidFill>
                  <a:schemeClr val="tx2"/>
                </a:solidFill>
                <a:cs typeface="Arial" panose="020B0604020202020204" pitchFamily="34" charset="0"/>
              </a:defRPr>
            </a:lvl1pPr>
            <a:lvl2pPr marL="0" indent="0">
              <a:lnSpc>
                <a:spcPct val="100000"/>
              </a:lnSpc>
              <a:spcBef>
                <a:spcPts val="0"/>
              </a:spcBef>
              <a:spcAft>
                <a:spcPts val="600"/>
              </a:spcAft>
              <a:buClr>
                <a:schemeClr val="accent1"/>
              </a:buClr>
              <a:buFont typeface="Wingdings" pitchFamily="2" charset="2"/>
              <a:buNone/>
              <a:defRPr sz="1600" b="0" i="0">
                <a:cs typeface="Arial" panose="020B0604020202020204" pitchFamily="34" charset="0"/>
              </a:defRPr>
            </a:lvl2pPr>
            <a:lvl3pPr marL="216000" indent="-216000">
              <a:lnSpc>
                <a:spcPct val="100000"/>
              </a:lnSpc>
              <a:spcBef>
                <a:spcPts val="500"/>
              </a:spcBef>
              <a:buClr>
                <a:schemeClr val="tx2"/>
              </a:buClr>
              <a:buFont typeface="Wingdings" pitchFamily="2" charset="2"/>
              <a:buChar char="§"/>
              <a:defRPr sz="1600" b="0" i="0">
                <a:cs typeface="Arial" panose="020B0604020202020204" pitchFamily="34" charset="0"/>
              </a:defRPr>
            </a:lvl3pPr>
            <a:lvl4pPr marL="432000" indent="-216000">
              <a:lnSpc>
                <a:spcPct val="100000"/>
              </a:lnSpc>
              <a:spcBef>
                <a:spcPts val="500"/>
              </a:spcBef>
              <a:buClr>
                <a:schemeClr val="tx2"/>
              </a:buClr>
              <a:buFont typeface="Wingdings" pitchFamily="2" charset="2"/>
              <a:buChar char="§"/>
              <a:defRPr sz="1600" b="0" i="0">
                <a:cs typeface="Arial" panose="020B0604020202020204" pitchFamily="34" charset="0"/>
              </a:defRPr>
            </a:lvl4pPr>
            <a:lvl5pPr marL="648000" indent="-216000">
              <a:lnSpc>
                <a:spcPct val="100000"/>
              </a:lnSpc>
              <a:spcBef>
                <a:spcPts val="500"/>
              </a:spcBef>
              <a:buClr>
                <a:schemeClr val="tx2"/>
              </a:buClr>
              <a:buFont typeface="Wingdings" pitchFamily="2" charset="2"/>
              <a:buChar char="§"/>
              <a:defRPr sz="1600" b="0" i="0">
                <a:cs typeface="Arial" panose="020B0604020202020204" pitchFamily="34" charset="0"/>
              </a:defRPr>
            </a:lvl5pPr>
            <a:lvl6pPr marL="864000" indent="-216000">
              <a:lnSpc>
                <a:spcPct val="90000"/>
              </a:lnSpc>
              <a:spcBef>
                <a:spcPts val="500"/>
              </a:spcBef>
              <a:buClr>
                <a:schemeClr val="tx2"/>
              </a:buClr>
              <a:buFont typeface="Wingdings" pitchFamily="2" charset="2"/>
              <a:buChar char="§"/>
              <a:defRPr lang="de-DE" sz="1600" b="0" i="0" dirty="0">
                <a:cs typeface="Arial" panose="020B0604020202020204" pitchFamily="34" charset="0"/>
              </a:defRPr>
            </a:lvl6pPr>
            <a:lvl7pPr marL="1080000" indent="-216000">
              <a:lnSpc>
                <a:spcPct val="100000"/>
              </a:lnSpc>
              <a:spcBef>
                <a:spcPts val="500"/>
              </a:spcBef>
              <a:buClr>
                <a:schemeClr val="tx2"/>
              </a:buClr>
              <a:buFont typeface="Wingdings" panose="05000000000000000000" pitchFamily="2" charset="2"/>
              <a:buChar char="§"/>
              <a:defRPr sz="1600"/>
            </a:lvl7pPr>
            <a:lvl8pPr marL="1296000" indent="-216000">
              <a:lnSpc>
                <a:spcPct val="100000"/>
              </a:lnSpc>
              <a:spcBef>
                <a:spcPts val="500"/>
              </a:spcBef>
              <a:buClr>
                <a:schemeClr val="tx2"/>
              </a:buClr>
              <a:buFont typeface="Wingdings" panose="05000000000000000000" pitchFamily="2" charset="2"/>
              <a:buChar char="§"/>
              <a:defRPr sz="1600"/>
            </a:lvl8pPr>
            <a:lvl9pPr marL="1512000" indent="-216000">
              <a:lnSpc>
                <a:spcPct val="100000"/>
              </a:lnSpc>
              <a:spcBef>
                <a:spcPts val="500"/>
              </a:spcBef>
              <a:buClr>
                <a:schemeClr val="tx2"/>
              </a:buClr>
              <a:buFont typeface="Wingdings" panose="05000000000000000000" pitchFamily="2" charset="2"/>
              <a:buChar char="§"/>
              <a:defRPr sz="1600" baseline="0"/>
            </a:lvl9pPr>
          </a:lstStyle>
          <a:p>
            <a:r>
              <a:rPr lang="de-DE" dirty="0"/>
              <a:t>Maschinen zum Laserschneiden</a:t>
            </a:r>
          </a:p>
        </p:txBody>
      </p:sp>
      <p:sp>
        <p:nvSpPr>
          <p:cNvPr id="89" name="Inhaltsplatzhalter 16"/>
          <p:cNvSpPr txBox="1">
            <a:spLocks/>
          </p:cNvSpPr>
          <p:nvPr/>
        </p:nvSpPr>
        <p:spPr>
          <a:xfrm>
            <a:off x="4366862" y="1488789"/>
            <a:ext cx="3456000" cy="392400"/>
          </a:xfrm>
          <a:prstGeom prst="rect">
            <a:avLst/>
          </a:prstGeom>
        </p:spPr>
        <p:txBody>
          <a:bodyPr vert="horz" lIns="0" tIns="0" rIns="0" bIns="151200" rtlCol="0" anchor="b" anchorCtr="0">
            <a:noAutofit/>
          </a:bodyPr>
          <a:lstStyle>
            <a:lvl1pPr indent="0">
              <a:lnSpc>
                <a:spcPct val="100000"/>
              </a:lnSpc>
              <a:spcBef>
                <a:spcPts val="600"/>
              </a:spcBef>
              <a:spcAft>
                <a:spcPts val="600"/>
              </a:spcAft>
              <a:buFont typeface="Arial" panose="020B0604020202020204" pitchFamily="34" charset="0"/>
              <a:buNone/>
              <a:defRPr sz="1600" b="1">
                <a:solidFill>
                  <a:schemeClr val="tx2"/>
                </a:solidFill>
                <a:cs typeface="Arial" panose="020B0604020202020204" pitchFamily="34" charset="0"/>
              </a:defRPr>
            </a:lvl1pPr>
            <a:lvl2pPr marL="0" indent="0">
              <a:lnSpc>
                <a:spcPct val="100000"/>
              </a:lnSpc>
              <a:spcBef>
                <a:spcPts val="0"/>
              </a:spcBef>
              <a:spcAft>
                <a:spcPts val="600"/>
              </a:spcAft>
              <a:buClr>
                <a:schemeClr val="accent1"/>
              </a:buClr>
              <a:buFont typeface="Wingdings" pitchFamily="2" charset="2"/>
              <a:buNone/>
              <a:defRPr sz="1600" b="0" i="0">
                <a:cs typeface="Arial" panose="020B0604020202020204" pitchFamily="34" charset="0"/>
              </a:defRPr>
            </a:lvl2pPr>
            <a:lvl3pPr marL="216000" indent="-216000">
              <a:lnSpc>
                <a:spcPct val="100000"/>
              </a:lnSpc>
              <a:spcBef>
                <a:spcPts val="500"/>
              </a:spcBef>
              <a:buClr>
                <a:schemeClr val="tx2"/>
              </a:buClr>
              <a:buFont typeface="Wingdings" pitchFamily="2" charset="2"/>
              <a:buChar char="§"/>
              <a:defRPr sz="1600" b="0" i="0">
                <a:cs typeface="Arial" panose="020B0604020202020204" pitchFamily="34" charset="0"/>
              </a:defRPr>
            </a:lvl3pPr>
            <a:lvl4pPr marL="432000" indent="-216000">
              <a:lnSpc>
                <a:spcPct val="100000"/>
              </a:lnSpc>
              <a:spcBef>
                <a:spcPts val="500"/>
              </a:spcBef>
              <a:buClr>
                <a:schemeClr val="tx2"/>
              </a:buClr>
              <a:buFont typeface="Wingdings" pitchFamily="2" charset="2"/>
              <a:buChar char="§"/>
              <a:defRPr sz="1600" b="0" i="0">
                <a:cs typeface="Arial" panose="020B0604020202020204" pitchFamily="34" charset="0"/>
              </a:defRPr>
            </a:lvl4pPr>
            <a:lvl5pPr marL="648000" indent="-216000">
              <a:lnSpc>
                <a:spcPct val="100000"/>
              </a:lnSpc>
              <a:spcBef>
                <a:spcPts val="500"/>
              </a:spcBef>
              <a:buClr>
                <a:schemeClr val="tx2"/>
              </a:buClr>
              <a:buFont typeface="Wingdings" pitchFamily="2" charset="2"/>
              <a:buChar char="§"/>
              <a:defRPr sz="1600" b="0" i="0">
                <a:cs typeface="Arial" panose="020B0604020202020204" pitchFamily="34" charset="0"/>
              </a:defRPr>
            </a:lvl5pPr>
            <a:lvl6pPr marL="864000" indent="-216000">
              <a:lnSpc>
                <a:spcPct val="90000"/>
              </a:lnSpc>
              <a:spcBef>
                <a:spcPts val="500"/>
              </a:spcBef>
              <a:buClr>
                <a:schemeClr val="tx2"/>
              </a:buClr>
              <a:buFont typeface="Wingdings" pitchFamily="2" charset="2"/>
              <a:buChar char="§"/>
              <a:defRPr lang="de-DE" sz="1600" b="0" i="0" dirty="0">
                <a:cs typeface="Arial" panose="020B0604020202020204" pitchFamily="34" charset="0"/>
              </a:defRPr>
            </a:lvl6pPr>
            <a:lvl7pPr marL="1080000" indent="-216000">
              <a:lnSpc>
                <a:spcPct val="100000"/>
              </a:lnSpc>
              <a:spcBef>
                <a:spcPts val="500"/>
              </a:spcBef>
              <a:buClr>
                <a:schemeClr val="tx2"/>
              </a:buClr>
              <a:buFont typeface="Wingdings" panose="05000000000000000000" pitchFamily="2" charset="2"/>
              <a:buChar char="§"/>
              <a:defRPr sz="1600"/>
            </a:lvl7pPr>
            <a:lvl8pPr marL="1296000" indent="-216000">
              <a:lnSpc>
                <a:spcPct val="100000"/>
              </a:lnSpc>
              <a:spcBef>
                <a:spcPts val="500"/>
              </a:spcBef>
              <a:buClr>
                <a:schemeClr val="tx2"/>
              </a:buClr>
              <a:buFont typeface="Wingdings" panose="05000000000000000000" pitchFamily="2" charset="2"/>
              <a:buChar char="§"/>
              <a:defRPr sz="1600"/>
            </a:lvl8pPr>
            <a:lvl9pPr marL="1512000" indent="-216000">
              <a:lnSpc>
                <a:spcPct val="100000"/>
              </a:lnSpc>
              <a:spcBef>
                <a:spcPts val="500"/>
              </a:spcBef>
              <a:buClr>
                <a:schemeClr val="tx2"/>
              </a:buClr>
              <a:buFont typeface="Wingdings" panose="05000000000000000000" pitchFamily="2" charset="2"/>
              <a:buChar char="§"/>
              <a:defRPr sz="1600" baseline="0"/>
            </a:lvl9pPr>
          </a:lstStyle>
          <a:p>
            <a:r>
              <a:rPr lang="de-DE" dirty="0"/>
              <a:t>Stanz- und Stanz-Lasermaschinen</a:t>
            </a:r>
          </a:p>
        </p:txBody>
      </p:sp>
      <p:sp>
        <p:nvSpPr>
          <p:cNvPr id="92" name="Inhaltsplatzhalter 16"/>
          <p:cNvSpPr txBox="1">
            <a:spLocks/>
          </p:cNvSpPr>
          <p:nvPr/>
        </p:nvSpPr>
        <p:spPr>
          <a:xfrm>
            <a:off x="8218925" y="1488789"/>
            <a:ext cx="3456000" cy="392400"/>
          </a:xfrm>
          <a:prstGeom prst="rect">
            <a:avLst/>
          </a:prstGeom>
        </p:spPr>
        <p:txBody>
          <a:bodyPr vert="horz" lIns="0" tIns="0" rIns="0" bIns="151200" rtlCol="0" anchor="b" anchorCtr="0">
            <a:noAutofit/>
          </a:bodyPr>
          <a:lstStyle>
            <a:lvl1pPr indent="0">
              <a:lnSpc>
                <a:spcPct val="100000"/>
              </a:lnSpc>
              <a:spcBef>
                <a:spcPts val="600"/>
              </a:spcBef>
              <a:spcAft>
                <a:spcPts val="600"/>
              </a:spcAft>
              <a:buFont typeface="Arial" panose="020B0604020202020204" pitchFamily="34" charset="0"/>
              <a:buNone/>
              <a:defRPr sz="1600" b="1">
                <a:solidFill>
                  <a:schemeClr val="tx2"/>
                </a:solidFill>
                <a:cs typeface="Arial" panose="020B0604020202020204" pitchFamily="34" charset="0"/>
              </a:defRPr>
            </a:lvl1pPr>
            <a:lvl2pPr marL="0" indent="0">
              <a:lnSpc>
                <a:spcPct val="100000"/>
              </a:lnSpc>
              <a:spcBef>
                <a:spcPts val="0"/>
              </a:spcBef>
              <a:spcAft>
                <a:spcPts val="600"/>
              </a:spcAft>
              <a:buClr>
                <a:schemeClr val="accent1"/>
              </a:buClr>
              <a:buFont typeface="Wingdings" pitchFamily="2" charset="2"/>
              <a:buNone/>
              <a:defRPr sz="1600" b="0" i="0">
                <a:cs typeface="Arial" panose="020B0604020202020204" pitchFamily="34" charset="0"/>
              </a:defRPr>
            </a:lvl2pPr>
            <a:lvl3pPr marL="216000" indent="-216000">
              <a:lnSpc>
                <a:spcPct val="100000"/>
              </a:lnSpc>
              <a:spcBef>
                <a:spcPts val="500"/>
              </a:spcBef>
              <a:buClr>
                <a:schemeClr val="tx2"/>
              </a:buClr>
              <a:buFont typeface="Wingdings" pitchFamily="2" charset="2"/>
              <a:buChar char="§"/>
              <a:defRPr sz="1600" b="0" i="0">
                <a:cs typeface="Arial" panose="020B0604020202020204" pitchFamily="34" charset="0"/>
              </a:defRPr>
            </a:lvl3pPr>
            <a:lvl4pPr marL="432000" indent="-216000">
              <a:lnSpc>
                <a:spcPct val="100000"/>
              </a:lnSpc>
              <a:spcBef>
                <a:spcPts val="500"/>
              </a:spcBef>
              <a:buClr>
                <a:schemeClr val="tx2"/>
              </a:buClr>
              <a:buFont typeface="Wingdings" pitchFamily="2" charset="2"/>
              <a:buChar char="§"/>
              <a:defRPr sz="1600" b="0" i="0">
                <a:cs typeface="Arial" panose="020B0604020202020204" pitchFamily="34" charset="0"/>
              </a:defRPr>
            </a:lvl4pPr>
            <a:lvl5pPr marL="648000" indent="-216000">
              <a:lnSpc>
                <a:spcPct val="100000"/>
              </a:lnSpc>
              <a:spcBef>
                <a:spcPts val="500"/>
              </a:spcBef>
              <a:buClr>
                <a:schemeClr val="tx2"/>
              </a:buClr>
              <a:buFont typeface="Wingdings" pitchFamily="2" charset="2"/>
              <a:buChar char="§"/>
              <a:defRPr sz="1600" b="0" i="0">
                <a:cs typeface="Arial" panose="020B0604020202020204" pitchFamily="34" charset="0"/>
              </a:defRPr>
            </a:lvl5pPr>
            <a:lvl6pPr marL="864000" indent="-216000">
              <a:lnSpc>
                <a:spcPct val="90000"/>
              </a:lnSpc>
              <a:spcBef>
                <a:spcPts val="500"/>
              </a:spcBef>
              <a:buClr>
                <a:schemeClr val="tx2"/>
              </a:buClr>
              <a:buFont typeface="Wingdings" pitchFamily="2" charset="2"/>
              <a:buChar char="§"/>
              <a:defRPr lang="de-DE" sz="1600" b="0" i="0" dirty="0">
                <a:cs typeface="Arial" panose="020B0604020202020204" pitchFamily="34" charset="0"/>
              </a:defRPr>
            </a:lvl6pPr>
            <a:lvl7pPr marL="1080000" indent="-216000">
              <a:lnSpc>
                <a:spcPct val="100000"/>
              </a:lnSpc>
              <a:spcBef>
                <a:spcPts val="500"/>
              </a:spcBef>
              <a:buClr>
                <a:schemeClr val="tx2"/>
              </a:buClr>
              <a:buFont typeface="Wingdings" panose="05000000000000000000" pitchFamily="2" charset="2"/>
              <a:buChar char="§"/>
              <a:defRPr sz="1600"/>
            </a:lvl7pPr>
            <a:lvl8pPr marL="1296000" indent="-216000">
              <a:lnSpc>
                <a:spcPct val="100000"/>
              </a:lnSpc>
              <a:spcBef>
                <a:spcPts val="500"/>
              </a:spcBef>
              <a:buClr>
                <a:schemeClr val="tx2"/>
              </a:buClr>
              <a:buFont typeface="Wingdings" panose="05000000000000000000" pitchFamily="2" charset="2"/>
              <a:buChar char="§"/>
              <a:defRPr sz="1600"/>
            </a:lvl8pPr>
            <a:lvl9pPr marL="1512000" indent="-216000">
              <a:lnSpc>
                <a:spcPct val="100000"/>
              </a:lnSpc>
              <a:spcBef>
                <a:spcPts val="500"/>
              </a:spcBef>
              <a:buClr>
                <a:schemeClr val="tx2"/>
              </a:buClr>
              <a:buFont typeface="Wingdings" panose="05000000000000000000" pitchFamily="2" charset="2"/>
              <a:buChar char="§"/>
              <a:defRPr sz="1600" baseline="0"/>
            </a:lvl9pPr>
          </a:lstStyle>
          <a:p>
            <a:r>
              <a:rPr lang="de-DE" dirty="0"/>
              <a:t>Maschinen zum Biegen</a:t>
            </a:r>
          </a:p>
        </p:txBody>
      </p:sp>
      <p:sp>
        <p:nvSpPr>
          <p:cNvPr id="98" name="Inhaltsplatzhalter 16"/>
          <p:cNvSpPr txBox="1">
            <a:spLocks/>
          </p:cNvSpPr>
          <p:nvPr/>
        </p:nvSpPr>
        <p:spPr>
          <a:xfrm>
            <a:off x="515937" y="3826162"/>
            <a:ext cx="3456000" cy="392400"/>
          </a:xfrm>
          <a:prstGeom prst="rect">
            <a:avLst/>
          </a:prstGeom>
        </p:spPr>
        <p:txBody>
          <a:bodyPr vert="horz" lIns="0" tIns="0" rIns="0" bIns="151200" rtlCol="0" anchor="b" anchorCtr="0">
            <a:noAutofit/>
          </a:bodyPr>
          <a:lstStyle>
            <a:lvl1pPr indent="0">
              <a:lnSpc>
                <a:spcPct val="100000"/>
              </a:lnSpc>
              <a:spcBef>
                <a:spcPts val="600"/>
              </a:spcBef>
              <a:spcAft>
                <a:spcPts val="600"/>
              </a:spcAft>
              <a:buFont typeface="Arial" panose="020B0604020202020204" pitchFamily="34" charset="0"/>
              <a:buNone/>
              <a:defRPr sz="1600" b="1">
                <a:solidFill>
                  <a:schemeClr val="tx2"/>
                </a:solidFill>
                <a:cs typeface="Arial" panose="020B0604020202020204" pitchFamily="34" charset="0"/>
              </a:defRPr>
            </a:lvl1pPr>
            <a:lvl2pPr marL="0" indent="0">
              <a:lnSpc>
                <a:spcPct val="100000"/>
              </a:lnSpc>
              <a:spcBef>
                <a:spcPts val="0"/>
              </a:spcBef>
              <a:spcAft>
                <a:spcPts val="600"/>
              </a:spcAft>
              <a:buClr>
                <a:schemeClr val="accent1"/>
              </a:buClr>
              <a:buFont typeface="Wingdings" pitchFamily="2" charset="2"/>
              <a:buNone/>
              <a:defRPr sz="1600" b="0" i="0">
                <a:cs typeface="Arial" panose="020B0604020202020204" pitchFamily="34" charset="0"/>
              </a:defRPr>
            </a:lvl2pPr>
            <a:lvl3pPr marL="216000" indent="-216000">
              <a:lnSpc>
                <a:spcPct val="100000"/>
              </a:lnSpc>
              <a:spcBef>
                <a:spcPts val="500"/>
              </a:spcBef>
              <a:buClr>
                <a:schemeClr val="tx2"/>
              </a:buClr>
              <a:buFont typeface="Wingdings" pitchFamily="2" charset="2"/>
              <a:buChar char="§"/>
              <a:defRPr sz="1600" b="0" i="0">
                <a:cs typeface="Arial" panose="020B0604020202020204" pitchFamily="34" charset="0"/>
              </a:defRPr>
            </a:lvl3pPr>
            <a:lvl4pPr marL="432000" indent="-216000">
              <a:lnSpc>
                <a:spcPct val="100000"/>
              </a:lnSpc>
              <a:spcBef>
                <a:spcPts val="500"/>
              </a:spcBef>
              <a:buClr>
                <a:schemeClr val="tx2"/>
              </a:buClr>
              <a:buFont typeface="Wingdings" pitchFamily="2" charset="2"/>
              <a:buChar char="§"/>
              <a:defRPr sz="1600" b="0" i="0">
                <a:cs typeface="Arial" panose="020B0604020202020204" pitchFamily="34" charset="0"/>
              </a:defRPr>
            </a:lvl4pPr>
            <a:lvl5pPr marL="648000" indent="-216000">
              <a:lnSpc>
                <a:spcPct val="100000"/>
              </a:lnSpc>
              <a:spcBef>
                <a:spcPts val="500"/>
              </a:spcBef>
              <a:buClr>
                <a:schemeClr val="tx2"/>
              </a:buClr>
              <a:buFont typeface="Wingdings" pitchFamily="2" charset="2"/>
              <a:buChar char="§"/>
              <a:defRPr sz="1600" b="0" i="0">
                <a:cs typeface="Arial" panose="020B0604020202020204" pitchFamily="34" charset="0"/>
              </a:defRPr>
            </a:lvl5pPr>
            <a:lvl6pPr marL="864000" indent="-216000">
              <a:lnSpc>
                <a:spcPct val="90000"/>
              </a:lnSpc>
              <a:spcBef>
                <a:spcPts val="500"/>
              </a:spcBef>
              <a:buClr>
                <a:schemeClr val="tx2"/>
              </a:buClr>
              <a:buFont typeface="Wingdings" pitchFamily="2" charset="2"/>
              <a:buChar char="§"/>
              <a:defRPr lang="de-DE" sz="1600" b="0" i="0" dirty="0">
                <a:cs typeface="Arial" panose="020B0604020202020204" pitchFamily="34" charset="0"/>
              </a:defRPr>
            </a:lvl6pPr>
            <a:lvl7pPr marL="1080000" indent="-216000">
              <a:lnSpc>
                <a:spcPct val="100000"/>
              </a:lnSpc>
              <a:spcBef>
                <a:spcPts val="500"/>
              </a:spcBef>
              <a:buClr>
                <a:schemeClr val="tx2"/>
              </a:buClr>
              <a:buFont typeface="Wingdings" panose="05000000000000000000" pitchFamily="2" charset="2"/>
              <a:buChar char="§"/>
              <a:defRPr sz="1600"/>
            </a:lvl7pPr>
            <a:lvl8pPr marL="1296000" indent="-216000">
              <a:lnSpc>
                <a:spcPct val="100000"/>
              </a:lnSpc>
              <a:spcBef>
                <a:spcPts val="500"/>
              </a:spcBef>
              <a:buClr>
                <a:schemeClr val="tx2"/>
              </a:buClr>
              <a:buFont typeface="Wingdings" panose="05000000000000000000" pitchFamily="2" charset="2"/>
              <a:buChar char="§"/>
              <a:defRPr sz="1600"/>
            </a:lvl8pPr>
            <a:lvl9pPr marL="1512000" indent="-216000">
              <a:lnSpc>
                <a:spcPct val="100000"/>
              </a:lnSpc>
              <a:spcBef>
                <a:spcPts val="500"/>
              </a:spcBef>
              <a:buClr>
                <a:schemeClr val="tx2"/>
              </a:buClr>
              <a:buFont typeface="Wingdings" panose="05000000000000000000" pitchFamily="2" charset="2"/>
              <a:buChar char="§"/>
              <a:defRPr sz="1600" baseline="0"/>
            </a:lvl9pPr>
          </a:lstStyle>
          <a:p>
            <a:r>
              <a:rPr lang="de-DE" dirty="0"/>
              <a:t>Maschinen zum Laserschweißen</a:t>
            </a:r>
          </a:p>
        </p:txBody>
      </p:sp>
      <p:sp>
        <p:nvSpPr>
          <p:cNvPr id="101" name="Inhaltsplatzhalter 16"/>
          <p:cNvSpPr txBox="1">
            <a:spLocks/>
          </p:cNvSpPr>
          <p:nvPr/>
        </p:nvSpPr>
        <p:spPr>
          <a:xfrm>
            <a:off x="4366862" y="3826162"/>
            <a:ext cx="3456000" cy="392400"/>
          </a:xfrm>
          <a:prstGeom prst="rect">
            <a:avLst/>
          </a:prstGeom>
        </p:spPr>
        <p:txBody>
          <a:bodyPr vert="horz" lIns="0" tIns="0" rIns="0" bIns="151200" rtlCol="0" anchor="b" anchorCtr="0">
            <a:noAutofit/>
          </a:bodyPr>
          <a:lstStyle>
            <a:lvl1pPr indent="0">
              <a:lnSpc>
                <a:spcPct val="100000"/>
              </a:lnSpc>
              <a:spcBef>
                <a:spcPts val="600"/>
              </a:spcBef>
              <a:spcAft>
                <a:spcPts val="600"/>
              </a:spcAft>
              <a:buFont typeface="Arial" panose="020B0604020202020204" pitchFamily="34" charset="0"/>
              <a:buNone/>
              <a:defRPr sz="1600" b="1">
                <a:solidFill>
                  <a:schemeClr val="tx2"/>
                </a:solidFill>
                <a:cs typeface="Arial" panose="020B0604020202020204" pitchFamily="34" charset="0"/>
              </a:defRPr>
            </a:lvl1pPr>
            <a:lvl2pPr marL="0" indent="0">
              <a:lnSpc>
                <a:spcPct val="100000"/>
              </a:lnSpc>
              <a:spcBef>
                <a:spcPts val="0"/>
              </a:spcBef>
              <a:spcAft>
                <a:spcPts val="600"/>
              </a:spcAft>
              <a:buClr>
                <a:schemeClr val="accent1"/>
              </a:buClr>
              <a:buFont typeface="Wingdings" pitchFamily="2" charset="2"/>
              <a:buNone/>
              <a:defRPr sz="1600" b="0" i="0">
                <a:cs typeface="Arial" panose="020B0604020202020204" pitchFamily="34" charset="0"/>
              </a:defRPr>
            </a:lvl2pPr>
            <a:lvl3pPr marL="216000" indent="-216000">
              <a:lnSpc>
                <a:spcPct val="100000"/>
              </a:lnSpc>
              <a:spcBef>
                <a:spcPts val="500"/>
              </a:spcBef>
              <a:buClr>
                <a:schemeClr val="tx2"/>
              </a:buClr>
              <a:buFont typeface="Wingdings" pitchFamily="2" charset="2"/>
              <a:buChar char="§"/>
              <a:defRPr sz="1600" b="0" i="0">
                <a:cs typeface="Arial" panose="020B0604020202020204" pitchFamily="34" charset="0"/>
              </a:defRPr>
            </a:lvl3pPr>
            <a:lvl4pPr marL="432000" indent="-216000">
              <a:lnSpc>
                <a:spcPct val="100000"/>
              </a:lnSpc>
              <a:spcBef>
                <a:spcPts val="500"/>
              </a:spcBef>
              <a:buClr>
                <a:schemeClr val="tx2"/>
              </a:buClr>
              <a:buFont typeface="Wingdings" pitchFamily="2" charset="2"/>
              <a:buChar char="§"/>
              <a:defRPr sz="1600" b="0" i="0">
                <a:cs typeface="Arial" panose="020B0604020202020204" pitchFamily="34" charset="0"/>
              </a:defRPr>
            </a:lvl4pPr>
            <a:lvl5pPr marL="648000" indent="-216000">
              <a:lnSpc>
                <a:spcPct val="100000"/>
              </a:lnSpc>
              <a:spcBef>
                <a:spcPts val="500"/>
              </a:spcBef>
              <a:buClr>
                <a:schemeClr val="tx2"/>
              </a:buClr>
              <a:buFont typeface="Wingdings" pitchFamily="2" charset="2"/>
              <a:buChar char="§"/>
              <a:defRPr sz="1600" b="0" i="0">
                <a:cs typeface="Arial" panose="020B0604020202020204" pitchFamily="34" charset="0"/>
              </a:defRPr>
            </a:lvl5pPr>
            <a:lvl6pPr marL="864000" indent="-216000">
              <a:lnSpc>
                <a:spcPct val="90000"/>
              </a:lnSpc>
              <a:spcBef>
                <a:spcPts val="500"/>
              </a:spcBef>
              <a:buClr>
                <a:schemeClr val="tx2"/>
              </a:buClr>
              <a:buFont typeface="Wingdings" pitchFamily="2" charset="2"/>
              <a:buChar char="§"/>
              <a:defRPr lang="de-DE" sz="1600" b="0" i="0" dirty="0">
                <a:cs typeface="Arial" panose="020B0604020202020204" pitchFamily="34" charset="0"/>
              </a:defRPr>
            </a:lvl6pPr>
            <a:lvl7pPr marL="1080000" indent="-216000">
              <a:lnSpc>
                <a:spcPct val="100000"/>
              </a:lnSpc>
              <a:spcBef>
                <a:spcPts val="500"/>
              </a:spcBef>
              <a:buClr>
                <a:schemeClr val="tx2"/>
              </a:buClr>
              <a:buFont typeface="Wingdings" panose="05000000000000000000" pitchFamily="2" charset="2"/>
              <a:buChar char="§"/>
              <a:defRPr sz="1600"/>
            </a:lvl7pPr>
            <a:lvl8pPr marL="1296000" indent="-216000">
              <a:lnSpc>
                <a:spcPct val="100000"/>
              </a:lnSpc>
              <a:spcBef>
                <a:spcPts val="500"/>
              </a:spcBef>
              <a:buClr>
                <a:schemeClr val="tx2"/>
              </a:buClr>
              <a:buFont typeface="Wingdings" panose="05000000000000000000" pitchFamily="2" charset="2"/>
              <a:buChar char="§"/>
              <a:defRPr sz="1600"/>
            </a:lvl8pPr>
            <a:lvl9pPr marL="1512000" indent="-216000">
              <a:lnSpc>
                <a:spcPct val="100000"/>
              </a:lnSpc>
              <a:spcBef>
                <a:spcPts val="500"/>
              </a:spcBef>
              <a:buClr>
                <a:schemeClr val="tx2"/>
              </a:buClr>
              <a:buFont typeface="Wingdings" panose="05000000000000000000" pitchFamily="2" charset="2"/>
              <a:buChar char="§"/>
              <a:defRPr sz="1600" baseline="0"/>
            </a:lvl9pPr>
          </a:lstStyle>
          <a:p>
            <a:r>
              <a:rPr lang="de-DE" dirty="0"/>
              <a:t>Maschinen für die Rohrbearbeitung</a:t>
            </a:r>
          </a:p>
        </p:txBody>
      </p:sp>
      <p:sp>
        <p:nvSpPr>
          <p:cNvPr id="104" name="Inhaltsplatzhalter 16"/>
          <p:cNvSpPr txBox="1">
            <a:spLocks/>
          </p:cNvSpPr>
          <p:nvPr/>
        </p:nvSpPr>
        <p:spPr>
          <a:xfrm>
            <a:off x="8218925" y="3826162"/>
            <a:ext cx="3456000" cy="392400"/>
          </a:xfrm>
          <a:prstGeom prst="rect">
            <a:avLst/>
          </a:prstGeom>
        </p:spPr>
        <p:txBody>
          <a:bodyPr vert="horz" lIns="0" tIns="0" rIns="0" bIns="151200" rtlCol="0" anchor="b" anchorCtr="0">
            <a:noAutofit/>
          </a:bodyPr>
          <a:lstStyle>
            <a:lvl1pPr indent="0">
              <a:lnSpc>
                <a:spcPct val="100000"/>
              </a:lnSpc>
              <a:spcBef>
                <a:spcPts val="600"/>
              </a:spcBef>
              <a:spcAft>
                <a:spcPts val="600"/>
              </a:spcAft>
              <a:buFont typeface="Arial" panose="020B0604020202020204" pitchFamily="34" charset="0"/>
              <a:buNone/>
              <a:defRPr sz="1600" b="1">
                <a:solidFill>
                  <a:schemeClr val="tx2"/>
                </a:solidFill>
                <a:cs typeface="Arial" panose="020B0604020202020204" pitchFamily="34" charset="0"/>
              </a:defRPr>
            </a:lvl1pPr>
            <a:lvl2pPr marL="0" indent="0">
              <a:lnSpc>
                <a:spcPct val="100000"/>
              </a:lnSpc>
              <a:spcBef>
                <a:spcPts val="0"/>
              </a:spcBef>
              <a:spcAft>
                <a:spcPts val="600"/>
              </a:spcAft>
              <a:buClr>
                <a:schemeClr val="accent1"/>
              </a:buClr>
              <a:buFont typeface="Wingdings" pitchFamily="2" charset="2"/>
              <a:buNone/>
              <a:defRPr sz="1600" b="0" i="0">
                <a:cs typeface="Arial" panose="020B0604020202020204" pitchFamily="34" charset="0"/>
              </a:defRPr>
            </a:lvl2pPr>
            <a:lvl3pPr marL="216000" indent="-216000">
              <a:lnSpc>
                <a:spcPct val="100000"/>
              </a:lnSpc>
              <a:spcBef>
                <a:spcPts val="500"/>
              </a:spcBef>
              <a:buClr>
                <a:schemeClr val="tx2"/>
              </a:buClr>
              <a:buFont typeface="Wingdings" pitchFamily="2" charset="2"/>
              <a:buChar char="§"/>
              <a:defRPr sz="1600" b="0" i="0">
                <a:cs typeface="Arial" panose="020B0604020202020204" pitchFamily="34" charset="0"/>
              </a:defRPr>
            </a:lvl3pPr>
            <a:lvl4pPr marL="432000" indent="-216000">
              <a:lnSpc>
                <a:spcPct val="100000"/>
              </a:lnSpc>
              <a:spcBef>
                <a:spcPts val="500"/>
              </a:spcBef>
              <a:buClr>
                <a:schemeClr val="tx2"/>
              </a:buClr>
              <a:buFont typeface="Wingdings" pitchFamily="2" charset="2"/>
              <a:buChar char="§"/>
              <a:defRPr sz="1600" b="0" i="0">
                <a:cs typeface="Arial" panose="020B0604020202020204" pitchFamily="34" charset="0"/>
              </a:defRPr>
            </a:lvl4pPr>
            <a:lvl5pPr marL="648000" indent="-216000">
              <a:lnSpc>
                <a:spcPct val="100000"/>
              </a:lnSpc>
              <a:spcBef>
                <a:spcPts val="500"/>
              </a:spcBef>
              <a:buClr>
                <a:schemeClr val="tx2"/>
              </a:buClr>
              <a:buFont typeface="Wingdings" pitchFamily="2" charset="2"/>
              <a:buChar char="§"/>
              <a:defRPr sz="1600" b="0" i="0">
                <a:cs typeface="Arial" panose="020B0604020202020204" pitchFamily="34" charset="0"/>
              </a:defRPr>
            </a:lvl5pPr>
            <a:lvl6pPr marL="864000" indent="-216000">
              <a:lnSpc>
                <a:spcPct val="90000"/>
              </a:lnSpc>
              <a:spcBef>
                <a:spcPts val="500"/>
              </a:spcBef>
              <a:buClr>
                <a:schemeClr val="tx2"/>
              </a:buClr>
              <a:buFont typeface="Wingdings" pitchFamily="2" charset="2"/>
              <a:buChar char="§"/>
              <a:defRPr lang="de-DE" sz="1600" b="0" i="0" dirty="0">
                <a:cs typeface="Arial" panose="020B0604020202020204" pitchFamily="34" charset="0"/>
              </a:defRPr>
            </a:lvl6pPr>
            <a:lvl7pPr marL="1080000" indent="-216000">
              <a:lnSpc>
                <a:spcPct val="100000"/>
              </a:lnSpc>
              <a:spcBef>
                <a:spcPts val="500"/>
              </a:spcBef>
              <a:buClr>
                <a:schemeClr val="tx2"/>
              </a:buClr>
              <a:buFont typeface="Wingdings" panose="05000000000000000000" pitchFamily="2" charset="2"/>
              <a:buChar char="§"/>
              <a:defRPr sz="1600"/>
            </a:lvl7pPr>
            <a:lvl8pPr marL="1296000" indent="-216000">
              <a:lnSpc>
                <a:spcPct val="100000"/>
              </a:lnSpc>
              <a:spcBef>
                <a:spcPts val="500"/>
              </a:spcBef>
              <a:buClr>
                <a:schemeClr val="tx2"/>
              </a:buClr>
              <a:buFont typeface="Wingdings" panose="05000000000000000000" pitchFamily="2" charset="2"/>
              <a:buChar char="§"/>
              <a:defRPr sz="1600"/>
            </a:lvl8pPr>
            <a:lvl9pPr marL="1512000" indent="-216000">
              <a:lnSpc>
                <a:spcPct val="100000"/>
              </a:lnSpc>
              <a:spcBef>
                <a:spcPts val="500"/>
              </a:spcBef>
              <a:buClr>
                <a:schemeClr val="tx2"/>
              </a:buClr>
              <a:buFont typeface="Wingdings" panose="05000000000000000000" pitchFamily="2" charset="2"/>
              <a:buChar char="§"/>
              <a:defRPr sz="1600" baseline="0"/>
            </a:lvl9pPr>
          </a:lstStyle>
          <a:p>
            <a:r>
              <a:rPr lang="de-DE" spc="-30" dirty="0"/>
              <a:t>Lösungen für die vernetzte Fertigung</a:t>
            </a:r>
          </a:p>
        </p:txBody>
      </p:sp>
      <p:sp>
        <p:nvSpPr>
          <p:cNvPr id="2" name="Fußzeilenplatzhalter 1">
            <a:extLst>
              <a:ext uri="{FF2B5EF4-FFF2-40B4-BE49-F238E27FC236}">
                <a16:creationId xmlns:a16="http://schemas.microsoft.com/office/drawing/2014/main" id="{11BFF70D-6A98-A446-80BD-3308920B9589}"/>
              </a:ext>
            </a:extLst>
          </p:cNvPr>
          <p:cNvSpPr>
            <a:spLocks noGrp="1"/>
          </p:cNvSpPr>
          <p:nvPr>
            <p:ph type="ftr" sz="quarter" idx="11"/>
          </p:nvPr>
        </p:nvSpPr>
        <p:spPr/>
        <p:txBody>
          <a:bodyPr/>
          <a:lstStyle/>
          <a:p>
            <a:r>
              <a:rPr lang="de-DE"/>
              <a:t>Vorname Nachname</a:t>
            </a:r>
            <a:endParaRPr lang="de-DE" dirty="0"/>
          </a:p>
        </p:txBody>
      </p:sp>
      <p:sp>
        <p:nvSpPr>
          <p:cNvPr id="4" name="Foliennummernplatzhalter 3">
            <a:extLst>
              <a:ext uri="{FF2B5EF4-FFF2-40B4-BE49-F238E27FC236}">
                <a16:creationId xmlns:a16="http://schemas.microsoft.com/office/drawing/2014/main" id="{083F9CF3-07F4-4544-93E0-188CE803B1BF}"/>
              </a:ext>
            </a:extLst>
          </p:cNvPr>
          <p:cNvSpPr>
            <a:spLocks noGrp="1"/>
          </p:cNvSpPr>
          <p:nvPr>
            <p:ph type="sldNum" sz="quarter" idx="10"/>
          </p:nvPr>
        </p:nvSpPr>
        <p:spPr/>
        <p:txBody>
          <a:bodyPr/>
          <a:lstStyle/>
          <a:p>
            <a:fld id="{8D57957C-F0F3-7842-B0E2-B762F92D6487}" type="slidenum">
              <a:rPr lang="de-DE" smtClean="0"/>
              <a:pPr/>
              <a:t>18</a:t>
            </a:fld>
            <a:r>
              <a:rPr lang="de-DE"/>
              <a:t>  </a:t>
            </a:r>
            <a:r>
              <a:rPr lang="de-DE" b="0">
                <a:solidFill>
                  <a:schemeClr val="accent1"/>
                </a:solidFill>
              </a:rPr>
              <a:t>|</a:t>
            </a:r>
            <a:endParaRPr lang="de-DE" sz="900" b="0" dirty="0">
              <a:solidFill>
                <a:schemeClr val="accent1"/>
              </a:solidFill>
            </a:endParaRPr>
          </a:p>
        </p:txBody>
      </p:sp>
      <p:pic>
        <p:nvPicPr>
          <p:cNvPr id="87" name="Grafik 86">
            <a:extLst>
              <a:ext uri="{FF2B5EF4-FFF2-40B4-BE49-F238E27FC236}">
                <a16:creationId xmlns:a16="http://schemas.microsoft.com/office/drawing/2014/main" id="{C40824E5-A3AE-47A8-8996-FE206AAD551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20106" t="35024" r="19993" b="36837"/>
          <a:stretch/>
        </p:blipFill>
        <p:spPr>
          <a:xfrm>
            <a:off x="514799" y="1881189"/>
            <a:ext cx="3456000" cy="1623470"/>
          </a:xfrm>
          <a:prstGeom prst="rect">
            <a:avLst/>
          </a:prstGeom>
          <a:effectLst/>
        </p:spPr>
      </p:pic>
    </p:spTree>
    <p:extLst>
      <p:ext uri="{BB962C8B-B14F-4D97-AF65-F5344CB8AC3E}">
        <p14:creationId xmlns:p14="http://schemas.microsoft.com/office/powerpoint/2010/main" val="1759178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9" name="Picture 2" descr="\\srvditz1\HOME$\KeppMa\desktop\TM3010_kopf_b.jpg">
            <a:extLst>
              <a:ext uri="{FF2B5EF4-FFF2-40B4-BE49-F238E27FC236}">
                <a16:creationId xmlns:a16="http://schemas.microsoft.com/office/drawing/2014/main" id="{877D8FBF-BC50-4AF5-A049-A6AA390E090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13661" y="4218562"/>
            <a:ext cx="5400000" cy="1607231"/>
          </a:xfrm>
          <a:prstGeom prst="rect">
            <a:avLst/>
          </a:prstGeom>
          <a:noFill/>
        </p:spPr>
      </p:pic>
      <p:graphicFrame>
        <p:nvGraphicFramePr>
          <p:cNvPr id="158" name="Objekt 157"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353" imgH="353" progId="TCLayout.ActiveDocument.1">
                  <p:embed/>
                </p:oleObj>
              </mc:Choice>
              <mc:Fallback>
                <p:oleObj name="think-cell Folie" r:id="rId5" imgW="353" imgH="353" progId="TCLayout.ActiveDocument.1">
                  <p:embed/>
                  <p:pic>
                    <p:nvPicPr>
                      <p:cNvPr id="158" name="Objekt 157"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60" name="Picture 2" descr="\\Srvditz1\communication\Public_Relations\80_Unternehmensdarstellung\Unternehmensvorstellung\_2012_Relaunch_Unternehmenspraesentation\Umsetzung\Neue_UP\Bilder\Bilder_UP_NEU\Bilder_UP_NEU\Folie_04\Lasertechnik_Folie4\TLD_0131_Alternative_Favorit.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215368" y="1876842"/>
            <a:ext cx="2699432" cy="1623470"/>
          </a:xfrm>
          <a:prstGeom prst="rect">
            <a:avLst/>
          </a:prstGeom>
          <a:noFill/>
        </p:spPr>
      </p:pic>
      <p:pic>
        <p:nvPicPr>
          <p:cNvPr id="161" name="Inhaltsplatzhalter 14" descr="TLD_0130_Alternative.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15938" y="1876842"/>
            <a:ext cx="2699430" cy="1623470"/>
          </a:xfrm>
          <a:prstGeom prst="rect">
            <a:avLst/>
          </a:prstGeom>
        </p:spPr>
      </p:pic>
      <p:pic>
        <p:nvPicPr>
          <p:cNvPr id="162" name="Grafik 161" descr="TruLaser_Cell_8030.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276063" y="1876842"/>
            <a:ext cx="5399874" cy="1623470"/>
          </a:xfrm>
          <a:prstGeom prst="rect">
            <a:avLst/>
          </a:prstGeom>
        </p:spPr>
      </p:pic>
      <p:sp>
        <p:nvSpPr>
          <p:cNvPr id="5" name="Titel 4"/>
          <p:cNvSpPr>
            <a:spLocks noGrp="1"/>
          </p:cNvSpPr>
          <p:nvPr>
            <p:ph type="title"/>
          </p:nvPr>
        </p:nvSpPr>
        <p:spPr/>
        <p:txBody>
          <a:bodyPr/>
          <a:lstStyle/>
          <a:p>
            <a:r>
              <a:rPr lang="de-DE"/>
              <a:t>Geschäftsbereich Lasertechnik</a:t>
            </a:r>
            <a:endParaRPr lang="de-DE" dirty="0"/>
          </a:p>
        </p:txBody>
      </p:sp>
      <p:sp>
        <p:nvSpPr>
          <p:cNvPr id="6" name="Textfeld 5"/>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7" name="Textfeld 6"/>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8" name="Textfeld 7"/>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9" name="Textfeld 8"/>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0" name="Textfeld 9"/>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1" name="Textfeld 10"/>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2" name="Textfeld 11"/>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3" name="Textfeld 12"/>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4" name="Textfeld 13"/>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5" name="Textfeld 14"/>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6" name="Textfeld 15"/>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7" name="Textfeld 16"/>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8" name="Textfeld 17"/>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9" name="Textfeld 18"/>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20" name="Textfeld 19"/>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21" name="Textfeld 20"/>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22" name="Textfeld 21"/>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23" name="Textfeld 22"/>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24" name="Textfeld 23"/>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25" name="Textfeld 24"/>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26" name="Textfeld 25"/>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27" name="Textfeld 26"/>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28" name="Textfeld 27"/>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29" name="Textfeld 28"/>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30" name="Textfeld 29"/>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31" name="Textfeld 30"/>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32" name="Textfeld 31"/>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33" name="Textfeld 32"/>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34" name="Textfeld 33"/>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35" name="Textfeld 34"/>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36" name="Textfeld 35"/>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37" name="Textfeld 36"/>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38" name="Textfeld 37"/>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39" name="Textfeld 38"/>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40" name="Textfeld 39"/>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41" name="Textfeld 40"/>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42" name="Textfeld 41"/>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43" name="Textfeld 42"/>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44" name="Textfeld 43"/>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45" name="Textfeld 44"/>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46" name="Textfeld 45"/>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47" name="Textfeld 46"/>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48" name="Textfeld 47"/>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49" name="Textfeld 48"/>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50" name="Textfeld 49"/>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51" name="Textfeld 50"/>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52" name="Textfeld 51"/>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53" name="Textfeld 52"/>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54" name="Textfeld 53"/>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55" name="Textfeld 54"/>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56" name="Textfeld 55"/>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57" name="Textfeld 56"/>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58" name="Textfeld 57"/>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59" name="Textfeld 58"/>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60" name="Textfeld 59"/>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61" name="Textfeld 60"/>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62" name="Textfeld 61"/>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63" name="Textfeld 62"/>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64" name="Textfeld 63"/>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65" name="Textfeld 64"/>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66" name="Textfeld 65"/>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67" name="Textfeld 66"/>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68" name="Textfeld 67"/>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69" name="Textfeld 68"/>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70" name="Textfeld 69"/>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71" name="Textfeld 70"/>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72" name="Textfeld 71"/>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73" name="Textfeld 72"/>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74" name="Textfeld 73"/>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75" name="Textfeld 74"/>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76" name="Textfeld 75"/>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77" name="Textfeld 76"/>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78" name="Textfeld 77"/>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79" name="Textfeld 78"/>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80" name="Textfeld 79"/>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81" name="Textfeld 80"/>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82" name="Textfeld 81"/>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83" name="Textfeld 82"/>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84" name="Textfeld 83"/>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85" name="Textfeld 84"/>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86" name="Textfeld 85"/>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87" name="Textfeld 86"/>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88" name="Textfeld 87"/>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89" name="Textfeld 88"/>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90" name="Textfeld 89"/>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91" name="Textfeld 90"/>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92" name="Textfeld 91"/>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93" name="Textfeld 92"/>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94" name="Textfeld 93"/>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95" name="Textfeld 94"/>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96" name="Textfeld 95"/>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97" name="Textfeld 96"/>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98" name="Textfeld 97"/>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99" name="Textfeld 98"/>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00" name="Textfeld 99"/>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01" name="Textfeld 100"/>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02" name="Textfeld 101"/>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03" name="Textfeld 102"/>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04" name="Textfeld 103"/>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05" name="Textfeld 104"/>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06" name="Textfeld 105"/>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07" name="Textfeld 106"/>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08" name="Textfeld 107"/>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09" name="Textfeld 108"/>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10" name="Textfeld 109"/>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11" name="Textfeld 110"/>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12" name="Textfeld 111"/>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13" name="Textfeld 112"/>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14" name="Textfeld 113"/>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15" name="Textfeld 114"/>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16" name="Textfeld 115"/>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17" name="Textfeld 116"/>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18" name="Textfeld 117"/>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19" name="Textfeld 118"/>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20" name="Textfeld 119"/>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21" name="Textfeld 120"/>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22" name="Textfeld 121"/>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23" name="Textfeld 122"/>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24" name="Textfeld 123"/>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25" name="Textfeld 124"/>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26" name="Textfeld 125"/>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27" name="Textfeld 126"/>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28" name="Textfeld 127"/>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29" name="Textfeld 128"/>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30" name="Textfeld 129"/>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31" name="Textfeld 130"/>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32" name="Textfeld 131"/>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33" name="Textfeld 132"/>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34" name="Textfeld 133"/>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35" name="Textfeld 134"/>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36" name="Textfeld 135"/>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37" name="Textfeld 136"/>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38" name="Textfeld 137"/>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39" name="Textfeld 138"/>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40" name="Textfeld 139"/>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41" name="Textfeld 140"/>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42" name="Textfeld 141"/>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43" name="Textfeld 142"/>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44" name="Textfeld 143"/>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45" name="Textfeld 144"/>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46" name="Textfeld 145"/>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cxnSp>
        <p:nvCxnSpPr>
          <p:cNvPr id="175" name="Gerader Verbinder 174"/>
          <p:cNvCxnSpPr/>
          <p:nvPr/>
        </p:nvCxnSpPr>
        <p:spPr>
          <a:xfrm>
            <a:off x="3214799" y="1876842"/>
            <a:ext cx="0" cy="1623600"/>
          </a:xfrm>
          <a:prstGeom prst="line">
            <a:avLst/>
          </a:prstGeom>
          <a:ln w="190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64" name="Picture 7"/>
          <p:cNvPicPr>
            <a:picLocks noChangeAspect="1" noChangeArrowheads="1"/>
          </p:cNvPicPr>
          <p:nvPr/>
        </p:nvPicPr>
        <p:blipFill rotWithShape="1">
          <a:blip r:embed="rId10"/>
          <a:srcRect/>
          <a:stretch/>
        </p:blipFill>
        <p:spPr bwMode="auto">
          <a:xfrm>
            <a:off x="6276062" y="4220083"/>
            <a:ext cx="5399875" cy="1609284"/>
          </a:xfrm>
          <a:prstGeom prst="rect">
            <a:avLst/>
          </a:prstGeom>
          <a:noFill/>
        </p:spPr>
      </p:pic>
      <p:sp>
        <p:nvSpPr>
          <p:cNvPr id="157" name="Inhaltsplatzhalter 16"/>
          <p:cNvSpPr txBox="1">
            <a:spLocks/>
          </p:cNvSpPr>
          <p:nvPr/>
        </p:nvSpPr>
        <p:spPr>
          <a:xfrm>
            <a:off x="515937" y="1495139"/>
            <a:ext cx="5400000" cy="392400"/>
          </a:xfrm>
          <a:prstGeom prst="rect">
            <a:avLst/>
          </a:prstGeom>
        </p:spPr>
        <p:txBody>
          <a:bodyPr vert="horz" lIns="0" tIns="0" rIns="0" bIns="151200" rtlCol="0" anchor="b" anchorCtr="0">
            <a:noAutofit/>
          </a:bodyPr>
          <a:lstStyle>
            <a:lvl1pPr indent="0">
              <a:lnSpc>
                <a:spcPct val="100000"/>
              </a:lnSpc>
              <a:spcBef>
                <a:spcPts val="600"/>
              </a:spcBef>
              <a:spcAft>
                <a:spcPts val="600"/>
              </a:spcAft>
              <a:buFont typeface="Arial" panose="020B0604020202020204" pitchFamily="34" charset="0"/>
              <a:buNone/>
              <a:defRPr sz="1600" b="1">
                <a:solidFill>
                  <a:schemeClr val="tx2"/>
                </a:solidFill>
                <a:cs typeface="Arial" panose="020B0604020202020204" pitchFamily="34" charset="0"/>
              </a:defRPr>
            </a:lvl1pPr>
            <a:lvl2pPr marL="0" indent="0">
              <a:lnSpc>
                <a:spcPct val="100000"/>
              </a:lnSpc>
              <a:spcBef>
                <a:spcPts val="0"/>
              </a:spcBef>
              <a:spcAft>
                <a:spcPts val="600"/>
              </a:spcAft>
              <a:buClr>
                <a:schemeClr val="accent1"/>
              </a:buClr>
              <a:buFont typeface="Wingdings" pitchFamily="2" charset="2"/>
              <a:buNone/>
              <a:defRPr sz="1600" b="0" i="0">
                <a:cs typeface="Arial" panose="020B0604020202020204" pitchFamily="34" charset="0"/>
              </a:defRPr>
            </a:lvl2pPr>
            <a:lvl3pPr marL="216000" indent="-216000">
              <a:lnSpc>
                <a:spcPct val="100000"/>
              </a:lnSpc>
              <a:spcBef>
                <a:spcPts val="500"/>
              </a:spcBef>
              <a:buClr>
                <a:schemeClr val="tx2"/>
              </a:buClr>
              <a:buFont typeface="Wingdings" pitchFamily="2" charset="2"/>
              <a:buChar char="§"/>
              <a:defRPr sz="1600" b="0" i="0">
                <a:cs typeface="Arial" panose="020B0604020202020204" pitchFamily="34" charset="0"/>
              </a:defRPr>
            </a:lvl3pPr>
            <a:lvl4pPr marL="432000" indent="-216000">
              <a:lnSpc>
                <a:spcPct val="100000"/>
              </a:lnSpc>
              <a:spcBef>
                <a:spcPts val="500"/>
              </a:spcBef>
              <a:buClr>
                <a:schemeClr val="tx2"/>
              </a:buClr>
              <a:buFont typeface="Wingdings" pitchFamily="2" charset="2"/>
              <a:buChar char="§"/>
              <a:defRPr sz="1600" b="0" i="0">
                <a:cs typeface="Arial" panose="020B0604020202020204" pitchFamily="34" charset="0"/>
              </a:defRPr>
            </a:lvl4pPr>
            <a:lvl5pPr marL="648000" indent="-216000">
              <a:lnSpc>
                <a:spcPct val="100000"/>
              </a:lnSpc>
              <a:spcBef>
                <a:spcPts val="500"/>
              </a:spcBef>
              <a:buClr>
                <a:schemeClr val="tx2"/>
              </a:buClr>
              <a:buFont typeface="Wingdings" pitchFamily="2" charset="2"/>
              <a:buChar char="§"/>
              <a:defRPr sz="1600" b="0" i="0">
                <a:cs typeface="Arial" panose="020B0604020202020204" pitchFamily="34" charset="0"/>
              </a:defRPr>
            </a:lvl5pPr>
            <a:lvl6pPr marL="864000" indent="-216000">
              <a:lnSpc>
                <a:spcPct val="90000"/>
              </a:lnSpc>
              <a:spcBef>
                <a:spcPts val="500"/>
              </a:spcBef>
              <a:buClr>
                <a:schemeClr val="tx2"/>
              </a:buClr>
              <a:buFont typeface="Wingdings" pitchFamily="2" charset="2"/>
              <a:buChar char="§"/>
              <a:defRPr lang="de-DE" sz="1600" b="0" i="0" dirty="0">
                <a:cs typeface="Arial" panose="020B0604020202020204" pitchFamily="34" charset="0"/>
              </a:defRPr>
            </a:lvl6pPr>
            <a:lvl7pPr marL="1080000" indent="-216000">
              <a:lnSpc>
                <a:spcPct val="100000"/>
              </a:lnSpc>
              <a:spcBef>
                <a:spcPts val="500"/>
              </a:spcBef>
              <a:buClr>
                <a:schemeClr val="tx2"/>
              </a:buClr>
              <a:buFont typeface="Wingdings" panose="05000000000000000000" pitchFamily="2" charset="2"/>
              <a:buChar char="§"/>
              <a:defRPr sz="1600"/>
            </a:lvl7pPr>
            <a:lvl8pPr marL="1296000" indent="-216000">
              <a:lnSpc>
                <a:spcPct val="100000"/>
              </a:lnSpc>
              <a:spcBef>
                <a:spcPts val="500"/>
              </a:spcBef>
              <a:buClr>
                <a:schemeClr val="tx2"/>
              </a:buClr>
              <a:buFont typeface="Wingdings" panose="05000000000000000000" pitchFamily="2" charset="2"/>
              <a:buChar char="§"/>
              <a:defRPr sz="1600"/>
            </a:lvl8pPr>
            <a:lvl9pPr marL="1512000" indent="-216000">
              <a:lnSpc>
                <a:spcPct val="100000"/>
              </a:lnSpc>
              <a:spcBef>
                <a:spcPts val="500"/>
              </a:spcBef>
              <a:buClr>
                <a:schemeClr val="tx2"/>
              </a:buClr>
              <a:buFont typeface="Wingdings" panose="05000000000000000000" pitchFamily="2" charset="2"/>
              <a:buChar char="§"/>
              <a:defRPr sz="1600" baseline="0"/>
            </a:lvl9pPr>
          </a:lstStyle>
          <a:p>
            <a:r>
              <a:rPr lang="de-DE" dirty="0"/>
              <a:t>CO</a:t>
            </a:r>
            <a:r>
              <a:rPr lang="de-DE" baseline="-25000" dirty="0"/>
              <a:t>2</a:t>
            </a:r>
            <a:r>
              <a:rPr lang="de-DE" dirty="0"/>
              <a:t>-, Festkörper- und Faserlaser</a:t>
            </a:r>
          </a:p>
        </p:txBody>
      </p:sp>
      <p:sp>
        <p:nvSpPr>
          <p:cNvPr id="165" name="Inhaltsplatzhalter 16"/>
          <p:cNvSpPr txBox="1">
            <a:spLocks/>
          </p:cNvSpPr>
          <p:nvPr/>
        </p:nvSpPr>
        <p:spPr>
          <a:xfrm>
            <a:off x="6275937" y="1495139"/>
            <a:ext cx="5400000" cy="392400"/>
          </a:xfrm>
          <a:prstGeom prst="rect">
            <a:avLst/>
          </a:prstGeom>
        </p:spPr>
        <p:txBody>
          <a:bodyPr vert="horz" lIns="0" tIns="0" rIns="0" bIns="151200" rtlCol="0" anchor="b" anchorCtr="0">
            <a:noAutofit/>
          </a:bodyPr>
          <a:lstStyle>
            <a:lvl1pPr indent="0">
              <a:lnSpc>
                <a:spcPct val="100000"/>
              </a:lnSpc>
              <a:spcBef>
                <a:spcPts val="600"/>
              </a:spcBef>
              <a:spcAft>
                <a:spcPts val="600"/>
              </a:spcAft>
              <a:buFont typeface="Arial" panose="020B0604020202020204" pitchFamily="34" charset="0"/>
              <a:buNone/>
              <a:defRPr sz="1600" b="1">
                <a:solidFill>
                  <a:schemeClr val="tx2"/>
                </a:solidFill>
                <a:cs typeface="Arial" panose="020B0604020202020204" pitchFamily="34" charset="0"/>
              </a:defRPr>
            </a:lvl1pPr>
            <a:lvl2pPr marL="0" indent="0">
              <a:lnSpc>
                <a:spcPct val="100000"/>
              </a:lnSpc>
              <a:spcBef>
                <a:spcPts val="0"/>
              </a:spcBef>
              <a:spcAft>
                <a:spcPts val="600"/>
              </a:spcAft>
              <a:buClr>
                <a:schemeClr val="accent1"/>
              </a:buClr>
              <a:buFont typeface="Wingdings" pitchFamily="2" charset="2"/>
              <a:buNone/>
              <a:defRPr sz="1600" b="0" i="0">
                <a:cs typeface="Arial" panose="020B0604020202020204" pitchFamily="34" charset="0"/>
              </a:defRPr>
            </a:lvl2pPr>
            <a:lvl3pPr marL="216000" indent="-216000">
              <a:lnSpc>
                <a:spcPct val="100000"/>
              </a:lnSpc>
              <a:spcBef>
                <a:spcPts val="500"/>
              </a:spcBef>
              <a:buClr>
                <a:schemeClr val="tx2"/>
              </a:buClr>
              <a:buFont typeface="Wingdings" pitchFamily="2" charset="2"/>
              <a:buChar char="§"/>
              <a:defRPr sz="1600" b="0" i="0">
                <a:cs typeface="Arial" panose="020B0604020202020204" pitchFamily="34" charset="0"/>
              </a:defRPr>
            </a:lvl3pPr>
            <a:lvl4pPr marL="432000" indent="-216000">
              <a:lnSpc>
                <a:spcPct val="100000"/>
              </a:lnSpc>
              <a:spcBef>
                <a:spcPts val="500"/>
              </a:spcBef>
              <a:buClr>
                <a:schemeClr val="tx2"/>
              </a:buClr>
              <a:buFont typeface="Wingdings" pitchFamily="2" charset="2"/>
              <a:buChar char="§"/>
              <a:defRPr sz="1600" b="0" i="0">
                <a:cs typeface="Arial" panose="020B0604020202020204" pitchFamily="34" charset="0"/>
              </a:defRPr>
            </a:lvl4pPr>
            <a:lvl5pPr marL="648000" indent="-216000">
              <a:lnSpc>
                <a:spcPct val="100000"/>
              </a:lnSpc>
              <a:spcBef>
                <a:spcPts val="500"/>
              </a:spcBef>
              <a:buClr>
                <a:schemeClr val="tx2"/>
              </a:buClr>
              <a:buFont typeface="Wingdings" pitchFamily="2" charset="2"/>
              <a:buChar char="§"/>
              <a:defRPr sz="1600" b="0" i="0">
                <a:cs typeface="Arial" panose="020B0604020202020204" pitchFamily="34" charset="0"/>
              </a:defRPr>
            </a:lvl5pPr>
            <a:lvl6pPr marL="864000" indent="-216000">
              <a:lnSpc>
                <a:spcPct val="90000"/>
              </a:lnSpc>
              <a:spcBef>
                <a:spcPts val="500"/>
              </a:spcBef>
              <a:buClr>
                <a:schemeClr val="tx2"/>
              </a:buClr>
              <a:buFont typeface="Wingdings" pitchFamily="2" charset="2"/>
              <a:buChar char="§"/>
              <a:defRPr lang="de-DE" sz="1600" b="0" i="0" dirty="0">
                <a:cs typeface="Arial" panose="020B0604020202020204" pitchFamily="34" charset="0"/>
              </a:defRPr>
            </a:lvl6pPr>
            <a:lvl7pPr marL="1080000" indent="-216000">
              <a:lnSpc>
                <a:spcPct val="100000"/>
              </a:lnSpc>
              <a:spcBef>
                <a:spcPts val="500"/>
              </a:spcBef>
              <a:buClr>
                <a:schemeClr val="tx2"/>
              </a:buClr>
              <a:buFont typeface="Wingdings" panose="05000000000000000000" pitchFamily="2" charset="2"/>
              <a:buChar char="§"/>
              <a:defRPr sz="1600"/>
            </a:lvl7pPr>
            <a:lvl8pPr marL="1296000" indent="-216000">
              <a:lnSpc>
                <a:spcPct val="100000"/>
              </a:lnSpc>
              <a:spcBef>
                <a:spcPts val="500"/>
              </a:spcBef>
              <a:buClr>
                <a:schemeClr val="tx2"/>
              </a:buClr>
              <a:buFont typeface="Wingdings" panose="05000000000000000000" pitchFamily="2" charset="2"/>
              <a:buChar char="§"/>
              <a:defRPr sz="1600"/>
            </a:lvl8pPr>
            <a:lvl9pPr marL="1512000" indent="-216000">
              <a:lnSpc>
                <a:spcPct val="100000"/>
              </a:lnSpc>
              <a:spcBef>
                <a:spcPts val="500"/>
              </a:spcBef>
              <a:buClr>
                <a:schemeClr val="tx2"/>
              </a:buClr>
              <a:buFont typeface="Wingdings" panose="05000000000000000000" pitchFamily="2" charset="2"/>
              <a:buChar char="§"/>
              <a:defRPr sz="1600" baseline="0"/>
            </a:lvl9pPr>
          </a:lstStyle>
          <a:p>
            <a:r>
              <a:rPr lang="de-DE" dirty="0"/>
              <a:t>Lasersysteme</a:t>
            </a:r>
          </a:p>
        </p:txBody>
      </p:sp>
      <p:sp>
        <p:nvSpPr>
          <p:cNvPr id="170" name="Inhaltsplatzhalter 16"/>
          <p:cNvSpPr txBox="1">
            <a:spLocks/>
          </p:cNvSpPr>
          <p:nvPr/>
        </p:nvSpPr>
        <p:spPr>
          <a:xfrm>
            <a:off x="515937" y="3826162"/>
            <a:ext cx="5400000" cy="392400"/>
          </a:xfrm>
          <a:prstGeom prst="rect">
            <a:avLst/>
          </a:prstGeom>
        </p:spPr>
        <p:txBody>
          <a:bodyPr vert="horz" lIns="0" tIns="0" rIns="0" bIns="151200" rtlCol="0" anchor="b" anchorCtr="0">
            <a:noAutofit/>
          </a:bodyPr>
          <a:lstStyle>
            <a:lvl1pPr indent="0">
              <a:lnSpc>
                <a:spcPct val="100000"/>
              </a:lnSpc>
              <a:spcBef>
                <a:spcPts val="600"/>
              </a:spcBef>
              <a:spcAft>
                <a:spcPts val="600"/>
              </a:spcAft>
              <a:buFont typeface="Arial" panose="020B0604020202020204" pitchFamily="34" charset="0"/>
              <a:buNone/>
              <a:defRPr sz="1600" b="1">
                <a:solidFill>
                  <a:schemeClr val="tx2"/>
                </a:solidFill>
                <a:cs typeface="Arial" panose="020B0604020202020204" pitchFamily="34" charset="0"/>
              </a:defRPr>
            </a:lvl1pPr>
            <a:lvl2pPr marL="0" indent="0">
              <a:lnSpc>
                <a:spcPct val="100000"/>
              </a:lnSpc>
              <a:spcBef>
                <a:spcPts val="0"/>
              </a:spcBef>
              <a:spcAft>
                <a:spcPts val="600"/>
              </a:spcAft>
              <a:buClr>
                <a:schemeClr val="accent1"/>
              </a:buClr>
              <a:buFont typeface="Wingdings" pitchFamily="2" charset="2"/>
              <a:buNone/>
              <a:defRPr sz="1600" b="0" i="0">
                <a:cs typeface="Arial" panose="020B0604020202020204" pitchFamily="34" charset="0"/>
              </a:defRPr>
            </a:lvl2pPr>
            <a:lvl3pPr marL="216000" indent="-216000">
              <a:lnSpc>
                <a:spcPct val="100000"/>
              </a:lnSpc>
              <a:spcBef>
                <a:spcPts val="500"/>
              </a:spcBef>
              <a:buClr>
                <a:schemeClr val="tx2"/>
              </a:buClr>
              <a:buFont typeface="Wingdings" pitchFamily="2" charset="2"/>
              <a:buChar char="§"/>
              <a:defRPr sz="1600" b="0" i="0">
                <a:cs typeface="Arial" panose="020B0604020202020204" pitchFamily="34" charset="0"/>
              </a:defRPr>
            </a:lvl3pPr>
            <a:lvl4pPr marL="432000" indent="-216000">
              <a:lnSpc>
                <a:spcPct val="100000"/>
              </a:lnSpc>
              <a:spcBef>
                <a:spcPts val="500"/>
              </a:spcBef>
              <a:buClr>
                <a:schemeClr val="tx2"/>
              </a:buClr>
              <a:buFont typeface="Wingdings" pitchFamily="2" charset="2"/>
              <a:buChar char="§"/>
              <a:defRPr sz="1600" b="0" i="0">
                <a:cs typeface="Arial" panose="020B0604020202020204" pitchFamily="34" charset="0"/>
              </a:defRPr>
            </a:lvl4pPr>
            <a:lvl5pPr marL="648000" indent="-216000">
              <a:lnSpc>
                <a:spcPct val="100000"/>
              </a:lnSpc>
              <a:spcBef>
                <a:spcPts val="500"/>
              </a:spcBef>
              <a:buClr>
                <a:schemeClr val="tx2"/>
              </a:buClr>
              <a:buFont typeface="Wingdings" pitchFamily="2" charset="2"/>
              <a:buChar char="§"/>
              <a:defRPr sz="1600" b="0" i="0">
                <a:cs typeface="Arial" panose="020B0604020202020204" pitchFamily="34" charset="0"/>
              </a:defRPr>
            </a:lvl5pPr>
            <a:lvl6pPr marL="864000" indent="-216000">
              <a:lnSpc>
                <a:spcPct val="90000"/>
              </a:lnSpc>
              <a:spcBef>
                <a:spcPts val="500"/>
              </a:spcBef>
              <a:buClr>
                <a:schemeClr val="tx2"/>
              </a:buClr>
              <a:buFont typeface="Wingdings" pitchFamily="2" charset="2"/>
              <a:buChar char="§"/>
              <a:defRPr lang="de-DE" sz="1600" b="0" i="0" dirty="0">
                <a:cs typeface="Arial" panose="020B0604020202020204" pitchFamily="34" charset="0"/>
              </a:defRPr>
            </a:lvl6pPr>
            <a:lvl7pPr marL="1080000" indent="-216000">
              <a:lnSpc>
                <a:spcPct val="100000"/>
              </a:lnSpc>
              <a:spcBef>
                <a:spcPts val="500"/>
              </a:spcBef>
              <a:buClr>
                <a:schemeClr val="tx2"/>
              </a:buClr>
              <a:buFont typeface="Wingdings" panose="05000000000000000000" pitchFamily="2" charset="2"/>
              <a:buChar char="§"/>
              <a:defRPr sz="1600"/>
            </a:lvl7pPr>
            <a:lvl8pPr marL="1296000" indent="-216000">
              <a:lnSpc>
                <a:spcPct val="100000"/>
              </a:lnSpc>
              <a:spcBef>
                <a:spcPts val="500"/>
              </a:spcBef>
              <a:buClr>
                <a:schemeClr val="tx2"/>
              </a:buClr>
              <a:buFont typeface="Wingdings" panose="05000000000000000000" pitchFamily="2" charset="2"/>
              <a:buChar char="§"/>
              <a:defRPr sz="1600"/>
            </a:lvl8pPr>
            <a:lvl9pPr marL="1512000" indent="-216000">
              <a:lnSpc>
                <a:spcPct val="100000"/>
              </a:lnSpc>
              <a:spcBef>
                <a:spcPts val="500"/>
              </a:spcBef>
              <a:buClr>
                <a:schemeClr val="tx2"/>
              </a:buClr>
              <a:buFont typeface="Wingdings" panose="05000000000000000000" pitchFamily="2" charset="2"/>
              <a:buChar char="§"/>
              <a:defRPr sz="1600" baseline="0"/>
            </a:lvl9pPr>
          </a:lstStyle>
          <a:p>
            <a:r>
              <a:rPr lang="de-DE" dirty="0"/>
              <a:t>Beschriftungslaser</a:t>
            </a:r>
          </a:p>
        </p:txBody>
      </p:sp>
      <p:sp>
        <p:nvSpPr>
          <p:cNvPr id="173" name="Inhaltsplatzhalter 16"/>
          <p:cNvSpPr txBox="1">
            <a:spLocks/>
          </p:cNvSpPr>
          <p:nvPr/>
        </p:nvSpPr>
        <p:spPr>
          <a:xfrm>
            <a:off x="6275937" y="3826162"/>
            <a:ext cx="5400000" cy="392400"/>
          </a:xfrm>
          <a:prstGeom prst="rect">
            <a:avLst/>
          </a:prstGeom>
        </p:spPr>
        <p:txBody>
          <a:bodyPr vert="horz" lIns="0" tIns="0" rIns="0" bIns="151200" rtlCol="0" anchor="b" anchorCtr="0">
            <a:noAutofit/>
          </a:bodyPr>
          <a:lstStyle>
            <a:lvl1pPr indent="0">
              <a:lnSpc>
                <a:spcPct val="100000"/>
              </a:lnSpc>
              <a:spcBef>
                <a:spcPts val="600"/>
              </a:spcBef>
              <a:spcAft>
                <a:spcPts val="600"/>
              </a:spcAft>
              <a:buFont typeface="Arial" panose="020B0604020202020204" pitchFamily="34" charset="0"/>
              <a:buNone/>
              <a:defRPr sz="1600" b="1">
                <a:solidFill>
                  <a:schemeClr val="tx2"/>
                </a:solidFill>
                <a:cs typeface="Arial" panose="020B0604020202020204" pitchFamily="34" charset="0"/>
              </a:defRPr>
            </a:lvl1pPr>
            <a:lvl2pPr marL="0" indent="0">
              <a:lnSpc>
                <a:spcPct val="100000"/>
              </a:lnSpc>
              <a:spcBef>
                <a:spcPts val="0"/>
              </a:spcBef>
              <a:spcAft>
                <a:spcPts val="600"/>
              </a:spcAft>
              <a:buClr>
                <a:schemeClr val="accent1"/>
              </a:buClr>
              <a:buFont typeface="Wingdings" pitchFamily="2" charset="2"/>
              <a:buNone/>
              <a:defRPr sz="1600" b="0" i="0">
                <a:cs typeface="Arial" panose="020B0604020202020204" pitchFamily="34" charset="0"/>
              </a:defRPr>
            </a:lvl2pPr>
            <a:lvl3pPr marL="216000" indent="-216000">
              <a:lnSpc>
                <a:spcPct val="100000"/>
              </a:lnSpc>
              <a:spcBef>
                <a:spcPts val="500"/>
              </a:spcBef>
              <a:buClr>
                <a:schemeClr val="tx2"/>
              </a:buClr>
              <a:buFont typeface="Wingdings" pitchFamily="2" charset="2"/>
              <a:buChar char="§"/>
              <a:defRPr sz="1600" b="0" i="0">
                <a:cs typeface="Arial" panose="020B0604020202020204" pitchFamily="34" charset="0"/>
              </a:defRPr>
            </a:lvl3pPr>
            <a:lvl4pPr marL="432000" indent="-216000">
              <a:lnSpc>
                <a:spcPct val="100000"/>
              </a:lnSpc>
              <a:spcBef>
                <a:spcPts val="500"/>
              </a:spcBef>
              <a:buClr>
                <a:schemeClr val="tx2"/>
              </a:buClr>
              <a:buFont typeface="Wingdings" pitchFamily="2" charset="2"/>
              <a:buChar char="§"/>
              <a:defRPr sz="1600" b="0" i="0">
                <a:cs typeface="Arial" panose="020B0604020202020204" pitchFamily="34" charset="0"/>
              </a:defRPr>
            </a:lvl4pPr>
            <a:lvl5pPr marL="648000" indent="-216000">
              <a:lnSpc>
                <a:spcPct val="100000"/>
              </a:lnSpc>
              <a:spcBef>
                <a:spcPts val="500"/>
              </a:spcBef>
              <a:buClr>
                <a:schemeClr val="tx2"/>
              </a:buClr>
              <a:buFont typeface="Wingdings" pitchFamily="2" charset="2"/>
              <a:buChar char="§"/>
              <a:defRPr sz="1600" b="0" i="0">
                <a:cs typeface="Arial" panose="020B0604020202020204" pitchFamily="34" charset="0"/>
              </a:defRPr>
            </a:lvl5pPr>
            <a:lvl6pPr marL="864000" indent="-216000">
              <a:lnSpc>
                <a:spcPct val="90000"/>
              </a:lnSpc>
              <a:spcBef>
                <a:spcPts val="500"/>
              </a:spcBef>
              <a:buClr>
                <a:schemeClr val="tx2"/>
              </a:buClr>
              <a:buFont typeface="Wingdings" pitchFamily="2" charset="2"/>
              <a:buChar char="§"/>
              <a:defRPr lang="de-DE" sz="1600" b="0" i="0" dirty="0">
                <a:cs typeface="Arial" panose="020B0604020202020204" pitchFamily="34" charset="0"/>
              </a:defRPr>
            </a:lvl6pPr>
            <a:lvl7pPr marL="1080000" indent="-216000">
              <a:lnSpc>
                <a:spcPct val="100000"/>
              </a:lnSpc>
              <a:spcBef>
                <a:spcPts val="500"/>
              </a:spcBef>
              <a:buClr>
                <a:schemeClr val="tx2"/>
              </a:buClr>
              <a:buFont typeface="Wingdings" panose="05000000000000000000" pitchFamily="2" charset="2"/>
              <a:buChar char="§"/>
              <a:defRPr sz="1600"/>
            </a:lvl7pPr>
            <a:lvl8pPr marL="1296000" indent="-216000">
              <a:lnSpc>
                <a:spcPct val="100000"/>
              </a:lnSpc>
              <a:spcBef>
                <a:spcPts val="500"/>
              </a:spcBef>
              <a:buClr>
                <a:schemeClr val="tx2"/>
              </a:buClr>
              <a:buFont typeface="Wingdings" panose="05000000000000000000" pitchFamily="2" charset="2"/>
              <a:buChar char="§"/>
              <a:defRPr sz="1600"/>
            </a:lvl8pPr>
            <a:lvl9pPr marL="1512000" indent="-216000">
              <a:lnSpc>
                <a:spcPct val="100000"/>
              </a:lnSpc>
              <a:spcBef>
                <a:spcPts val="500"/>
              </a:spcBef>
              <a:buClr>
                <a:schemeClr val="tx2"/>
              </a:buClr>
              <a:buFont typeface="Wingdings" panose="05000000000000000000" pitchFamily="2" charset="2"/>
              <a:buChar char="§"/>
              <a:defRPr sz="1600" baseline="0"/>
            </a:lvl9pPr>
          </a:lstStyle>
          <a:p>
            <a:r>
              <a:rPr lang="de-DE" spc="-20" dirty="0"/>
              <a:t>Hochfrequenzgeneratoren für industrielle Anwendungen</a:t>
            </a:r>
          </a:p>
        </p:txBody>
      </p:sp>
      <p:sp>
        <p:nvSpPr>
          <p:cNvPr id="2" name="Fußzeilenplatzhalter 1">
            <a:extLst>
              <a:ext uri="{FF2B5EF4-FFF2-40B4-BE49-F238E27FC236}">
                <a16:creationId xmlns:a16="http://schemas.microsoft.com/office/drawing/2014/main" id="{50548F9F-9B59-3949-8F78-99AB4F262EBB}"/>
              </a:ext>
            </a:extLst>
          </p:cNvPr>
          <p:cNvSpPr>
            <a:spLocks noGrp="1"/>
          </p:cNvSpPr>
          <p:nvPr>
            <p:ph type="ftr" sz="quarter" idx="11"/>
          </p:nvPr>
        </p:nvSpPr>
        <p:spPr/>
        <p:txBody>
          <a:bodyPr/>
          <a:lstStyle/>
          <a:p>
            <a:r>
              <a:rPr lang="de-DE" dirty="0"/>
              <a:t>Vorname Nachname</a:t>
            </a:r>
          </a:p>
        </p:txBody>
      </p:sp>
      <p:sp>
        <p:nvSpPr>
          <p:cNvPr id="4" name="Foliennummernplatzhalter 3">
            <a:extLst>
              <a:ext uri="{FF2B5EF4-FFF2-40B4-BE49-F238E27FC236}">
                <a16:creationId xmlns:a16="http://schemas.microsoft.com/office/drawing/2014/main" id="{F39C7255-A658-424B-A91D-29A548BB6BB8}"/>
              </a:ext>
            </a:extLst>
          </p:cNvPr>
          <p:cNvSpPr>
            <a:spLocks noGrp="1"/>
          </p:cNvSpPr>
          <p:nvPr>
            <p:ph type="sldNum" sz="quarter" idx="10"/>
          </p:nvPr>
        </p:nvSpPr>
        <p:spPr/>
        <p:txBody>
          <a:bodyPr/>
          <a:lstStyle/>
          <a:p>
            <a:fld id="{8D57957C-F0F3-7842-B0E2-B762F92D6487}" type="slidenum">
              <a:rPr lang="de-DE" smtClean="0"/>
              <a:pPr/>
              <a:t>19</a:t>
            </a:fld>
            <a:r>
              <a:rPr lang="de-DE"/>
              <a:t>  </a:t>
            </a:r>
            <a:r>
              <a:rPr lang="de-DE" b="0">
                <a:solidFill>
                  <a:schemeClr val="accent1"/>
                </a:solidFill>
              </a:rPr>
              <a:t>|</a:t>
            </a:r>
            <a:endParaRPr lang="de-DE" sz="900" b="0" dirty="0">
              <a:solidFill>
                <a:schemeClr val="accent1"/>
              </a:solidFill>
            </a:endParaRPr>
          </a:p>
        </p:txBody>
      </p:sp>
    </p:spTree>
    <p:extLst>
      <p:ext uri="{BB962C8B-B14F-4D97-AF65-F5344CB8AC3E}">
        <p14:creationId xmlns:p14="http://schemas.microsoft.com/office/powerpoint/2010/main" val="389373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A149A910-90E0-0144-81EE-C0161DFE1D0D}"/>
              </a:ext>
            </a:extLst>
          </p:cNvPr>
          <p:cNvSpPr/>
          <p:nvPr/>
        </p:nvSpPr>
        <p:spPr>
          <a:xfrm>
            <a:off x="515937" y="1766079"/>
            <a:ext cx="8213393" cy="4172309"/>
          </a:xfrm>
          <a:prstGeom prst="rect">
            <a:avLst/>
          </a:prstGeom>
          <a:solidFill>
            <a:schemeClr val="bg1"/>
          </a:solidFill>
          <a:ln w="12700">
            <a:solidFill>
              <a:schemeClr val="accent2"/>
            </a:solidFill>
          </a:ln>
        </p:spPr>
        <p:style>
          <a:lnRef idx="1">
            <a:schemeClr val="accent1"/>
          </a:lnRef>
          <a:fillRef idx="0">
            <a:schemeClr val="accent1"/>
          </a:fillRef>
          <a:effectRef idx="0">
            <a:schemeClr val="accent1"/>
          </a:effectRef>
          <a:fontRef idx="minor">
            <a:schemeClr val="tx1"/>
          </a:fontRef>
        </p:style>
        <p:txBody>
          <a:bodyPr lIns="72000" tIns="72000" rIns="72000" bIns="72000" rtlCol="0" anchor="ctr"/>
          <a:lstStyle/>
          <a:p>
            <a:pPr algn="ctr"/>
            <a:endParaRPr lang="de-DE" dirty="0" err="1"/>
          </a:p>
        </p:txBody>
      </p:sp>
      <p:graphicFrame>
        <p:nvGraphicFramePr>
          <p:cNvPr id="29" name="Objekt 28"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4" imgW="353" imgH="353" progId="TCLayout.ActiveDocument.1">
                  <p:embed/>
                </p:oleObj>
              </mc:Choice>
              <mc:Fallback>
                <p:oleObj name="think-cell Folie" r:id="rId4" imgW="353" imgH="353" progId="TCLayout.ActiveDocument.1">
                  <p:embed/>
                  <p:pic>
                    <p:nvPicPr>
                      <p:cNvPr id="29" name="Objekt 28"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itel 5"/>
          <p:cNvSpPr>
            <a:spLocks noGrp="1"/>
          </p:cNvSpPr>
          <p:nvPr>
            <p:ph type="title"/>
          </p:nvPr>
        </p:nvSpPr>
        <p:spPr/>
        <p:txBody>
          <a:bodyPr/>
          <a:lstStyle/>
          <a:p>
            <a:r>
              <a:rPr lang="de-DE"/>
              <a:t>TRUMPF als unabhängiges Familienunternehmen</a:t>
            </a:r>
            <a:endParaRPr lang="de-DE" dirty="0"/>
          </a:p>
        </p:txBody>
      </p:sp>
      <p:sp>
        <p:nvSpPr>
          <p:cNvPr id="22" name="Textplatzhalter 21"/>
          <p:cNvSpPr>
            <a:spLocks noGrp="1"/>
          </p:cNvSpPr>
          <p:nvPr>
            <p:ph type="body" sz="quarter" idx="16"/>
          </p:nvPr>
        </p:nvSpPr>
        <p:spPr>
          <a:xfrm>
            <a:off x="515938" y="919611"/>
            <a:ext cx="11160000" cy="387798"/>
          </a:xfrm>
        </p:spPr>
        <p:txBody>
          <a:bodyPr/>
          <a:lstStyle/>
          <a:p>
            <a:r>
              <a:rPr lang="de-DE" sz="2400" dirty="0"/>
              <a:t>Unser Vorstand</a:t>
            </a:r>
          </a:p>
        </p:txBody>
      </p:sp>
      <p:sp>
        <p:nvSpPr>
          <p:cNvPr id="18" name="Textplatzhalter 2">
            <a:extLst>
              <a:ext uri="{FF2B5EF4-FFF2-40B4-BE49-F238E27FC236}">
                <a16:creationId xmlns:a16="http://schemas.microsoft.com/office/drawing/2014/main" id="{F3A34782-E3A2-CF42-9904-29EE5398AD9A}"/>
              </a:ext>
            </a:extLst>
          </p:cNvPr>
          <p:cNvSpPr txBox="1">
            <a:spLocks/>
          </p:cNvSpPr>
          <p:nvPr/>
        </p:nvSpPr>
        <p:spPr>
          <a:xfrm>
            <a:off x="7828154" y="2226832"/>
            <a:ext cx="3443641" cy="3250800"/>
          </a:xfrm>
          <a:prstGeom prst="rect">
            <a:avLst/>
          </a:prstGeom>
          <a:solidFill>
            <a:schemeClr val="bg1"/>
          </a:solidFill>
        </p:spPr>
        <p:txBody>
          <a:bodyPr vert="horz" lIns="180000" tIns="0" rIns="0" bIns="0" rtlCol="0" anchor="ctr" anchorCtr="0">
            <a:noAutofit/>
          </a:bodyPr>
          <a:lstStyle>
            <a:lvl1pPr marL="0" indent="0" algn="l" defTabSz="914355" rtl="0" eaLnBrk="1" latinLnBrk="0" hangingPunct="1">
              <a:lnSpc>
                <a:spcPct val="100000"/>
              </a:lnSpc>
              <a:spcBef>
                <a:spcPts val="600"/>
              </a:spcBef>
              <a:spcAft>
                <a:spcPts val="600"/>
              </a:spcAft>
              <a:buFont typeface="Arial" panose="020B0604020202020204" pitchFamily="34" charset="0"/>
              <a:buNone/>
              <a:defRPr sz="1600" b="1" kern="1200">
                <a:solidFill>
                  <a:schemeClr val="tx1"/>
                </a:solidFill>
                <a:latin typeface="+mn-lt"/>
                <a:ea typeface="+mn-ea"/>
                <a:cs typeface="Arial" panose="020B0604020202020204" pitchFamily="34" charset="0"/>
              </a:defRPr>
            </a:lvl1pPr>
            <a:lvl2pPr marL="0" indent="0" algn="l" defTabSz="914355" rtl="0" eaLnBrk="1" latinLnBrk="0" hangingPunct="1">
              <a:lnSpc>
                <a:spcPct val="100000"/>
              </a:lnSpc>
              <a:spcBef>
                <a:spcPts val="0"/>
              </a:spcBef>
              <a:spcAft>
                <a:spcPts val="600"/>
              </a:spcAft>
              <a:buClr>
                <a:schemeClr val="accent1"/>
              </a:buClr>
              <a:buFont typeface="Wingdings" pitchFamily="2" charset="2"/>
              <a:buNone/>
              <a:defRPr sz="1600" b="0" i="0" kern="1200">
                <a:solidFill>
                  <a:schemeClr val="tx1"/>
                </a:solidFill>
                <a:latin typeface="+mn-lt"/>
                <a:ea typeface="+mn-ea"/>
                <a:cs typeface="Arial" panose="020B0604020202020204" pitchFamily="34" charset="0"/>
              </a:defRPr>
            </a:lvl2pPr>
            <a:lvl3pPr marL="216000" indent="-216000" algn="l" defTabSz="914355" rtl="0" eaLnBrk="1" latinLnBrk="0" hangingPunct="1">
              <a:lnSpc>
                <a:spcPct val="100000"/>
              </a:lnSpc>
              <a:spcBef>
                <a:spcPts val="5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3pPr>
            <a:lvl4pPr marL="432000" indent="-216000" algn="l" defTabSz="914355" rtl="0" eaLnBrk="1" latinLnBrk="0" hangingPunct="1">
              <a:lnSpc>
                <a:spcPct val="100000"/>
              </a:lnSpc>
              <a:spcBef>
                <a:spcPts val="5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4pPr>
            <a:lvl5pPr marL="648000" indent="-216000" algn="l" defTabSz="914355" rtl="0" eaLnBrk="1" latinLnBrk="0" hangingPunct="1">
              <a:lnSpc>
                <a:spcPct val="100000"/>
              </a:lnSpc>
              <a:spcBef>
                <a:spcPts val="5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5pPr>
            <a:lvl6pPr marL="864000" indent="-216000" algn="l" defTabSz="914355" rtl="0" eaLnBrk="1" latinLnBrk="0" hangingPunct="1">
              <a:lnSpc>
                <a:spcPct val="90000"/>
              </a:lnSpc>
              <a:spcBef>
                <a:spcPts val="500"/>
              </a:spcBef>
              <a:buClr>
                <a:schemeClr val="tx2"/>
              </a:buClr>
              <a:buFont typeface="Wingdings" pitchFamily="2" charset="2"/>
              <a:buChar char="§"/>
              <a:defRPr lang="de-DE" sz="1600" b="0" i="0" kern="1200" dirty="0">
                <a:solidFill>
                  <a:schemeClr val="tx1"/>
                </a:solidFill>
                <a:latin typeface="+mn-lt"/>
                <a:ea typeface="+mn-ea"/>
                <a:cs typeface="Arial" panose="020B0604020202020204" pitchFamily="34" charset="0"/>
              </a:defRPr>
            </a:lvl6pPr>
            <a:lvl7pPr marL="1080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a:solidFill>
                  <a:schemeClr val="tx1"/>
                </a:solidFill>
                <a:latin typeface="+mn-lt"/>
                <a:ea typeface="+mn-ea"/>
                <a:cs typeface="+mn-cs"/>
              </a:defRPr>
            </a:lvl7pPr>
            <a:lvl8pPr marL="1296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a:solidFill>
                  <a:schemeClr val="tx1"/>
                </a:solidFill>
                <a:latin typeface="+mn-lt"/>
                <a:ea typeface="+mn-ea"/>
                <a:cs typeface="+mn-cs"/>
              </a:defRPr>
            </a:lvl8pPr>
            <a:lvl9pPr marL="1512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baseline="0">
                <a:solidFill>
                  <a:schemeClr val="tx1"/>
                </a:solidFill>
                <a:latin typeface="+mn-lt"/>
                <a:ea typeface="+mn-ea"/>
                <a:cs typeface="+mn-cs"/>
              </a:defRPr>
            </a:lvl9pPr>
          </a:lstStyle>
          <a:p>
            <a:pPr lvl="1">
              <a:lnSpc>
                <a:spcPct val="120000"/>
              </a:lnSpc>
            </a:pPr>
            <a:endParaRPr lang="de-DE" sz="1400" dirty="0">
              <a:solidFill>
                <a:schemeClr val="tx2"/>
              </a:solidFill>
            </a:endParaRPr>
          </a:p>
          <a:p>
            <a:pPr lvl="1">
              <a:lnSpc>
                <a:spcPct val="120000"/>
              </a:lnSpc>
            </a:pPr>
            <a:r>
              <a:rPr lang="de-DE" sz="1400" dirty="0">
                <a:solidFill>
                  <a:schemeClr val="tx2"/>
                </a:solidFill>
              </a:rPr>
              <a:t>Dr.-Ing. Stephan Mayer </a:t>
            </a:r>
          </a:p>
          <a:p>
            <a:pPr lvl="1">
              <a:lnSpc>
                <a:spcPct val="120000"/>
              </a:lnSpc>
            </a:pPr>
            <a:r>
              <a:rPr lang="de-DE" sz="1400" dirty="0">
                <a:solidFill>
                  <a:schemeClr val="tx2"/>
                </a:solidFill>
              </a:rPr>
              <a:t>Dr.-Ing. Christian Schmitz</a:t>
            </a:r>
          </a:p>
          <a:p>
            <a:pPr lvl="1">
              <a:lnSpc>
                <a:spcPct val="120000"/>
              </a:lnSpc>
            </a:pPr>
            <a:r>
              <a:rPr lang="de-DE" sz="1400" dirty="0">
                <a:solidFill>
                  <a:schemeClr val="tx2"/>
                </a:solidFill>
              </a:rPr>
              <a:t>Diplom-Betriebswirt Oliver Maassen </a:t>
            </a:r>
          </a:p>
          <a:p>
            <a:pPr lvl="1">
              <a:lnSpc>
                <a:spcPct val="120000"/>
              </a:lnSpc>
            </a:pPr>
            <a:r>
              <a:rPr lang="de-DE" sz="1400" dirty="0">
                <a:solidFill>
                  <a:schemeClr val="tx2"/>
                </a:solidFill>
              </a:rPr>
              <a:t>Dr. </a:t>
            </a:r>
            <a:r>
              <a:rPr lang="de-DE" sz="1400" dirty="0" err="1">
                <a:solidFill>
                  <a:schemeClr val="tx2"/>
                </a:solidFill>
              </a:rPr>
              <a:t>rer</a:t>
            </a:r>
            <a:r>
              <a:rPr lang="de-DE" sz="1400" dirty="0">
                <a:solidFill>
                  <a:schemeClr val="tx2"/>
                </a:solidFill>
              </a:rPr>
              <a:t>. pol. Lars </a:t>
            </a:r>
            <a:r>
              <a:rPr lang="de-DE" sz="1400" dirty="0" err="1">
                <a:solidFill>
                  <a:schemeClr val="tx2"/>
                </a:solidFill>
              </a:rPr>
              <a:t>Grünert</a:t>
            </a:r>
            <a:endParaRPr lang="de-DE" sz="1400" dirty="0">
              <a:solidFill>
                <a:schemeClr val="tx2"/>
              </a:solidFill>
            </a:endParaRPr>
          </a:p>
          <a:p>
            <a:pPr lvl="1">
              <a:lnSpc>
                <a:spcPct val="120000"/>
              </a:lnSpc>
            </a:pPr>
            <a:r>
              <a:rPr lang="de-DE" sz="1400" b="1" dirty="0">
                <a:solidFill>
                  <a:schemeClr val="tx2"/>
                </a:solidFill>
              </a:rPr>
              <a:t>Dr.-Ing. E. h. Peter Leibinger</a:t>
            </a:r>
          </a:p>
          <a:p>
            <a:pPr lvl="1">
              <a:lnSpc>
                <a:spcPct val="120000"/>
              </a:lnSpc>
            </a:pPr>
            <a:r>
              <a:rPr lang="de-DE" sz="1400" b="1" dirty="0">
                <a:solidFill>
                  <a:schemeClr val="tx2"/>
                </a:solidFill>
              </a:rPr>
              <a:t>Dr. phil. Nicola Leibinger-Kammüller</a:t>
            </a:r>
          </a:p>
          <a:p>
            <a:pPr lvl="1">
              <a:lnSpc>
                <a:spcPct val="120000"/>
              </a:lnSpc>
            </a:pPr>
            <a:r>
              <a:rPr lang="de-DE" sz="1400" b="1" dirty="0">
                <a:solidFill>
                  <a:schemeClr val="tx2"/>
                </a:solidFill>
              </a:rPr>
              <a:t>Dr.-Ing. Mathias Kammüller</a:t>
            </a:r>
          </a:p>
          <a:p>
            <a:pPr lvl="1">
              <a:lnSpc>
                <a:spcPct val="120000"/>
              </a:lnSpc>
            </a:pPr>
            <a:endParaRPr lang="de-DE" sz="1400" dirty="0"/>
          </a:p>
          <a:p>
            <a:pPr lvl="1">
              <a:lnSpc>
                <a:spcPct val="120000"/>
              </a:lnSpc>
            </a:pPr>
            <a:r>
              <a:rPr lang="de-DE" sz="1200" dirty="0"/>
              <a:t>Vorsitzender des Aufsichtsrats: </a:t>
            </a:r>
            <a:br>
              <a:rPr lang="de-DE" sz="1200" dirty="0"/>
            </a:br>
            <a:r>
              <a:rPr lang="de-DE" sz="1200" dirty="0"/>
              <a:t>Dr. Jürgen </a:t>
            </a:r>
            <a:r>
              <a:rPr lang="de-DE" sz="1200" dirty="0" err="1"/>
              <a:t>Hambrecht</a:t>
            </a:r>
            <a:r>
              <a:rPr lang="de-DE" sz="1200" dirty="0"/>
              <a:t> </a:t>
            </a:r>
            <a:r>
              <a:rPr lang="de-DE" sz="1200" dirty="0">
                <a:solidFill>
                  <a:schemeClr val="tx1">
                    <a:lumMod val="60000"/>
                    <a:lumOff val="40000"/>
                  </a:schemeClr>
                </a:solidFill>
              </a:rPr>
              <a:t>(nicht im Bild)</a:t>
            </a:r>
            <a:endParaRPr lang="de-DE" sz="1200" dirty="0">
              <a:solidFill>
                <a:schemeClr val="tx2"/>
              </a:solidFill>
            </a:endParaRPr>
          </a:p>
          <a:p>
            <a:pPr lvl="1">
              <a:lnSpc>
                <a:spcPct val="120000"/>
              </a:lnSpc>
            </a:pPr>
            <a:endParaRPr lang="de-DE" sz="1200" dirty="0">
              <a:solidFill>
                <a:schemeClr val="tx1">
                  <a:lumMod val="60000"/>
                  <a:lumOff val="40000"/>
                </a:schemeClr>
              </a:solidFill>
            </a:endParaRPr>
          </a:p>
        </p:txBody>
      </p:sp>
      <p:sp>
        <p:nvSpPr>
          <p:cNvPr id="2" name="Fußzeilenplatzhalter 1">
            <a:extLst>
              <a:ext uri="{FF2B5EF4-FFF2-40B4-BE49-F238E27FC236}">
                <a16:creationId xmlns:a16="http://schemas.microsoft.com/office/drawing/2014/main" id="{06933547-1C56-834C-BEF0-C582638F5261}"/>
              </a:ext>
            </a:extLst>
          </p:cNvPr>
          <p:cNvSpPr>
            <a:spLocks noGrp="1"/>
          </p:cNvSpPr>
          <p:nvPr>
            <p:ph type="ftr" sz="quarter" idx="11"/>
          </p:nvPr>
        </p:nvSpPr>
        <p:spPr/>
        <p:txBody>
          <a:bodyPr/>
          <a:lstStyle/>
          <a:p>
            <a:r>
              <a:rPr lang="de-DE" dirty="0"/>
              <a:t>Steffen Braun</a:t>
            </a:r>
          </a:p>
        </p:txBody>
      </p:sp>
      <p:sp>
        <p:nvSpPr>
          <p:cNvPr id="3" name="Foliennummernplatzhalter 2">
            <a:extLst>
              <a:ext uri="{FF2B5EF4-FFF2-40B4-BE49-F238E27FC236}">
                <a16:creationId xmlns:a16="http://schemas.microsoft.com/office/drawing/2014/main" id="{C5D7CBE8-8E37-9D4C-A793-D18236B89E8C}"/>
              </a:ext>
            </a:extLst>
          </p:cNvPr>
          <p:cNvSpPr>
            <a:spLocks noGrp="1"/>
          </p:cNvSpPr>
          <p:nvPr>
            <p:ph type="sldNum" sz="quarter" idx="10"/>
          </p:nvPr>
        </p:nvSpPr>
        <p:spPr/>
        <p:txBody>
          <a:bodyPr/>
          <a:lstStyle/>
          <a:p>
            <a:fld id="{8D57957C-F0F3-7842-B0E2-B762F92D6487}" type="slidenum">
              <a:rPr lang="de-DE" smtClean="0"/>
              <a:pPr/>
              <a:t>2</a:t>
            </a:fld>
            <a:r>
              <a:rPr lang="de-DE"/>
              <a:t>  </a:t>
            </a:r>
            <a:r>
              <a:rPr lang="de-DE" b="0">
                <a:solidFill>
                  <a:schemeClr val="accent1"/>
                </a:solidFill>
              </a:rPr>
              <a:t>|</a:t>
            </a:r>
            <a:endParaRPr lang="de-DE" sz="900" b="0" dirty="0">
              <a:solidFill>
                <a:schemeClr val="accent1"/>
              </a:solidFill>
            </a:endParaRPr>
          </a:p>
        </p:txBody>
      </p:sp>
      <p:pic>
        <p:nvPicPr>
          <p:cNvPr id="5" name="Grafik 4">
            <a:extLst>
              <a:ext uri="{FF2B5EF4-FFF2-40B4-BE49-F238E27FC236}">
                <a16:creationId xmlns:a16="http://schemas.microsoft.com/office/drawing/2014/main" id="{26BC11E0-6A59-4435-A8C6-034C9F76ACE9}"/>
              </a:ext>
            </a:extLst>
          </p:cNvPr>
          <p:cNvPicPr>
            <a:picLocks noChangeAspect="1"/>
          </p:cNvPicPr>
          <p:nvPr/>
        </p:nvPicPr>
        <p:blipFill rotWithShape="1">
          <a:blip r:embed="rId6"/>
          <a:srcRect l="8968" t="20264" r="4977" b="11089"/>
          <a:stretch/>
        </p:blipFill>
        <p:spPr>
          <a:xfrm>
            <a:off x="709237" y="1986146"/>
            <a:ext cx="7118917" cy="3732173"/>
          </a:xfrm>
          <a:prstGeom prst="rect">
            <a:avLst/>
          </a:prstGeom>
        </p:spPr>
      </p:pic>
    </p:spTree>
    <p:extLst>
      <p:ext uri="{BB962C8B-B14F-4D97-AF65-F5344CB8AC3E}">
        <p14:creationId xmlns:p14="http://schemas.microsoft.com/office/powerpoint/2010/main" val="140270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CBFFCEF-78CC-4D2B-9FDC-20002405EDFD}"/>
              </a:ext>
            </a:extLst>
          </p:cNvPr>
          <p:cNvSpPr>
            <a:spLocks noGrp="1"/>
          </p:cNvSpPr>
          <p:nvPr>
            <p:ph type="sldNum" sz="quarter" idx="10"/>
          </p:nvPr>
        </p:nvSpPr>
        <p:spPr/>
        <p:txBody>
          <a:bodyPr/>
          <a:lstStyle/>
          <a:p>
            <a:fld id="{8D57957C-F0F3-7842-B0E2-B762F92D6487}" type="slidenum">
              <a:rPr lang="de-DE" smtClean="0"/>
              <a:pPr/>
              <a:t>3</a:t>
            </a:fld>
            <a:r>
              <a:rPr lang="de-DE"/>
              <a:t>  </a:t>
            </a:r>
            <a:r>
              <a:rPr lang="de-DE" b="0">
                <a:solidFill>
                  <a:schemeClr val="accent1"/>
                </a:solidFill>
              </a:rPr>
              <a:t>|</a:t>
            </a:r>
            <a:endParaRPr lang="de-DE" sz="900" b="0" dirty="0">
              <a:solidFill>
                <a:schemeClr val="accent1"/>
              </a:solidFill>
            </a:endParaRPr>
          </a:p>
        </p:txBody>
      </p:sp>
      <p:sp>
        <p:nvSpPr>
          <p:cNvPr id="4" name="Fußzeilenplatzhalter 3">
            <a:extLst>
              <a:ext uri="{FF2B5EF4-FFF2-40B4-BE49-F238E27FC236}">
                <a16:creationId xmlns:a16="http://schemas.microsoft.com/office/drawing/2014/main" id="{821286F3-0C6B-4612-9483-306600737413}"/>
              </a:ext>
            </a:extLst>
          </p:cNvPr>
          <p:cNvSpPr>
            <a:spLocks noGrp="1"/>
          </p:cNvSpPr>
          <p:nvPr>
            <p:ph type="ftr" sz="quarter" idx="11"/>
          </p:nvPr>
        </p:nvSpPr>
        <p:spPr/>
        <p:txBody>
          <a:bodyPr/>
          <a:lstStyle/>
          <a:p>
            <a:r>
              <a:rPr lang="de-DE" dirty="0"/>
              <a:t>Steffen Braun</a:t>
            </a:r>
          </a:p>
        </p:txBody>
      </p:sp>
      <p:sp>
        <p:nvSpPr>
          <p:cNvPr id="10" name="Titel 4">
            <a:extLst>
              <a:ext uri="{FF2B5EF4-FFF2-40B4-BE49-F238E27FC236}">
                <a16:creationId xmlns:a16="http://schemas.microsoft.com/office/drawing/2014/main" id="{F8046EA4-239E-40B7-B344-BD1AB0118869}"/>
              </a:ext>
            </a:extLst>
          </p:cNvPr>
          <p:cNvSpPr txBox="1">
            <a:spLocks/>
          </p:cNvSpPr>
          <p:nvPr/>
        </p:nvSpPr>
        <p:spPr>
          <a:xfrm>
            <a:off x="515938" y="473662"/>
            <a:ext cx="11160125" cy="388800"/>
          </a:xfrm>
          <a:prstGeom prst="rect">
            <a:avLst/>
          </a:prstGeom>
        </p:spPr>
        <p:txBody>
          <a:bodyPr/>
          <a:lstStyle>
            <a:lvl1pPr algn="l" defTabSz="914355" rtl="0" eaLnBrk="1" latinLnBrk="0" hangingPunct="1">
              <a:lnSpc>
                <a:spcPct val="90000"/>
              </a:lnSpc>
              <a:spcBef>
                <a:spcPct val="0"/>
              </a:spcBef>
              <a:buNone/>
              <a:defRPr sz="2800" b="1" kern="1200">
                <a:solidFill>
                  <a:schemeClr val="tx1"/>
                </a:solidFill>
                <a:latin typeface="+mj-lt"/>
                <a:ea typeface="+mj-ea"/>
                <a:cs typeface="Arial" panose="020B0604020202020204" pitchFamily="34" charset="0"/>
              </a:defRPr>
            </a:lvl1pPr>
          </a:lstStyle>
          <a:p>
            <a:r>
              <a:rPr lang="de-DE"/>
              <a:t>Auf einen Blick</a:t>
            </a:r>
            <a:endParaRPr lang="de-DE" dirty="0"/>
          </a:p>
        </p:txBody>
      </p:sp>
      <p:sp>
        <p:nvSpPr>
          <p:cNvPr id="12" name="Textplatzhalter 1">
            <a:extLst>
              <a:ext uri="{FF2B5EF4-FFF2-40B4-BE49-F238E27FC236}">
                <a16:creationId xmlns:a16="http://schemas.microsoft.com/office/drawing/2014/main" id="{4804A225-C8DC-45DB-B87B-39ECB8E2379A}"/>
              </a:ext>
            </a:extLst>
          </p:cNvPr>
          <p:cNvSpPr txBox="1">
            <a:spLocks/>
          </p:cNvSpPr>
          <p:nvPr/>
        </p:nvSpPr>
        <p:spPr>
          <a:xfrm>
            <a:off x="515938" y="919611"/>
            <a:ext cx="11160000" cy="387798"/>
          </a:xfrm>
          <a:prstGeom prst="rect">
            <a:avLst/>
          </a:prstGeom>
        </p:spPr>
        <p:txBody>
          <a:bodyPr/>
          <a:lstStyle>
            <a:lvl1pPr marL="0" indent="0" algn="l" defTabSz="914355" rtl="0" eaLnBrk="1" latinLnBrk="0" hangingPunct="1">
              <a:lnSpc>
                <a:spcPct val="100000"/>
              </a:lnSpc>
              <a:spcBef>
                <a:spcPts val="600"/>
              </a:spcBef>
              <a:spcAft>
                <a:spcPts val="600"/>
              </a:spcAft>
              <a:buFont typeface="Arial" panose="020B0604020202020204" pitchFamily="34" charset="0"/>
              <a:buNone/>
              <a:defRPr sz="1600" b="1" kern="1200">
                <a:solidFill>
                  <a:schemeClr val="tx2"/>
                </a:solidFill>
                <a:latin typeface="+mn-lt"/>
                <a:ea typeface="+mn-ea"/>
                <a:cs typeface="Arial" panose="020B0604020202020204" pitchFamily="34" charset="0"/>
              </a:defRPr>
            </a:lvl1pPr>
            <a:lvl2pPr marL="0" indent="0" algn="l" defTabSz="914355" rtl="0" eaLnBrk="1" latinLnBrk="0" hangingPunct="1">
              <a:lnSpc>
                <a:spcPct val="100000"/>
              </a:lnSpc>
              <a:spcBef>
                <a:spcPts val="0"/>
              </a:spcBef>
              <a:spcAft>
                <a:spcPts val="600"/>
              </a:spcAft>
              <a:buClr>
                <a:schemeClr val="accent1"/>
              </a:buClr>
              <a:buFont typeface="Wingdings" pitchFamily="2" charset="2"/>
              <a:buNone/>
              <a:defRPr sz="1600" b="0" i="0" kern="1200">
                <a:solidFill>
                  <a:schemeClr val="tx1"/>
                </a:solidFill>
                <a:latin typeface="+mn-lt"/>
                <a:ea typeface="+mn-ea"/>
                <a:cs typeface="Arial" panose="020B0604020202020204" pitchFamily="34" charset="0"/>
              </a:defRPr>
            </a:lvl2pPr>
            <a:lvl3pPr marL="216000" indent="-216000" algn="l" defTabSz="914355" rtl="0" eaLnBrk="1" latinLnBrk="0" hangingPunct="1">
              <a:lnSpc>
                <a:spcPct val="100000"/>
              </a:lnSpc>
              <a:spcBef>
                <a:spcPts val="5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3pPr>
            <a:lvl4pPr marL="432000" indent="-216000" algn="l" defTabSz="914355" rtl="0" eaLnBrk="1" latinLnBrk="0" hangingPunct="1">
              <a:lnSpc>
                <a:spcPct val="100000"/>
              </a:lnSpc>
              <a:spcBef>
                <a:spcPts val="5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4pPr>
            <a:lvl5pPr marL="648000" indent="-216000" algn="l" defTabSz="914355" rtl="0" eaLnBrk="1" latinLnBrk="0" hangingPunct="1">
              <a:lnSpc>
                <a:spcPct val="100000"/>
              </a:lnSpc>
              <a:spcBef>
                <a:spcPts val="5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5pPr>
            <a:lvl6pPr marL="864000" indent="-216000" algn="l" defTabSz="914355" rtl="0" eaLnBrk="1" latinLnBrk="0" hangingPunct="1">
              <a:lnSpc>
                <a:spcPct val="90000"/>
              </a:lnSpc>
              <a:spcBef>
                <a:spcPts val="500"/>
              </a:spcBef>
              <a:buClr>
                <a:schemeClr val="tx2"/>
              </a:buClr>
              <a:buFont typeface="Wingdings" pitchFamily="2" charset="2"/>
              <a:buChar char="§"/>
              <a:defRPr lang="de-DE" sz="1600" b="0" i="0" kern="1200" dirty="0">
                <a:solidFill>
                  <a:schemeClr val="tx1"/>
                </a:solidFill>
                <a:latin typeface="+mn-lt"/>
                <a:ea typeface="+mn-ea"/>
                <a:cs typeface="Arial" panose="020B0604020202020204" pitchFamily="34" charset="0"/>
              </a:defRPr>
            </a:lvl6pPr>
            <a:lvl7pPr marL="1080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a:solidFill>
                  <a:schemeClr val="tx1"/>
                </a:solidFill>
                <a:latin typeface="+mn-lt"/>
                <a:ea typeface="+mn-ea"/>
                <a:cs typeface="+mn-cs"/>
              </a:defRPr>
            </a:lvl7pPr>
            <a:lvl8pPr marL="1296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a:solidFill>
                  <a:schemeClr val="tx1"/>
                </a:solidFill>
                <a:latin typeface="+mn-lt"/>
                <a:ea typeface="+mn-ea"/>
                <a:cs typeface="+mn-cs"/>
              </a:defRPr>
            </a:lvl8pPr>
            <a:lvl9pPr marL="1512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baseline="0">
                <a:solidFill>
                  <a:schemeClr val="tx1"/>
                </a:solidFill>
                <a:latin typeface="+mn-lt"/>
                <a:ea typeface="+mn-ea"/>
                <a:cs typeface="+mn-cs"/>
              </a:defRPr>
            </a:lvl9pPr>
          </a:lstStyle>
          <a:p>
            <a:r>
              <a:rPr lang="de-DE" sz="2400" b="0"/>
              <a:t>Unternehmenskennzahlen 2021/22</a:t>
            </a:r>
          </a:p>
          <a:p>
            <a:endParaRPr lang="de-DE" sz="2400" dirty="0"/>
          </a:p>
        </p:txBody>
      </p:sp>
      <p:sp>
        <p:nvSpPr>
          <p:cNvPr id="25" name="Textfeld 24">
            <a:extLst>
              <a:ext uri="{FF2B5EF4-FFF2-40B4-BE49-F238E27FC236}">
                <a16:creationId xmlns:a16="http://schemas.microsoft.com/office/drawing/2014/main" id="{2AE62C97-7FCD-49E8-BA94-55BDC7EB8DC2}"/>
              </a:ext>
            </a:extLst>
          </p:cNvPr>
          <p:cNvSpPr txBox="1"/>
          <p:nvPr/>
        </p:nvSpPr>
        <p:spPr>
          <a:xfrm>
            <a:off x="5306241" y="2445737"/>
            <a:ext cx="662041" cy="215444"/>
          </a:xfrm>
          <a:prstGeom prst="rect">
            <a:avLst/>
          </a:prstGeom>
        </p:spPr>
        <p:txBody>
          <a:bodyPr vert="horz" wrap="none" lIns="0" tIns="0" rIns="0" bIns="0" rtlCol="0" anchor="t" anchorCtr="0">
            <a:spAutoFit/>
          </a:bodyPr>
          <a:lstStyle>
            <a:defPPr>
              <a:defRPr lang="de-DE"/>
            </a:defPPr>
            <a:lvl1pPr algn="r">
              <a:defRPr sz="2500" kern="0" cap="all"/>
            </a:lvl1pPr>
          </a:lstStyle>
          <a:p>
            <a:pPr algn="l"/>
            <a:r>
              <a:rPr lang="de-DE" sz="1400">
                <a:solidFill>
                  <a:schemeClr val="tx1">
                    <a:lumMod val="60000"/>
                    <a:lumOff val="40000"/>
                  </a:schemeClr>
                </a:solidFill>
              </a:rPr>
              <a:t>+20,5 </a:t>
            </a:r>
            <a:r>
              <a:rPr lang="de-DE" sz="1400" dirty="0">
                <a:solidFill>
                  <a:schemeClr val="tx1">
                    <a:lumMod val="60000"/>
                    <a:lumOff val="40000"/>
                  </a:schemeClr>
                </a:solidFill>
              </a:rPr>
              <a:t>%</a:t>
            </a:r>
          </a:p>
        </p:txBody>
      </p:sp>
      <p:grpSp>
        <p:nvGrpSpPr>
          <p:cNvPr id="59" name="Gruppieren 58">
            <a:extLst>
              <a:ext uri="{FF2B5EF4-FFF2-40B4-BE49-F238E27FC236}">
                <a16:creationId xmlns:a16="http://schemas.microsoft.com/office/drawing/2014/main" id="{BBEA645F-B41C-47B5-BD27-590E601D081C}"/>
              </a:ext>
            </a:extLst>
          </p:cNvPr>
          <p:cNvGrpSpPr/>
          <p:nvPr/>
        </p:nvGrpSpPr>
        <p:grpSpPr>
          <a:xfrm>
            <a:off x="1764940" y="1699371"/>
            <a:ext cx="5744485" cy="1045029"/>
            <a:chOff x="1764940" y="1699371"/>
            <a:chExt cx="5744485" cy="1045029"/>
          </a:xfrm>
        </p:grpSpPr>
        <p:sp>
          <p:nvSpPr>
            <p:cNvPr id="6" name="Rechteck: abgerundete Ecken 5">
              <a:extLst>
                <a:ext uri="{FF2B5EF4-FFF2-40B4-BE49-F238E27FC236}">
                  <a16:creationId xmlns:a16="http://schemas.microsoft.com/office/drawing/2014/main" id="{044AFAD4-7BF5-41CF-BBB9-013ED63FACD9}"/>
                </a:ext>
              </a:extLst>
            </p:cNvPr>
            <p:cNvSpPr/>
            <p:nvPr/>
          </p:nvSpPr>
          <p:spPr>
            <a:xfrm>
              <a:off x="1764940" y="1699371"/>
              <a:ext cx="5744485" cy="1045029"/>
            </a:xfrm>
            <a:prstGeom prst="round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e-DE" sz="1600" kern="0">
                  <a:solidFill>
                    <a:schemeClr val="tx2"/>
                  </a:solidFill>
                </a:rPr>
                <a:t>Umsatz </a:t>
              </a:r>
              <a:r>
                <a:rPr lang="de-DE" sz="1600" kern="0">
                  <a:solidFill>
                    <a:schemeClr val="tx1">
                      <a:lumMod val="60000"/>
                      <a:lumOff val="40000"/>
                    </a:schemeClr>
                  </a:solidFill>
                </a:rPr>
                <a:t>(Mrd. €)</a:t>
              </a:r>
            </a:p>
            <a:p>
              <a:pPr algn="ctr">
                <a:lnSpc>
                  <a:spcPct val="150000"/>
                </a:lnSpc>
              </a:pPr>
              <a:r>
                <a:rPr lang="de-DE" sz="2400" b="1" kern="0">
                  <a:ln w="9525">
                    <a:noFill/>
                  </a:ln>
                  <a:solidFill>
                    <a:schemeClr val="accent1"/>
                  </a:solidFill>
                </a:rPr>
                <a:t>4,223</a:t>
              </a:r>
              <a:endParaRPr lang="de-DE" sz="2400" b="1" dirty="0" err="1"/>
            </a:p>
          </p:txBody>
        </p:sp>
        <p:cxnSp>
          <p:nvCxnSpPr>
            <p:cNvPr id="26" name="Gerader Verbinder 1023">
              <a:extLst>
                <a:ext uri="{FF2B5EF4-FFF2-40B4-BE49-F238E27FC236}">
                  <a16:creationId xmlns:a16="http://schemas.microsoft.com/office/drawing/2014/main" id="{7E44B229-5A00-4917-A03E-19F4FD374095}"/>
                </a:ext>
              </a:extLst>
            </p:cNvPr>
            <p:cNvCxnSpPr>
              <a:cxnSpLocks/>
            </p:cNvCxnSpPr>
            <p:nvPr/>
          </p:nvCxnSpPr>
          <p:spPr>
            <a:xfrm>
              <a:off x="3916353" y="2203922"/>
              <a:ext cx="1441658"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60" name="Gruppieren 59">
            <a:extLst>
              <a:ext uri="{FF2B5EF4-FFF2-40B4-BE49-F238E27FC236}">
                <a16:creationId xmlns:a16="http://schemas.microsoft.com/office/drawing/2014/main" id="{1F4CE3E5-0BF1-498F-8E49-76015081DE89}"/>
              </a:ext>
            </a:extLst>
          </p:cNvPr>
          <p:cNvGrpSpPr/>
          <p:nvPr/>
        </p:nvGrpSpPr>
        <p:grpSpPr>
          <a:xfrm>
            <a:off x="1772212" y="2848909"/>
            <a:ext cx="2579914" cy="1045029"/>
            <a:chOff x="1772212" y="2848909"/>
            <a:chExt cx="2579914" cy="1045029"/>
          </a:xfrm>
        </p:grpSpPr>
        <p:sp>
          <p:nvSpPr>
            <p:cNvPr id="14" name="Rechteck: abgerundete Ecken 13">
              <a:extLst>
                <a:ext uri="{FF2B5EF4-FFF2-40B4-BE49-F238E27FC236}">
                  <a16:creationId xmlns:a16="http://schemas.microsoft.com/office/drawing/2014/main" id="{3C58A15E-17CB-46EE-8F06-6D95126595EC}"/>
                </a:ext>
              </a:extLst>
            </p:cNvPr>
            <p:cNvSpPr/>
            <p:nvPr/>
          </p:nvSpPr>
          <p:spPr>
            <a:xfrm>
              <a:off x="1772212" y="2848909"/>
              <a:ext cx="2579914" cy="1045029"/>
            </a:xfrm>
            <a:prstGeom prst="round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50000"/>
                </a:lnSpc>
              </a:pPr>
              <a:r>
                <a:rPr lang="de-DE" sz="1600" kern="0">
                  <a:solidFill>
                    <a:schemeClr val="tx2"/>
                  </a:solidFill>
                </a:rPr>
                <a:t>Auftragseingang </a:t>
              </a:r>
              <a:r>
                <a:rPr lang="de-DE" sz="1600" kern="0">
                  <a:solidFill>
                    <a:schemeClr val="tx1">
                      <a:lumMod val="60000"/>
                      <a:lumOff val="40000"/>
                    </a:schemeClr>
                  </a:solidFill>
                </a:rPr>
                <a:t>(Mrd. €)</a:t>
              </a:r>
            </a:p>
            <a:p>
              <a:pPr algn="ctr">
                <a:lnSpc>
                  <a:spcPct val="150000"/>
                </a:lnSpc>
              </a:pPr>
              <a:r>
                <a:rPr lang="de-DE" sz="2400" b="1" kern="0">
                  <a:ln w="9525">
                    <a:noFill/>
                  </a:ln>
                  <a:solidFill>
                    <a:schemeClr val="accent1"/>
                  </a:solidFill>
                </a:rPr>
                <a:t>5,577</a:t>
              </a:r>
              <a:endParaRPr lang="de-DE" sz="2400" b="1" dirty="0" err="1"/>
            </a:p>
          </p:txBody>
        </p:sp>
        <p:cxnSp>
          <p:nvCxnSpPr>
            <p:cNvPr id="27" name="Gerader Verbinder 1023">
              <a:extLst>
                <a:ext uri="{FF2B5EF4-FFF2-40B4-BE49-F238E27FC236}">
                  <a16:creationId xmlns:a16="http://schemas.microsoft.com/office/drawing/2014/main" id="{8A3E3494-FB41-4C77-856C-E3A5190E63CF}"/>
                </a:ext>
              </a:extLst>
            </p:cNvPr>
            <p:cNvCxnSpPr>
              <a:cxnSpLocks/>
            </p:cNvCxnSpPr>
            <p:nvPr/>
          </p:nvCxnSpPr>
          <p:spPr>
            <a:xfrm>
              <a:off x="1887423" y="3352791"/>
              <a:ext cx="2334948"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0" name="Textfeld 29">
            <a:extLst>
              <a:ext uri="{FF2B5EF4-FFF2-40B4-BE49-F238E27FC236}">
                <a16:creationId xmlns:a16="http://schemas.microsoft.com/office/drawing/2014/main" id="{92643054-212D-4A43-85BC-526BCF20B4FF}"/>
              </a:ext>
            </a:extLst>
          </p:cNvPr>
          <p:cNvSpPr txBox="1"/>
          <p:nvPr/>
        </p:nvSpPr>
        <p:spPr>
          <a:xfrm>
            <a:off x="3560330" y="3624501"/>
            <a:ext cx="662041" cy="215444"/>
          </a:xfrm>
          <a:prstGeom prst="rect">
            <a:avLst/>
          </a:prstGeom>
        </p:spPr>
        <p:txBody>
          <a:bodyPr vert="horz" wrap="none" lIns="0" tIns="0" rIns="0" bIns="0" rtlCol="0" anchor="t" anchorCtr="0">
            <a:spAutoFit/>
          </a:bodyPr>
          <a:lstStyle>
            <a:defPPr>
              <a:defRPr lang="de-DE"/>
            </a:defPPr>
            <a:lvl1pPr algn="r">
              <a:defRPr sz="2500" kern="0" cap="all"/>
            </a:lvl1pPr>
          </a:lstStyle>
          <a:p>
            <a:pPr algn="l"/>
            <a:r>
              <a:rPr lang="de-DE" sz="1400">
                <a:solidFill>
                  <a:schemeClr val="tx1">
                    <a:lumMod val="60000"/>
                    <a:lumOff val="40000"/>
                  </a:schemeClr>
                </a:solidFill>
              </a:rPr>
              <a:t>+42,1 </a:t>
            </a:r>
            <a:r>
              <a:rPr lang="de-DE" sz="1400" dirty="0">
                <a:solidFill>
                  <a:schemeClr val="tx1">
                    <a:lumMod val="60000"/>
                    <a:lumOff val="40000"/>
                  </a:schemeClr>
                </a:solidFill>
              </a:rPr>
              <a:t>%</a:t>
            </a:r>
          </a:p>
        </p:txBody>
      </p:sp>
      <p:grpSp>
        <p:nvGrpSpPr>
          <p:cNvPr id="61" name="Gruppieren 60">
            <a:extLst>
              <a:ext uri="{FF2B5EF4-FFF2-40B4-BE49-F238E27FC236}">
                <a16:creationId xmlns:a16="http://schemas.microsoft.com/office/drawing/2014/main" id="{999923CE-BAA5-49E5-85BC-FD6DBBBF4F5B}"/>
              </a:ext>
            </a:extLst>
          </p:cNvPr>
          <p:cNvGrpSpPr/>
          <p:nvPr/>
        </p:nvGrpSpPr>
        <p:grpSpPr>
          <a:xfrm>
            <a:off x="1764940" y="4094959"/>
            <a:ext cx="2579914" cy="1790932"/>
            <a:chOff x="1764940" y="4094959"/>
            <a:chExt cx="2579914" cy="1790932"/>
          </a:xfrm>
        </p:grpSpPr>
        <p:sp>
          <p:nvSpPr>
            <p:cNvPr id="15" name="Rechteck: abgerundete Ecken 14">
              <a:extLst>
                <a:ext uri="{FF2B5EF4-FFF2-40B4-BE49-F238E27FC236}">
                  <a16:creationId xmlns:a16="http://schemas.microsoft.com/office/drawing/2014/main" id="{DB4D741D-287F-4C70-A035-E0E7D0666F1A}"/>
                </a:ext>
              </a:extLst>
            </p:cNvPr>
            <p:cNvSpPr/>
            <p:nvPr/>
          </p:nvSpPr>
          <p:spPr>
            <a:xfrm>
              <a:off x="1764940" y="4094959"/>
              <a:ext cx="2579914" cy="1790932"/>
            </a:xfrm>
            <a:prstGeom prst="round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50000"/>
                </a:lnSpc>
              </a:pPr>
              <a:r>
                <a:rPr lang="de-DE" sz="1600" kern="0">
                  <a:solidFill>
                    <a:schemeClr val="tx2"/>
                  </a:solidFill>
                </a:rPr>
                <a:t>Mitarbeiter am 30.06.2022 </a:t>
              </a:r>
              <a:r>
                <a:rPr lang="de-DE" sz="1600" kern="0">
                  <a:solidFill>
                    <a:schemeClr val="tx1">
                      <a:lumMod val="60000"/>
                      <a:lumOff val="40000"/>
                    </a:schemeClr>
                  </a:solidFill>
                </a:rPr>
                <a:t>(Anzahl)</a:t>
              </a:r>
              <a:endParaRPr lang="de-DE" sz="2400" b="1" kern="0">
                <a:ln w="9525">
                  <a:noFill/>
                </a:ln>
                <a:solidFill>
                  <a:schemeClr val="accent1"/>
                </a:solidFill>
              </a:endParaRPr>
            </a:p>
            <a:p>
              <a:pPr algn="ctr">
                <a:lnSpc>
                  <a:spcPct val="150000"/>
                </a:lnSpc>
              </a:pPr>
              <a:r>
                <a:rPr lang="de-DE" sz="2400" b="1" kern="0">
                  <a:ln w="9525">
                    <a:noFill/>
                  </a:ln>
                  <a:solidFill>
                    <a:schemeClr val="accent1"/>
                  </a:solidFill>
                </a:rPr>
                <a:t>16.554</a:t>
              </a:r>
              <a:endParaRPr lang="de-DE" sz="2400" b="1" dirty="0" err="1"/>
            </a:p>
          </p:txBody>
        </p:sp>
        <p:cxnSp>
          <p:nvCxnSpPr>
            <p:cNvPr id="31" name="Gerader Verbinder 1023">
              <a:extLst>
                <a:ext uri="{FF2B5EF4-FFF2-40B4-BE49-F238E27FC236}">
                  <a16:creationId xmlns:a16="http://schemas.microsoft.com/office/drawing/2014/main" id="{45167E49-596D-46C0-AC7F-E339A8A3EF65}"/>
                </a:ext>
              </a:extLst>
            </p:cNvPr>
            <p:cNvCxnSpPr>
              <a:cxnSpLocks/>
            </p:cNvCxnSpPr>
            <p:nvPr/>
          </p:nvCxnSpPr>
          <p:spPr>
            <a:xfrm>
              <a:off x="2115958" y="5152202"/>
              <a:ext cx="1892421"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3" name="Textfeld 32">
            <a:extLst>
              <a:ext uri="{FF2B5EF4-FFF2-40B4-BE49-F238E27FC236}">
                <a16:creationId xmlns:a16="http://schemas.microsoft.com/office/drawing/2014/main" id="{B9504A1E-35FE-46F9-BCB6-5561D0AF552F}"/>
              </a:ext>
            </a:extLst>
          </p:cNvPr>
          <p:cNvSpPr txBox="1"/>
          <p:nvPr/>
        </p:nvSpPr>
        <p:spPr>
          <a:xfrm>
            <a:off x="3585332" y="5606910"/>
            <a:ext cx="662041" cy="215444"/>
          </a:xfrm>
          <a:prstGeom prst="rect">
            <a:avLst/>
          </a:prstGeom>
        </p:spPr>
        <p:txBody>
          <a:bodyPr vert="horz" wrap="none" lIns="0" tIns="0" rIns="0" bIns="0" rtlCol="0" anchor="t" anchorCtr="0">
            <a:spAutoFit/>
          </a:bodyPr>
          <a:lstStyle>
            <a:defPPr>
              <a:defRPr lang="de-DE"/>
            </a:defPPr>
            <a:lvl1pPr algn="r">
              <a:defRPr sz="2500" kern="0" cap="all"/>
            </a:lvl1pPr>
          </a:lstStyle>
          <a:p>
            <a:pPr algn="l"/>
            <a:r>
              <a:rPr lang="de-DE" sz="1400">
                <a:solidFill>
                  <a:schemeClr val="tx1">
                    <a:lumMod val="60000"/>
                    <a:lumOff val="40000"/>
                  </a:schemeClr>
                </a:solidFill>
              </a:rPr>
              <a:t>+12,1 </a:t>
            </a:r>
            <a:r>
              <a:rPr lang="de-DE" sz="1400" dirty="0">
                <a:solidFill>
                  <a:schemeClr val="tx1">
                    <a:lumMod val="60000"/>
                    <a:lumOff val="40000"/>
                  </a:schemeClr>
                </a:solidFill>
              </a:rPr>
              <a:t>%</a:t>
            </a:r>
          </a:p>
        </p:txBody>
      </p:sp>
      <p:grpSp>
        <p:nvGrpSpPr>
          <p:cNvPr id="63" name="Gruppieren 62">
            <a:extLst>
              <a:ext uri="{FF2B5EF4-FFF2-40B4-BE49-F238E27FC236}">
                <a16:creationId xmlns:a16="http://schemas.microsoft.com/office/drawing/2014/main" id="{3B6E812D-FF50-4455-898C-05A769E96449}"/>
              </a:ext>
            </a:extLst>
          </p:cNvPr>
          <p:cNvGrpSpPr/>
          <p:nvPr/>
        </p:nvGrpSpPr>
        <p:grpSpPr>
          <a:xfrm>
            <a:off x="7842794" y="4840862"/>
            <a:ext cx="2579914" cy="1045029"/>
            <a:chOff x="7842794" y="4840862"/>
            <a:chExt cx="2579914" cy="1045029"/>
          </a:xfrm>
        </p:grpSpPr>
        <p:sp>
          <p:nvSpPr>
            <p:cNvPr id="18" name="Rechteck: abgerundete Ecken 17">
              <a:extLst>
                <a:ext uri="{FF2B5EF4-FFF2-40B4-BE49-F238E27FC236}">
                  <a16:creationId xmlns:a16="http://schemas.microsoft.com/office/drawing/2014/main" id="{936C3D41-9BEA-4C35-BCBE-13FB7ECF88EA}"/>
                </a:ext>
              </a:extLst>
            </p:cNvPr>
            <p:cNvSpPr/>
            <p:nvPr/>
          </p:nvSpPr>
          <p:spPr>
            <a:xfrm>
              <a:off x="7842794" y="4840862"/>
              <a:ext cx="2579914" cy="1045029"/>
            </a:xfrm>
            <a:prstGeom prst="round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150000"/>
                </a:lnSpc>
              </a:pPr>
              <a:r>
                <a:rPr lang="de-DE" sz="1800" kern="0">
                  <a:solidFill>
                    <a:schemeClr val="tx2"/>
                  </a:solidFill>
                </a:rPr>
                <a:t>Investitionen</a:t>
              </a:r>
              <a:r>
                <a:rPr lang="de-DE" sz="1800" kern="0"/>
                <a:t> </a:t>
              </a:r>
              <a:r>
                <a:rPr lang="de-DE" sz="1800" kern="0">
                  <a:solidFill>
                    <a:schemeClr val="tx1">
                      <a:lumMod val="60000"/>
                      <a:lumOff val="40000"/>
                    </a:schemeClr>
                  </a:solidFill>
                </a:rPr>
                <a:t>(Mio. €)</a:t>
              </a:r>
            </a:p>
            <a:p>
              <a:pPr algn="ctr">
                <a:lnSpc>
                  <a:spcPct val="150000"/>
                </a:lnSpc>
              </a:pPr>
              <a:r>
                <a:rPr lang="de-DE" sz="2400" b="1" kern="0">
                  <a:ln w="9525">
                    <a:noFill/>
                  </a:ln>
                  <a:solidFill>
                    <a:schemeClr val="accent1"/>
                  </a:solidFill>
                </a:rPr>
                <a:t>218</a:t>
              </a:r>
              <a:endParaRPr lang="de-DE" sz="2400" b="1" kern="0">
                <a:solidFill>
                  <a:schemeClr val="tx1">
                    <a:lumMod val="60000"/>
                    <a:lumOff val="40000"/>
                  </a:schemeClr>
                </a:solidFill>
              </a:endParaRPr>
            </a:p>
            <a:p>
              <a:pPr algn="ctr"/>
              <a:endParaRPr lang="de-DE" dirty="0" err="1"/>
            </a:p>
          </p:txBody>
        </p:sp>
        <p:cxnSp>
          <p:nvCxnSpPr>
            <p:cNvPr id="34" name="Gerader Verbinder 1023">
              <a:extLst>
                <a:ext uri="{FF2B5EF4-FFF2-40B4-BE49-F238E27FC236}">
                  <a16:creationId xmlns:a16="http://schemas.microsoft.com/office/drawing/2014/main" id="{11D7E17F-3757-41E0-90A7-8C7D5013CED3}"/>
                </a:ext>
              </a:extLst>
            </p:cNvPr>
            <p:cNvCxnSpPr>
              <a:cxnSpLocks/>
            </p:cNvCxnSpPr>
            <p:nvPr/>
          </p:nvCxnSpPr>
          <p:spPr>
            <a:xfrm>
              <a:off x="8039583" y="5437413"/>
              <a:ext cx="2186336"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6" name="Textfeld 35">
            <a:extLst>
              <a:ext uri="{FF2B5EF4-FFF2-40B4-BE49-F238E27FC236}">
                <a16:creationId xmlns:a16="http://schemas.microsoft.com/office/drawing/2014/main" id="{56FBCBAE-9DA8-44B7-8992-98C85598B830}"/>
              </a:ext>
            </a:extLst>
          </p:cNvPr>
          <p:cNvSpPr txBox="1"/>
          <p:nvPr/>
        </p:nvSpPr>
        <p:spPr>
          <a:xfrm>
            <a:off x="6527127" y="4457696"/>
            <a:ext cx="662041" cy="215444"/>
          </a:xfrm>
          <a:prstGeom prst="rect">
            <a:avLst/>
          </a:prstGeom>
        </p:spPr>
        <p:txBody>
          <a:bodyPr vert="horz" wrap="none" lIns="0" tIns="0" rIns="0" bIns="0" rtlCol="0" anchor="t" anchorCtr="0">
            <a:spAutoFit/>
          </a:bodyPr>
          <a:lstStyle>
            <a:defPPr>
              <a:defRPr lang="de-DE"/>
            </a:defPPr>
            <a:lvl1pPr algn="r">
              <a:defRPr sz="2500" kern="0" cap="all"/>
            </a:lvl1pPr>
          </a:lstStyle>
          <a:p>
            <a:pPr algn="l"/>
            <a:r>
              <a:rPr lang="de-DE" sz="1400">
                <a:solidFill>
                  <a:schemeClr val="tx1">
                    <a:lumMod val="60000"/>
                    <a:lumOff val="40000"/>
                  </a:schemeClr>
                </a:solidFill>
              </a:rPr>
              <a:t>+26,8 </a:t>
            </a:r>
            <a:r>
              <a:rPr lang="de-DE" sz="1400" dirty="0">
                <a:solidFill>
                  <a:schemeClr val="tx1">
                    <a:lumMod val="60000"/>
                    <a:lumOff val="40000"/>
                  </a:schemeClr>
                </a:solidFill>
              </a:rPr>
              <a:t>%</a:t>
            </a:r>
          </a:p>
        </p:txBody>
      </p:sp>
      <p:grpSp>
        <p:nvGrpSpPr>
          <p:cNvPr id="62" name="Gruppieren 61">
            <a:extLst>
              <a:ext uri="{FF2B5EF4-FFF2-40B4-BE49-F238E27FC236}">
                <a16:creationId xmlns:a16="http://schemas.microsoft.com/office/drawing/2014/main" id="{454C7AF3-2DC7-4FFB-A07F-24500F4E162C}"/>
              </a:ext>
            </a:extLst>
          </p:cNvPr>
          <p:cNvGrpSpPr/>
          <p:nvPr/>
        </p:nvGrpSpPr>
        <p:grpSpPr>
          <a:xfrm>
            <a:off x="4720363" y="2848909"/>
            <a:ext cx="2676193" cy="3031904"/>
            <a:chOff x="4720363" y="2848909"/>
            <a:chExt cx="2676193" cy="3031904"/>
          </a:xfrm>
        </p:grpSpPr>
        <p:sp>
          <p:nvSpPr>
            <p:cNvPr id="16" name="Rechteck: abgerundete Ecken 15">
              <a:extLst>
                <a:ext uri="{FF2B5EF4-FFF2-40B4-BE49-F238E27FC236}">
                  <a16:creationId xmlns:a16="http://schemas.microsoft.com/office/drawing/2014/main" id="{18481ED2-6A73-406F-B959-D7D9F040FA95}"/>
                </a:ext>
              </a:extLst>
            </p:cNvPr>
            <p:cNvSpPr/>
            <p:nvPr/>
          </p:nvSpPr>
          <p:spPr>
            <a:xfrm>
              <a:off x="4720363" y="2848909"/>
              <a:ext cx="2676193" cy="3031904"/>
            </a:xfrm>
            <a:prstGeom prst="round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50000"/>
                </a:lnSpc>
              </a:pPr>
              <a:r>
                <a:rPr lang="de-DE" sz="1600" kern="0">
                  <a:solidFill>
                    <a:schemeClr val="tx2"/>
                  </a:solidFill>
                </a:rPr>
                <a:t>Ergebnis vor Zinsen und Steuern (EBIT) </a:t>
              </a:r>
              <a:r>
                <a:rPr lang="de-DE" sz="1600" kern="0">
                  <a:solidFill>
                    <a:schemeClr val="tx1">
                      <a:lumMod val="60000"/>
                      <a:lumOff val="40000"/>
                    </a:schemeClr>
                  </a:solidFill>
                </a:rPr>
                <a:t>(Mio. €)</a:t>
              </a:r>
            </a:p>
            <a:p>
              <a:pPr algn="ctr">
                <a:lnSpc>
                  <a:spcPct val="200000"/>
                </a:lnSpc>
              </a:pPr>
              <a:r>
                <a:rPr lang="de-DE" sz="2800" b="1" kern="0">
                  <a:ln w="9525">
                    <a:noFill/>
                  </a:ln>
                  <a:solidFill>
                    <a:schemeClr val="accent1"/>
                  </a:solidFill>
                </a:rPr>
                <a:t>468</a:t>
              </a:r>
            </a:p>
            <a:p>
              <a:pPr algn="ctr">
                <a:lnSpc>
                  <a:spcPct val="200000"/>
                </a:lnSpc>
              </a:pPr>
              <a:r>
                <a:rPr lang="de-DE" sz="1600" kern="0">
                  <a:solidFill>
                    <a:schemeClr val="tx2"/>
                  </a:solidFill>
                </a:rPr>
                <a:t>EBIT-Rendite</a:t>
              </a:r>
            </a:p>
            <a:p>
              <a:pPr algn="ctr">
                <a:lnSpc>
                  <a:spcPct val="150000"/>
                </a:lnSpc>
              </a:pPr>
              <a:r>
                <a:rPr lang="de-DE" sz="2400" b="1" kern="0">
                  <a:ln w="9525">
                    <a:noFill/>
                  </a:ln>
                  <a:solidFill>
                    <a:schemeClr val="accent1"/>
                  </a:solidFill>
                </a:rPr>
                <a:t>11,1 %</a:t>
              </a:r>
              <a:endParaRPr lang="de-DE" sz="2400" b="1" dirty="0" err="1"/>
            </a:p>
          </p:txBody>
        </p:sp>
        <p:cxnSp>
          <p:nvCxnSpPr>
            <p:cNvPr id="40" name="Gerader Verbinder 1023">
              <a:extLst>
                <a:ext uri="{FF2B5EF4-FFF2-40B4-BE49-F238E27FC236}">
                  <a16:creationId xmlns:a16="http://schemas.microsoft.com/office/drawing/2014/main" id="{3CCAFA29-649D-4867-BA0B-F6B09FEFA485}"/>
                </a:ext>
              </a:extLst>
            </p:cNvPr>
            <p:cNvCxnSpPr>
              <a:cxnSpLocks/>
            </p:cNvCxnSpPr>
            <p:nvPr/>
          </p:nvCxnSpPr>
          <p:spPr>
            <a:xfrm>
              <a:off x="4965291" y="3990456"/>
              <a:ext cx="2186336"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Gerader Verbinder 1023">
              <a:extLst>
                <a:ext uri="{FF2B5EF4-FFF2-40B4-BE49-F238E27FC236}">
                  <a16:creationId xmlns:a16="http://schemas.microsoft.com/office/drawing/2014/main" id="{E6FF29A1-9C83-491B-8E79-C25239A4C35E}"/>
                </a:ext>
              </a:extLst>
            </p:cNvPr>
            <p:cNvCxnSpPr>
              <a:cxnSpLocks/>
            </p:cNvCxnSpPr>
            <p:nvPr/>
          </p:nvCxnSpPr>
          <p:spPr>
            <a:xfrm>
              <a:off x="5486962" y="5152202"/>
              <a:ext cx="121795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8" name="Gruppieren 47">
            <a:extLst>
              <a:ext uri="{FF2B5EF4-FFF2-40B4-BE49-F238E27FC236}">
                <a16:creationId xmlns:a16="http://schemas.microsoft.com/office/drawing/2014/main" id="{3768CB70-E5DD-4734-9DE6-0B255ABBF25A}"/>
              </a:ext>
            </a:extLst>
          </p:cNvPr>
          <p:cNvGrpSpPr/>
          <p:nvPr/>
        </p:nvGrpSpPr>
        <p:grpSpPr>
          <a:xfrm>
            <a:off x="7839876" y="1681504"/>
            <a:ext cx="2676193" cy="3031904"/>
            <a:chOff x="6144950" y="1572969"/>
            <a:chExt cx="2676193" cy="3031904"/>
          </a:xfrm>
        </p:grpSpPr>
        <p:sp>
          <p:nvSpPr>
            <p:cNvPr id="49" name="Rechteck: abgerundete Ecken 48">
              <a:extLst>
                <a:ext uri="{FF2B5EF4-FFF2-40B4-BE49-F238E27FC236}">
                  <a16:creationId xmlns:a16="http://schemas.microsoft.com/office/drawing/2014/main" id="{3485130D-076F-46B8-9DE6-D200A72280A7}"/>
                </a:ext>
              </a:extLst>
            </p:cNvPr>
            <p:cNvSpPr/>
            <p:nvPr/>
          </p:nvSpPr>
          <p:spPr>
            <a:xfrm>
              <a:off x="6144950" y="1572969"/>
              <a:ext cx="2676193" cy="3031904"/>
            </a:xfrm>
            <a:prstGeom prst="round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200000"/>
                </a:lnSpc>
              </a:pPr>
              <a:r>
                <a:rPr lang="de-DE" sz="1600" kern="0">
                  <a:solidFill>
                    <a:schemeClr val="tx2"/>
                  </a:solidFill>
                </a:rPr>
                <a:t>F+E-Kosten </a:t>
              </a:r>
              <a:r>
                <a:rPr lang="de-DE" sz="1600" kern="0">
                  <a:solidFill>
                    <a:schemeClr val="tx1">
                      <a:lumMod val="60000"/>
                      <a:lumOff val="40000"/>
                    </a:schemeClr>
                  </a:solidFill>
                </a:rPr>
                <a:t>(Mio. €) </a:t>
              </a:r>
              <a:r>
                <a:rPr lang="de-DE" sz="2800" b="1" kern="0">
                  <a:ln w="9525">
                    <a:noFill/>
                  </a:ln>
                  <a:solidFill>
                    <a:schemeClr val="accent1"/>
                  </a:solidFill>
                </a:rPr>
                <a:t>448</a:t>
              </a:r>
            </a:p>
            <a:p>
              <a:pPr algn="ctr">
                <a:lnSpc>
                  <a:spcPct val="200000"/>
                </a:lnSpc>
              </a:pPr>
              <a:r>
                <a:rPr lang="de-DE" sz="1600" kern="0">
                  <a:solidFill>
                    <a:schemeClr val="tx2"/>
                  </a:solidFill>
                </a:rPr>
                <a:t>F+E-Quote </a:t>
              </a:r>
            </a:p>
            <a:p>
              <a:pPr algn="ctr">
                <a:lnSpc>
                  <a:spcPct val="150000"/>
                </a:lnSpc>
              </a:pPr>
              <a:r>
                <a:rPr lang="de-DE" sz="2400" b="1" kern="0">
                  <a:ln w="9525">
                    <a:noFill/>
                  </a:ln>
                  <a:solidFill>
                    <a:schemeClr val="accent1"/>
                  </a:solidFill>
                </a:rPr>
                <a:t>10,6 %</a:t>
              </a:r>
              <a:endParaRPr lang="de-DE" sz="2400" b="1" dirty="0" err="1"/>
            </a:p>
          </p:txBody>
        </p:sp>
        <p:cxnSp>
          <p:nvCxnSpPr>
            <p:cNvPr id="50" name="Gerader Verbinder 1023">
              <a:extLst>
                <a:ext uri="{FF2B5EF4-FFF2-40B4-BE49-F238E27FC236}">
                  <a16:creationId xmlns:a16="http://schemas.microsoft.com/office/drawing/2014/main" id="{FB86AF77-6B46-4286-9435-F0597F9E7548}"/>
                </a:ext>
              </a:extLst>
            </p:cNvPr>
            <p:cNvCxnSpPr>
              <a:cxnSpLocks/>
            </p:cNvCxnSpPr>
            <p:nvPr/>
          </p:nvCxnSpPr>
          <p:spPr>
            <a:xfrm>
              <a:off x="6549496" y="2623515"/>
              <a:ext cx="1822687"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1" name="Gerader Verbinder 1023">
              <a:extLst>
                <a:ext uri="{FF2B5EF4-FFF2-40B4-BE49-F238E27FC236}">
                  <a16:creationId xmlns:a16="http://schemas.microsoft.com/office/drawing/2014/main" id="{BF8F5C30-31C1-46BA-9AFD-E2AC14601FB4}"/>
                </a:ext>
              </a:extLst>
            </p:cNvPr>
            <p:cNvCxnSpPr>
              <a:cxnSpLocks/>
            </p:cNvCxnSpPr>
            <p:nvPr/>
          </p:nvCxnSpPr>
          <p:spPr>
            <a:xfrm>
              <a:off x="6982020" y="3774955"/>
              <a:ext cx="998277"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52" name="Textfeld 51">
            <a:extLst>
              <a:ext uri="{FF2B5EF4-FFF2-40B4-BE49-F238E27FC236}">
                <a16:creationId xmlns:a16="http://schemas.microsoft.com/office/drawing/2014/main" id="{C6957D13-A0A2-4B60-968E-F761CA10E042}"/>
              </a:ext>
            </a:extLst>
          </p:cNvPr>
          <p:cNvSpPr txBox="1"/>
          <p:nvPr/>
        </p:nvSpPr>
        <p:spPr>
          <a:xfrm>
            <a:off x="9675223" y="3171487"/>
            <a:ext cx="662041" cy="215444"/>
          </a:xfrm>
          <a:prstGeom prst="rect">
            <a:avLst/>
          </a:prstGeom>
        </p:spPr>
        <p:txBody>
          <a:bodyPr vert="horz" wrap="none" lIns="0" tIns="0" rIns="0" bIns="0" rtlCol="0" anchor="t" anchorCtr="0">
            <a:spAutoFit/>
          </a:bodyPr>
          <a:lstStyle>
            <a:defPPr>
              <a:defRPr lang="de-DE"/>
            </a:defPPr>
            <a:lvl1pPr algn="r">
              <a:defRPr sz="2500" kern="0" cap="all"/>
            </a:lvl1pPr>
          </a:lstStyle>
          <a:p>
            <a:pPr algn="l"/>
            <a:r>
              <a:rPr lang="de-DE" sz="1400">
                <a:solidFill>
                  <a:schemeClr val="tx1">
                    <a:lumMod val="60000"/>
                    <a:lumOff val="40000"/>
                  </a:schemeClr>
                </a:solidFill>
              </a:rPr>
              <a:t>+17,1 </a:t>
            </a:r>
            <a:r>
              <a:rPr lang="de-DE" sz="1400" dirty="0">
                <a:solidFill>
                  <a:schemeClr val="tx1">
                    <a:lumMod val="60000"/>
                    <a:lumOff val="40000"/>
                  </a:schemeClr>
                </a:solidFill>
              </a:rPr>
              <a:t>%</a:t>
            </a:r>
          </a:p>
        </p:txBody>
      </p:sp>
      <p:sp>
        <p:nvSpPr>
          <p:cNvPr id="55" name="Textfeld 54">
            <a:extLst>
              <a:ext uri="{FF2B5EF4-FFF2-40B4-BE49-F238E27FC236}">
                <a16:creationId xmlns:a16="http://schemas.microsoft.com/office/drawing/2014/main" id="{29F2FF94-E5BD-4FFA-A714-A3B6BE3D68FD}"/>
              </a:ext>
            </a:extLst>
          </p:cNvPr>
          <p:cNvSpPr txBox="1"/>
          <p:nvPr/>
        </p:nvSpPr>
        <p:spPr>
          <a:xfrm>
            <a:off x="9675223" y="5665369"/>
            <a:ext cx="662041" cy="215444"/>
          </a:xfrm>
          <a:prstGeom prst="rect">
            <a:avLst/>
          </a:prstGeom>
        </p:spPr>
        <p:txBody>
          <a:bodyPr vert="horz" wrap="none" lIns="0" tIns="0" rIns="0" bIns="0" rtlCol="0" anchor="t" anchorCtr="0">
            <a:spAutoFit/>
          </a:bodyPr>
          <a:lstStyle>
            <a:defPPr>
              <a:defRPr lang="de-DE"/>
            </a:defPPr>
            <a:lvl1pPr algn="r">
              <a:defRPr sz="2500" kern="0" cap="all"/>
            </a:lvl1pPr>
          </a:lstStyle>
          <a:p>
            <a:pPr algn="l"/>
            <a:r>
              <a:rPr lang="de-DE" sz="1400">
                <a:solidFill>
                  <a:schemeClr val="tx1">
                    <a:lumMod val="60000"/>
                    <a:lumOff val="40000"/>
                  </a:schemeClr>
                </a:solidFill>
              </a:rPr>
              <a:t>+50,1 </a:t>
            </a:r>
            <a:r>
              <a:rPr lang="de-DE" sz="1400" dirty="0">
                <a:solidFill>
                  <a:schemeClr val="tx1">
                    <a:lumMod val="60000"/>
                    <a:lumOff val="40000"/>
                  </a:schemeClr>
                </a:solidFill>
              </a:rPr>
              <a:t>%</a:t>
            </a:r>
          </a:p>
        </p:txBody>
      </p:sp>
      <p:sp>
        <p:nvSpPr>
          <p:cNvPr id="32" name="Textfeld 31">
            <a:extLst>
              <a:ext uri="{FF2B5EF4-FFF2-40B4-BE49-F238E27FC236}">
                <a16:creationId xmlns:a16="http://schemas.microsoft.com/office/drawing/2014/main" id="{A452688C-4E7E-4E08-B71A-51A2907B732A}"/>
              </a:ext>
            </a:extLst>
          </p:cNvPr>
          <p:cNvSpPr txBox="1"/>
          <p:nvPr/>
        </p:nvSpPr>
        <p:spPr>
          <a:xfrm>
            <a:off x="6704914" y="2454324"/>
            <a:ext cx="662041" cy="215444"/>
          </a:xfrm>
          <a:prstGeom prst="rect">
            <a:avLst/>
          </a:prstGeom>
        </p:spPr>
        <p:txBody>
          <a:bodyPr vert="horz" wrap="none" lIns="0" tIns="0" rIns="0" bIns="0" rtlCol="0" anchor="t" anchorCtr="0">
            <a:spAutoFit/>
          </a:bodyPr>
          <a:lstStyle>
            <a:defPPr>
              <a:defRPr lang="de-DE"/>
            </a:defPPr>
            <a:lvl1pPr algn="r">
              <a:defRPr sz="2500" kern="0" cap="all"/>
            </a:lvl1pPr>
          </a:lstStyle>
          <a:p>
            <a:pPr algn="l"/>
            <a:r>
              <a:rPr lang="de-DE" sz="1400">
                <a:solidFill>
                  <a:schemeClr val="tx1">
                    <a:lumMod val="60000"/>
                    <a:lumOff val="40000"/>
                  </a:schemeClr>
                </a:solidFill>
              </a:rPr>
              <a:t>+20,5 </a:t>
            </a:r>
            <a:r>
              <a:rPr lang="de-DE" sz="1400" dirty="0">
                <a:solidFill>
                  <a:schemeClr val="tx1">
                    <a:lumMod val="60000"/>
                    <a:lumOff val="40000"/>
                  </a:schemeClr>
                </a:solidFill>
              </a:rPr>
              <a:t>%</a:t>
            </a:r>
          </a:p>
        </p:txBody>
      </p:sp>
      <p:sp>
        <p:nvSpPr>
          <p:cNvPr id="35" name="Textfeld 34">
            <a:extLst>
              <a:ext uri="{FF2B5EF4-FFF2-40B4-BE49-F238E27FC236}">
                <a16:creationId xmlns:a16="http://schemas.microsoft.com/office/drawing/2014/main" id="{5D29FF9B-B4A4-4D18-963B-994691B091C5}"/>
              </a:ext>
            </a:extLst>
          </p:cNvPr>
          <p:cNvSpPr txBox="1"/>
          <p:nvPr/>
        </p:nvSpPr>
        <p:spPr>
          <a:xfrm>
            <a:off x="6537725" y="4474411"/>
            <a:ext cx="662041" cy="215444"/>
          </a:xfrm>
          <a:prstGeom prst="rect">
            <a:avLst/>
          </a:prstGeom>
        </p:spPr>
        <p:txBody>
          <a:bodyPr vert="horz" wrap="none" lIns="0" tIns="0" rIns="0" bIns="0" rtlCol="0" anchor="t" anchorCtr="0">
            <a:spAutoFit/>
          </a:bodyPr>
          <a:lstStyle>
            <a:defPPr>
              <a:defRPr lang="de-DE"/>
            </a:defPPr>
            <a:lvl1pPr algn="r">
              <a:defRPr sz="2500" kern="0" cap="all"/>
            </a:lvl1pPr>
          </a:lstStyle>
          <a:p>
            <a:pPr algn="l"/>
            <a:r>
              <a:rPr lang="de-DE" sz="1400">
                <a:solidFill>
                  <a:schemeClr val="tx1">
                    <a:lumMod val="60000"/>
                    <a:lumOff val="40000"/>
                  </a:schemeClr>
                </a:solidFill>
              </a:rPr>
              <a:t>+26,8 </a:t>
            </a:r>
            <a:r>
              <a:rPr lang="de-DE" sz="1400" dirty="0">
                <a:solidFill>
                  <a:schemeClr val="tx1">
                    <a:lumMod val="60000"/>
                    <a:lumOff val="40000"/>
                  </a:schemeClr>
                </a:solidFill>
              </a:rPr>
              <a:t>%</a:t>
            </a:r>
          </a:p>
        </p:txBody>
      </p:sp>
    </p:spTree>
    <p:extLst>
      <p:ext uri="{BB962C8B-B14F-4D97-AF65-F5344CB8AC3E}">
        <p14:creationId xmlns:p14="http://schemas.microsoft.com/office/powerpoint/2010/main" val="2366253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Diagramm 1">
            <a:extLst>
              <a:ext uri="{FF2B5EF4-FFF2-40B4-BE49-F238E27FC236}">
                <a16:creationId xmlns:a16="http://schemas.microsoft.com/office/drawing/2014/main" id="{BEBC5291-189E-454B-ABAC-E335128C315B}"/>
              </a:ext>
            </a:extLst>
          </p:cNvPr>
          <p:cNvGraphicFramePr>
            <a:graphicFrameLocks/>
          </p:cNvGraphicFramePr>
          <p:nvPr>
            <p:custDataLst>
              <p:tags r:id="rId1"/>
            </p:custDataLst>
            <p:extLst>
              <p:ext uri="{D42A27DB-BD31-4B8C-83A1-F6EECF244321}">
                <p14:modId xmlns:p14="http://schemas.microsoft.com/office/powerpoint/2010/main" val="704554054"/>
              </p:ext>
            </p:extLst>
          </p:nvPr>
        </p:nvGraphicFramePr>
        <p:xfrm>
          <a:off x="3241686" y="2198965"/>
          <a:ext cx="5310720" cy="354058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4" name="Objekt 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12" imgW="353" imgH="353" progId="TCLayout.ActiveDocument.1">
                  <p:embed/>
                </p:oleObj>
              </mc:Choice>
              <mc:Fallback>
                <p:oleObj name="think-cell Folie" r:id="rId12" imgW="353" imgH="353" progId="TCLayout.ActiveDocument.1">
                  <p:embed/>
                  <p:pic>
                    <p:nvPicPr>
                      <p:cNvPr id="4" name="Objekt 3" hidden="1"/>
                      <p:cNvPicPr/>
                      <p:nvPr/>
                    </p:nvPicPr>
                    <p:blipFill>
                      <a:blip r:embed="rId13"/>
                      <a:stretch>
                        <a:fillRect/>
                      </a:stretch>
                    </p:blipFill>
                    <p:spPr>
                      <a:xfrm>
                        <a:off x="1588" y="1588"/>
                        <a:ext cx="1587" cy="1587"/>
                      </a:xfrm>
                      <a:prstGeom prst="rect">
                        <a:avLst/>
                      </a:prstGeom>
                    </p:spPr>
                  </p:pic>
                </p:oleObj>
              </mc:Fallback>
            </mc:AlternateContent>
          </a:graphicData>
        </a:graphic>
      </p:graphicFrame>
      <p:graphicFrame>
        <p:nvGraphicFramePr>
          <p:cNvPr id="98" name="Diagramm 1"/>
          <p:cNvGraphicFramePr>
            <a:graphicFrameLocks/>
          </p:cNvGraphicFramePr>
          <p:nvPr>
            <p:custDataLst>
              <p:tags r:id="rId3"/>
            </p:custDataLst>
            <p:extLst>
              <p:ext uri="{D42A27DB-BD31-4B8C-83A1-F6EECF244321}">
                <p14:modId xmlns:p14="http://schemas.microsoft.com/office/powerpoint/2010/main" val="1238269281"/>
              </p:ext>
            </p:extLst>
          </p:nvPr>
        </p:nvGraphicFramePr>
        <p:xfrm>
          <a:off x="3165842" y="2078722"/>
          <a:ext cx="5310720" cy="3540589"/>
        </p:xfrm>
        <a:graphic>
          <a:graphicData uri="http://schemas.openxmlformats.org/drawingml/2006/chart">
            <c:chart xmlns:c="http://schemas.openxmlformats.org/drawingml/2006/chart" xmlns:r="http://schemas.openxmlformats.org/officeDocument/2006/relationships" r:id="rId14"/>
          </a:graphicData>
        </a:graphic>
      </p:graphicFrame>
      <p:sp>
        <p:nvSpPr>
          <p:cNvPr id="5" name="Titel 4"/>
          <p:cNvSpPr>
            <a:spLocks noGrp="1"/>
          </p:cNvSpPr>
          <p:nvPr>
            <p:ph type="title"/>
          </p:nvPr>
        </p:nvSpPr>
        <p:spPr>
          <a:xfrm>
            <a:off x="515938" y="512763"/>
            <a:ext cx="11160125" cy="388800"/>
          </a:xfrm>
        </p:spPr>
        <p:txBody>
          <a:bodyPr/>
          <a:lstStyle/>
          <a:p>
            <a:r>
              <a:rPr lang="de-DE" dirty="0"/>
              <a:t>Weltweit erfolgreich</a:t>
            </a:r>
          </a:p>
        </p:txBody>
      </p:sp>
      <p:sp>
        <p:nvSpPr>
          <p:cNvPr id="2" name="Textplatzhalter 1"/>
          <p:cNvSpPr>
            <a:spLocks noGrp="1"/>
          </p:cNvSpPr>
          <p:nvPr>
            <p:ph type="body" sz="quarter" idx="16"/>
          </p:nvPr>
        </p:nvSpPr>
        <p:spPr>
          <a:xfrm>
            <a:off x="515938" y="919611"/>
            <a:ext cx="11160000" cy="387798"/>
          </a:xfrm>
        </p:spPr>
        <p:txBody>
          <a:bodyPr/>
          <a:lstStyle/>
          <a:p>
            <a:r>
              <a:rPr lang="de-DE" sz="2400" dirty="0"/>
              <a:t>Umsatz nach Regionen im </a:t>
            </a:r>
            <a:r>
              <a:rPr lang="de-DE" sz="2400"/>
              <a:t>Geschäftsjahr 2021/22</a:t>
            </a:r>
            <a:endParaRPr lang="de-DE" sz="2400" dirty="0"/>
          </a:p>
        </p:txBody>
      </p:sp>
      <p:graphicFrame>
        <p:nvGraphicFramePr>
          <p:cNvPr id="93" name="Tabelle 92"/>
          <p:cNvGraphicFramePr>
            <a:graphicFrameLocks noGrp="1"/>
          </p:cNvGraphicFramePr>
          <p:nvPr>
            <p:custDataLst>
              <p:tags r:id="rId4"/>
            </p:custDataLst>
            <p:extLst>
              <p:ext uri="{D42A27DB-BD31-4B8C-83A1-F6EECF244321}">
                <p14:modId xmlns:p14="http://schemas.microsoft.com/office/powerpoint/2010/main" val="564813674"/>
              </p:ext>
            </p:extLst>
          </p:nvPr>
        </p:nvGraphicFramePr>
        <p:xfrm>
          <a:off x="694796" y="3570535"/>
          <a:ext cx="2748960" cy="797448"/>
        </p:xfrm>
        <a:graphic>
          <a:graphicData uri="http://schemas.openxmlformats.org/drawingml/2006/table">
            <a:tbl>
              <a:tblPr firstRow="1" bandRow="1">
                <a:tableStyleId>{5C22544A-7EE6-4342-B048-85BDC9FD1C3A}</a:tableStyleId>
              </a:tblPr>
              <a:tblGrid>
                <a:gridCol w="1680055">
                  <a:extLst>
                    <a:ext uri="{9D8B030D-6E8A-4147-A177-3AD203B41FA5}">
                      <a16:colId xmlns:a16="http://schemas.microsoft.com/office/drawing/2014/main" val="20000"/>
                    </a:ext>
                  </a:extLst>
                </a:gridCol>
                <a:gridCol w="1068905">
                  <a:extLst>
                    <a:ext uri="{9D8B030D-6E8A-4147-A177-3AD203B41FA5}">
                      <a16:colId xmlns:a16="http://schemas.microsoft.com/office/drawing/2014/main" val="20001"/>
                    </a:ext>
                  </a:extLst>
                </a:gridCol>
              </a:tblGrid>
              <a:tr h="0">
                <a:tc>
                  <a:txBody>
                    <a:bodyPr/>
                    <a:lstStyle/>
                    <a:p>
                      <a:pPr marL="0" algn="l" defTabSz="1008035" rtl="0" eaLnBrk="1" latinLnBrk="0" hangingPunct="1"/>
                      <a:r>
                        <a:rPr lang="de-DE" sz="1200" b="1" kern="0" spc="40" baseline="0" dirty="0">
                          <a:solidFill>
                            <a:schemeClr val="tx2"/>
                          </a:solidFill>
                          <a:latin typeface="Arial"/>
                          <a:ea typeface="+mn-ea"/>
                          <a:cs typeface="+mn-cs"/>
                        </a:rPr>
                        <a:t>Asien-Pazifik</a:t>
                      </a:r>
                    </a:p>
                  </a:txBody>
                  <a:tcPr marL="0" marR="0" marT="41468" marB="41468"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r" defTabSz="1008035" rtl="0" eaLnBrk="1" fontAlgn="auto" latinLnBrk="0" hangingPunct="1">
                        <a:lnSpc>
                          <a:spcPct val="100000"/>
                        </a:lnSpc>
                        <a:spcBef>
                          <a:spcPts val="0"/>
                        </a:spcBef>
                        <a:spcAft>
                          <a:spcPts val="0"/>
                        </a:spcAft>
                        <a:buClrTx/>
                        <a:buSzTx/>
                        <a:buFontTx/>
                        <a:buNone/>
                        <a:tabLst/>
                        <a:defRPr/>
                      </a:pPr>
                      <a:r>
                        <a:rPr lang="de-DE" sz="1200" b="1" kern="0" spc="40" baseline="0">
                          <a:solidFill>
                            <a:schemeClr val="tx1"/>
                          </a:solidFill>
                          <a:latin typeface="Arial"/>
                          <a:ea typeface="+mn-ea"/>
                          <a:cs typeface="+mn-cs"/>
                        </a:rPr>
                        <a:t>24,2 </a:t>
                      </a:r>
                      <a:r>
                        <a:rPr lang="de-DE" sz="1200" b="1" kern="0" spc="40" baseline="0" dirty="0">
                          <a:solidFill>
                            <a:schemeClr val="tx1"/>
                          </a:solidFill>
                          <a:latin typeface="Arial"/>
                          <a:ea typeface="+mn-ea"/>
                          <a:cs typeface="+mn-cs"/>
                        </a:rPr>
                        <a:t>%</a:t>
                      </a:r>
                    </a:p>
                  </a:txBody>
                  <a:tcPr marL="0" marR="0" marT="41468" marB="41468"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0">
                <a:tc>
                  <a:txBody>
                    <a:bodyPr/>
                    <a:lstStyle/>
                    <a:p>
                      <a:pPr marL="0" algn="l" defTabSz="1008035" rtl="0" eaLnBrk="1" latinLnBrk="0" hangingPunct="1"/>
                      <a:r>
                        <a:rPr lang="de-DE" sz="1200" b="0" kern="0" spc="40" baseline="0" dirty="0">
                          <a:solidFill>
                            <a:schemeClr val="tx1"/>
                          </a:solidFill>
                          <a:latin typeface="Arial"/>
                          <a:ea typeface="+mn-ea"/>
                          <a:cs typeface="+mn-cs"/>
                        </a:rPr>
                        <a:t>Umsatz</a:t>
                      </a:r>
                    </a:p>
                  </a:txBody>
                  <a:tcPr marL="0" marR="0" marT="41468" marB="41468"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r" defTabSz="1008035" rtl="0" eaLnBrk="1" latinLnBrk="0" hangingPunct="1"/>
                      <a:r>
                        <a:rPr lang="de-DE" sz="1200" b="1" kern="0" spc="40" baseline="0">
                          <a:solidFill>
                            <a:schemeClr val="tx1"/>
                          </a:solidFill>
                          <a:latin typeface="Arial"/>
                          <a:ea typeface="+mn-ea"/>
                          <a:cs typeface="+mn-cs"/>
                        </a:rPr>
                        <a:t>1.021 </a:t>
                      </a:r>
                      <a:r>
                        <a:rPr lang="de-DE" sz="1200" b="1" kern="0" spc="40" baseline="0" dirty="0">
                          <a:solidFill>
                            <a:schemeClr val="tx1"/>
                          </a:solidFill>
                          <a:latin typeface="Arial"/>
                          <a:ea typeface="+mn-ea"/>
                          <a:cs typeface="+mn-cs"/>
                        </a:rPr>
                        <a:t>Mio. €</a:t>
                      </a:r>
                    </a:p>
                  </a:txBody>
                  <a:tcPr marL="0" marR="0" marT="41468" marB="41468"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0">
                <a:tc>
                  <a:txBody>
                    <a:bodyPr/>
                    <a:lstStyle/>
                    <a:p>
                      <a:pPr marL="0" algn="l" defTabSz="1008035" rtl="0" eaLnBrk="1" latinLnBrk="0" hangingPunct="1"/>
                      <a:r>
                        <a:rPr lang="de-DE" sz="1200" b="0" kern="0" spc="40" baseline="0" dirty="0">
                          <a:solidFill>
                            <a:schemeClr val="tx1"/>
                          </a:solidFill>
                          <a:latin typeface="+mn-lt"/>
                          <a:ea typeface="+mn-ea"/>
                          <a:cs typeface="+mn-cs"/>
                        </a:rPr>
                        <a:t>Entwicklung</a:t>
                      </a:r>
                      <a:endParaRPr lang="de-DE" sz="1200" b="0" kern="0" spc="40" baseline="0" dirty="0">
                        <a:solidFill>
                          <a:schemeClr val="tx1"/>
                        </a:solidFill>
                        <a:latin typeface="Arial"/>
                        <a:ea typeface="+mn-ea"/>
                        <a:cs typeface="+mn-cs"/>
                      </a:endParaRPr>
                    </a:p>
                  </a:txBody>
                  <a:tcPr marL="0" marR="0" marT="41468" marB="41468"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r" defTabSz="1008035" rtl="0" eaLnBrk="1" latinLnBrk="0" hangingPunct="1"/>
                      <a:r>
                        <a:rPr lang="de-DE" sz="1200" b="1" kern="0" spc="40" baseline="0">
                          <a:solidFill>
                            <a:schemeClr val="tx1"/>
                          </a:solidFill>
                          <a:latin typeface="Arial"/>
                          <a:ea typeface="+mn-ea"/>
                          <a:cs typeface="+mn-cs"/>
                        </a:rPr>
                        <a:t>+7,7 </a:t>
                      </a:r>
                      <a:r>
                        <a:rPr lang="de-DE" sz="1200" b="1" kern="0" spc="40" baseline="0" dirty="0">
                          <a:solidFill>
                            <a:schemeClr val="tx1"/>
                          </a:solidFill>
                          <a:latin typeface="Arial"/>
                          <a:ea typeface="+mn-ea"/>
                          <a:cs typeface="+mn-cs"/>
                        </a:rPr>
                        <a:t>%</a:t>
                      </a:r>
                    </a:p>
                  </a:txBody>
                  <a:tcPr marL="0" marR="0" marT="41468" marB="41468"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bl>
          </a:graphicData>
        </a:graphic>
      </p:graphicFrame>
      <p:graphicFrame>
        <p:nvGraphicFramePr>
          <p:cNvPr id="94" name="Tabelle 93"/>
          <p:cNvGraphicFramePr>
            <a:graphicFrameLocks noGrp="1"/>
          </p:cNvGraphicFramePr>
          <p:nvPr>
            <p:custDataLst>
              <p:tags r:id="rId5"/>
            </p:custDataLst>
            <p:extLst>
              <p:ext uri="{D42A27DB-BD31-4B8C-83A1-F6EECF244321}">
                <p14:modId xmlns:p14="http://schemas.microsoft.com/office/powerpoint/2010/main" val="3942783154"/>
              </p:ext>
            </p:extLst>
          </p:nvPr>
        </p:nvGraphicFramePr>
        <p:xfrm>
          <a:off x="1661703" y="1935781"/>
          <a:ext cx="2457883" cy="797448"/>
        </p:xfrm>
        <a:graphic>
          <a:graphicData uri="http://schemas.openxmlformats.org/drawingml/2006/table">
            <a:tbl>
              <a:tblPr firstRow="1" bandRow="1">
                <a:tableStyleId>{5C22544A-7EE6-4342-B048-85BDC9FD1C3A}</a:tableStyleId>
              </a:tblPr>
              <a:tblGrid>
                <a:gridCol w="1389286">
                  <a:extLst>
                    <a:ext uri="{9D8B030D-6E8A-4147-A177-3AD203B41FA5}">
                      <a16:colId xmlns:a16="http://schemas.microsoft.com/office/drawing/2014/main" val="20000"/>
                    </a:ext>
                  </a:extLst>
                </a:gridCol>
                <a:gridCol w="1068597">
                  <a:extLst>
                    <a:ext uri="{9D8B030D-6E8A-4147-A177-3AD203B41FA5}">
                      <a16:colId xmlns:a16="http://schemas.microsoft.com/office/drawing/2014/main" val="20001"/>
                    </a:ext>
                  </a:extLst>
                </a:gridCol>
              </a:tblGrid>
              <a:tr h="0">
                <a:tc>
                  <a:txBody>
                    <a:bodyPr/>
                    <a:lstStyle/>
                    <a:p>
                      <a:pPr marL="0" algn="l" defTabSz="1008035" rtl="0" eaLnBrk="1" latinLnBrk="0" hangingPunct="1"/>
                      <a:r>
                        <a:rPr lang="de-DE" sz="1200" b="1" kern="0" spc="40" baseline="0" dirty="0">
                          <a:solidFill>
                            <a:schemeClr val="tx2"/>
                          </a:solidFill>
                          <a:latin typeface="Arial"/>
                          <a:ea typeface="+mn-ea"/>
                          <a:cs typeface="+mn-cs"/>
                        </a:rPr>
                        <a:t>Deutschland</a:t>
                      </a:r>
                    </a:p>
                  </a:txBody>
                  <a:tcPr marL="0" marR="0" marT="41468" marB="41468"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r" defTabSz="1008035" rtl="0" eaLnBrk="1" fontAlgn="auto" latinLnBrk="0" hangingPunct="1">
                        <a:lnSpc>
                          <a:spcPct val="100000"/>
                        </a:lnSpc>
                        <a:spcBef>
                          <a:spcPts val="0"/>
                        </a:spcBef>
                        <a:spcAft>
                          <a:spcPts val="0"/>
                        </a:spcAft>
                        <a:buClrTx/>
                        <a:buSzTx/>
                        <a:buFontTx/>
                        <a:buNone/>
                        <a:tabLst/>
                        <a:defRPr/>
                      </a:pPr>
                      <a:r>
                        <a:rPr lang="de-DE" sz="1200" b="1" kern="0" spc="40" baseline="0">
                          <a:solidFill>
                            <a:schemeClr val="tx1"/>
                          </a:solidFill>
                          <a:latin typeface="Arial"/>
                          <a:ea typeface="+mn-ea"/>
                          <a:cs typeface="+mn-cs"/>
                        </a:rPr>
                        <a:t>13,9 </a:t>
                      </a:r>
                      <a:r>
                        <a:rPr lang="de-DE" sz="1200" b="1" kern="0" spc="40" baseline="0" dirty="0">
                          <a:solidFill>
                            <a:schemeClr val="tx1"/>
                          </a:solidFill>
                          <a:latin typeface="Arial"/>
                          <a:ea typeface="+mn-ea"/>
                          <a:cs typeface="+mn-cs"/>
                        </a:rPr>
                        <a:t>%</a:t>
                      </a:r>
                    </a:p>
                  </a:txBody>
                  <a:tcPr marL="0" marR="0" marT="41468" marB="41468"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0">
                <a:tc>
                  <a:txBody>
                    <a:bodyPr/>
                    <a:lstStyle/>
                    <a:p>
                      <a:pPr marL="0" algn="l" defTabSz="1008035" rtl="0" eaLnBrk="1" latinLnBrk="0" hangingPunct="1"/>
                      <a:r>
                        <a:rPr lang="de-DE" sz="1200" b="0" kern="0" spc="40" baseline="0" dirty="0">
                          <a:solidFill>
                            <a:schemeClr val="tx1"/>
                          </a:solidFill>
                          <a:latin typeface="Arial"/>
                          <a:ea typeface="+mn-ea"/>
                          <a:cs typeface="+mn-cs"/>
                        </a:rPr>
                        <a:t>Umsatz</a:t>
                      </a:r>
                    </a:p>
                  </a:txBody>
                  <a:tcPr marL="0" marR="0" marT="41468" marB="41468"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r" defTabSz="1008035" rtl="0" eaLnBrk="1" latinLnBrk="0" hangingPunct="1"/>
                      <a:r>
                        <a:rPr lang="de-DE" sz="1200" b="1" kern="0" spc="40" baseline="0">
                          <a:solidFill>
                            <a:schemeClr val="tx1"/>
                          </a:solidFill>
                          <a:latin typeface="Arial"/>
                          <a:ea typeface="+mn-ea"/>
                          <a:cs typeface="+mn-cs"/>
                        </a:rPr>
                        <a:t>589 </a:t>
                      </a:r>
                      <a:r>
                        <a:rPr lang="de-DE" sz="1200" b="1" kern="0" spc="40" baseline="0" dirty="0">
                          <a:solidFill>
                            <a:schemeClr val="tx1"/>
                          </a:solidFill>
                          <a:latin typeface="Arial"/>
                          <a:ea typeface="+mn-ea"/>
                          <a:cs typeface="+mn-cs"/>
                        </a:rPr>
                        <a:t>Mio. €</a:t>
                      </a:r>
                    </a:p>
                  </a:txBody>
                  <a:tcPr marL="0" marR="0" marT="41468" marB="41468"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0">
                <a:tc>
                  <a:txBody>
                    <a:bodyPr/>
                    <a:lstStyle/>
                    <a:p>
                      <a:pPr marL="0" algn="l" defTabSz="1008035" rtl="0" eaLnBrk="1" latinLnBrk="0" hangingPunct="1"/>
                      <a:r>
                        <a:rPr lang="de-DE" sz="1200" b="0" kern="0" spc="40" baseline="0" dirty="0">
                          <a:solidFill>
                            <a:schemeClr val="tx1"/>
                          </a:solidFill>
                          <a:latin typeface="+mn-lt"/>
                          <a:ea typeface="+mn-ea"/>
                          <a:cs typeface="+mn-cs"/>
                        </a:rPr>
                        <a:t>Entwicklung</a:t>
                      </a:r>
                      <a:endParaRPr lang="de-DE" sz="1200" b="0" kern="0" spc="40" baseline="0" dirty="0">
                        <a:solidFill>
                          <a:schemeClr val="tx1"/>
                        </a:solidFill>
                        <a:latin typeface="Arial"/>
                        <a:ea typeface="+mn-ea"/>
                        <a:cs typeface="+mn-cs"/>
                      </a:endParaRPr>
                    </a:p>
                  </a:txBody>
                  <a:tcPr marL="0" marR="0" marT="41468" marB="41468"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r" defTabSz="1008035" rtl="0" eaLnBrk="1" latinLnBrk="0" hangingPunct="1"/>
                      <a:r>
                        <a:rPr lang="de-DE" sz="1200" b="1" kern="0" spc="40" baseline="0">
                          <a:solidFill>
                            <a:schemeClr val="tx1"/>
                          </a:solidFill>
                          <a:latin typeface="Arial"/>
                          <a:ea typeface="+mn-ea"/>
                          <a:cs typeface="+mn-cs"/>
                        </a:rPr>
                        <a:t>+1,6 </a:t>
                      </a:r>
                      <a:r>
                        <a:rPr lang="de-DE" sz="1200" b="1" kern="0" spc="40" baseline="0" dirty="0">
                          <a:solidFill>
                            <a:schemeClr val="tx1"/>
                          </a:solidFill>
                          <a:latin typeface="Arial"/>
                          <a:ea typeface="+mn-ea"/>
                          <a:cs typeface="+mn-cs"/>
                        </a:rPr>
                        <a:t>%</a:t>
                      </a:r>
                    </a:p>
                  </a:txBody>
                  <a:tcPr marL="0" marR="0" marT="41468" marB="41468"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bl>
          </a:graphicData>
        </a:graphic>
      </p:graphicFrame>
      <p:graphicFrame>
        <p:nvGraphicFramePr>
          <p:cNvPr id="95" name="Tabelle 94"/>
          <p:cNvGraphicFramePr>
            <a:graphicFrameLocks noGrp="1"/>
          </p:cNvGraphicFramePr>
          <p:nvPr>
            <p:custDataLst>
              <p:tags r:id="rId6"/>
            </p:custDataLst>
            <p:extLst>
              <p:ext uri="{D42A27DB-BD31-4B8C-83A1-F6EECF244321}">
                <p14:modId xmlns:p14="http://schemas.microsoft.com/office/powerpoint/2010/main" val="957706160"/>
              </p:ext>
            </p:extLst>
          </p:nvPr>
        </p:nvGraphicFramePr>
        <p:xfrm>
          <a:off x="8245971" y="2888834"/>
          <a:ext cx="2603924" cy="797448"/>
        </p:xfrm>
        <a:graphic>
          <a:graphicData uri="http://schemas.openxmlformats.org/drawingml/2006/table">
            <a:tbl>
              <a:tblPr firstRow="1" bandRow="1">
                <a:tableStyleId>{5C22544A-7EE6-4342-B048-85BDC9FD1C3A}</a:tableStyleId>
              </a:tblPr>
              <a:tblGrid>
                <a:gridCol w="1596772">
                  <a:extLst>
                    <a:ext uri="{9D8B030D-6E8A-4147-A177-3AD203B41FA5}">
                      <a16:colId xmlns:a16="http://schemas.microsoft.com/office/drawing/2014/main" val="20000"/>
                    </a:ext>
                  </a:extLst>
                </a:gridCol>
                <a:gridCol w="204007">
                  <a:extLst>
                    <a:ext uri="{9D8B030D-6E8A-4147-A177-3AD203B41FA5}">
                      <a16:colId xmlns:a16="http://schemas.microsoft.com/office/drawing/2014/main" val="20001"/>
                    </a:ext>
                  </a:extLst>
                </a:gridCol>
                <a:gridCol w="803145">
                  <a:extLst>
                    <a:ext uri="{9D8B030D-6E8A-4147-A177-3AD203B41FA5}">
                      <a16:colId xmlns:a16="http://schemas.microsoft.com/office/drawing/2014/main" val="20002"/>
                    </a:ext>
                  </a:extLst>
                </a:gridCol>
              </a:tblGrid>
              <a:tr h="0">
                <a:tc gridSpan="2">
                  <a:txBody>
                    <a:bodyPr/>
                    <a:lstStyle/>
                    <a:p>
                      <a:pPr marL="0" algn="l" defTabSz="1008035" rtl="0" eaLnBrk="1" latinLnBrk="0" hangingPunct="1"/>
                      <a:r>
                        <a:rPr lang="de-DE" sz="1200" b="1" kern="0" spc="40" baseline="0" dirty="0">
                          <a:solidFill>
                            <a:schemeClr val="tx2"/>
                          </a:solidFill>
                          <a:latin typeface="Arial"/>
                          <a:ea typeface="+mn-ea"/>
                          <a:cs typeface="+mn-cs"/>
                        </a:rPr>
                        <a:t>Westeuropa </a:t>
                      </a:r>
                      <a:r>
                        <a:rPr lang="de-DE" sz="1200" b="1" kern="0" spc="40" baseline="0" dirty="0">
                          <a:solidFill>
                            <a:schemeClr val="tx1">
                              <a:lumMod val="60000"/>
                              <a:lumOff val="40000"/>
                            </a:schemeClr>
                          </a:solidFill>
                          <a:latin typeface="Arial"/>
                          <a:ea typeface="+mn-ea"/>
                          <a:cs typeface="+mn-cs"/>
                        </a:rPr>
                        <a:t>(Ohne D)</a:t>
                      </a:r>
                    </a:p>
                  </a:txBody>
                  <a:tcPr marL="0" marR="0" marT="41468" marB="41468"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marL="0" marR="0" indent="0" algn="r" defTabSz="1008035" rtl="0" eaLnBrk="1" fontAlgn="auto" latinLnBrk="0" hangingPunct="1">
                        <a:lnSpc>
                          <a:spcPct val="100000"/>
                        </a:lnSpc>
                        <a:spcBef>
                          <a:spcPts val="0"/>
                        </a:spcBef>
                        <a:spcAft>
                          <a:spcPts val="0"/>
                        </a:spcAft>
                        <a:buClrTx/>
                        <a:buSzTx/>
                        <a:buFontTx/>
                        <a:buNone/>
                        <a:tabLst/>
                        <a:defRPr/>
                      </a:pPr>
                      <a:endParaRPr lang="de-DE" sz="1600" b="1" kern="0" spc="40" baseline="0" dirty="0">
                        <a:solidFill>
                          <a:srgbClr val="000000"/>
                        </a:solidFill>
                        <a:latin typeface="Arial"/>
                        <a:ea typeface="+mn-ea"/>
                        <a:cs typeface="+mn-cs"/>
                      </a:endParaRPr>
                    </a:p>
                  </a:txBody>
                  <a:tcPr marL="0" marR="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9050" cap="flat" cmpd="sng" algn="ctr">
                      <a:solidFill>
                        <a:schemeClr val="tx1"/>
                      </a:solidFill>
                      <a:prstDash val="solid"/>
                      <a:round/>
                      <a:headEnd type="none" w="med" len="med"/>
                      <a:tailEnd type="none" w="med" len="med"/>
                    </a:lnB>
                    <a:solidFill>
                      <a:srgbClr val="FFFFFF"/>
                    </a:solidFill>
                  </a:tcPr>
                </a:tc>
                <a:tc>
                  <a:txBody>
                    <a:bodyPr/>
                    <a:lstStyle/>
                    <a:p>
                      <a:pPr marL="0" algn="r" defTabSz="1008035" rtl="0" eaLnBrk="1" latinLnBrk="0" hangingPunct="1"/>
                      <a:r>
                        <a:rPr lang="de-DE" sz="1200" b="1" kern="0" spc="40" baseline="0">
                          <a:solidFill>
                            <a:schemeClr val="tx1"/>
                          </a:solidFill>
                          <a:latin typeface="+mn-lt"/>
                          <a:ea typeface="+mn-ea"/>
                          <a:cs typeface="+mn-cs"/>
                        </a:rPr>
                        <a:t>34,7 </a:t>
                      </a:r>
                      <a:r>
                        <a:rPr lang="de-DE" sz="1200" b="1" kern="0" spc="40" baseline="0" dirty="0">
                          <a:solidFill>
                            <a:schemeClr val="tx1"/>
                          </a:solidFill>
                          <a:latin typeface="+mn-lt"/>
                          <a:ea typeface="+mn-ea"/>
                          <a:cs typeface="+mn-cs"/>
                        </a:rPr>
                        <a:t>%</a:t>
                      </a:r>
                      <a:endParaRPr lang="de-DE" sz="1200" b="1" kern="0" spc="40" baseline="0" dirty="0">
                        <a:solidFill>
                          <a:schemeClr val="tx1"/>
                        </a:solidFill>
                        <a:latin typeface="Arial"/>
                        <a:ea typeface="+mn-ea"/>
                        <a:cs typeface="+mn-cs"/>
                      </a:endParaRPr>
                    </a:p>
                  </a:txBody>
                  <a:tcPr marL="0" marR="0" marT="41468" marB="41468"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0">
                <a:tc>
                  <a:txBody>
                    <a:bodyPr/>
                    <a:lstStyle/>
                    <a:p>
                      <a:pPr marL="0" algn="l" defTabSz="1008035" rtl="0" eaLnBrk="1" latinLnBrk="0" hangingPunct="1"/>
                      <a:r>
                        <a:rPr lang="de-DE" sz="1200" b="0" kern="0" spc="40" baseline="0" dirty="0">
                          <a:solidFill>
                            <a:schemeClr val="tx1"/>
                          </a:solidFill>
                          <a:latin typeface="Arial"/>
                          <a:ea typeface="+mn-ea"/>
                          <a:cs typeface="+mn-cs"/>
                        </a:rPr>
                        <a:t>Umsatz</a:t>
                      </a:r>
                    </a:p>
                  </a:txBody>
                  <a:tcPr marL="0" marR="0" marT="41468" marB="41468"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p>
                      <a:pPr marL="0" algn="r" defTabSz="1008035" rtl="0" eaLnBrk="1" latinLnBrk="0" hangingPunct="1"/>
                      <a:r>
                        <a:rPr lang="de-DE" sz="1200" b="1" kern="0" spc="40" baseline="0">
                          <a:solidFill>
                            <a:schemeClr val="tx1"/>
                          </a:solidFill>
                          <a:latin typeface="Arial"/>
                          <a:ea typeface="+mn-ea"/>
                          <a:cs typeface="+mn-cs"/>
                        </a:rPr>
                        <a:t>1.464 </a:t>
                      </a:r>
                      <a:r>
                        <a:rPr lang="de-DE" sz="1200" b="1" kern="0" spc="40" baseline="0" dirty="0">
                          <a:solidFill>
                            <a:schemeClr val="tx1"/>
                          </a:solidFill>
                          <a:latin typeface="Arial"/>
                          <a:ea typeface="+mn-ea"/>
                          <a:cs typeface="+mn-cs"/>
                        </a:rPr>
                        <a:t>Mio. €</a:t>
                      </a:r>
                    </a:p>
                  </a:txBody>
                  <a:tcPr marL="0" marR="0" marT="41468" marB="41468"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de-DE"/>
                    </a:p>
                  </a:txBody>
                  <a:tcPr/>
                </a:tc>
                <a:extLst>
                  <a:ext uri="{0D108BD9-81ED-4DB2-BD59-A6C34878D82A}">
                    <a16:rowId xmlns:a16="http://schemas.microsoft.com/office/drawing/2014/main" val="10001"/>
                  </a:ext>
                </a:extLst>
              </a:tr>
              <a:tr h="0">
                <a:tc>
                  <a:txBody>
                    <a:bodyPr/>
                    <a:lstStyle/>
                    <a:p>
                      <a:pPr marL="0" algn="l" defTabSz="1008035" rtl="0" eaLnBrk="1" latinLnBrk="0" hangingPunct="1"/>
                      <a:r>
                        <a:rPr lang="de-DE" sz="1200" b="0" kern="0" spc="40" baseline="0" dirty="0">
                          <a:solidFill>
                            <a:schemeClr val="tx1"/>
                          </a:solidFill>
                          <a:latin typeface="+mn-lt"/>
                          <a:ea typeface="+mn-ea"/>
                          <a:cs typeface="+mn-cs"/>
                        </a:rPr>
                        <a:t>Entwicklung</a:t>
                      </a:r>
                      <a:endParaRPr lang="de-DE" sz="1200" b="0" kern="0" spc="40" baseline="0" dirty="0">
                        <a:solidFill>
                          <a:schemeClr val="tx1"/>
                        </a:solidFill>
                        <a:latin typeface="Arial"/>
                        <a:ea typeface="+mn-ea"/>
                        <a:cs typeface="+mn-cs"/>
                      </a:endParaRPr>
                    </a:p>
                  </a:txBody>
                  <a:tcPr marL="0" marR="0" marT="41468" marB="41468"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p>
                      <a:pPr marL="0" algn="r" defTabSz="1008035" rtl="0" eaLnBrk="1" latinLnBrk="0" hangingPunct="1"/>
                      <a:r>
                        <a:rPr lang="de-DE" sz="1200" b="1" kern="0" spc="40" baseline="0">
                          <a:solidFill>
                            <a:schemeClr val="tx1"/>
                          </a:solidFill>
                          <a:latin typeface="Arial"/>
                          <a:ea typeface="+mn-ea"/>
                          <a:cs typeface="+mn-cs"/>
                        </a:rPr>
                        <a:t>+40,4 </a:t>
                      </a:r>
                      <a:r>
                        <a:rPr lang="de-DE" sz="1200" b="1" kern="0" spc="40" baseline="0" dirty="0">
                          <a:solidFill>
                            <a:schemeClr val="tx1"/>
                          </a:solidFill>
                          <a:latin typeface="Arial"/>
                          <a:ea typeface="+mn-ea"/>
                          <a:cs typeface="+mn-cs"/>
                        </a:rPr>
                        <a:t>%</a:t>
                      </a:r>
                    </a:p>
                  </a:txBody>
                  <a:tcPr marL="0" marR="0" marT="41468" marB="41468"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de-DE"/>
                    </a:p>
                  </a:txBody>
                  <a:tcPr/>
                </a:tc>
                <a:extLst>
                  <a:ext uri="{0D108BD9-81ED-4DB2-BD59-A6C34878D82A}">
                    <a16:rowId xmlns:a16="http://schemas.microsoft.com/office/drawing/2014/main" val="10002"/>
                  </a:ext>
                </a:extLst>
              </a:tr>
            </a:tbl>
          </a:graphicData>
        </a:graphic>
      </p:graphicFrame>
      <p:graphicFrame>
        <p:nvGraphicFramePr>
          <p:cNvPr id="97" name="Tabelle 96"/>
          <p:cNvGraphicFramePr>
            <a:graphicFrameLocks noGrp="1"/>
          </p:cNvGraphicFramePr>
          <p:nvPr>
            <p:custDataLst>
              <p:tags r:id="rId7"/>
            </p:custDataLst>
            <p:extLst>
              <p:ext uri="{D42A27DB-BD31-4B8C-83A1-F6EECF244321}">
                <p14:modId xmlns:p14="http://schemas.microsoft.com/office/powerpoint/2010/main" val="3219822506"/>
              </p:ext>
            </p:extLst>
          </p:nvPr>
        </p:nvGraphicFramePr>
        <p:xfrm>
          <a:off x="1495904" y="5280709"/>
          <a:ext cx="2623682" cy="797448"/>
        </p:xfrm>
        <a:graphic>
          <a:graphicData uri="http://schemas.openxmlformats.org/drawingml/2006/table">
            <a:tbl>
              <a:tblPr firstRow="1" bandRow="1">
                <a:tableStyleId>{5C22544A-7EE6-4342-B048-85BDC9FD1C3A}</a:tableStyleId>
              </a:tblPr>
              <a:tblGrid>
                <a:gridCol w="1625543">
                  <a:extLst>
                    <a:ext uri="{9D8B030D-6E8A-4147-A177-3AD203B41FA5}">
                      <a16:colId xmlns:a16="http://schemas.microsoft.com/office/drawing/2014/main" val="20000"/>
                    </a:ext>
                  </a:extLst>
                </a:gridCol>
                <a:gridCol w="998139">
                  <a:extLst>
                    <a:ext uri="{9D8B030D-6E8A-4147-A177-3AD203B41FA5}">
                      <a16:colId xmlns:a16="http://schemas.microsoft.com/office/drawing/2014/main" val="20001"/>
                    </a:ext>
                  </a:extLst>
                </a:gridCol>
              </a:tblGrid>
              <a:tr h="0">
                <a:tc>
                  <a:txBody>
                    <a:bodyPr/>
                    <a:lstStyle/>
                    <a:p>
                      <a:pPr marL="0" algn="l" defTabSz="1008035" rtl="0" eaLnBrk="1" latinLnBrk="0" hangingPunct="1"/>
                      <a:r>
                        <a:rPr lang="de-DE" sz="1200" b="1" kern="0" spc="40" baseline="0" dirty="0">
                          <a:solidFill>
                            <a:schemeClr val="tx2"/>
                          </a:solidFill>
                          <a:latin typeface="Arial"/>
                          <a:ea typeface="+mn-ea"/>
                          <a:cs typeface="+mn-cs"/>
                        </a:rPr>
                        <a:t>Amerika</a:t>
                      </a:r>
                    </a:p>
                  </a:txBody>
                  <a:tcPr marL="0" marR="0" marT="41468" marB="41468"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r" defTabSz="1008035" rtl="0" eaLnBrk="1" fontAlgn="auto" latinLnBrk="0" hangingPunct="1">
                        <a:lnSpc>
                          <a:spcPct val="100000"/>
                        </a:lnSpc>
                        <a:spcBef>
                          <a:spcPts val="0"/>
                        </a:spcBef>
                        <a:spcAft>
                          <a:spcPts val="0"/>
                        </a:spcAft>
                        <a:buClrTx/>
                        <a:buSzTx/>
                        <a:buFontTx/>
                        <a:buNone/>
                        <a:tabLst/>
                        <a:defRPr/>
                      </a:pPr>
                      <a:r>
                        <a:rPr lang="de-DE" sz="1200" b="1" kern="0" spc="40" baseline="0">
                          <a:solidFill>
                            <a:schemeClr val="tx1"/>
                          </a:solidFill>
                          <a:latin typeface="Arial"/>
                          <a:ea typeface="+mn-ea"/>
                          <a:cs typeface="+mn-cs"/>
                        </a:rPr>
                        <a:t>19,4 </a:t>
                      </a:r>
                      <a:r>
                        <a:rPr lang="de-DE" sz="1200" b="1" kern="0" spc="40" baseline="0" dirty="0">
                          <a:solidFill>
                            <a:schemeClr val="tx1"/>
                          </a:solidFill>
                          <a:latin typeface="Arial"/>
                          <a:ea typeface="+mn-ea"/>
                          <a:cs typeface="+mn-cs"/>
                        </a:rPr>
                        <a:t>%</a:t>
                      </a:r>
                    </a:p>
                  </a:txBody>
                  <a:tcPr marL="0" marR="0" marT="41468" marB="41468"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120009">
                <a:tc>
                  <a:txBody>
                    <a:bodyPr/>
                    <a:lstStyle/>
                    <a:p>
                      <a:pPr marL="0" algn="l" defTabSz="1008035" rtl="0" eaLnBrk="1" latinLnBrk="0" hangingPunct="1"/>
                      <a:r>
                        <a:rPr lang="de-DE" sz="1200" b="0" kern="0" spc="40" baseline="0" dirty="0">
                          <a:solidFill>
                            <a:schemeClr val="tx1"/>
                          </a:solidFill>
                          <a:latin typeface="Arial"/>
                          <a:ea typeface="+mn-ea"/>
                          <a:cs typeface="+mn-cs"/>
                        </a:rPr>
                        <a:t>Umsatz</a:t>
                      </a:r>
                    </a:p>
                  </a:txBody>
                  <a:tcPr marL="0" marR="0" marT="41468" marB="41468"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r" defTabSz="1008035" rtl="0" eaLnBrk="1" latinLnBrk="0" hangingPunct="1"/>
                      <a:r>
                        <a:rPr lang="de-DE" sz="1200" b="1" kern="0" spc="40" baseline="0">
                          <a:solidFill>
                            <a:schemeClr val="tx1"/>
                          </a:solidFill>
                          <a:latin typeface="Arial"/>
                          <a:ea typeface="+mn-ea"/>
                          <a:cs typeface="+mn-cs"/>
                        </a:rPr>
                        <a:t>820 </a:t>
                      </a:r>
                      <a:r>
                        <a:rPr lang="de-DE" sz="1200" b="1" kern="0" spc="40" baseline="0" dirty="0">
                          <a:solidFill>
                            <a:schemeClr val="tx1"/>
                          </a:solidFill>
                          <a:latin typeface="Arial"/>
                          <a:ea typeface="+mn-ea"/>
                          <a:cs typeface="+mn-cs"/>
                        </a:rPr>
                        <a:t>Mio. €</a:t>
                      </a:r>
                    </a:p>
                  </a:txBody>
                  <a:tcPr marL="0" marR="0" marT="41468" marB="41468"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120009">
                <a:tc>
                  <a:txBody>
                    <a:bodyPr/>
                    <a:lstStyle/>
                    <a:p>
                      <a:pPr marL="0" algn="l" defTabSz="1008035" rtl="0" eaLnBrk="1" latinLnBrk="0" hangingPunct="1"/>
                      <a:r>
                        <a:rPr lang="de-DE" sz="1200" b="0" kern="0" spc="40" baseline="0" dirty="0">
                          <a:solidFill>
                            <a:schemeClr val="tx1"/>
                          </a:solidFill>
                          <a:latin typeface="+mn-lt"/>
                          <a:ea typeface="+mn-ea"/>
                          <a:cs typeface="+mn-cs"/>
                        </a:rPr>
                        <a:t>Entwicklung</a:t>
                      </a:r>
                      <a:endParaRPr lang="de-DE" sz="1200" b="0" kern="0" spc="40" baseline="0" dirty="0">
                        <a:solidFill>
                          <a:schemeClr val="tx1"/>
                        </a:solidFill>
                        <a:latin typeface="Arial"/>
                        <a:ea typeface="+mn-ea"/>
                        <a:cs typeface="+mn-cs"/>
                      </a:endParaRPr>
                    </a:p>
                  </a:txBody>
                  <a:tcPr marL="0" marR="0" marT="41468" marB="41468"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r" defTabSz="1008035" rtl="0" eaLnBrk="1" latinLnBrk="0" hangingPunct="1"/>
                      <a:r>
                        <a:rPr lang="de-DE" sz="1200" b="1" kern="0" spc="40" baseline="0">
                          <a:solidFill>
                            <a:schemeClr val="tx1"/>
                          </a:solidFill>
                          <a:latin typeface="Arial"/>
                          <a:ea typeface="+mn-ea"/>
                          <a:cs typeface="+mn-cs"/>
                        </a:rPr>
                        <a:t>+30,7 </a:t>
                      </a:r>
                      <a:r>
                        <a:rPr lang="de-DE" sz="1200" b="1" kern="0" spc="40" baseline="0" dirty="0">
                          <a:solidFill>
                            <a:schemeClr val="tx1"/>
                          </a:solidFill>
                          <a:latin typeface="Arial"/>
                          <a:ea typeface="+mn-ea"/>
                          <a:cs typeface="+mn-cs"/>
                        </a:rPr>
                        <a:t>%</a:t>
                      </a:r>
                    </a:p>
                  </a:txBody>
                  <a:tcPr marL="0" marR="0" marT="41468" marB="41468"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bl>
          </a:graphicData>
        </a:graphic>
      </p:graphicFrame>
      <p:graphicFrame>
        <p:nvGraphicFramePr>
          <p:cNvPr id="12" name="Tabelle 11"/>
          <p:cNvGraphicFramePr>
            <a:graphicFrameLocks noGrp="1"/>
          </p:cNvGraphicFramePr>
          <p:nvPr>
            <p:custDataLst>
              <p:tags r:id="rId8"/>
            </p:custDataLst>
            <p:extLst>
              <p:ext uri="{D42A27DB-BD31-4B8C-83A1-F6EECF244321}">
                <p14:modId xmlns:p14="http://schemas.microsoft.com/office/powerpoint/2010/main" val="2664926957"/>
              </p:ext>
            </p:extLst>
          </p:nvPr>
        </p:nvGraphicFramePr>
        <p:xfrm>
          <a:off x="8226213" y="5190735"/>
          <a:ext cx="2623682" cy="797448"/>
        </p:xfrm>
        <a:graphic>
          <a:graphicData uri="http://schemas.openxmlformats.org/drawingml/2006/table">
            <a:tbl>
              <a:tblPr firstRow="1" bandRow="1">
                <a:tableStyleId>{5C22544A-7EE6-4342-B048-85BDC9FD1C3A}</a:tableStyleId>
              </a:tblPr>
              <a:tblGrid>
                <a:gridCol w="1660959">
                  <a:extLst>
                    <a:ext uri="{9D8B030D-6E8A-4147-A177-3AD203B41FA5}">
                      <a16:colId xmlns:a16="http://schemas.microsoft.com/office/drawing/2014/main" val="20000"/>
                    </a:ext>
                  </a:extLst>
                </a:gridCol>
                <a:gridCol w="962723">
                  <a:extLst>
                    <a:ext uri="{9D8B030D-6E8A-4147-A177-3AD203B41FA5}">
                      <a16:colId xmlns:a16="http://schemas.microsoft.com/office/drawing/2014/main" val="20001"/>
                    </a:ext>
                  </a:extLst>
                </a:gridCol>
              </a:tblGrid>
              <a:tr h="129234">
                <a:tc>
                  <a:txBody>
                    <a:bodyPr/>
                    <a:lstStyle/>
                    <a:p>
                      <a:pPr marL="0" algn="l" defTabSz="1008035" rtl="0" eaLnBrk="1" latinLnBrk="0" hangingPunct="1"/>
                      <a:r>
                        <a:rPr lang="de-DE" sz="1200" b="1" kern="0" spc="40" baseline="0" dirty="0">
                          <a:solidFill>
                            <a:schemeClr val="tx2"/>
                          </a:solidFill>
                          <a:latin typeface="Arial"/>
                          <a:ea typeface="+mn-ea"/>
                          <a:cs typeface="+mn-cs"/>
                        </a:rPr>
                        <a:t>Osteuropa</a:t>
                      </a:r>
                    </a:p>
                  </a:txBody>
                  <a:tcPr marL="0" marR="0" marT="41468" marB="41468"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r" defTabSz="1008035" rtl="0" eaLnBrk="1" latinLnBrk="0" hangingPunct="1"/>
                      <a:r>
                        <a:rPr lang="de-DE" sz="1200" b="1" kern="0" spc="40" baseline="0">
                          <a:solidFill>
                            <a:schemeClr val="tx1"/>
                          </a:solidFill>
                          <a:latin typeface="+mn-lt"/>
                          <a:ea typeface="+mn-ea"/>
                          <a:cs typeface="+mn-cs"/>
                        </a:rPr>
                        <a:t>7,3 </a:t>
                      </a:r>
                      <a:r>
                        <a:rPr lang="de-DE" sz="1200" b="1" kern="0" spc="40" baseline="0" dirty="0">
                          <a:solidFill>
                            <a:schemeClr val="tx1"/>
                          </a:solidFill>
                          <a:latin typeface="+mn-lt"/>
                          <a:ea typeface="+mn-ea"/>
                          <a:cs typeface="+mn-cs"/>
                        </a:rPr>
                        <a:t>%</a:t>
                      </a:r>
                      <a:endParaRPr lang="de-DE" sz="1200" b="1" kern="0" spc="40" baseline="0" dirty="0">
                        <a:solidFill>
                          <a:schemeClr val="tx1"/>
                        </a:solidFill>
                        <a:latin typeface="Arial"/>
                        <a:ea typeface="+mn-ea"/>
                        <a:cs typeface="+mn-cs"/>
                      </a:endParaRPr>
                    </a:p>
                  </a:txBody>
                  <a:tcPr marL="0" marR="0" marT="41468" marB="41468"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0">
                <a:tc>
                  <a:txBody>
                    <a:bodyPr/>
                    <a:lstStyle/>
                    <a:p>
                      <a:pPr marL="0" algn="l" defTabSz="1008035" rtl="0" eaLnBrk="1" latinLnBrk="0" hangingPunct="1"/>
                      <a:r>
                        <a:rPr lang="de-DE" sz="1200" b="0" kern="0" spc="40" baseline="0" dirty="0">
                          <a:solidFill>
                            <a:schemeClr val="tx1"/>
                          </a:solidFill>
                          <a:latin typeface="Arial"/>
                          <a:ea typeface="+mn-ea"/>
                          <a:cs typeface="+mn-cs"/>
                        </a:rPr>
                        <a:t>Umsatz</a:t>
                      </a:r>
                    </a:p>
                  </a:txBody>
                  <a:tcPr marL="0" marR="0" marT="41468" marB="41468"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r" defTabSz="1008035" rtl="0" eaLnBrk="1" latinLnBrk="0" hangingPunct="1"/>
                      <a:r>
                        <a:rPr lang="de-DE" sz="1200" b="1" kern="0" spc="40" baseline="0">
                          <a:solidFill>
                            <a:schemeClr val="tx1"/>
                          </a:solidFill>
                          <a:latin typeface="Arial"/>
                          <a:ea typeface="+mn-ea"/>
                          <a:cs typeface="+mn-cs"/>
                        </a:rPr>
                        <a:t>307 </a:t>
                      </a:r>
                      <a:r>
                        <a:rPr lang="de-DE" sz="1200" b="1" kern="0" spc="40" baseline="0" dirty="0">
                          <a:solidFill>
                            <a:schemeClr val="tx1"/>
                          </a:solidFill>
                          <a:latin typeface="Arial"/>
                          <a:ea typeface="+mn-ea"/>
                          <a:cs typeface="+mn-cs"/>
                        </a:rPr>
                        <a:t>Mio. €</a:t>
                      </a:r>
                    </a:p>
                  </a:txBody>
                  <a:tcPr marL="0" marR="0" marT="41468" marB="41468"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129234">
                <a:tc>
                  <a:txBody>
                    <a:bodyPr/>
                    <a:lstStyle/>
                    <a:p>
                      <a:pPr marL="0" algn="l" defTabSz="1008035" rtl="0" eaLnBrk="1" latinLnBrk="0" hangingPunct="1"/>
                      <a:r>
                        <a:rPr lang="de-DE" sz="1200" b="0" kern="0" spc="40" baseline="0" dirty="0">
                          <a:solidFill>
                            <a:schemeClr val="tx1"/>
                          </a:solidFill>
                          <a:latin typeface="Arial"/>
                          <a:ea typeface="+mn-ea"/>
                          <a:cs typeface="+mn-cs"/>
                        </a:rPr>
                        <a:t>Entwicklung</a:t>
                      </a:r>
                    </a:p>
                  </a:txBody>
                  <a:tcPr marL="0" marR="0" marT="41468" marB="41468"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r" defTabSz="1008035" rtl="0" eaLnBrk="1" latinLnBrk="0" hangingPunct="1"/>
                      <a:r>
                        <a:rPr lang="de-DE" sz="1200" b="1" kern="0" spc="40" baseline="0">
                          <a:solidFill>
                            <a:schemeClr val="tx1"/>
                          </a:solidFill>
                          <a:latin typeface="Arial"/>
                          <a:ea typeface="+mn-ea"/>
                          <a:cs typeface="+mn-cs"/>
                        </a:rPr>
                        <a:t>+5,3 </a:t>
                      </a:r>
                      <a:r>
                        <a:rPr lang="de-DE" sz="1200" b="1" kern="0" spc="40" baseline="0" dirty="0">
                          <a:solidFill>
                            <a:schemeClr val="tx1"/>
                          </a:solidFill>
                          <a:latin typeface="Arial"/>
                          <a:ea typeface="+mn-ea"/>
                          <a:cs typeface="+mn-cs"/>
                        </a:rPr>
                        <a:t>%</a:t>
                      </a:r>
                    </a:p>
                  </a:txBody>
                  <a:tcPr marL="0" marR="0" marT="41468" marB="41468"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bl>
          </a:graphicData>
        </a:graphic>
      </p:graphicFrame>
      <p:cxnSp>
        <p:nvCxnSpPr>
          <p:cNvPr id="7" name="Gerader Verbinder 6"/>
          <p:cNvCxnSpPr>
            <a:cxnSpLocks/>
          </p:cNvCxnSpPr>
          <p:nvPr/>
        </p:nvCxnSpPr>
        <p:spPr>
          <a:xfrm flipH="1">
            <a:off x="7424057" y="3009232"/>
            <a:ext cx="730478" cy="12995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Gerader Verbinder 9"/>
          <p:cNvCxnSpPr>
            <a:cxnSpLocks/>
          </p:cNvCxnSpPr>
          <p:nvPr/>
        </p:nvCxnSpPr>
        <p:spPr>
          <a:xfrm flipH="1" flipV="1">
            <a:off x="7048011" y="5230984"/>
            <a:ext cx="1102358" cy="9269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a:cxnSpLocks/>
          </p:cNvCxnSpPr>
          <p:nvPr/>
        </p:nvCxnSpPr>
        <p:spPr>
          <a:xfrm flipH="1">
            <a:off x="4203333" y="5323679"/>
            <a:ext cx="714948" cy="10620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Gerader Verbinder 32"/>
          <p:cNvCxnSpPr/>
          <p:nvPr/>
        </p:nvCxnSpPr>
        <p:spPr>
          <a:xfrm>
            <a:off x="4279533" y="2128780"/>
            <a:ext cx="638748" cy="49161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a:cxnSpLocks/>
          </p:cNvCxnSpPr>
          <p:nvPr/>
        </p:nvCxnSpPr>
        <p:spPr>
          <a:xfrm flipH="1">
            <a:off x="3547920" y="3711384"/>
            <a:ext cx="6554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Fußzeilenplatzhalter 5">
            <a:extLst>
              <a:ext uri="{FF2B5EF4-FFF2-40B4-BE49-F238E27FC236}">
                <a16:creationId xmlns:a16="http://schemas.microsoft.com/office/drawing/2014/main" id="{D4CBB5A2-D18A-6B40-8DC1-B9EB93A73B11}"/>
              </a:ext>
            </a:extLst>
          </p:cNvPr>
          <p:cNvSpPr>
            <a:spLocks noGrp="1"/>
          </p:cNvSpPr>
          <p:nvPr>
            <p:ph type="ftr" sz="quarter" idx="11"/>
          </p:nvPr>
        </p:nvSpPr>
        <p:spPr/>
        <p:txBody>
          <a:bodyPr/>
          <a:lstStyle/>
          <a:p>
            <a:r>
              <a:rPr lang="de-DE" dirty="0"/>
              <a:t>Steffen Braun</a:t>
            </a:r>
          </a:p>
        </p:txBody>
      </p:sp>
      <p:sp>
        <p:nvSpPr>
          <p:cNvPr id="8" name="Foliennummernplatzhalter 7">
            <a:extLst>
              <a:ext uri="{FF2B5EF4-FFF2-40B4-BE49-F238E27FC236}">
                <a16:creationId xmlns:a16="http://schemas.microsoft.com/office/drawing/2014/main" id="{2930E846-F3B0-784A-9F18-C22D95BF9D8E}"/>
              </a:ext>
            </a:extLst>
          </p:cNvPr>
          <p:cNvSpPr>
            <a:spLocks noGrp="1"/>
          </p:cNvSpPr>
          <p:nvPr>
            <p:ph type="sldNum" sz="quarter" idx="10"/>
          </p:nvPr>
        </p:nvSpPr>
        <p:spPr/>
        <p:txBody>
          <a:bodyPr/>
          <a:lstStyle/>
          <a:p>
            <a:fld id="{8D57957C-F0F3-7842-B0E2-B762F92D6487}" type="slidenum">
              <a:rPr lang="de-DE" smtClean="0"/>
              <a:pPr/>
              <a:t>4</a:t>
            </a:fld>
            <a:r>
              <a:rPr lang="de-DE"/>
              <a:t>  </a:t>
            </a:r>
            <a:r>
              <a:rPr lang="de-DE" b="0">
                <a:solidFill>
                  <a:schemeClr val="accent1"/>
                </a:solidFill>
              </a:rPr>
              <a:t>|</a:t>
            </a:r>
            <a:endParaRPr lang="de-DE" sz="900" b="0" dirty="0">
              <a:solidFill>
                <a:schemeClr val="accent1"/>
              </a:solidFill>
            </a:endParaRPr>
          </a:p>
        </p:txBody>
      </p:sp>
    </p:spTree>
    <p:extLst>
      <p:ext uri="{BB962C8B-B14F-4D97-AF65-F5344CB8AC3E}">
        <p14:creationId xmlns:p14="http://schemas.microsoft.com/office/powerpoint/2010/main" val="102480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DBB28F-1EC8-4106-A5CD-17F8426B4292}"/>
              </a:ext>
            </a:extLst>
          </p:cNvPr>
          <p:cNvSpPr>
            <a:spLocks noGrp="1"/>
          </p:cNvSpPr>
          <p:nvPr>
            <p:ph type="title"/>
          </p:nvPr>
        </p:nvSpPr>
        <p:spPr>
          <a:xfrm>
            <a:off x="529303" y="687443"/>
            <a:ext cx="11160125" cy="868362"/>
          </a:xfrm>
        </p:spPr>
        <p:txBody>
          <a:bodyPr/>
          <a:lstStyle/>
          <a:p>
            <a:r>
              <a:rPr lang="de-DE"/>
              <a:t>Unsere größten Tätigkeitsfelder </a:t>
            </a:r>
            <a:endParaRPr lang="de-DE" dirty="0"/>
          </a:p>
        </p:txBody>
      </p:sp>
      <p:sp>
        <p:nvSpPr>
          <p:cNvPr id="3" name="Foliennummernplatzhalter 2">
            <a:extLst>
              <a:ext uri="{FF2B5EF4-FFF2-40B4-BE49-F238E27FC236}">
                <a16:creationId xmlns:a16="http://schemas.microsoft.com/office/drawing/2014/main" id="{6353C33A-11B4-450D-B6C9-23C8D4FC11F9}"/>
              </a:ext>
            </a:extLst>
          </p:cNvPr>
          <p:cNvSpPr>
            <a:spLocks noGrp="1"/>
          </p:cNvSpPr>
          <p:nvPr>
            <p:ph type="sldNum" sz="quarter" idx="10"/>
          </p:nvPr>
        </p:nvSpPr>
        <p:spPr/>
        <p:txBody>
          <a:bodyPr/>
          <a:lstStyle/>
          <a:p>
            <a:fld id="{8D57957C-F0F3-7842-B0E2-B762F92D6487}" type="slidenum">
              <a:rPr lang="de-DE" smtClean="0"/>
              <a:pPr/>
              <a:t>5</a:t>
            </a:fld>
            <a:r>
              <a:rPr lang="de-DE"/>
              <a:t>  </a:t>
            </a:r>
            <a:r>
              <a:rPr lang="de-DE" b="0">
                <a:solidFill>
                  <a:schemeClr val="accent1"/>
                </a:solidFill>
              </a:rPr>
              <a:t>|</a:t>
            </a:r>
            <a:endParaRPr lang="de-DE" sz="900" b="0" dirty="0">
              <a:solidFill>
                <a:schemeClr val="accent1"/>
              </a:solidFill>
            </a:endParaRPr>
          </a:p>
        </p:txBody>
      </p:sp>
      <p:sp>
        <p:nvSpPr>
          <p:cNvPr id="8" name="Fußzeilenplatzhalter 1">
            <a:extLst>
              <a:ext uri="{FF2B5EF4-FFF2-40B4-BE49-F238E27FC236}">
                <a16:creationId xmlns:a16="http://schemas.microsoft.com/office/drawing/2014/main" id="{5015040A-79EF-4E99-8043-18291D50FC46}"/>
              </a:ext>
            </a:extLst>
          </p:cNvPr>
          <p:cNvSpPr>
            <a:spLocks noGrp="1"/>
          </p:cNvSpPr>
          <p:nvPr>
            <p:ph type="ftr" sz="quarter" idx="11"/>
          </p:nvPr>
        </p:nvSpPr>
        <p:spPr>
          <a:xfrm>
            <a:off x="589895" y="6356349"/>
            <a:ext cx="10260000" cy="305989"/>
          </a:xfrm>
        </p:spPr>
        <p:txBody>
          <a:bodyPr/>
          <a:lstStyle/>
          <a:p>
            <a:r>
              <a:rPr lang="de-DE" dirty="0"/>
              <a:t>Steffen Braun</a:t>
            </a:r>
          </a:p>
        </p:txBody>
      </p:sp>
      <p:grpSp>
        <p:nvGrpSpPr>
          <p:cNvPr id="36" name="Gruppieren 35">
            <a:extLst>
              <a:ext uri="{FF2B5EF4-FFF2-40B4-BE49-F238E27FC236}">
                <a16:creationId xmlns:a16="http://schemas.microsoft.com/office/drawing/2014/main" id="{03264D84-9B68-44FD-905C-056327908F26}"/>
              </a:ext>
            </a:extLst>
          </p:cNvPr>
          <p:cNvGrpSpPr/>
          <p:nvPr/>
        </p:nvGrpSpPr>
        <p:grpSpPr>
          <a:xfrm>
            <a:off x="500898" y="1711122"/>
            <a:ext cx="11172030" cy="830997"/>
            <a:chOff x="433797" y="1907517"/>
            <a:chExt cx="11172030" cy="830997"/>
          </a:xfrm>
        </p:grpSpPr>
        <p:sp>
          <p:nvSpPr>
            <p:cNvPr id="4" name="Textfeld 3">
              <a:extLst>
                <a:ext uri="{FF2B5EF4-FFF2-40B4-BE49-F238E27FC236}">
                  <a16:creationId xmlns:a16="http://schemas.microsoft.com/office/drawing/2014/main" id="{341EA1A3-1567-4986-ACF3-8B5FFEC5AE59}"/>
                </a:ext>
              </a:extLst>
            </p:cNvPr>
            <p:cNvSpPr txBox="1"/>
            <p:nvPr/>
          </p:nvSpPr>
          <p:spPr>
            <a:xfrm>
              <a:off x="433797" y="1939168"/>
              <a:ext cx="3342808" cy="553998"/>
            </a:xfrm>
            <a:prstGeom prst="rect">
              <a:avLst/>
            </a:prstGeom>
            <a:noFill/>
          </p:spPr>
          <p:txBody>
            <a:bodyPr wrap="square" lIns="0" tIns="0" rIns="0" bIns="0" rtlCol="0">
              <a:spAutoFit/>
            </a:bodyPr>
            <a:lstStyle/>
            <a:p>
              <a:pPr algn="l"/>
              <a:r>
                <a:rPr lang="de-DE" b="1">
                  <a:solidFill>
                    <a:schemeClr val="tx2"/>
                  </a:solidFill>
                </a:rPr>
                <a:t>Werkzeugmaschinen für die flexible Blechbearbeitung</a:t>
              </a:r>
            </a:p>
          </p:txBody>
        </p:sp>
        <p:sp>
          <p:nvSpPr>
            <p:cNvPr id="17" name="Textfeld 16">
              <a:extLst>
                <a:ext uri="{FF2B5EF4-FFF2-40B4-BE49-F238E27FC236}">
                  <a16:creationId xmlns:a16="http://schemas.microsoft.com/office/drawing/2014/main" id="{9016E290-5872-4E2D-8AED-3E986C5EB961}"/>
                </a:ext>
              </a:extLst>
            </p:cNvPr>
            <p:cNvSpPr txBox="1"/>
            <p:nvPr/>
          </p:nvSpPr>
          <p:spPr>
            <a:xfrm>
              <a:off x="4371845" y="1907517"/>
              <a:ext cx="3314106" cy="830997"/>
            </a:xfrm>
            <a:prstGeom prst="rect">
              <a:avLst/>
            </a:prstGeom>
            <a:noFill/>
          </p:spPr>
          <p:txBody>
            <a:bodyPr wrap="square" lIns="0" tIns="0" rIns="0" bIns="0" rtlCol="0">
              <a:spAutoFit/>
            </a:bodyPr>
            <a:lstStyle/>
            <a:p>
              <a:pPr algn="l"/>
              <a:r>
                <a:rPr lang="de-DE" b="1">
                  <a:solidFill>
                    <a:schemeClr val="tx2"/>
                  </a:solidFill>
                </a:rPr>
                <a:t>Lasertechnik für die industrielle Fertigung und Wissenschaft </a:t>
              </a:r>
            </a:p>
          </p:txBody>
        </p:sp>
        <p:sp>
          <p:nvSpPr>
            <p:cNvPr id="20" name="Textfeld 19">
              <a:extLst>
                <a:ext uri="{FF2B5EF4-FFF2-40B4-BE49-F238E27FC236}">
                  <a16:creationId xmlns:a16="http://schemas.microsoft.com/office/drawing/2014/main" id="{8CFE58EB-DECA-4530-840F-E01790BEF2E7}"/>
                </a:ext>
              </a:extLst>
            </p:cNvPr>
            <p:cNvSpPr txBox="1"/>
            <p:nvPr/>
          </p:nvSpPr>
          <p:spPr>
            <a:xfrm>
              <a:off x="8264691" y="1934069"/>
              <a:ext cx="3341136" cy="553998"/>
            </a:xfrm>
            <a:prstGeom prst="rect">
              <a:avLst/>
            </a:prstGeom>
            <a:noFill/>
          </p:spPr>
          <p:txBody>
            <a:bodyPr wrap="square" lIns="0" tIns="0" rIns="0" bIns="0" rtlCol="0">
              <a:spAutoFit/>
            </a:bodyPr>
            <a:lstStyle/>
            <a:p>
              <a:pPr algn="l"/>
              <a:r>
                <a:rPr lang="de-DE" b="1">
                  <a:solidFill>
                    <a:schemeClr val="tx2"/>
                  </a:solidFill>
                </a:rPr>
                <a:t>Lasersysteme für die Halbleiter-Lithographie </a:t>
              </a:r>
            </a:p>
          </p:txBody>
        </p:sp>
      </p:grpSp>
      <p:sp>
        <p:nvSpPr>
          <p:cNvPr id="21" name="Textplatzhalter 4">
            <a:extLst>
              <a:ext uri="{FF2B5EF4-FFF2-40B4-BE49-F238E27FC236}">
                <a16:creationId xmlns:a16="http://schemas.microsoft.com/office/drawing/2014/main" id="{3551126E-8B25-47E3-AD25-682CC4AEDD48}"/>
              </a:ext>
            </a:extLst>
          </p:cNvPr>
          <p:cNvSpPr txBox="1">
            <a:spLocks/>
          </p:cNvSpPr>
          <p:nvPr/>
        </p:nvSpPr>
        <p:spPr>
          <a:xfrm>
            <a:off x="465303" y="1011986"/>
            <a:ext cx="11160000" cy="387798"/>
          </a:xfrm>
          <a:prstGeom prst="rect">
            <a:avLst/>
          </a:prstGeom>
        </p:spPr>
        <p:txBody>
          <a:bodyPr/>
          <a:lstStyle>
            <a:lvl1pPr marL="0" indent="0" algn="l" defTabSz="914355" rtl="0" eaLnBrk="1" latinLnBrk="0" hangingPunct="1">
              <a:lnSpc>
                <a:spcPct val="100000"/>
              </a:lnSpc>
              <a:spcBef>
                <a:spcPts val="600"/>
              </a:spcBef>
              <a:spcAft>
                <a:spcPts val="600"/>
              </a:spcAft>
              <a:buFont typeface="Arial" panose="020B0604020202020204" pitchFamily="34" charset="0"/>
              <a:buNone/>
              <a:defRPr sz="1600" b="1" kern="1200">
                <a:solidFill>
                  <a:schemeClr val="tx2"/>
                </a:solidFill>
                <a:latin typeface="+mn-lt"/>
                <a:ea typeface="+mn-ea"/>
                <a:cs typeface="Arial" panose="020B0604020202020204" pitchFamily="34" charset="0"/>
              </a:defRPr>
            </a:lvl1pPr>
            <a:lvl2pPr marL="0" indent="0" algn="l" defTabSz="914355" rtl="0" eaLnBrk="1" latinLnBrk="0" hangingPunct="1">
              <a:lnSpc>
                <a:spcPct val="100000"/>
              </a:lnSpc>
              <a:spcBef>
                <a:spcPts val="0"/>
              </a:spcBef>
              <a:spcAft>
                <a:spcPts val="600"/>
              </a:spcAft>
              <a:buClr>
                <a:schemeClr val="accent1"/>
              </a:buClr>
              <a:buFont typeface="Wingdings" pitchFamily="2" charset="2"/>
              <a:buNone/>
              <a:defRPr sz="1600" b="0" i="0" kern="1200">
                <a:solidFill>
                  <a:schemeClr val="tx1"/>
                </a:solidFill>
                <a:latin typeface="+mn-lt"/>
                <a:ea typeface="+mn-ea"/>
                <a:cs typeface="Arial" panose="020B0604020202020204" pitchFamily="34" charset="0"/>
              </a:defRPr>
            </a:lvl2pPr>
            <a:lvl3pPr marL="216000" indent="-216000" algn="l" defTabSz="914355" rtl="0" eaLnBrk="1" latinLnBrk="0" hangingPunct="1">
              <a:lnSpc>
                <a:spcPct val="100000"/>
              </a:lnSpc>
              <a:spcBef>
                <a:spcPts val="5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3pPr>
            <a:lvl4pPr marL="432000" indent="-216000" algn="l" defTabSz="914355" rtl="0" eaLnBrk="1" latinLnBrk="0" hangingPunct="1">
              <a:lnSpc>
                <a:spcPct val="100000"/>
              </a:lnSpc>
              <a:spcBef>
                <a:spcPts val="5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4pPr>
            <a:lvl5pPr marL="648000" indent="-216000" algn="l" defTabSz="914355" rtl="0" eaLnBrk="1" latinLnBrk="0" hangingPunct="1">
              <a:lnSpc>
                <a:spcPct val="100000"/>
              </a:lnSpc>
              <a:spcBef>
                <a:spcPts val="5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5pPr>
            <a:lvl6pPr marL="864000" indent="-216000" algn="l" defTabSz="914355" rtl="0" eaLnBrk="1" latinLnBrk="0" hangingPunct="1">
              <a:lnSpc>
                <a:spcPct val="90000"/>
              </a:lnSpc>
              <a:spcBef>
                <a:spcPts val="500"/>
              </a:spcBef>
              <a:buClr>
                <a:schemeClr val="tx2"/>
              </a:buClr>
              <a:buFont typeface="Wingdings" pitchFamily="2" charset="2"/>
              <a:buChar char="§"/>
              <a:defRPr lang="de-DE" sz="1600" b="0" i="0" kern="1200" dirty="0">
                <a:solidFill>
                  <a:schemeClr val="tx1"/>
                </a:solidFill>
                <a:latin typeface="+mn-lt"/>
                <a:ea typeface="+mn-ea"/>
                <a:cs typeface="Arial" panose="020B0604020202020204" pitchFamily="34" charset="0"/>
              </a:defRPr>
            </a:lvl6pPr>
            <a:lvl7pPr marL="1080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a:solidFill>
                  <a:schemeClr val="tx1"/>
                </a:solidFill>
                <a:latin typeface="+mn-lt"/>
                <a:ea typeface="+mn-ea"/>
                <a:cs typeface="+mn-cs"/>
              </a:defRPr>
            </a:lvl7pPr>
            <a:lvl8pPr marL="1296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a:solidFill>
                  <a:schemeClr val="tx1"/>
                </a:solidFill>
                <a:latin typeface="+mn-lt"/>
                <a:ea typeface="+mn-ea"/>
                <a:cs typeface="+mn-cs"/>
              </a:defRPr>
            </a:lvl8pPr>
            <a:lvl9pPr marL="1512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baseline="0">
                <a:solidFill>
                  <a:schemeClr val="tx1"/>
                </a:solidFill>
                <a:latin typeface="+mn-lt"/>
                <a:ea typeface="+mn-ea"/>
                <a:cs typeface="+mn-cs"/>
              </a:defRPr>
            </a:lvl9pPr>
          </a:lstStyle>
          <a:p>
            <a:r>
              <a:rPr lang="de-DE" sz="2400" b="0"/>
              <a:t>Umsatz im Geschäftsjahr 2021/22</a:t>
            </a:r>
            <a:endParaRPr lang="de-DE" sz="2400" b="0" dirty="0"/>
          </a:p>
        </p:txBody>
      </p:sp>
      <p:sp>
        <p:nvSpPr>
          <p:cNvPr id="32" name="Textfeld 31">
            <a:extLst>
              <a:ext uri="{FF2B5EF4-FFF2-40B4-BE49-F238E27FC236}">
                <a16:creationId xmlns:a16="http://schemas.microsoft.com/office/drawing/2014/main" id="{52DCCD22-0017-4A36-9AE9-061ADA6747EB}"/>
              </a:ext>
            </a:extLst>
          </p:cNvPr>
          <p:cNvSpPr txBox="1"/>
          <p:nvPr/>
        </p:nvSpPr>
        <p:spPr>
          <a:xfrm>
            <a:off x="2489522" y="5628626"/>
            <a:ext cx="1093928" cy="215444"/>
          </a:xfrm>
          <a:prstGeom prst="rect">
            <a:avLst/>
          </a:prstGeom>
        </p:spPr>
        <p:txBody>
          <a:bodyPr vert="horz" wrap="square" lIns="0" tIns="0" rIns="0" bIns="0" rtlCol="0" anchor="t" anchorCtr="0">
            <a:spAutoFit/>
          </a:bodyPr>
          <a:lstStyle>
            <a:defPPr>
              <a:defRPr lang="de-DE"/>
            </a:defPPr>
            <a:lvl1pPr algn="r">
              <a:defRPr sz="2500" kern="0" cap="all"/>
            </a:lvl1pPr>
          </a:lstStyle>
          <a:p>
            <a:r>
              <a:rPr lang="de-DE" sz="1400">
                <a:solidFill>
                  <a:schemeClr val="tx1">
                    <a:lumMod val="60000"/>
                    <a:lumOff val="40000"/>
                  </a:schemeClr>
                </a:solidFill>
              </a:rPr>
              <a:t>+12,2 </a:t>
            </a:r>
            <a:r>
              <a:rPr lang="de-DE" sz="1400" dirty="0">
                <a:solidFill>
                  <a:schemeClr val="tx1">
                    <a:lumMod val="60000"/>
                    <a:lumOff val="40000"/>
                  </a:schemeClr>
                </a:solidFill>
              </a:rPr>
              <a:t>%</a:t>
            </a:r>
          </a:p>
        </p:txBody>
      </p:sp>
      <p:sp>
        <p:nvSpPr>
          <p:cNvPr id="38" name="Textfeld 37">
            <a:extLst>
              <a:ext uri="{FF2B5EF4-FFF2-40B4-BE49-F238E27FC236}">
                <a16:creationId xmlns:a16="http://schemas.microsoft.com/office/drawing/2014/main" id="{8037FCC5-C703-4A3A-A872-EB0888CD7764}"/>
              </a:ext>
            </a:extLst>
          </p:cNvPr>
          <p:cNvSpPr txBox="1"/>
          <p:nvPr/>
        </p:nvSpPr>
        <p:spPr>
          <a:xfrm>
            <a:off x="6455666" y="5644137"/>
            <a:ext cx="1093928" cy="215444"/>
          </a:xfrm>
          <a:prstGeom prst="rect">
            <a:avLst/>
          </a:prstGeom>
        </p:spPr>
        <p:txBody>
          <a:bodyPr vert="horz" wrap="square" lIns="0" tIns="0" rIns="0" bIns="0" rtlCol="0" anchor="t" anchorCtr="0">
            <a:spAutoFit/>
          </a:bodyPr>
          <a:lstStyle>
            <a:defPPr>
              <a:defRPr lang="de-DE"/>
            </a:defPPr>
            <a:lvl1pPr algn="r">
              <a:defRPr sz="2500" kern="0" cap="all"/>
            </a:lvl1pPr>
          </a:lstStyle>
          <a:p>
            <a:r>
              <a:rPr lang="de-DE" sz="1400">
                <a:solidFill>
                  <a:schemeClr val="tx1">
                    <a:lumMod val="60000"/>
                    <a:lumOff val="40000"/>
                  </a:schemeClr>
                </a:solidFill>
              </a:rPr>
              <a:t>+21,7 </a:t>
            </a:r>
            <a:r>
              <a:rPr lang="de-DE" sz="1400" dirty="0">
                <a:solidFill>
                  <a:schemeClr val="tx1">
                    <a:lumMod val="60000"/>
                    <a:lumOff val="40000"/>
                  </a:schemeClr>
                </a:solidFill>
              </a:rPr>
              <a:t>%</a:t>
            </a:r>
          </a:p>
        </p:txBody>
      </p:sp>
      <p:sp>
        <p:nvSpPr>
          <p:cNvPr id="39" name="Textfeld 38">
            <a:extLst>
              <a:ext uri="{FF2B5EF4-FFF2-40B4-BE49-F238E27FC236}">
                <a16:creationId xmlns:a16="http://schemas.microsoft.com/office/drawing/2014/main" id="{C4F88AD7-3788-4E7C-A2C2-36BE7D156C22}"/>
              </a:ext>
            </a:extLst>
          </p:cNvPr>
          <p:cNvSpPr txBox="1"/>
          <p:nvPr/>
        </p:nvSpPr>
        <p:spPr>
          <a:xfrm>
            <a:off x="10421810" y="5634253"/>
            <a:ext cx="1093928" cy="215444"/>
          </a:xfrm>
          <a:prstGeom prst="rect">
            <a:avLst/>
          </a:prstGeom>
        </p:spPr>
        <p:txBody>
          <a:bodyPr vert="horz" wrap="square" lIns="0" tIns="0" rIns="0" bIns="0" rtlCol="0" anchor="t" anchorCtr="0">
            <a:spAutoFit/>
          </a:bodyPr>
          <a:lstStyle>
            <a:defPPr>
              <a:defRPr lang="de-DE"/>
            </a:defPPr>
            <a:lvl1pPr algn="r">
              <a:defRPr sz="2500" kern="0" cap="all"/>
            </a:lvl1pPr>
          </a:lstStyle>
          <a:p>
            <a:r>
              <a:rPr lang="de-DE" sz="1400">
                <a:solidFill>
                  <a:schemeClr val="tx1">
                    <a:lumMod val="60000"/>
                    <a:lumOff val="40000"/>
                  </a:schemeClr>
                </a:solidFill>
              </a:rPr>
              <a:t>+81,6%</a:t>
            </a:r>
            <a:endParaRPr lang="de-DE" sz="1400" dirty="0">
              <a:solidFill>
                <a:schemeClr val="tx1">
                  <a:lumMod val="60000"/>
                  <a:lumOff val="40000"/>
                </a:schemeClr>
              </a:solidFill>
            </a:endParaRPr>
          </a:p>
        </p:txBody>
      </p:sp>
      <p:grpSp>
        <p:nvGrpSpPr>
          <p:cNvPr id="13" name="Gruppieren 12">
            <a:extLst>
              <a:ext uri="{FF2B5EF4-FFF2-40B4-BE49-F238E27FC236}">
                <a16:creationId xmlns:a16="http://schemas.microsoft.com/office/drawing/2014/main" id="{076A55BC-DBC5-4C13-A350-B40ECEDD1C5E}"/>
              </a:ext>
            </a:extLst>
          </p:cNvPr>
          <p:cNvGrpSpPr/>
          <p:nvPr/>
        </p:nvGrpSpPr>
        <p:grpSpPr>
          <a:xfrm>
            <a:off x="1262185" y="5017024"/>
            <a:ext cx="1660628" cy="617229"/>
            <a:chOff x="370167" y="5017024"/>
            <a:chExt cx="2415080" cy="617229"/>
          </a:xfrm>
        </p:grpSpPr>
        <p:sp>
          <p:nvSpPr>
            <p:cNvPr id="33" name="Textfeld 32">
              <a:extLst>
                <a:ext uri="{FF2B5EF4-FFF2-40B4-BE49-F238E27FC236}">
                  <a16:creationId xmlns:a16="http://schemas.microsoft.com/office/drawing/2014/main" id="{42FA0171-D891-4BAC-8586-9C46770FF7CE}"/>
                </a:ext>
              </a:extLst>
            </p:cNvPr>
            <p:cNvSpPr txBox="1"/>
            <p:nvPr/>
          </p:nvSpPr>
          <p:spPr>
            <a:xfrm>
              <a:off x="370167" y="5017024"/>
              <a:ext cx="2415080" cy="617229"/>
            </a:xfrm>
            <a:prstGeom prst="rect">
              <a:avLst/>
            </a:prstGeom>
            <a:solidFill>
              <a:schemeClr val="bg1"/>
            </a:solidFill>
          </p:spPr>
          <p:txBody>
            <a:bodyPr vert="horz" wrap="square" lIns="0" tIns="0" rIns="0" bIns="0" rtlCol="0" anchor="t" anchorCtr="0">
              <a:noAutofit/>
            </a:bodyPr>
            <a:lstStyle/>
            <a:p>
              <a:pPr algn="ctr">
                <a:lnSpc>
                  <a:spcPct val="110000"/>
                </a:lnSpc>
              </a:pPr>
              <a:r>
                <a:rPr lang="de-DE" sz="1000" kern="0" dirty="0">
                  <a:solidFill>
                    <a:srgbClr val="333333"/>
                  </a:solidFill>
                </a:rPr>
                <a:t> </a:t>
              </a:r>
              <a:r>
                <a:rPr lang="de-DE" sz="1000" kern="0">
                  <a:solidFill>
                    <a:schemeClr val="tx2"/>
                  </a:solidFill>
                </a:rPr>
                <a:t>Umsatz 2021/22</a:t>
              </a:r>
              <a:br>
                <a:rPr lang="de-DE" sz="1000" kern="0"/>
              </a:br>
              <a:r>
                <a:rPr lang="de-DE" sz="2800" kern="0">
                  <a:ln w="9525">
                    <a:noFill/>
                  </a:ln>
                  <a:solidFill>
                    <a:schemeClr val="accent1"/>
                  </a:solidFill>
                </a:rPr>
                <a:t>2,3 </a:t>
              </a:r>
              <a:r>
                <a:rPr lang="de-DE" sz="2800" kern="0" dirty="0">
                  <a:ln w="9525">
                    <a:noFill/>
                  </a:ln>
                  <a:solidFill>
                    <a:schemeClr val="accent1"/>
                  </a:solidFill>
                </a:rPr>
                <a:t>Mrd. €</a:t>
              </a:r>
              <a:endParaRPr lang="de-DE" sz="4800" kern="0" dirty="0">
                <a:ln w="9525">
                  <a:noFill/>
                </a:ln>
                <a:solidFill>
                  <a:schemeClr val="accent1"/>
                </a:solidFill>
              </a:endParaRPr>
            </a:p>
          </p:txBody>
        </p:sp>
        <p:cxnSp>
          <p:nvCxnSpPr>
            <p:cNvPr id="44" name="Gerader Verbinder 1023">
              <a:extLst>
                <a:ext uri="{FF2B5EF4-FFF2-40B4-BE49-F238E27FC236}">
                  <a16:creationId xmlns:a16="http://schemas.microsoft.com/office/drawing/2014/main" id="{1F886AB3-9AFE-463A-A45D-6EB6E519AC86}"/>
                </a:ext>
              </a:extLst>
            </p:cNvPr>
            <p:cNvCxnSpPr>
              <a:cxnSpLocks/>
            </p:cNvCxnSpPr>
            <p:nvPr/>
          </p:nvCxnSpPr>
          <p:spPr>
            <a:xfrm>
              <a:off x="958715" y="5166714"/>
              <a:ext cx="128827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 name="Gruppieren 6">
            <a:extLst>
              <a:ext uri="{FF2B5EF4-FFF2-40B4-BE49-F238E27FC236}">
                <a16:creationId xmlns:a16="http://schemas.microsoft.com/office/drawing/2014/main" id="{8E4BBB36-8EE6-4CCC-8726-B865B5CE63F2}"/>
              </a:ext>
            </a:extLst>
          </p:cNvPr>
          <p:cNvGrpSpPr/>
          <p:nvPr/>
        </p:nvGrpSpPr>
        <p:grpSpPr>
          <a:xfrm>
            <a:off x="5104993" y="5011397"/>
            <a:ext cx="1982013" cy="617229"/>
            <a:chOff x="4240657" y="5004848"/>
            <a:chExt cx="2415080" cy="617229"/>
          </a:xfrm>
        </p:grpSpPr>
        <p:sp>
          <p:nvSpPr>
            <p:cNvPr id="37" name="Textfeld 36">
              <a:extLst>
                <a:ext uri="{FF2B5EF4-FFF2-40B4-BE49-F238E27FC236}">
                  <a16:creationId xmlns:a16="http://schemas.microsoft.com/office/drawing/2014/main" id="{931741A7-17BD-4627-A969-BF32F1EBB441}"/>
                </a:ext>
              </a:extLst>
            </p:cNvPr>
            <p:cNvSpPr txBox="1"/>
            <p:nvPr/>
          </p:nvSpPr>
          <p:spPr>
            <a:xfrm>
              <a:off x="4240657" y="5004848"/>
              <a:ext cx="2415080" cy="617229"/>
            </a:xfrm>
            <a:prstGeom prst="rect">
              <a:avLst/>
            </a:prstGeom>
            <a:solidFill>
              <a:schemeClr val="bg1"/>
            </a:solidFill>
          </p:spPr>
          <p:txBody>
            <a:bodyPr vert="horz" wrap="square" lIns="0" tIns="0" rIns="0" bIns="0" rtlCol="0" anchor="t" anchorCtr="0">
              <a:noAutofit/>
            </a:bodyPr>
            <a:lstStyle/>
            <a:p>
              <a:pPr algn="ctr">
                <a:lnSpc>
                  <a:spcPct val="110000"/>
                </a:lnSpc>
              </a:pPr>
              <a:r>
                <a:rPr lang="de-DE" sz="1000" kern="0" dirty="0">
                  <a:solidFill>
                    <a:srgbClr val="333333"/>
                  </a:solidFill>
                </a:rPr>
                <a:t> </a:t>
              </a:r>
              <a:r>
                <a:rPr lang="de-DE" sz="1000" kern="0">
                  <a:solidFill>
                    <a:schemeClr val="tx2"/>
                  </a:solidFill>
                </a:rPr>
                <a:t>Umsatz 2021/22</a:t>
              </a:r>
              <a:br>
                <a:rPr lang="de-DE" sz="1000" kern="0"/>
              </a:br>
              <a:r>
                <a:rPr lang="de-DE" sz="2800" kern="0">
                  <a:ln w="9525">
                    <a:noFill/>
                  </a:ln>
                  <a:solidFill>
                    <a:schemeClr val="accent1"/>
                  </a:solidFill>
                </a:rPr>
                <a:t>1,6 </a:t>
              </a:r>
              <a:r>
                <a:rPr lang="de-DE" sz="2800" kern="0" dirty="0">
                  <a:ln w="9525">
                    <a:noFill/>
                  </a:ln>
                  <a:solidFill>
                    <a:schemeClr val="accent1"/>
                  </a:solidFill>
                </a:rPr>
                <a:t>Mrd. €</a:t>
              </a:r>
              <a:endParaRPr lang="de-DE" sz="4800" kern="0" dirty="0">
                <a:ln w="9525">
                  <a:noFill/>
                </a:ln>
                <a:solidFill>
                  <a:schemeClr val="accent1"/>
                </a:solidFill>
              </a:endParaRPr>
            </a:p>
          </p:txBody>
        </p:sp>
        <p:cxnSp>
          <p:nvCxnSpPr>
            <p:cNvPr id="45" name="Gerader Verbinder 1023">
              <a:extLst>
                <a:ext uri="{FF2B5EF4-FFF2-40B4-BE49-F238E27FC236}">
                  <a16:creationId xmlns:a16="http://schemas.microsoft.com/office/drawing/2014/main" id="{19C99523-455F-4721-A2C3-66269FC550EB}"/>
                </a:ext>
              </a:extLst>
            </p:cNvPr>
            <p:cNvCxnSpPr>
              <a:cxnSpLocks/>
            </p:cNvCxnSpPr>
            <p:nvPr/>
          </p:nvCxnSpPr>
          <p:spPr>
            <a:xfrm>
              <a:off x="4982244" y="5160165"/>
              <a:ext cx="90420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0" name="Gruppieren 9">
            <a:extLst>
              <a:ext uri="{FF2B5EF4-FFF2-40B4-BE49-F238E27FC236}">
                <a16:creationId xmlns:a16="http://schemas.microsoft.com/office/drawing/2014/main" id="{6E4C46DA-CD97-49CF-989A-184EEF0EDA12}"/>
              </a:ext>
            </a:extLst>
          </p:cNvPr>
          <p:cNvGrpSpPr/>
          <p:nvPr/>
        </p:nvGrpSpPr>
        <p:grpSpPr>
          <a:xfrm>
            <a:off x="9269186" y="4944878"/>
            <a:ext cx="1652094" cy="617229"/>
            <a:chOff x="8810308" y="5017024"/>
            <a:chExt cx="2415080" cy="617229"/>
          </a:xfrm>
        </p:grpSpPr>
        <p:sp>
          <p:nvSpPr>
            <p:cNvPr id="40" name="Textfeld 39">
              <a:extLst>
                <a:ext uri="{FF2B5EF4-FFF2-40B4-BE49-F238E27FC236}">
                  <a16:creationId xmlns:a16="http://schemas.microsoft.com/office/drawing/2014/main" id="{6751BEC0-0F66-49F3-B159-8C38BF42E39A}"/>
                </a:ext>
              </a:extLst>
            </p:cNvPr>
            <p:cNvSpPr txBox="1"/>
            <p:nvPr/>
          </p:nvSpPr>
          <p:spPr>
            <a:xfrm>
              <a:off x="8810308" y="5017024"/>
              <a:ext cx="2415080" cy="617229"/>
            </a:xfrm>
            <a:prstGeom prst="rect">
              <a:avLst/>
            </a:prstGeom>
            <a:solidFill>
              <a:schemeClr val="bg1"/>
            </a:solidFill>
          </p:spPr>
          <p:txBody>
            <a:bodyPr vert="horz" wrap="square" lIns="0" tIns="0" rIns="0" bIns="0" rtlCol="0" anchor="t" anchorCtr="0">
              <a:noAutofit/>
            </a:bodyPr>
            <a:lstStyle/>
            <a:p>
              <a:pPr algn="ctr">
                <a:lnSpc>
                  <a:spcPct val="110000"/>
                </a:lnSpc>
              </a:pPr>
              <a:r>
                <a:rPr lang="de-DE" sz="1000" kern="0" dirty="0">
                  <a:solidFill>
                    <a:srgbClr val="333333"/>
                  </a:solidFill>
                </a:rPr>
                <a:t> </a:t>
              </a:r>
              <a:r>
                <a:rPr lang="de-DE" sz="1000" kern="0">
                  <a:solidFill>
                    <a:schemeClr val="tx2"/>
                  </a:solidFill>
                </a:rPr>
                <a:t>Umsatz 2021/22</a:t>
              </a:r>
              <a:br>
                <a:rPr lang="de-DE" sz="1000" kern="0"/>
              </a:br>
              <a:r>
                <a:rPr lang="de-DE" sz="2800" kern="0">
                  <a:ln w="9525">
                    <a:noFill/>
                  </a:ln>
                  <a:solidFill>
                    <a:schemeClr val="accent1"/>
                  </a:solidFill>
                </a:rPr>
                <a:t>0,8 </a:t>
              </a:r>
              <a:r>
                <a:rPr lang="de-DE" sz="2800" kern="0" dirty="0">
                  <a:ln w="9525">
                    <a:noFill/>
                  </a:ln>
                  <a:solidFill>
                    <a:schemeClr val="accent1"/>
                  </a:solidFill>
                </a:rPr>
                <a:t>Mrd. €</a:t>
              </a:r>
              <a:endParaRPr lang="de-DE" sz="4800" kern="0" dirty="0">
                <a:ln w="9525">
                  <a:noFill/>
                </a:ln>
                <a:solidFill>
                  <a:schemeClr val="accent1"/>
                </a:solidFill>
              </a:endParaRPr>
            </a:p>
          </p:txBody>
        </p:sp>
        <p:cxnSp>
          <p:nvCxnSpPr>
            <p:cNvPr id="46" name="Gerader Verbinder 1023">
              <a:extLst>
                <a:ext uri="{FF2B5EF4-FFF2-40B4-BE49-F238E27FC236}">
                  <a16:creationId xmlns:a16="http://schemas.microsoft.com/office/drawing/2014/main" id="{4E1A5450-D02B-4386-A574-43BC04D21388}"/>
                </a:ext>
              </a:extLst>
            </p:cNvPr>
            <p:cNvCxnSpPr>
              <a:cxnSpLocks/>
            </p:cNvCxnSpPr>
            <p:nvPr/>
          </p:nvCxnSpPr>
          <p:spPr>
            <a:xfrm>
              <a:off x="9379199" y="5175645"/>
              <a:ext cx="13366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slz="http://schemas.microsoft.com/office/powerpoint/2016/slidezoom">
        <mc:Choice Requires="pslz">
          <p:graphicFrame>
            <p:nvGraphicFramePr>
              <p:cNvPr id="21504" name="Folienzoom 21503">
                <a:extLst>
                  <a:ext uri="{FF2B5EF4-FFF2-40B4-BE49-F238E27FC236}">
                    <a16:creationId xmlns:a16="http://schemas.microsoft.com/office/drawing/2014/main" id="{AF1D7390-C780-4CDC-B3E0-B01E2B95DA29}"/>
                  </a:ext>
                </a:extLst>
              </p:cNvPr>
              <p:cNvGraphicFramePr>
                <a:graphicFrameLocks noChangeAspect="1"/>
              </p:cNvGraphicFramePr>
              <p:nvPr>
                <p:extLst>
                  <p:ext uri="{D42A27DB-BD31-4B8C-83A1-F6EECF244321}">
                    <p14:modId xmlns:p14="http://schemas.microsoft.com/office/powerpoint/2010/main" val="4200959580"/>
                  </p:ext>
                </p:extLst>
              </p:nvPr>
            </p:nvGraphicFramePr>
            <p:xfrm>
              <a:off x="521173" y="2639761"/>
              <a:ext cx="3333677" cy="2222451"/>
            </p:xfrm>
            <a:graphic>
              <a:graphicData uri="http://schemas.microsoft.com/office/powerpoint/2016/slidezoom">
                <pslz:sldZm>
                  <pslz:sldZmObj sldId="321" cId="1759178981">
                    <pslz:zmPr id="{872BFC79-DBFC-43A1-A3A1-625F13CEB0F2}" transitionDur="1000">
                      <p166:blipFill xmlns:p166="http://schemas.microsoft.com/office/powerpoint/2016/6/main">
                        <a:blip r:embed="rId3"/>
                        <a:stretch>
                          <a:fillRect/>
                        </a:stretch>
                      </p166:blipFill>
                      <p166:spPr xmlns:p166="http://schemas.microsoft.com/office/powerpoint/2016/6/main">
                        <a:xfrm>
                          <a:off x="0" y="0"/>
                          <a:ext cx="3333677" cy="2222451"/>
                        </a:xfrm>
                        <a:prstGeom prst="rect">
                          <a:avLst/>
                        </a:prstGeom>
                        <a:ln w="3175">
                          <a:solidFill>
                            <a:prstClr val="ltGray"/>
                          </a:solidFill>
                        </a:ln>
                      </p166:spPr>
                    </pslz:zmPr>
                  </pslz:sldZmObj>
                </pslz:sldZm>
              </a:graphicData>
            </a:graphic>
          </p:graphicFrame>
        </mc:Choice>
        <mc:Fallback xmlns="">
          <p:pic>
            <p:nvPicPr>
              <p:cNvPr id="21504" name="Folienzoom 21503">
                <a:hlinkClick r:id="rId4" action="ppaction://hlinksldjump"/>
                <a:extLst>
                  <a:ext uri="{FF2B5EF4-FFF2-40B4-BE49-F238E27FC236}">
                    <a16:creationId xmlns:a16="http://schemas.microsoft.com/office/drawing/2014/main" id="{AF1D7390-C780-4CDC-B3E0-B01E2B95DA29}"/>
                  </a:ext>
                </a:extLst>
              </p:cNvPr>
              <p:cNvPicPr>
                <a:picLocks noGrp="1" noRot="1" noChangeAspect="1" noMove="1" noResize="1" noEditPoints="1" noAdjustHandles="1" noChangeArrowheads="1" noChangeShapeType="1"/>
              </p:cNvPicPr>
              <p:nvPr/>
            </p:nvPicPr>
            <p:blipFill>
              <a:blip r:embed="rId5"/>
              <a:stretch>
                <a:fillRect/>
              </a:stretch>
            </p:blipFill>
            <p:spPr>
              <a:xfrm>
                <a:off x="521173" y="2639761"/>
                <a:ext cx="3333677" cy="222245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1507" name="Folienzoom 21506">
                <a:extLst>
                  <a:ext uri="{FF2B5EF4-FFF2-40B4-BE49-F238E27FC236}">
                    <a16:creationId xmlns:a16="http://schemas.microsoft.com/office/drawing/2014/main" id="{CDC9D4C5-DFEF-485B-A1C2-254497E806A5}"/>
                  </a:ext>
                </a:extLst>
              </p:cNvPr>
              <p:cNvGraphicFramePr>
                <a:graphicFrameLocks noChangeAspect="1"/>
              </p:cNvGraphicFramePr>
              <p:nvPr>
                <p:extLst>
                  <p:ext uri="{D42A27DB-BD31-4B8C-83A1-F6EECF244321}">
                    <p14:modId xmlns:p14="http://schemas.microsoft.com/office/powerpoint/2010/main" val="2290015683"/>
                  </p:ext>
                </p:extLst>
              </p:nvPr>
            </p:nvGraphicFramePr>
            <p:xfrm>
              <a:off x="4439484" y="2639761"/>
              <a:ext cx="3339762" cy="2226508"/>
            </p:xfrm>
            <a:graphic>
              <a:graphicData uri="http://schemas.microsoft.com/office/powerpoint/2016/slidezoom">
                <pslz:sldZm>
                  <pslz:sldZmObj sldId="322" cId="3893737699">
                    <pslz:zmPr id="{B91B4A02-D38E-4544-8269-23898039AF8C}" transitionDur="1000">
                      <p166:blipFill xmlns:p166="http://schemas.microsoft.com/office/powerpoint/2016/6/main">
                        <a:blip r:embed="rId6"/>
                        <a:stretch>
                          <a:fillRect/>
                        </a:stretch>
                      </p166:blipFill>
                      <p166:spPr xmlns:p166="http://schemas.microsoft.com/office/powerpoint/2016/6/main">
                        <a:xfrm>
                          <a:off x="0" y="0"/>
                          <a:ext cx="3339762" cy="2226508"/>
                        </a:xfrm>
                        <a:prstGeom prst="rect">
                          <a:avLst/>
                        </a:prstGeom>
                        <a:ln w="3175">
                          <a:solidFill>
                            <a:prstClr val="ltGray"/>
                          </a:solidFill>
                        </a:ln>
                      </p166:spPr>
                    </pslz:zmPr>
                  </pslz:sldZmObj>
                </pslz:sldZm>
              </a:graphicData>
            </a:graphic>
          </p:graphicFrame>
        </mc:Choice>
        <mc:Fallback xmlns="">
          <p:pic>
            <p:nvPicPr>
              <p:cNvPr id="21507" name="Folienzoom 21506">
                <a:hlinkClick r:id="rId7" action="ppaction://hlinksldjump"/>
                <a:extLst>
                  <a:ext uri="{FF2B5EF4-FFF2-40B4-BE49-F238E27FC236}">
                    <a16:creationId xmlns:a16="http://schemas.microsoft.com/office/drawing/2014/main" id="{CDC9D4C5-DFEF-485B-A1C2-254497E806A5}"/>
                  </a:ext>
                </a:extLst>
              </p:cNvPr>
              <p:cNvPicPr>
                <a:picLocks noGrp="1" noRot="1" noChangeAspect="1" noMove="1" noResize="1" noEditPoints="1" noAdjustHandles="1" noChangeArrowheads="1" noChangeShapeType="1"/>
              </p:cNvPicPr>
              <p:nvPr/>
            </p:nvPicPr>
            <p:blipFill>
              <a:blip r:embed="rId8"/>
              <a:stretch>
                <a:fillRect/>
              </a:stretch>
            </p:blipFill>
            <p:spPr>
              <a:xfrm>
                <a:off x="4439484" y="2639761"/>
                <a:ext cx="3339762" cy="222650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1511" name="Folienzoom 21510">
                <a:extLst>
                  <a:ext uri="{FF2B5EF4-FFF2-40B4-BE49-F238E27FC236}">
                    <a16:creationId xmlns:a16="http://schemas.microsoft.com/office/drawing/2014/main" id="{8AB359EF-6CF8-4A59-AD12-8F3B7846DA72}"/>
                  </a:ext>
                </a:extLst>
              </p:cNvPr>
              <p:cNvGraphicFramePr>
                <a:graphicFrameLocks noChangeAspect="1"/>
              </p:cNvGraphicFramePr>
              <p:nvPr>
                <p:extLst>
                  <p:ext uri="{D42A27DB-BD31-4B8C-83A1-F6EECF244321}">
                    <p14:modId xmlns:p14="http://schemas.microsoft.com/office/powerpoint/2010/main" val="1697495064"/>
                  </p:ext>
                </p:extLst>
              </p:nvPr>
            </p:nvGraphicFramePr>
            <p:xfrm>
              <a:off x="8339902" y="2637411"/>
              <a:ext cx="3333026" cy="2222451"/>
            </p:xfrm>
            <a:graphic>
              <a:graphicData uri="http://schemas.microsoft.com/office/powerpoint/2016/slidezoom">
                <pslz:sldZm>
                  <pslz:sldZmObj sldId="322" cId="3893737699">
                    <pslz:zmPr id="{2E2E3FFF-017C-45CB-B37B-2FA42197E270}" returnToParent="0" transitionDur="1000">
                      <p166:blipFill xmlns:p166="http://schemas.microsoft.com/office/powerpoint/2016/6/main">
                        <a:blip r:embed="rId9"/>
                        <a:stretch>
                          <a:fillRect/>
                        </a:stretch>
                      </p166:blipFill>
                      <p166:spPr xmlns:p166="http://schemas.microsoft.com/office/powerpoint/2016/6/main">
                        <a:xfrm>
                          <a:off x="0" y="0"/>
                          <a:ext cx="3333026" cy="2222451"/>
                        </a:xfrm>
                        <a:prstGeom prst="rect">
                          <a:avLst/>
                        </a:prstGeom>
                        <a:ln w="3175">
                          <a:solidFill>
                            <a:prstClr val="ltGray"/>
                          </a:solidFill>
                        </a:ln>
                      </p166:spPr>
                    </pslz:zmPr>
                  </pslz:sldZmObj>
                </pslz:sldZm>
              </a:graphicData>
            </a:graphic>
          </p:graphicFrame>
        </mc:Choice>
        <mc:Fallback xmlns="">
          <p:pic>
            <p:nvPicPr>
              <p:cNvPr id="21511" name="Folienzoom 21510">
                <a:hlinkClick r:id="rId7" action="ppaction://hlinksldjump"/>
                <a:extLst>
                  <a:ext uri="{FF2B5EF4-FFF2-40B4-BE49-F238E27FC236}">
                    <a16:creationId xmlns:a16="http://schemas.microsoft.com/office/drawing/2014/main" id="{8AB359EF-6CF8-4A59-AD12-8F3B7846DA72}"/>
                  </a:ext>
                </a:extLst>
              </p:cNvPr>
              <p:cNvPicPr>
                <a:picLocks noGrp="1" noRot="1" noChangeAspect="1" noMove="1" noResize="1" noEditPoints="1" noAdjustHandles="1" noChangeArrowheads="1" noChangeShapeType="1"/>
              </p:cNvPicPr>
              <p:nvPr/>
            </p:nvPicPr>
            <p:blipFill>
              <a:blip r:embed="rId10"/>
              <a:stretch>
                <a:fillRect/>
              </a:stretch>
            </p:blipFill>
            <p:spPr>
              <a:xfrm>
                <a:off x="8339902" y="2637411"/>
                <a:ext cx="3333026" cy="2222451"/>
              </a:xfrm>
              <a:prstGeom prst="rect">
                <a:avLst/>
              </a:prstGeom>
              <a:ln w="3175">
                <a:solidFill>
                  <a:prstClr val="ltGray"/>
                </a:solidFill>
              </a:ln>
            </p:spPr>
          </p:pic>
        </mc:Fallback>
      </mc:AlternateContent>
    </p:spTree>
    <p:extLst>
      <p:ext uri="{BB962C8B-B14F-4D97-AF65-F5344CB8AC3E}">
        <p14:creationId xmlns:p14="http://schemas.microsoft.com/office/powerpoint/2010/main" val="356625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DBB28F-1EC8-4106-A5CD-17F8426B4292}"/>
              </a:ext>
            </a:extLst>
          </p:cNvPr>
          <p:cNvSpPr>
            <a:spLocks noGrp="1"/>
          </p:cNvSpPr>
          <p:nvPr>
            <p:ph type="title"/>
          </p:nvPr>
        </p:nvSpPr>
        <p:spPr>
          <a:xfrm>
            <a:off x="529303" y="687443"/>
            <a:ext cx="11160125" cy="868362"/>
          </a:xfrm>
        </p:spPr>
        <p:txBody>
          <a:bodyPr/>
          <a:lstStyle/>
          <a:p>
            <a:r>
              <a:rPr lang="de-DE"/>
              <a:t>Unsere weiteren Zukunftsfelder</a:t>
            </a:r>
            <a:endParaRPr lang="de-DE" dirty="0"/>
          </a:p>
        </p:txBody>
      </p:sp>
      <p:sp>
        <p:nvSpPr>
          <p:cNvPr id="3" name="Foliennummernplatzhalter 2">
            <a:extLst>
              <a:ext uri="{FF2B5EF4-FFF2-40B4-BE49-F238E27FC236}">
                <a16:creationId xmlns:a16="http://schemas.microsoft.com/office/drawing/2014/main" id="{6353C33A-11B4-450D-B6C9-23C8D4FC11F9}"/>
              </a:ext>
            </a:extLst>
          </p:cNvPr>
          <p:cNvSpPr>
            <a:spLocks noGrp="1"/>
          </p:cNvSpPr>
          <p:nvPr>
            <p:ph type="sldNum" sz="quarter" idx="10"/>
          </p:nvPr>
        </p:nvSpPr>
        <p:spPr/>
        <p:txBody>
          <a:bodyPr/>
          <a:lstStyle/>
          <a:p>
            <a:fld id="{8D57957C-F0F3-7842-B0E2-B762F92D6487}" type="slidenum">
              <a:rPr lang="de-DE" smtClean="0"/>
              <a:pPr/>
              <a:t>6</a:t>
            </a:fld>
            <a:r>
              <a:rPr lang="de-DE"/>
              <a:t>  </a:t>
            </a:r>
            <a:r>
              <a:rPr lang="de-DE" b="0">
                <a:solidFill>
                  <a:schemeClr val="accent1"/>
                </a:solidFill>
              </a:rPr>
              <a:t>|</a:t>
            </a:r>
            <a:endParaRPr lang="de-DE" sz="900" b="0" dirty="0">
              <a:solidFill>
                <a:schemeClr val="accent1"/>
              </a:solidFill>
            </a:endParaRPr>
          </a:p>
        </p:txBody>
      </p:sp>
      <p:sp>
        <p:nvSpPr>
          <p:cNvPr id="8" name="Fußzeilenplatzhalter 1">
            <a:extLst>
              <a:ext uri="{FF2B5EF4-FFF2-40B4-BE49-F238E27FC236}">
                <a16:creationId xmlns:a16="http://schemas.microsoft.com/office/drawing/2014/main" id="{5015040A-79EF-4E99-8043-18291D50FC46}"/>
              </a:ext>
            </a:extLst>
          </p:cNvPr>
          <p:cNvSpPr>
            <a:spLocks noGrp="1"/>
          </p:cNvSpPr>
          <p:nvPr>
            <p:ph type="ftr" sz="quarter" idx="11"/>
          </p:nvPr>
        </p:nvSpPr>
        <p:spPr>
          <a:xfrm>
            <a:off x="589895" y="6356349"/>
            <a:ext cx="10260000" cy="305989"/>
          </a:xfrm>
        </p:spPr>
        <p:txBody>
          <a:bodyPr/>
          <a:lstStyle/>
          <a:p>
            <a:r>
              <a:rPr lang="de-DE" dirty="0"/>
              <a:t>Steffen Braun</a:t>
            </a:r>
          </a:p>
        </p:txBody>
      </p:sp>
      <p:grpSp>
        <p:nvGrpSpPr>
          <p:cNvPr id="36" name="Gruppieren 35">
            <a:extLst>
              <a:ext uri="{FF2B5EF4-FFF2-40B4-BE49-F238E27FC236}">
                <a16:creationId xmlns:a16="http://schemas.microsoft.com/office/drawing/2014/main" id="{03264D84-9B68-44FD-905C-056327908F26}"/>
              </a:ext>
            </a:extLst>
          </p:cNvPr>
          <p:cNvGrpSpPr/>
          <p:nvPr/>
        </p:nvGrpSpPr>
        <p:grpSpPr>
          <a:xfrm>
            <a:off x="555963" y="1877387"/>
            <a:ext cx="11120099" cy="4123363"/>
            <a:chOff x="437496" y="2161613"/>
            <a:chExt cx="8209566" cy="3400189"/>
          </a:xfrm>
        </p:grpSpPr>
        <p:pic>
          <p:nvPicPr>
            <p:cNvPr id="9" name="Grafik 8">
              <a:extLst>
                <a:ext uri="{FF2B5EF4-FFF2-40B4-BE49-F238E27FC236}">
                  <a16:creationId xmlns:a16="http://schemas.microsoft.com/office/drawing/2014/main" id="{3CA68776-7E71-459B-BF88-8A02F0244F0A}"/>
                </a:ext>
              </a:extLst>
            </p:cNvPr>
            <p:cNvPicPr>
              <a:picLocks noChangeAspect="1"/>
            </p:cNvPicPr>
            <p:nvPr/>
          </p:nvPicPr>
          <p:blipFill>
            <a:blip r:embed="rId3"/>
            <a:srcRect/>
            <a:stretch/>
          </p:blipFill>
          <p:spPr>
            <a:xfrm>
              <a:off x="438174" y="2849525"/>
              <a:ext cx="2413724" cy="1609954"/>
            </a:xfrm>
            <a:prstGeom prst="rect">
              <a:avLst/>
            </a:prstGeom>
          </p:spPr>
        </p:pic>
        <p:sp>
          <p:nvSpPr>
            <p:cNvPr id="4" name="Textfeld 3">
              <a:extLst>
                <a:ext uri="{FF2B5EF4-FFF2-40B4-BE49-F238E27FC236}">
                  <a16:creationId xmlns:a16="http://schemas.microsoft.com/office/drawing/2014/main" id="{341EA1A3-1567-4986-ACF3-8B5FFEC5AE59}"/>
                </a:ext>
              </a:extLst>
            </p:cNvPr>
            <p:cNvSpPr txBox="1"/>
            <p:nvPr/>
          </p:nvSpPr>
          <p:spPr>
            <a:xfrm>
              <a:off x="437496" y="2178088"/>
              <a:ext cx="2415080" cy="276999"/>
            </a:xfrm>
            <a:prstGeom prst="rect">
              <a:avLst/>
            </a:prstGeom>
            <a:noFill/>
          </p:spPr>
          <p:txBody>
            <a:bodyPr wrap="square" lIns="0" tIns="0" rIns="0" bIns="0" rtlCol="0">
              <a:spAutoFit/>
            </a:bodyPr>
            <a:lstStyle/>
            <a:p>
              <a:pPr algn="l"/>
              <a:r>
                <a:rPr lang="de-DE" b="1">
                  <a:solidFill>
                    <a:schemeClr val="tx2"/>
                  </a:solidFill>
                </a:rPr>
                <a:t>Elektronik</a:t>
              </a:r>
            </a:p>
          </p:txBody>
        </p:sp>
        <p:pic>
          <p:nvPicPr>
            <p:cNvPr id="16" name="Grafik 15">
              <a:extLst>
                <a:ext uri="{FF2B5EF4-FFF2-40B4-BE49-F238E27FC236}">
                  <a16:creationId xmlns:a16="http://schemas.microsoft.com/office/drawing/2014/main" id="{FAD65284-737F-44B0-B671-43830F6C4721}"/>
                </a:ext>
              </a:extLst>
            </p:cNvPr>
            <p:cNvPicPr>
              <a:picLocks noChangeAspect="1"/>
            </p:cNvPicPr>
            <p:nvPr/>
          </p:nvPicPr>
          <p:blipFill>
            <a:blip r:embed="rId4"/>
            <a:srcRect t="28" b="28"/>
            <a:stretch/>
          </p:blipFill>
          <p:spPr>
            <a:xfrm>
              <a:off x="3334740" y="2849525"/>
              <a:ext cx="2415083" cy="1609955"/>
            </a:xfrm>
            <a:prstGeom prst="rect">
              <a:avLst/>
            </a:prstGeom>
            <a:ln>
              <a:solidFill>
                <a:schemeClr val="bg2">
                  <a:lumMod val="85000"/>
                </a:schemeClr>
              </a:solidFill>
            </a:ln>
          </p:spPr>
        </p:pic>
        <p:sp>
          <p:nvSpPr>
            <p:cNvPr id="17" name="Textfeld 16">
              <a:extLst>
                <a:ext uri="{FF2B5EF4-FFF2-40B4-BE49-F238E27FC236}">
                  <a16:creationId xmlns:a16="http://schemas.microsoft.com/office/drawing/2014/main" id="{9016E290-5872-4E2D-8AED-3E986C5EB961}"/>
                </a:ext>
              </a:extLst>
            </p:cNvPr>
            <p:cNvSpPr txBox="1"/>
            <p:nvPr/>
          </p:nvSpPr>
          <p:spPr>
            <a:xfrm>
              <a:off x="3334742" y="2174225"/>
              <a:ext cx="2415081" cy="553998"/>
            </a:xfrm>
            <a:prstGeom prst="rect">
              <a:avLst/>
            </a:prstGeom>
            <a:noFill/>
          </p:spPr>
          <p:txBody>
            <a:bodyPr wrap="square" lIns="0" tIns="0" rIns="0" bIns="0" rtlCol="0">
              <a:spAutoFit/>
            </a:bodyPr>
            <a:lstStyle/>
            <a:p>
              <a:pPr algn="l"/>
              <a:r>
                <a:rPr lang="de-DE" b="1">
                  <a:solidFill>
                    <a:schemeClr val="tx2"/>
                  </a:solidFill>
                </a:rPr>
                <a:t>Additive Manufacturing </a:t>
              </a:r>
            </a:p>
          </p:txBody>
        </p:sp>
        <p:pic>
          <p:nvPicPr>
            <p:cNvPr id="19" name="Grafik 18">
              <a:extLst>
                <a:ext uri="{FF2B5EF4-FFF2-40B4-BE49-F238E27FC236}">
                  <a16:creationId xmlns:a16="http://schemas.microsoft.com/office/drawing/2014/main" id="{7436B9F0-1AA5-4C74-A895-5E230956D0B8}"/>
                </a:ext>
              </a:extLst>
            </p:cNvPr>
            <p:cNvPicPr>
              <a:picLocks noChangeAspect="1"/>
            </p:cNvPicPr>
            <p:nvPr/>
          </p:nvPicPr>
          <p:blipFill>
            <a:blip r:embed="rId5"/>
            <a:srcRect l="9088" r="9088"/>
            <a:stretch/>
          </p:blipFill>
          <p:spPr>
            <a:xfrm>
              <a:off x="6231980" y="2868413"/>
              <a:ext cx="2415082" cy="1609954"/>
            </a:xfrm>
            <a:prstGeom prst="rect">
              <a:avLst/>
            </a:prstGeom>
            <a:ln>
              <a:solidFill>
                <a:schemeClr val="bg2">
                  <a:lumMod val="85000"/>
                </a:schemeClr>
              </a:solidFill>
            </a:ln>
          </p:spPr>
        </p:pic>
        <p:sp>
          <p:nvSpPr>
            <p:cNvPr id="20" name="Textfeld 19">
              <a:extLst>
                <a:ext uri="{FF2B5EF4-FFF2-40B4-BE49-F238E27FC236}">
                  <a16:creationId xmlns:a16="http://schemas.microsoft.com/office/drawing/2014/main" id="{8CFE58EB-DECA-4530-840F-E01790BEF2E7}"/>
                </a:ext>
              </a:extLst>
            </p:cNvPr>
            <p:cNvSpPr txBox="1"/>
            <p:nvPr/>
          </p:nvSpPr>
          <p:spPr>
            <a:xfrm>
              <a:off x="6231975" y="2179603"/>
              <a:ext cx="2415082" cy="553998"/>
            </a:xfrm>
            <a:prstGeom prst="rect">
              <a:avLst/>
            </a:prstGeom>
            <a:noFill/>
          </p:spPr>
          <p:txBody>
            <a:bodyPr wrap="square" lIns="0" tIns="0" rIns="0" bIns="0" rtlCol="0">
              <a:spAutoFit/>
            </a:bodyPr>
            <a:lstStyle/>
            <a:p>
              <a:pPr algn="l"/>
              <a:r>
                <a:rPr lang="de-DE" b="1">
                  <a:solidFill>
                    <a:schemeClr val="tx2"/>
                  </a:solidFill>
                </a:rPr>
                <a:t>Photonic Components </a:t>
              </a:r>
            </a:p>
          </p:txBody>
        </p:sp>
        <p:sp>
          <p:nvSpPr>
            <p:cNvPr id="24" name="Textfeld 23">
              <a:extLst>
                <a:ext uri="{FF2B5EF4-FFF2-40B4-BE49-F238E27FC236}">
                  <a16:creationId xmlns:a16="http://schemas.microsoft.com/office/drawing/2014/main" id="{D11DBE67-D76A-41CF-BA68-40B2E65B0CB3}"/>
                </a:ext>
              </a:extLst>
            </p:cNvPr>
            <p:cNvSpPr txBox="1"/>
            <p:nvPr/>
          </p:nvSpPr>
          <p:spPr>
            <a:xfrm>
              <a:off x="437496" y="4576917"/>
              <a:ext cx="2415080" cy="984885"/>
            </a:xfrm>
            <a:prstGeom prst="rect">
              <a:avLst/>
            </a:prstGeom>
            <a:noFill/>
          </p:spPr>
          <p:txBody>
            <a:bodyPr wrap="square" lIns="0" tIns="0" rIns="0" bIns="0" rtlCol="0">
              <a:spAutoFit/>
            </a:bodyPr>
            <a:lstStyle/>
            <a:p>
              <a:pPr algn="l"/>
              <a:r>
                <a:rPr lang="de-DE" sz="1600"/>
                <a:t>Prozessstromversorgung für die Hochtechnologieanwendung </a:t>
              </a:r>
              <a:endParaRPr lang="de-DE" sz="1600" dirty="0" err="1"/>
            </a:p>
          </p:txBody>
        </p:sp>
        <p:sp>
          <p:nvSpPr>
            <p:cNvPr id="25" name="Textfeld 24">
              <a:extLst>
                <a:ext uri="{FF2B5EF4-FFF2-40B4-BE49-F238E27FC236}">
                  <a16:creationId xmlns:a16="http://schemas.microsoft.com/office/drawing/2014/main" id="{7081BDEE-90B4-4D54-A243-532BF9650314}"/>
                </a:ext>
              </a:extLst>
            </p:cNvPr>
            <p:cNvSpPr txBox="1"/>
            <p:nvPr/>
          </p:nvSpPr>
          <p:spPr>
            <a:xfrm>
              <a:off x="3334742" y="4576917"/>
              <a:ext cx="2415081" cy="492443"/>
            </a:xfrm>
            <a:prstGeom prst="rect">
              <a:avLst/>
            </a:prstGeom>
            <a:noFill/>
          </p:spPr>
          <p:txBody>
            <a:bodyPr wrap="square" lIns="0" tIns="0" rIns="0" bIns="0" rtlCol="0">
              <a:spAutoFit/>
            </a:bodyPr>
            <a:lstStyle/>
            <a:p>
              <a:pPr algn="l"/>
              <a:r>
                <a:rPr lang="de-DE" sz="1600"/>
                <a:t>Additive Fertigung für innovative Bauteile</a:t>
              </a:r>
              <a:endParaRPr lang="de-DE" sz="1600" dirty="0" err="1"/>
            </a:p>
          </p:txBody>
        </p:sp>
        <p:sp>
          <p:nvSpPr>
            <p:cNvPr id="26" name="Textfeld 25">
              <a:extLst>
                <a:ext uri="{FF2B5EF4-FFF2-40B4-BE49-F238E27FC236}">
                  <a16:creationId xmlns:a16="http://schemas.microsoft.com/office/drawing/2014/main" id="{A07CACE3-2610-4D5A-BD7E-49F0D1B45372}"/>
                </a:ext>
              </a:extLst>
            </p:cNvPr>
            <p:cNvSpPr txBox="1"/>
            <p:nvPr/>
          </p:nvSpPr>
          <p:spPr>
            <a:xfrm>
              <a:off x="6201102" y="4610068"/>
              <a:ext cx="2415082" cy="738664"/>
            </a:xfrm>
            <a:prstGeom prst="rect">
              <a:avLst/>
            </a:prstGeom>
            <a:noFill/>
          </p:spPr>
          <p:txBody>
            <a:bodyPr wrap="square" lIns="0" tIns="0" rIns="0" bIns="0" rtlCol="0">
              <a:spAutoFit/>
            </a:bodyPr>
            <a:lstStyle/>
            <a:p>
              <a:pPr algn="l"/>
              <a:r>
                <a:rPr lang="de-DE" sz="1600"/>
                <a:t>Laserdioden für Sensorik, Datenkommunikation und Wärmebehandlung</a:t>
              </a:r>
              <a:endParaRPr lang="de-DE" sz="1600" dirty="0" err="1"/>
            </a:p>
          </p:txBody>
        </p:sp>
        <p:cxnSp>
          <p:nvCxnSpPr>
            <p:cNvPr id="30" name="Gerader Verbinder 29">
              <a:extLst>
                <a:ext uri="{FF2B5EF4-FFF2-40B4-BE49-F238E27FC236}">
                  <a16:creationId xmlns:a16="http://schemas.microsoft.com/office/drawing/2014/main" id="{3127F848-5FBC-4E20-A793-D2B3C37E1198}"/>
                </a:ext>
              </a:extLst>
            </p:cNvPr>
            <p:cNvCxnSpPr>
              <a:cxnSpLocks/>
            </p:cNvCxnSpPr>
            <p:nvPr/>
          </p:nvCxnSpPr>
          <p:spPr>
            <a:xfrm flipH="1" flipV="1">
              <a:off x="3093657" y="2168167"/>
              <a:ext cx="2" cy="3341867"/>
            </a:xfrm>
            <a:prstGeom prst="line">
              <a:avLst/>
            </a:prstGeom>
            <a:ln w="190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469E8940-A881-4107-94A2-3D0B7B38EC06}"/>
                </a:ext>
              </a:extLst>
            </p:cNvPr>
            <p:cNvCxnSpPr>
              <a:cxnSpLocks/>
            </p:cNvCxnSpPr>
            <p:nvPr/>
          </p:nvCxnSpPr>
          <p:spPr>
            <a:xfrm flipH="1" flipV="1">
              <a:off x="5990898" y="2161613"/>
              <a:ext cx="2" cy="3341867"/>
            </a:xfrm>
            <a:prstGeom prst="line">
              <a:avLst/>
            </a:prstGeom>
            <a:ln w="190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970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1" name="Objekt 980"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5" imgW="353" imgH="353" progId="TCLayout.ActiveDocument.1">
                  <p:embed/>
                </p:oleObj>
              </mc:Choice>
              <mc:Fallback>
                <p:oleObj name="think-cell Folie" r:id="rId5" imgW="353" imgH="353" progId="TCLayout.ActiveDocument.1">
                  <p:embed/>
                  <p:pic>
                    <p:nvPicPr>
                      <p:cNvPr id="981" name="Objekt 980" hidden="1"/>
                      <p:cNvPicPr/>
                      <p:nvPr/>
                    </p:nvPicPr>
                    <p:blipFill>
                      <a:blip r:embed="rId6"/>
                      <a:stretch>
                        <a:fillRect/>
                      </a:stretch>
                    </p:blipFill>
                    <p:spPr>
                      <a:xfrm>
                        <a:off x="1588" y="1588"/>
                        <a:ext cx="1587" cy="1587"/>
                      </a:xfrm>
                      <a:prstGeom prst="rect">
                        <a:avLst/>
                      </a:prstGeom>
                    </p:spPr>
                  </p:pic>
                </p:oleObj>
              </mc:Fallback>
            </mc:AlternateContent>
          </a:graphicData>
        </a:graphic>
      </p:graphicFrame>
      <p:grpSp>
        <p:nvGrpSpPr>
          <p:cNvPr id="90" name="Gruppieren 89"/>
          <p:cNvGrpSpPr/>
          <p:nvPr/>
        </p:nvGrpSpPr>
        <p:grpSpPr>
          <a:xfrm>
            <a:off x="5179582" y="1521272"/>
            <a:ext cx="6456017" cy="4356000"/>
            <a:chOff x="2965569" y="1521272"/>
            <a:chExt cx="6456017" cy="4356000"/>
          </a:xfrm>
        </p:grpSpPr>
        <p:grpSp>
          <p:nvGrpSpPr>
            <p:cNvPr id="651" name="Gruppieren 650"/>
            <p:cNvGrpSpPr/>
            <p:nvPr/>
          </p:nvGrpSpPr>
          <p:grpSpPr>
            <a:xfrm>
              <a:off x="2965569" y="1521272"/>
              <a:ext cx="6456017" cy="4356000"/>
              <a:chOff x="2965569" y="1521272"/>
              <a:chExt cx="6456017" cy="4356000"/>
            </a:xfrm>
          </p:grpSpPr>
          <p:grpSp>
            <p:nvGrpSpPr>
              <p:cNvPr id="652" name="Gruppieren 18"/>
              <p:cNvGrpSpPr/>
              <p:nvPr/>
            </p:nvGrpSpPr>
            <p:grpSpPr bwMode="gray">
              <a:xfrm>
                <a:off x="5547034" y="1797240"/>
                <a:ext cx="3874552" cy="2088527"/>
                <a:chOff x="4333654" y="2120458"/>
                <a:chExt cx="4234800" cy="2158558"/>
              </a:xfrm>
              <a:solidFill>
                <a:srgbClr val="D0D0D0"/>
              </a:solidFill>
            </p:grpSpPr>
            <p:grpSp>
              <p:nvGrpSpPr>
                <p:cNvPr id="898" name="Gruppieren 17"/>
                <p:cNvGrpSpPr/>
                <p:nvPr/>
              </p:nvGrpSpPr>
              <p:grpSpPr bwMode="gray">
                <a:xfrm>
                  <a:off x="4333654" y="2120458"/>
                  <a:ext cx="4234800" cy="2158558"/>
                  <a:chOff x="4333654" y="2120458"/>
                  <a:chExt cx="4234800" cy="2158558"/>
                </a:xfrm>
                <a:grpFill/>
              </p:grpSpPr>
              <p:sp>
                <p:nvSpPr>
                  <p:cNvPr id="900" name="Line 37"/>
                  <p:cNvSpPr>
                    <a:spLocks noChangeShapeType="1"/>
                  </p:cNvSpPr>
                  <p:nvPr/>
                </p:nvSpPr>
                <p:spPr bwMode="gray">
                  <a:xfrm>
                    <a:off x="5332500" y="4216945"/>
                    <a:ext cx="0" cy="11401"/>
                  </a:xfrm>
                  <a:prstGeom prst="line">
                    <a:avLst/>
                  </a:prstGeom>
                  <a:grpFill/>
                  <a:ln w="3175">
                    <a:solidFill>
                      <a:schemeClr val="bg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de-DE" dirty="0"/>
                  </a:p>
                </p:txBody>
              </p:sp>
              <p:sp>
                <p:nvSpPr>
                  <p:cNvPr id="901" name="Freeform 39"/>
                  <p:cNvSpPr>
                    <a:spLocks/>
                  </p:cNvSpPr>
                  <p:nvPr/>
                </p:nvSpPr>
                <p:spPr bwMode="gray">
                  <a:xfrm>
                    <a:off x="5358244" y="3983862"/>
                    <a:ext cx="278030" cy="172280"/>
                  </a:xfrm>
                  <a:custGeom>
                    <a:avLst/>
                    <a:gdLst>
                      <a:gd name="T0" fmla="*/ 114 w 180"/>
                      <a:gd name="T1" fmla="*/ 41 h 114"/>
                      <a:gd name="T2" fmla="*/ 105 w 180"/>
                      <a:gd name="T3" fmla="*/ 41 h 114"/>
                      <a:gd name="T4" fmla="*/ 89 w 180"/>
                      <a:gd name="T5" fmla="*/ 32 h 114"/>
                      <a:gd name="T6" fmla="*/ 130 w 180"/>
                      <a:gd name="T7" fmla="*/ 8 h 114"/>
                      <a:gd name="T8" fmla="*/ 145 w 180"/>
                      <a:gd name="T9" fmla="*/ 0 h 114"/>
                      <a:gd name="T10" fmla="*/ 154 w 180"/>
                      <a:gd name="T11" fmla="*/ 8 h 114"/>
                      <a:gd name="T12" fmla="*/ 130 w 180"/>
                      <a:gd name="T13" fmla="*/ 16 h 114"/>
                      <a:gd name="T14" fmla="*/ 139 w 180"/>
                      <a:gd name="T15" fmla="*/ 23 h 114"/>
                      <a:gd name="T16" fmla="*/ 120 w 180"/>
                      <a:gd name="T17" fmla="*/ 41 h 114"/>
                      <a:gd name="T18" fmla="*/ 114 w 180"/>
                      <a:gd name="T19" fmla="*/ 41 h 114"/>
                      <a:gd name="T20" fmla="*/ 120 w 180"/>
                      <a:gd name="T21" fmla="*/ 41 h 114"/>
                      <a:gd name="T22" fmla="*/ 179 w 180"/>
                      <a:gd name="T23" fmla="*/ 88 h 114"/>
                      <a:gd name="T24" fmla="*/ 179 w 180"/>
                      <a:gd name="T25" fmla="*/ 97 h 114"/>
                      <a:gd name="T26" fmla="*/ 179 w 180"/>
                      <a:gd name="T27" fmla="*/ 105 h 114"/>
                      <a:gd name="T28" fmla="*/ 154 w 180"/>
                      <a:gd name="T29" fmla="*/ 113 h 114"/>
                      <a:gd name="T30" fmla="*/ 120 w 180"/>
                      <a:gd name="T31" fmla="*/ 113 h 114"/>
                      <a:gd name="T32" fmla="*/ 97 w 180"/>
                      <a:gd name="T33" fmla="*/ 97 h 114"/>
                      <a:gd name="T34" fmla="*/ 73 w 180"/>
                      <a:gd name="T35" fmla="*/ 97 h 114"/>
                      <a:gd name="T36" fmla="*/ 49 w 180"/>
                      <a:gd name="T37" fmla="*/ 113 h 114"/>
                      <a:gd name="T38" fmla="*/ 33 w 180"/>
                      <a:gd name="T39" fmla="*/ 113 h 114"/>
                      <a:gd name="T40" fmla="*/ 15 w 180"/>
                      <a:gd name="T41" fmla="*/ 113 h 114"/>
                      <a:gd name="T42" fmla="*/ 8 w 180"/>
                      <a:gd name="T43" fmla="*/ 97 h 114"/>
                      <a:gd name="T44" fmla="*/ 0 w 180"/>
                      <a:gd name="T45" fmla="*/ 88 h 114"/>
                      <a:gd name="T46" fmla="*/ 8 w 180"/>
                      <a:gd name="T47" fmla="*/ 73 h 114"/>
                      <a:gd name="T48" fmla="*/ 15 w 180"/>
                      <a:gd name="T49" fmla="*/ 73 h 114"/>
                      <a:gd name="T50" fmla="*/ 15 w 180"/>
                      <a:gd name="T51" fmla="*/ 63 h 114"/>
                      <a:gd name="T52" fmla="*/ 15 w 180"/>
                      <a:gd name="T53" fmla="*/ 57 h 114"/>
                      <a:gd name="T54" fmla="*/ 24 w 180"/>
                      <a:gd name="T55" fmla="*/ 48 h 114"/>
                      <a:gd name="T56" fmla="*/ 24 w 180"/>
                      <a:gd name="T57" fmla="*/ 41 h 114"/>
                      <a:gd name="T58" fmla="*/ 24 w 180"/>
                      <a:gd name="T59" fmla="*/ 32 h 114"/>
                      <a:gd name="T60" fmla="*/ 33 w 180"/>
                      <a:gd name="T61" fmla="*/ 32 h 114"/>
                      <a:gd name="T62" fmla="*/ 40 w 180"/>
                      <a:gd name="T63" fmla="*/ 16 h 114"/>
                      <a:gd name="T64" fmla="*/ 55 w 180"/>
                      <a:gd name="T65" fmla="*/ 16 h 114"/>
                      <a:gd name="T66" fmla="*/ 55 w 180"/>
                      <a:gd name="T67" fmla="*/ 23 h 114"/>
                      <a:gd name="T68" fmla="*/ 80 w 180"/>
                      <a:gd name="T69" fmla="*/ 32 h 114"/>
                      <a:gd name="T70" fmla="*/ 65 w 180"/>
                      <a:gd name="T71" fmla="*/ 41 h 114"/>
                      <a:gd name="T72" fmla="*/ 73 w 180"/>
                      <a:gd name="T73" fmla="*/ 48 h 114"/>
                      <a:gd name="T74" fmla="*/ 73 w 180"/>
                      <a:gd name="T75" fmla="*/ 57 h 114"/>
                      <a:gd name="T76" fmla="*/ 80 w 180"/>
                      <a:gd name="T77" fmla="*/ 57 h 114"/>
                      <a:gd name="T78" fmla="*/ 105 w 180"/>
                      <a:gd name="T79" fmla="*/ 41 h 114"/>
                      <a:gd name="T80" fmla="*/ 114 w 180"/>
                      <a:gd name="T81" fmla="*/ 4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0" h="114">
                        <a:moveTo>
                          <a:pt x="114" y="41"/>
                        </a:moveTo>
                        <a:lnTo>
                          <a:pt x="105" y="41"/>
                        </a:lnTo>
                        <a:lnTo>
                          <a:pt x="89" y="32"/>
                        </a:lnTo>
                        <a:lnTo>
                          <a:pt x="130" y="8"/>
                        </a:lnTo>
                        <a:lnTo>
                          <a:pt x="145" y="0"/>
                        </a:lnTo>
                        <a:lnTo>
                          <a:pt x="154" y="8"/>
                        </a:lnTo>
                        <a:lnTo>
                          <a:pt x="130" y="16"/>
                        </a:lnTo>
                        <a:lnTo>
                          <a:pt x="139" y="23"/>
                        </a:lnTo>
                        <a:lnTo>
                          <a:pt x="120" y="41"/>
                        </a:lnTo>
                        <a:lnTo>
                          <a:pt x="114" y="41"/>
                        </a:lnTo>
                        <a:lnTo>
                          <a:pt x="120" y="41"/>
                        </a:lnTo>
                        <a:lnTo>
                          <a:pt x="179" y="88"/>
                        </a:lnTo>
                        <a:lnTo>
                          <a:pt x="179" y="97"/>
                        </a:lnTo>
                        <a:lnTo>
                          <a:pt x="179" y="105"/>
                        </a:lnTo>
                        <a:lnTo>
                          <a:pt x="154" y="113"/>
                        </a:lnTo>
                        <a:lnTo>
                          <a:pt x="120" y="113"/>
                        </a:lnTo>
                        <a:lnTo>
                          <a:pt x="97" y="97"/>
                        </a:lnTo>
                        <a:lnTo>
                          <a:pt x="73" y="97"/>
                        </a:lnTo>
                        <a:lnTo>
                          <a:pt x="49" y="113"/>
                        </a:lnTo>
                        <a:lnTo>
                          <a:pt x="33" y="113"/>
                        </a:lnTo>
                        <a:lnTo>
                          <a:pt x="15" y="113"/>
                        </a:lnTo>
                        <a:lnTo>
                          <a:pt x="8" y="97"/>
                        </a:lnTo>
                        <a:lnTo>
                          <a:pt x="0" y="88"/>
                        </a:lnTo>
                        <a:lnTo>
                          <a:pt x="8" y="73"/>
                        </a:lnTo>
                        <a:lnTo>
                          <a:pt x="15" y="73"/>
                        </a:lnTo>
                        <a:lnTo>
                          <a:pt x="15" y="63"/>
                        </a:lnTo>
                        <a:lnTo>
                          <a:pt x="15" y="57"/>
                        </a:lnTo>
                        <a:lnTo>
                          <a:pt x="24" y="48"/>
                        </a:lnTo>
                        <a:lnTo>
                          <a:pt x="24" y="41"/>
                        </a:lnTo>
                        <a:lnTo>
                          <a:pt x="24" y="32"/>
                        </a:lnTo>
                        <a:lnTo>
                          <a:pt x="33" y="32"/>
                        </a:lnTo>
                        <a:lnTo>
                          <a:pt x="40" y="16"/>
                        </a:lnTo>
                        <a:lnTo>
                          <a:pt x="55" y="16"/>
                        </a:lnTo>
                        <a:lnTo>
                          <a:pt x="55" y="23"/>
                        </a:lnTo>
                        <a:lnTo>
                          <a:pt x="80" y="32"/>
                        </a:lnTo>
                        <a:lnTo>
                          <a:pt x="65" y="41"/>
                        </a:lnTo>
                        <a:lnTo>
                          <a:pt x="73" y="48"/>
                        </a:lnTo>
                        <a:lnTo>
                          <a:pt x="73" y="57"/>
                        </a:lnTo>
                        <a:lnTo>
                          <a:pt x="80" y="57"/>
                        </a:lnTo>
                        <a:lnTo>
                          <a:pt x="105" y="41"/>
                        </a:lnTo>
                        <a:lnTo>
                          <a:pt x="114" y="41"/>
                        </a:lnTo>
                      </a:path>
                    </a:pathLst>
                  </a:custGeom>
                  <a:grpFill/>
                  <a:ln w="3175" cap="rnd" cmpd="sng">
                    <a:solidFill>
                      <a:schemeClr val="bg1"/>
                    </a:solidFill>
                    <a:prstDash val="solid"/>
                    <a:round/>
                    <a:headEnd/>
                    <a:tailEnd/>
                  </a:ln>
                  <a:effectLst/>
                </p:spPr>
                <p:txBody>
                  <a:bodyPr/>
                  <a:lstStyle/>
                  <a:p>
                    <a:endParaRPr lang="de-DE" dirty="0"/>
                  </a:p>
                </p:txBody>
              </p:sp>
              <p:sp>
                <p:nvSpPr>
                  <p:cNvPr id="902" name="Freeform 43"/>
                  <p:cNvSpPr>
                    <a:spLocks/>
                  </p:cNvSpPr>
                  <p:nvPr/>
                </p:nvSpPr>
                <p:spPr bwMode="gray">
                  <a:xfrm>
                    <a:off x="5409731" y="3505027"/>
                    <a:ext cx="50200" cy="76006"/>
                  </a:xfrm>
                  <a:custGeom>
                    <a:avLst/>
                    <a:gdLst>
                      <a:gd name="T0" fmla="*/ 0 w 33"/>
                      <a:gd name="T1" fmla="*/ 16 h 50"/>
                      <a:gd name="T2" fmla="*/ 7 w 33"/>
                      <a:gd name="T3" fmla="*/ 25 h 50"/>
                      <a:gd name="T4" fmla="*/ 16 w 33"/>
                      <a:gd name="T5" fmla="*/ 49 h 50"/>
                      <a:gd name="T6" fmla="*/ 22 w 33"/>
                      <a:gd name="T7" fmla="*/ 40 h 50"/>
                      <a:gd name="T8" fmla="*/ 32 w 33"/>
                      <a:gd name="T9" fmla="*/ 40 h 50"/>
                      <a:gd name="T10" fmla="*/ 32 w 33"/>
                      <a:gd name="T11" fmla="*/ 25 h 50"/>
                      <a:gd name="T12" fmla="*/ 16 w 33"/>
                      <a:gd name="T13" fmla="*/ 0 h 50"/>
                      <a:gd name="T14" fmla="*/ 7 w 33"/>
                      <a:gd name="T15" fmla="*/ 0 h 50"/>
                      <a:gd name="T16" fmla="*/ 0 w 33"/>
                      <a:gd name="T17" fmla="*/ 1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0">
                        <a:moveTo>
                          <a:pt x="0" y="16"/>
                        </a:moveTo>
                        <a:lnTo>
                          <a:pt x="7" y="25"/>
                        </a:lnTo>
                        <a:lnTo>
                          <a:pt x="16" y="49"/>
                        </a:lnTo>
                        <a:lnTo>
                          <a:pt x="22" y="40"/>
                        </a:lnTo>
                        <a:lnTo>
                          <a:pt x="32" y="40"/>
                        </a:lnTo>
                        <a:lnTo>
                          <a:pt x="32" y="25"/>
                        </a:lnTo>
                        <a:lnTo>
                          <a:pt x="16" y="0"/>
                        </a:lnTo>
                        <a:lnTo>
                          <a:pt x="7" y="0"/>
                        </a:lnTo>
                        <a:lnTo>
                          <a:pt x="0" y="16"/>
                        </a:lnTo>
                      </a:path>
                    </a:pathLst>
                  </a:custGeom>
                  <a:grpFill/>
                  <a:ln w="3175" cap="rnd" cmpd="sng">
                    <a:solidFill>
                      <a:schemeClr val="bg1"/>
                    </a:solidFill>
                    <a:prstDash val="solid"/>
                    <a:round/>
                    <a:headEnd/>
                    <a:tailEnd/>
                  </a:ln>
                  <a:effectLst/>
                </p:spPr>
                <p:txBody>
                  <a:bodyPr/>
                  <a:lstStyle/>
                  <a:p>
                    <a:endParaRPr lang="de-DE" dirty="0"/>
                  </a:p>
                </p:txBody>
              </p:sp>
              <p:sp>
                <p:nvSpPr>
                  <p:cNvPr id="903" name="Freeform 44"/>
                  <p:cNvSpPr>
                    <a:spLocks/>
                  </p:cNvSpPr>
                  <p:nvPr/>
                </p:nvSpPr>
                <p:spPr bwMode="gray">
                  <a:xfrm>
                    <a:off x="5409731" y="3505027"/>
                    <a:ext cx="50200" cy="76006"/>
                  </a:xfrm>
                  <a:custGeom>
                    <a:avLst/>
                    <a:gdLst>
                      <a:gd name="T0" fmla="*/ 0 w 33"/>
                      <a:gd name="T1" fmla="*/ 16 h 50"/>
                      <a:gd name="T2" fmla="*/ 7 w 33"/>
                      <a:gd name="T3" fmla="*/ 25 h 50"/>
                      <a:gd name="T4" fmla="*/ 16 w 33"/>
                      <a:gd name="T5" fmla="*/ 49 h 50"/>
                      <a:gd name="T6" fmla="*/ 22 w 33"/>
                      <a:gd name="T7" fmla="*/ 40 h 50"/>
                      <a:gd name="T8" fmla="*/ 32 w 33"/>
                      <a:gd name="T9" fmla="*/ 40 h 50"/>
                      <a:gd name="T10" fmla="*/ 32 w 33"/>
                      <a:gd name="T11" fmla="*/ 25 h 50"/>
                      <a:gd name="T12" fmla="*/ 16 w 33"/>
                      <a:gd name="T13" fmla="*/ 0 h 50"/>
                      <a:gd name="T14" fmla="*/ 7 w 33"/>
                      <a:gd name="T15" fmla="*/ 0 h 50"/>
                      <a:gd name="T16" fmla="*/ 0 w 33"/>
                      <a:gd name="T17" fmla="*/ 1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0">
                        <a:moveTo>
                          <a:pt x="0" y="16"/>
                        </a:moveTo>
                        <a:lnTo>
                          <a:pt x="7" y="25"/>
                        </a:lnTo>
                        <a:lnTo>
                          <a:pt x="16" y="49"/>
                        </a:lnTo>
                        <a:lnTo>
                          <a:pt x="22" y="40"/>
                        </a:lnTo>
                        <a:lnTo>
                          <a:pt x="32" y="40"/>
                        </a:lnTo>
                        <a:lnTo>
                          <a:pt x="32" y="25"/>
                        </a:lnTo>
                        <a:lnTo>
                          <a:pt x="16" y="0"/>
                        </a:lnTo>
                        <a:lnTo>
                          <a:pt x="7" y="0"/>
                        </a:lnTo>
                        <a:lnTo>
                          <a:pt x="0" y="16"/>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904" name="Freeform 45"/>
                  <p:cNvSpPr>
                    <a:spLocks/>
                  </p:cNvSpPr>
                  <p:nvPr/>
                </p:nvSpPr>
                <p:spPr bwMode="gray">
                  <a:xfrm>
                    <a:off x="5495971" y="3456889"/>
                    <a:ext cx="39902" cy="73472"/>
                  </a:xfrm>
                  <a:custGeom>
                    <a:avLst/>
                    <a:gdLst>
                      <a:gd name="T0" fmla="*/ 0 w 26"/>
                      <a:gd name="T1" fmla="*/ 32 h 49"/>
                      <a:gd name="T2" fmla="*/ 16 w 26"/>
                      <a:gd name="T3" fmla="*/ 41 h 49"/>
                      <a:gd name="T4" fmla="*/ 16 w 26"/>
                      <a:gd name="T5" fmla="*/ 48 h 49"/>
                      <a:gd name="T6" fmla="*/ 25 w 26"/>
                      <a:gd name="T7" fmla="*/ 48 h 49"/>
                      <a:gd name="T8" fmla="*/ 16 w 26"/>
                      <a:gd name="T9" fmla="*/ 23 h 49"/>
                      <a:gd name="T10" fmla="*/ 16 w 26"/>
                      <a:gd name="T11" fmla="*/ 7 h 49"/>
                      <a:gd name="T12" fmla="*/ 8 w 26"/>
                      <a:gd name="T13" fmla="*/ 7 h 49"/>
                      <a:gd name="T14" fmla="*/ 0 w 26"/>
                      <a:gd name="T15" fmla="*/ 0 h 49"/>
                      <a:gd name="T16" fmla="*/ 8 w 26"/>
                      <a:gd name="T17" fmla="*/ 7 h 49"/>
                      <a:gd name="T18" fmla="*/ 8 w 26"/>
                      <a:gd name="T19" fmla="*/ 17 h 49"/>
                      <a:gd name="T20" fmla="*/ 0 w 26"/>
                      <a:gd name="T21" fmla="*/ 17 h 49"/>
                      <a:gd name="T22" fmla="*/ 0 w 26"/>
                      <a:gd name="T23" fmla="*/ 3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49">
                        <a:moveTo>
                          <a:pt x="0" y="32"/>
                        </a:moveTo>
                        <a:lnTo>
                          <a:pt x="16" y="41"/>
                        </a:lnTo>
                        <a:lnTo>
                          <a:pt x="16" y="48"/>
                        </a:lnTo>
                        <a:lnTo>
                          <a:pt x="25" y="48"/>
                        </a:lnTo>
                        <a:lnTo>
                          <a:pt x="16" y="23"/>
                        </a:lnTo>
                        <a:lnTo>
                          <a:pt x="16" y="7"/>
                        </a:lnTo>
                        <a:lnTo>
                          <a:pt x="8" y="7"/>
                        </a:lnTo>
                        <a:lnTo>
                          <a:pt x="0" y="0"/>
                        </a:lnTo>
                        <a:lnTo>
                          <a:pt x="8" y="7"/>
                        </a:lnTo>
                        <a:lnTo>
                          <a:pt x="8" y="17"/>
                        </a:lnTo>
                        <a:lnTo>
                          <a:pt x="0" y="17"/>
                        </a:lnTo>
                        <a:lnTo>
                          <a:pt x="0" y="32"/>
                        </a:lnTo>
                      </a:path>
                    </a:pathLst>
                  </a:custGeom>
                  <a:grpFill/>
                  <a:ln w="3175" cap="rnd" cmpd="sng">
                    <a:solidFill>
                      <a:schemeClr val="bg1"/>
                    </a:solidFill>
                    <a:prstDash val="solid"/>
                    <a:round/>
                    <a:headEnd/>
                    <a:tailEnd/>
                  </a:ln>
                  <a:effectLst/>
                </p:spPr>
                <p:txBody>
                  <a:bodyPr/>
                  <a:lstStyle/>
                  <a:p>
                    <a:endParaRPr lang="de-DE" dirty="0"/>
                  </a:p>
                </p:txBody>
              </p:sp>
              <p:sp>
                <p:nvSpPr>
                  <p:cNvPr id="905" name="Freeform 46"/>
                  <p:cNvSpPr>
                    <a:spLocks/>
                  </p:cNvSpPr>
                  <p:nvPr/>
                </p:nvSpPr>
                <p:spPr bwMode="gray">
                  <a:xfrm>
                    <a:off x="5495971" y="3456889"/>
                    <a:ext cx="39902" cy="73472"/>
                  </a:xfrm>
                  <a:custGeom>
                    <a:avLst/>
                    <a:gdLst>
                      <a:gd name="T0" fmla="*/ 0 w 26"/>
                      <a:gd name="T1" fmla="*/ 32 h 49"/>
                      <a:gd name="T2" fmla="*/ 16 w 26"/>
                      <a:gd name="T3" fmla="*/ 41 h 49"/>
                      <a:gd name="T4" fmla="*/ 16 w 26"/>
                      <a:gd name="T5" fmla="*/ 48 h 49"/>
                      <a:gd name="T6" fmla="*/ 25 w 26"/>
                      <a:gd name="T7" fmla="*/ 48 h 49"/>
                      <a:gd name="T8" fmla="*/ 16 w 26"/>
                      <a:gd name="T9" fmla="*/ 23 h 49"/>
                      <a:gd name="T10" fmla="*/ 16 w 26"/>
                      <a:gd name="T11" fmla="*/ 7 h 49"/>
                      <a:gd name="T12" fmla="*/ 8 w 26"/>
                      <a:gd name="T13" fmla="*/ 7 h 49"/>
                      <a:gd name="T14" fmla="*/ 0 w 26"/>
                      <a:gd name="T15" fmla="*/ 0 h 49"/>
                      <a:gd name="T16" fmla="*/ 8 w 26"/>
                      <a:gd name="T17" fmla="*/ 7 h 49"/>
                      <a:gd name="T18" fmla="*/ 8 w 26"/>
                      <a:gd name="T19" fmla="*/ 17 h 49"/>
                      <a:gd name="T20" fmla="*/ 0 w 26"/>
                      <a:gd name="T21" fmla="*/ 17 h 49"/>
                      <a:gd name="T22" fmla="*/ 0 w 26"/>
                      <a:gd name="T23" fmla="*/ 3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49">
                        <a:moveTo>
                          <a:pt x="0" y="32"/>
                        </a:moveTo>
                        <a:lnTo>
                          <a:pt x="16" y="41"/>
                        </a:lnTo>
                        <a:lnTo>
                          <a:pt x="16" y="48"/>
                        </a:lnTo>
                        <a:lnTo>
                          <a:pt x="25" y="48"/>
                        </a:lnTo>
                        <a:lnTo>
                          <a:pt x="16" y="23"/>
                        </a:lnTo>
                        <a:lnTo>
                          <a:pt x="16" y="7"/>
                        </a:lnTo>
                        <a:lnTo>
                          <a:pt x="8" y="7"/>
                        </a:lnTo>
                        <a:lnTo>
                          <a:pt x="0" y="0"/>
                        </a:lnTo>
                        <a:lnTo>
                          <a:pt x="8" y="7"/>
                        </a:lnTo>
                        <a:lnTo>
                          <a:pt x="8" y="17"/>
                        </a:lnTo>
                        <a:lnTo>
                          <a:pt x="0" y="17"/>
                        </a:lnTo>
                        <a:lnTo>
                          <a:pt x="0" y="32"/>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906" name="Freeform 55"/>
                  <p:cNvSpPr>
                    <a:spLocks/>
                  </p:cNvSpPr>
                  <p:nvPr/>
                </p:nvSpPr>
                <p:spPr bwMode="gray">
                  <a:xfrm>
                    <a:off x="5148435" y="3923057"/>
                    <a:ext cx="110697" cy="49404"/>
                  </a:xfrm>
                  <a:custGeom>
                    <a:avLst/>
                    <a:gdLst>
                      <a:gd name="T0" fmla="*/ 71 w 72"/>
                      <a:gd name="T1" fmla="*/ 8 h 33"/>
                      <a:gd name="T2" fmla="*/ 55 w 72"/>
                      <a:gd name="T3" fmla="*/ 0 h 33"/>
                      <a:gd name="T4" fmla="*/ 40 w 72"/>
                      <a:gd name="T5" fmla="*/ 8 h 33"/>
                      <a:gd name="T6" fmla="*/ 31 w 72"/>
                      <a:gd name="T7" fmla="*/ 0 h 33"/>
                      <a:gd name="T8" fmla="*/ 23 w 72"/>
                      <a:gd name="T9" fmla="*/ 0 h 33"/>
                      <a:gd name="T10" fmla="*/ 0 w 72"/>
                      <a:gd name="T11" fmla="*/ 16 h 33"/>
                      <a:gd name="T12" fmla="*/ 0 w 72"/>
                      <a:gd name="T13" fmla="*/ 32 h 33"/>
                      <a:gd name="T14" fmla="*/ 15 w 72"/>
                      <a:gd name="T15" fmla="*/ 32 h 33"/>
                      <a:gd name="T16" fmla="*/ 46 w 72"/>
                      <a:gd name="T17" fmla="*/ 16 h 33"/>
                      <a:gd name="T18" fmla="*/ 64 w 72"/>
                      <a:gd name="T19" fmla="*/ 23 h 33"/>
                      <a:gd name="T20" fmla="*/ 71 w 72"/>
                      <a:gd name="T21"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33">
                        <a:moveTo>
                          <a:pt x="71" y="8"/>
                        </a:moveTo>
                        <a:lnTo>
                          <a:pt x="55" y="0"/>
                        </a:lnTo>
                        <a:lnTo>
                          <a:pt x="40" y="8"/>
                        </a:lnTo>
                        <a:lnTo>
                          <a:pt x="31" y="0"/>
                        </a:lnTo>
                        <a:lnTo>
                          <a:pt x="23" y="0"/>
                        </a:lnTo>
                        <a:lnTo>
                          <a:pt x="0" y="16"/>
                        </a:lnTo>
                        <a:lnTo>
                          <a:pt x="0" y="32"/>
                        </a:lnTo>
                        <a:lnTo>
                          <a:pt x="15" y="32"/>
                        </a:lnTo>
                        <a:lnTo>
                          <a:pt x="46" y="16"/>
                        </a:lnTo>
                        <a:lnTo>
                          <a:pt x="64" y="23"/>
                        </a:lnTo>
                        <a:lnTo>
                          <a:pt x="71" y="8"/>
                        </a:lnTo>
                      </a:path>
                    </a:pathLst>
                  </a:custGeom>
                  <a:grpFill/>
                  <a:ln w="3175" cap="rnd" cmpd="sng">
                    <a:solidFill>
                      <a:schemeClr val="bg1"/>
                    </a:solidFill>
                    <a:prstDash val="solid"/>
                    <a:round/>
                    <a:headEnd/>
                    <a:tailEnd/>
                  </a:ln>
                  <a:effectLst/>
                </p:spPr>
                <p:txBody>
                  <a:bodyPr/>
                  <a:lstStyle/>
                  <a:p>
                    <a:endParaRPr lang="de-DE" dirty="0"/>
                  </a:p>
                </p:txBody>
              </p:sp>
              <p:sp>
                <p:nvSpPr>
                  <p:cNvPr id="907" name="Freeform 56"/>
                  <p:cNvSpPr>
                    <a:spLocks/>
                  </p:cNvSpPr>
                  <p:nvPr/>
                </p:nvSpPr>
                <p:spPr bwMode="gray">
                  <a:xfrm>
                    <a:off x="5148435" y="3923057"/>
                    <a:ext cx="110697" cy="49404"/>
                  </a:xfrm>
                  <a:custGeom>
                    <a:avLst/>
                    <a:gdLst>
                      <a:gd name="T0" fmla="*/ 71 w 72"/>
                      <a:gd name="T1" fmla="*/ 8 h 33"/>
                      <a:gd name="T2" fmla="*/ 55 w 72"/>
                      <a:gd name="T3" fmla="*/ 0 h 33"/>
                      <a:gd name="T4" fmla="*/ 40 w 72"/>
                      <a:gd name="T5" fmla="*/ 8 h 33"/>
                      <a:gd name="T6" fmla="*/ 31 w 72"/>
                      <a:gd name="T7" fmla="*/ 0 h 33"/>
                      <a:gd name="T8" fmla="*/ 23 w 72"/>
                      <a:gd name="T9" fmla="*/ 0 h 33"/>
                      <a:gd name="T10" fmla="*/ 0 w 72"/>
                      <a:gd name="T11" fmla="*/ 16 h 33"/>
                      <a:gd name="T12" fmla="*/ 0 w 72"/>
                      <a:gd name="T13" fmla="*/ 32 h 33"/>
                      <a:gd name="T14" fmla="*/ 15 w 72"/>
                      <a:gd name="T15" fmla="*/ 32 h 33"/>
                      <a:gd name="T16" fmla="*/ 46 w 72"/>
                      <a:gd name="T17" fmla="*/ 16 h 33"/>
                      <a:gd name="T18" fmla="*/ 64 w 72"/>
                      <a:gd name="T19" fmla="*/ 23 h 33"/>
                      <a:gd name="T20" fmla="*/ 71 w 72"/>
                      <a:gd name="T21"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33">
                        <a:moveTo>
                          <a:pt x="71" y="8"/>
                        </a:moveTo>
                        <a:lnTo>
                          <a:pt x="55" y="0"/>
                        </a:lnTo>
                        <a:lnTo>
                          <a:pt x="40" y="8"/>
                        </a:lnTo>
                        <a:lnTo>
                          <a:pt x="31" y="0"/>
                        </a:lnTo>
                        <a:lnTo>
                          <a:pt x="23" y="0"/>
                        </a:lnTo>
                        <a:lnTo>
                          <a:pt x="0" y="16"/>
                        </a:lnTo>
                        <a:lnTo>
                          <a:pt x="0" y="32"/>
                        </a:lnTo>
                        <a:lnTo>
                          <a:pt x="15" y="32"/>
                        </a:lnTo>
                        <a:lnTo>
                          <a:pt x="46" y="16"/>
                        </a:lnTo>
                        <a:lnTo>
                          <a:pt x="64" y="23"/>
                        </a:lnTo>
                        <a:lnTo>
                          <a:pt x="71" y="8"/>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908" name="Freeform 57"/>
                  <p:cNvSpPr>
                    <a:spLocks/>
                  </p:cNvSpPr>
                  <p:nvPr/>
                </p:nvSpPr>
                <p:spPr bwMode="gray">
                  <a:xfrm>
                    <a:off x="5346660" y="2561291"/>
                    <a:ext cx="3220507" cy="1580916"/>
                  </a:xfrm>
                  <a:custGeom>
                    <a:avLst/>
                    <a:gdLst>
                      <a:gd name="T0" fmla="*/ 1030 w 2093"/>
                      <a:gd name="T1" fmla="*/ 210 h 1044"/>
                      <a:gd name="T2" fmla="*/ 1014 w 2093"/>
                      <a:gd name="T3" fmla="*/ 73 h 1044"/>
                      <a:gd name="T4" fmla="*/ 949 w 2093"/>
                      <a:gd name="T5" fmla="*/ 73 h 1044"/>
                      <a:gd name="T6" fmla="*/ 682 w 2093"/>
                      <a:gd name="T7" fmla="*/ 218 h 1044"/>
                      <a:gd name="T8" fmla="*/ 640 w 2093"/>
                      <a:gd name="T9" fmla="*/ 266 h 1044"/>
                      <a:gd name="T10" fmla="*/ 608 w 2093"/>
                      <a:gd name="T11" fmla="*/ 340 h 1044"/>
                      <a:gd name="T12" fmla="*/ 560 w 2093"/>
                      <a:gd name="T13" fmla="*/ 477 h 1044"/>
                      <a:gd name="T14" fmla="*/ 585 w 2093"/>
                      <a:gd name="T15" fmla="*/ 250 h 1044"/>
                      <a:gd name="T16" fmla="*/ 511 w 2093"/>
                      <a:gd name="T17" fmla="*/ 372 h 1044"/>
                      <a:gd name="T18" fmla="*/ 438 w 2093"/>
                      <a:gd name="T19" fmla="*/ 396 h 1044"/>
                      <a:gd name="T20" fmla="*/ 349 w 2093"/>
                      <a:gd name="T21" fmla="*/ 396 h 1044"/>
                      <a:gd name="T22" fmla="*/ 243 w 2093"/>
                      <a:gd name="T23" fmla="*/ 412 h 1044"/>
                      <a:gd name="T24" fmla="*/ 194 w 2093"/>
                      <a:gd name="T25" fmla="*/ 486 h 1044"/>
                      <a:gd name="T26" fmla="*/ 122 w 2093"/>
                      <a:gd name="T27" fmla="*/ 558 h 1044"/>
                      <a:gd name="T28" fmla="*/ 147 w 2093"/>
                      <a:gd name="T29" fmla="*/ 493 h 1044"/>
                      <a:gd name="T30" fmla="*/ 63 w 2093"/>
                      <a:gd name="T31" fmla="*/ 364 h 1044"/>
                      <a:gd name="T32" fmla="*/ 41 w 2093"/>
                      <a:gd name="T33" fmla="*/ 501 h 1044"/>
                      <a:gd name="T34" fmla="*/ 32 w 2093"/>
                      <a:gd name="T35" fmla="*/ 632 h 1044"/>
                      <a:gd name="T36" fmla="*/ 0 w 2093"/>
                      <a:gd name="T37" fmla="*/ 688 h 1044"/>
                      <a:gd name="T38" fmla="*/ 48 w 2093"/>
                      <a:gd name="T39" fmla="*/ 769 h 1044"/>
                      <a:gd name="T40" fmla="*/ 57 w 2093"/>
                      <a:gd name="T41" fmla="*/ 825 h 1044"/>
                      <a:gd name="T42" fmla="*/ 105 w 2093"/>
                      <a:gd name="T43" fmla="*/ 859 h 1044"/>
                      <a:gd name="T44" fmla="*/ 153 w 2093"/>
                      <a:gd name="T45" fmla="*/ 922 h 1044"/>
                      <a:gd name="T46" fmla="*/ 147 w 2093"/>
                      <a:gd name="T47" fmla="*/ 962 h 1044"/>
                      <a:gd name="T48" fmla="*/ 234 w 2093"/>
                      <a:gd name="T49" fmla="*/ 1021 h 1044"/>
                      <a:gd name="T50" fmla="*/ 259 w 2093"/>
                      <a:gd name="T51" fmla="*/ 1002 h 1044"/>
                      <a:gd name="T52" fmla="*/ 275 w 2093"/>
                      <a:gd name="T53" fmla="*/ 955 h 1044"/>
                      <a:gd name="T54" fmla="*/ 275 w 2093"/>
                      <a:gd name="T55" fmla="*/ 890 h 1044"/>
                      <a:gd name="T56" fmla="*/ 340 w 2093"/>
                      <a:gd name="T57" fmla="*/ 859 h 1044"/>
                      <a:gd name="T58" fmla="*/ 446 w 2093"/>
                      <a:gd name="T59" fmla="*/ 859 h 1044"/>
                      <a:gd name="T60" fmla="*/ 454 w 2093"/>
                      <a:gd name="T61" fmla="*/ 810 h 1044"/>
                      <a:gd name="T62" fmla="*/ 567 w 2093"/>
                      <a:gd name="T63" fmla="*/ 800 h 1044"/>
                      <a:gd name="T64" fmla="*/ 640 w 2093"/>
                      <a:gd name="T65" fmla="*/ 794 h 1044"/>
                      <a:gd name="T66" fmla="*/ 747 w 2093"/>
                      <a:gd name="T67" fmla="*/ 890 h 1044"/>
                      <a:gd name="T68" fmla="*/ 859 w 2093"/>
                      <a:gd name="T69" fmla="*/ 882 h 1044"/>
                      <a:gd name="T70" fmla="*/ 973 w 2093"/>
                      <a:gd name="T71" fmla="*/ 882 h 1044"/>
                      <a:gd name="T72" fmla="*/ 1120 w 2093"/>
                      <a:gd name="T73" fmla="*/ 882 h 1044"/>
                      <a:gd name="T74" fmla="*/ 1200 w 2093"/>
                      <a:gd name="T75" fmla="*/ 841 h 1044"/>
                      <a:gd name="T76" fmla="*/ 1290 w 2093"/>
                      <a:gd name="T77" fmla="*/ 899 h 1044"/>
                      <a:gd name="T78" fmla="*/ 1379 w 2093"/>
                      <a:gd name="T79" fmla="*/ 939 h 1044"/>
                      <a:gd name="T80" fmla="*/ 1347 w 2093"/>
                      <a:gd name="T81" fmla="*/ 1012 h 1044"/>
                      <a:gd name="T82" fmla="*/ 1461 w 2093"/>
                      <a:gd name="T83" fmla="*/ 850 h 1044"/>
                      <a:gd name="T84" fmla="*/ 1419 w 2093"/>
                      <a:gd name="T85" fmla="*/ 800 h 1044"/>
                      <a:gd name="T86" fmla="*/ 1518 w 2093"/>
                      <a:gd name="T87" fmla="*/ 679 h 1044"/>
                      <a:gd name="T88" fmla="*/ 1598 w 2093"/>
                      <a:gd name="T89" fmla="*/ 679 h 1044"/>
                      <a:gd name="T90" fmla="*/ 1704 w 2093"/>
                      <a:gd name="T91" fmla="*/ 614 h 1044"/>
                      <a:gd name="T92" fmla="*/ 1754 w 2093"/>
                      <a:gd name="T93" fmla="*/ 608 h 1044"/>
                      <a:gd name="T94" fmla="*/ 1663 w 2093"/>
                      <a:gd name="T95" fmla="*/ 874 h 1044"/>
                      <a:gd name="T96" fmla="*/ 1729 w 2093"/>
                      <a:gd name="T97" fmla="*/ 769 h 1044"/>
                      <a:gd name="T98" fmla="*/ 1744 w 2093"/>
                      <a:gd name="T99" fmla="*/ 688 h 1044"/>
                      <a:gd name="T100" fmla="*/ 1817 w 2093"/>
                      <a:gd name="T101" fmla="*/ 655 h 1044"/>
                      <a:gd name="T102" fmla="*/ 1938 w 2093"/>
                      <a:gd name="T103" fmla="*/ 551 h 1044"/>
                      <a:gd name="T104" fmla="*/ 1963 w 2093"/>
                      <a:gd name="T105" fmla="*/ 493 h 1044"/>
                      <a:gd name="T106" fmla="*/ 2061 w 2093"/>
                      <a:gd name="T107" fmla="*/ 526 h 1044"/>
                      <a:gd name="T108" fmla="*/ 1956 w 2093"/>
                      <a:gd name="T109" fmla="*/ 396 h 1044"/>
                      <a:gd name="T110" fmla="*/ 1809 w 2093"/>
                      <a:gd name="T111" fmla="*/ 372 h 1044"/>
                      <a:gd name="T112" fmla="*/ 1711 w 2093"/>
                      <a:gd name="T113" fmla="*/ 372 h 1044"/>
                      <a:gd name="T114" fmla="*/ 1598 w 2093"/>
                      <a:gd name="T115" fmla="*/ 307 h 1044"/>
                      <a:gd name="T116" fmla="*/ 1436 w 2093"/>
                      <a:gd name="T117" fmla="*/ 275 h 1044"/>
                      <a:gd name="T118" fmla="*/ 1322 w 2093"/>
                      <a:gd name="T119" fmla="*/ 324 h 1044"/>
                      <a:gd name="T120" fmla="*/ 1225 w 2093"/>
                      <a:gd name="T121" fmla="*/ 225 h 1044"/>
                      <a:gd name="T122" fmla="*/ 1063 w 2093"/>
                      <a:gd name="T123" fmla="*/ 19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93" h="1044">
                        <a:moveTo>
                          <a:pt x="1063" y="194"/>
                        </a:moveTo>
                        <a:lnTo>
                          <a:pt x="1055" y="201"/>
                        </a:lnTo>
                        <a:lnTo>
                          <a:pt x="1063" y="218"/>
                        </a:lnTo>
                        <a:lnTo>
                          <a:pt x="1030" y="235"/>
                        </a:lnTo>
                        <a:lnTo>
                          <a:pt x="1023" y="235"/>
                        </a:lnTo>
                        <a:lnTo>
                          <a:pt x="1030" y="210"/>
                        </a:lnTo>
                        <a:lnTo>
                          <a:pt x="1111" y="138"/>
                        </a:lnTo>
                        <a:lnTo>
                          <a:pt x="1111" y="88"/>
                        </a:lnTo>
                        <a:lnTo>
                          <a:pt x="1080" y="57"/>
                        </a:lnTo>
                        <a:lnTo>
                          <a:pt x="1038" y="57"/>
                        </a:lnTo>
                        <a:lnTo>
                          <a:pt x="1038" y="73"/>
                        </a:lnTo>
                        <a:lnTo>
                          <a:pt x="1014" y="73"/>
                        </a:lnTo>
                        <a:lnTo>
                          <a:pt x="1030" y="41"/>
                        </a:lnTo>
                        <a:lnTo>
                          <a:pt x="989" y="33"/>
                        </a:lnTo>
                        <a:lnTo>
                          <a:pt x="1014" y="16"/>
                        </a:lnTo>
                        <a:lnTo>
                          <a:pt x="989" y="0"/>
                        </a:lnTo>
                        <a:lnTo>
                          <a:pt x="949" y="41"/>
                        </a:lnTo>
                        <a:lnTo>
                          <a:pt x="949" y="73"/>
                        </a:lnTo>
                        <a:lnTo>
                          <a:pt x="924" y="73"/>
                        </a:lnTo>
                        <a:lnTo>
                          <a:pt x="852" y="88"/>
                        </a:lnTo>
                        <a:lnTo>
                          <a:pt x="787" y="128"/>
                        </a:lnTo>
                        <a:lnTo>
                          <a:pt x="762" y="162"/>
                        </a:lnTo>
                        <a:lnTo>
                          <a:pt x="769" y="201"/>
                        </a:lnTo>
                        <a:lnTo>
                          <a:pt x="682" y="218"/>
                        </a:lnTo>
                        <a:lnTo>
                          <a:pt x="688" y="266"/>
                        </a:lnTo>
                        <a:lnTo>
                          <a:pt x="713" y="290"/>
                        </a:lnTo>
                        <a:lnTo>
                          <a:pt x="697" y="299"/>
                        </a:lnTo>
                        <a:lnTo>
                          <a:pt x="673" y="266"/>
                        </a:lnTo>
                        <a:lnTo>
                          <a:pt x="648" y="259"/>
                        </a:lnTo>
                        <a:lnTo>
                          <a:pt x="640" y="266"/>
                        </a:lnTo>
                        <a:lnTo>
                          <a:pt x="625" y="250"/>
                        </a:lnTo>
                        <a:lnTo>
                          <a:pt x="608" y="235"/>
                        </a:lnTo>
                        <a:lnTo>
                          <a:pt x="608" y="243"/>
                        </a:lnTo>
                        <a:lnTo>
                          <a:pt x="616" y="266"/>
                        </a:lnTo>
                        <a:lnTo>
                          <a:pt x="591" y="307"/>
                        </a:lnTo>
                        <a:lnTo>
                          <a:pt x="608" y="340"/>
                        </a:lnTo>
                        <a:lnTo>
                          <a:pt x="600" y="372"/>
                        </a:lnTo>
                        <a:lnTo>
                          <a:pt x="600" y="396"/>
                        </a:lnTo>
                        <a:lnTo>
                          <a:pt x="608" y="405"/>
                        </a:lnTo>
                        <a:lnTo>
                          <a:pt x="616" y="446"/>
                        </a:lnTo>
                        <a:lnTo>
                          <a:pt x="567" y="486"/>
                        </a:lnTo>
                        <a:lnTo>
                          <a:pt x="560" y="477"/>
                        </a:lnTo>
                        <a:lnTo>
                          <a:pt x="591" y="437"/>
                        </a:lnTo>
                        <a:lnTo>
                          <a:pt x="600" y="412"/>
                        </a:lnTo>
                        <a:lnTo>
                          <a:pt x="585" y="396"/>
                        </a:lnTo>
                        <a:lnTo>
                          <a:pt x="585" y="315"/>
                        </a:lnTo>
                        <a:lnTo>
                          <a:pt x="576" y="299"/>
                        </a:lnTo>
                        <a:lnTo>
                          <a:pt x="585" y="250"/>
                        </a:lnTo>
                        <a:lnTo>
                          <a:pt x="567" y="243"/>
                        </a:lnTo>
                        <a:lnTo>
                          <a:pt x="576" y="235"/>
                        </a:lnTo>
                        <a:lnTo>
                          <a:pt x="567" y="218"/>
                        </a:lnTo>
                        <a:lnTo>
                          <a:pt x="551" y="225"/>
                        </a:lnTo>
                        <a:lnTo>
                          <a:pt x="511" y="331"/>
                        </a:lnTo>
                        <a:lnTo>
                          <a:pt x="511" y="372"/>
                        </a:lnTo>
                        <a:lnTo>
                          <a:pt x="535" y="405"/>
                        </a:lnTo>
                        <a:lnTo>
                          <a:pt x="535" y="421"/>
                        </a:lnTo>
                        <a:lnTo>
                          <a:pt x="511" y="405"/>
                        </a:lnTo>
                        <a:lnTo>
                          <a:pt x="414" y="340"/>
                        </a:lnTo>
                        <a:lnTo>
                          <a:pt x="405" y="356"/>
                        </a:lnTo>
                        <a:lnTo>
                          <a:pt x="438" y="396"/>
                        </a:lnTo>
                        <a:lnTo>
                          <a:pt x="421" y="405"/>
                        </a:lnTo>
                        <a:lnTo>
                          <a:pt x="414" y="396"/>
                        </a:lnTo>
                        <a:lnTo>
                          <a:pt x="364" y="412"/>
                        </a:lnTo>
                        <a:lnTo>
                          <a:pt x="356" y="427"/>
                        </a:lnTo>
                        <a:lnTo>
                          <a:pt x="349" y="412"/>
                        </a:lnTo>
                        <a:lnTo>
                          <a:pt x="349" y="396"/>
                        </a:lnTo>
                        <a:lnTo>
                          <a:pt x="267" y="446"/>
                        </a:lnTo>
                        <a:lnTo>
                          <a:pt x="267" y="461"/>
                        </a:lnTo>
                        <a:lnTo>
                          <a:pt x="250" y="469"/>
                        </a:lnTo>
                        <a:lnTo>
                          <a:pt x="227" y="452"/>
                        </a:lnTo>
                        <a:lnTo>
                          <a:pt x="250" y="437"/>
                        </a:lnTo>
                        <a:lnTo>
                          <a:pt x="243" y="412"/>
                        </a:lnTo>
                        <a:lnTo>
                          <a:pt x="210" y="405"/>
                        </a:lnTo>
                        <a:lnTo>
                          <a:pt x="219" y="421"/>
                        </a:lnTo>
                        <a:lnTo>
                          <a:pt x="219" y="461"/>
                        </a:lnTo>
                        <a:lnTo>
                          <a:pt x="227" y="477"/>
                        </a:lnTo>
                        <a:lnTo>
                          <a:pt x="219" y="493"/>
                        </a:lnTo>
                        <a:lnTo>
                          <a:pt x="194" y="486"/>
                        </a:lnTo>
                        <a:lnTo>
                          <a:pt x="162" y="509"/>
                        </a:lnTo>
                        <a:lnTo>
                          <a:pt x="178" y="542"/>
                        </a:lnTo>
                        <a:lnTo>
                          <a:pt x="128" y="526"/>
                        </a:lnTo>
                        <a:lnTo>
                          <a:pt x="122" y="533"/>
                        </a:lnTo>
                        <a:lnTo>
                          <a:pt x="138" y="558"/>
                        </a:lnTo>
                        <a:lnTo>
                          <a:pt x="122" y="558"/>
                        </a:lnTo>
                        <a:lnTo>
                          <a:pt x="97" y="542"/>
                        </a:lnTo>
                        <a:lnTo>
                          <a:pt x="97" y="493"/>
                        </a:lnTo>
                        <a:lnTo>
                          <a:pt x="73" y="477"/>
                        </a:lnTo>
                        <a:lnTo>
                          <a:pt x="63" y="461"/>
                        </a:lnTo>
                        <a:lnTo>
                          <a:pt x="81" y="469"/>
                        </a:lnTo>
                        <a:lnTo>
                          <a:pt x="147" y="493"/>
                        </a:lnTo>
                        <a:lnTo>
                          <a:pt x="187" y="469"/>
                        </a:lnTo>
                        <a:lnTo>
                          <a:pt x="178" y="446"/>
                        </a:lnTo>
                        <a:lnTo>
                          <a:pt x="128" y="396"/>
                        </a:lnTo>
                        <a:lnTo>
                          <a:pt x="81" y="380"/>
                        </a:lnTo>
                        <a:lnTo>
                          <a:pt x="81" y="372"/>
                        </a:lnTo>
                        <a:lnTo>
                          <a:pt x="63" y="364"/>
                        </a:lnTo>
                        <a:lnTo>
                          <a:pt x="48" y="372"/>
                        </a:lnTo>
                        <a:lnTo>
                          <a:pt x="23" y="396"/>
                        </a:lnTo>
                        <a:lnTo>
                          <a:pt x="23" y="421"/>
                        </a:lnTo>
                        <a:lnTo>
                          <a:pt x="41" y="437"/>
                        </a:lnTo>
                        <a:lnTo>
                          <a:pt x="32" y="461"/>
                        </a:lnTo>
                        <a:lnTo>
                          <a:pt x="41" y="501"/>
                        </a:lnTo>
                        <a:lnTo>
                          <a:pt x="32" y="526"/>
                        </a:lnTo>
                        <a:lnTo>
                          <a:pt x="48" y="551"/>
                        </a:lnTo>
                        <a:lnTo>
                          <a:pt x="41" y="566"/>
                        </a:lnTo>
                        <a:lnTo>
                          <a:pt x="57" y="583"/>
                        </a:lnTo>
                        <a:lnTo>
                          <a:pt x="57" y="591"/>
                        </a:lnTo>
                        <a:lnTo>
                          <a:pt x="32" y="632"/>
                        </a:lnTo>
                        <a:lnTo>
                          <a:pt x="8" y="648"/>
                        </a:lnTo>
                        <a:lnTo>
                          <a:pt x="16" y="648"/>
                        </a:lnTo>
                        <a:lnTo>
                          <a:pt x="32" y="663"/>
                        </a:lnTo>
                        <a:lnTo>
                          <a:pt x="16" y="679"/>
                        </a:lnTo>
                        <a:lnTo>
                          <a:pt x="8" y="688"/>
                        </a:lnTo>
                        <a:lnTo>
                          <a:pt x="0" y="688"/>
                        </a:lnTo>
                        <a:lnTo>
                          <a:pt x="8" y="713"/>
                        </a:lnTo>
                        <a:lnTo>
                          <a:pt x="8" y="720"/>
                        </a:lnTo>
                        <a:lnTo>
                          <a:pt x="8" y="736"/>
                        </a:lnTo>
                        <a:lnTo>
                          <a:pt x="16" y="753"/>
                        </a:lnTo>
                        <a:lnTo>
                          <a:pt x="41" y="760"/>
                        </a:lnTo>
                        <a:lnTo>
                          <a:pt x="48" y="769"/>
                        </a:lnTo>
                        <a:lnTo>
                          <a:pt x="48" y="785"/>
                        </a:lnTo>
                        <a:lnTo>
                          <a:pt x="63" y="810"/>
                        </a:lnTo>
                        <a:lnTo>
                          <a:pt x="73" y="810"/>
                        </a:lnTo>
                        <a:lnTo>
                          <a:pt x="63" y="825"/>
                        </a:lnTo>
                        <a:lnTo>
                          <a:pt x="57" y="818"/>
                        </a:lnTo>
                        <a:lnTo>
                          <a:pt x="57" y="825"/>
                        </a:lnTo>
                        <a:lnTo>
                          <a:pt x="63" y="841"/>
                        </a:lnTo>
                        <a:lnTo>
                          <a:pt x="88" y="841"/>
                        </a:lnTo>
                        <a:lnTo>
                          <a:pt x="97" y="850"/>
                        </a:lnTo>
                        <a:lnTo>
                          <a:pt x="88" y="850"/>
                        </a:lnTo>
                        <a:lnTo>
                          <a:pt x="97" y="859"/>
                        </a:lnTo>
                        <a:lnTo>
                          <a:pt x="105" y="859"/>
                        </a:lnTo>
                        <a:lnTo>
                          <a:pt x="113" y="874"/>
                        </a:lnTo>
                        <a:lnTo>
                          <a:pt x="122" y="882"/>
                        </a:lnTo>
                        <a:lnTo>
                          <a:pt x="128" y="874"/>
                        </a:lnTo>
                        <a:lnTo>
                          <a:pt x="170" y="899"/>
                        </a:lnTo>
                        <a:lnTo>
                          <a:pt x="162" y="931"/>
                        </a:lnTo>
                        <a:lnTo>
                          <a:pt x="153" y="922"/>
                        </a:lnTo>
                        <a:lnTo>
                          <a:pt x="147" y="931"/>
                        </a:lnTo>
                        <a:lnTo>
                          <a:pt x="147" y="947"/>
                        </a:lnTo>
                        <a:lnTo>
                          <a:pt x="153" y="939"/>
                        </a:lnTo>
                        <a:lnTo>
                          <a:pt x="162" y="947"/>
                        </a:lnTo>
                        <a:lnTo>
                          <a:pt x="138" y="955"/>
                        </a:lnTo>
                        <a:lnTo>
                          <a:pt x="147" y="962"/>
                        </a:lnTo>
                        <a:lnTo>
                          <a:pt x="128" y="980"/>
                        </a:lnTo>
                        <a:lnTo>
                          <a:pt x="128" y="980"/>
                        </a:lnTo>
                        <a:lnTo>
                          <a:pt x="162" y="1012"/>
                        </a:lnTo>
                        <a:lnTo>
                          <a:pt x="202" y="1012"/>
                        </a:lnTo>
                        <a:lnTo>
                          <a:pt x="219" y="1021"/>
                        </a:lnTo>
                        <a:lnTo>
                          <a:pt x="234" y="1021"/>
                        </a:lnTo>
                        <a:lnTo>
                          <a:pt x="250" y="1036"/>
                        </a:lnTo>
                        <a:lnTo>
                          <a:pt x="259" y="1044"/>
                        </a:lnTo>
                        <a:lnTo>
                          <a:pt x="267" y="1044"/>
                        </a:lnTo>
                        <a:lnTo>
                          <a:pt x="275" y="1036"/>
                        </a:lnTo>
                        <a:lnTo>
                          <a:pt x="259" y="1021"/>
                        </a:lnTo>
                        <a:lnTo>
                          <a:pt x="259" y="1002"/>
                        </a:lnTo>
                        <a:lnTo>
                          <a:pt x="250" y="987"/>
                        </a:lnTo>
                        <a:lnTo>
                          <a:pt x="267" y="962"/>
                        </a:lnTo>
                        <a:lnTo>
                          <a:pt x="275" y="971"/>
                        </a:lnTo>
                        <a:lnTo>
                          <a:pt x="284" y="962"/>
                        </a:lnTo>
                        <a:lnTo>
                          <a:pt x="284" y="955"/>
                        </a:lnTo>
                        <a:lnTo>
                          <a:pt x="275" y="955"/>
                        </a:lnTo>
                        <a:lnTo>
                          <a:pt x="284" y="947"/>
                        </a:lnTo>
                        <a:lnTo>
                          <a:pt x="275" y="931"/>
                        </a:lnTo>
                        <a:lnTo>
                          <a:pt x="259" y="931"/>
                        </a:lnTo>
                        <a:lnTo>
                          <a:pt x="250" y="915"/>
                        </a:lnTo>
                        <a:lnTo>
                          <a:pt x="259" y="874"/>
                        </a:lnTo>
                        <a:lnTo>
                          <a:pt x="275" y="890"/>
                        </a:lnTo>
                        <a:lnTo>
                          <a:pt x="284" y="890"/>
                        </a:lnTo>
                        <a:lnTo>
                          <a:pt x="275" y="874"/>
                        </a:lnTo>
                        <a:lnTo>
                          <a:pt x="299" y="850"/>
                        </a:lnTo>
                        <a:lnTo>
                          <a:pt x="315" y="859"/>
                        </a:lnTo>
                        <a:lnTo>
                          <a:pt x="324" y="850"/>
                        </a:lnTo>
                        <a:lnTo>
                          <a:pt x="340" y="859"/>
                        </a:lnTo>
                        <a:lnTo>
                          <a:pt x="364" y="874"/>
                        </a:lnTo>
                        <a:lnTo>
                          <a:pt x="381" y="865"/>
                        </a:lnTo>
                        <a:lnTo>
                          <a:pt x="398" y="865"/>
                        </a:lnTo>
                        <a:lnTo>
                          <a:pt x="405" y="874"/>
                        </a:lnTo>
                        <a:lnTo>
                          <a:pt x="438" y="874"/>
                        </a:lnTo>
                        <a:lnTo>
                          <a:pt x="446" y="859"/>
                        </a:lnTo>
                        <a:lnTo>
                          <a:pt x="421" y="850"/>
                        </a:lnTo>
                        <a:lnTo>
                          <a:pt x="438" y="841"/>
                        </a:lnTo>
                        <a:lnTo>
                          <a:pt x="429" y="834"/>
                        </a:lnTo>
                        <a:lnTo>
                          <a:pt x="438" y="825"/>
                        </a:lnTo>
                        <a:lnTo>
                          <a:pt x="438" y="800"/>
                        </a:lnTo>
                        <a:lnTo>
                          <a:pt x="454" y="810"/>
                        </a:lnTo>
                        <a:lnTo>
                          <a:pt x="526" y="785"/>
                        </a:lnTo>
                        <a:lnTo>
                          <a:pt x="526" y="778"/>
                        </a:lnTo>
                        <a:lnTo>
                          <a:pt x="535" y="778"/>
                        </a:lnTo>
                        <a:lnTo>
                          <a:pt x="560" y="778"/>
                        </a:lnTo>
                        <a:lnTo>
                          <a:pt x="567" y="794"/>
                        </a:lnTo>
                        <a:lnTo>
                          <a:pt x="567" y="800"/>
                        </a:lnTo>
                        <a:lnTo>
                          <a:pt x="576" y="800"/>
                        </a:lnTo>
                        <a:lnTo>
                          <a:pt x="591" y="810"/>
                        </a:lnTo>
                        <a:lnTo>
                          <a:pt x="591" y="818"/>
                        </a:lnTo>
                        <a:lnTo>
                          <a:pt x="608" y="818"/>
                        </a:lnTo>
                        <a:lnTo>
                          <a:pt x="625" y="800"/>
                        </a:lnTo>
                        <a:lnTo>
                          <a:pt x="640" y="794"/>
                        </a:lnTo>
                        <a:lnTo>
                          <a:pt x="648" y="818"/>
                        </a:lnTo>
                        <a:lnTo>
                          <a:pt x="682" y="874"/>
                        </a:lnTo>
                        <a:lnTo>
                          <a:pt x="688" y="859"/>
                        </a:lnTo>
                        <a:lnTo>
                          <a:pt x="697" y="874"/>
                        </a:lnTo>
                        <a:lnTo>
                          <a:pt x="722" y="865"/>
                        </a:lnTo>
                        <a:lnTo>
                          <a:pt x="747" y="890"/>
                        </a:lnTo>
                        <a:lnTo>
                          <a:pt x="762" y="899"/>
                        </a:lnTo>
                        <a:lnTo>
                          <a:pt x="762" y="890"/>
                        </a:lnTo>
                        <a:lnTo>
                          <a:pt x="778" y="907"/>
                        </a:lnTo>
                        <a:lnTo>
                          <a:pt x="787" y="899"/>
                        </a:lnTo>
                        <a:lnTo>
                          <a:pt x="827" y="874"/>
                        </a:lnTo>
                        <a:lnTo>
                          <a:pt x="859" y="882"/>
                        </a:lnTo>
                        <a:lnTo>
                          <a:pt x="875" y="890"/>
                        </a:lnTo>
                        <a:lnTo>
                          <a:pt x="908" y="890"/>
                        </a:lnTo>
                        <a:lnTo>
                          <a:pt x="908" y="859"/>
                        </a:lnTo>
                        <a:lnTo>
                          <a:pt x="924" y="850"/>
                        </a:lnTo>
                        <a:lnTo>
                          <a:pt x="958" y="859"/>
                        </a:lnTo>
                        <a:lnTo>
                          <a:pt x="973" y="882"/>
                        </a:lnTo>
                        <a:lnTo>
                          <a:pt x="983" y="882"/>
                        </a:lnTo>
                        <a:lnTo>
                          <a:pt x="998" y="874"/>
                        </a:lnTo>
                        <a:lnTo>
                          <a:pt x="1046" y="899"/>
                        </a:lnTo>
                        <a:lnTo>
                          <a:pt x="1070" y="907"/>
                        </a:lnTo>
                        <a:lnTo>
                          <a:pt x="1103" y="899"/>
                        </a:lnTo>
                        <a:lnTo>
                          <a:pt x="1120" y="882"/>
                        </a:lnTo>
                        <a:lnTo>
                          <a:pt x="1144" y="890"/>
                        </a:lnTo>
                        <a:lnTo>
                          <a:pt x="1160" y="899"/>
                        </a:lnTo>
                        <a:lnTo>
                          <a:pt x="1185" y="890"/>
                        </a:lnTo>
                        <a:lnTo>
                          <a:pt x="1192" y="859"/>
                        </a:lnTo>
                        <a:lnTo>
                          <a:pt x="1200" y="850"/>
                        </a:lnTo>
                        <a:lnTo>
                          <a:pt x="1200" y="841"/>
                        </a:lnTo>
                        <a:lnTo>
                          <a:pt x="1192" y="841"/>
                        </a:lnTo>
                        <a:lnTo>
                          <a:pt x="1200" y="825"/>
                        </a:lnTo>
                        <a:lnTo>
                          <a:pt x="1232" y="818"/>
                        </a:lnTo>
                        <a:lnTo>
                          <a:pt x="1257" y="825"/>
                        </a:lnTo>
                        <a:lnTo>
                          <a:pt x="1272" y="841"/>
                        </a:lnTo>
                        <a:lnTo>
                          <a:pt x="1290" y="899"/>
                        </a:lnTo>
                        <a:lnTo>
                          <a:pt x="1306" y="899"/>
                        </a:lnTo>
                        <a:lnTo>
                          <a:pt x="1331" y="915"/>
                        </a:lnTo>
                        <a:lnTo>
                          <a:pt x="1331" y="931"/>
                        </a:lnTo>
                        <a:lnTo>
                          <a:pt x="1347" y="931"/>
                        </a:lnTo>
                        <a:lnTo>
                          <a:pt x="1379" y="922"/>
                        </a:lnTo>
                        <a:lnTo>
                          <a:pt x="1379" y="939"/>
                        </a:lnTo>
                        <a:lnTo>
                          <a:pt x="1356" y="987"/>
                        </a:lnTo>
                        <a:lnTo>
                          <a:pt x="1347" y="980"/>
                        </a:lnTo>
                        <a:lnTo>
                          <a:pt x="1331" y="987"/>
                        </a:lnTo>
                        <a:lnTo>
                          <a:pt x="1331" y="1027"/>
                        </a:lnTo>
                        <a:lnTo>
                          <a:pt x="1337" y="1012"/>
                        </a:lnTo>
                        <a:lnTo>
                          <a:pt x="1347" y="1012"/>
                        </a:lnTo>
                        <a:lnTo>
                          <a:pt x="1347" y="1021"/>
                        </a:lnTo>
                        <a:lnTo>
                          <a:pt x="1356" y="1027"/>
                        </a:lnTo>
                        <a:lnTo>
                          <a:pt x="1379" y="1012"/>
                        </a:lnTo>
                        <a:lnTo>
                          <a:pt x="1452" y="922"/>
                        </a:lnTo>
                        <a:lnTo>
                          <a:pt x="1452" y="865"/>
                        </a:lnTo>
                        <a:lnTo>
                          <a:pt x="1461" y="850"/>
                        </a:lnTo>
                        <a:lnTo>
                          <a:pt x="1461" y="825"/>
                        </a:lnTo>
                        <a:lnTo>
                          <a:pt x="1443" y="800"/>
                        </a:lnTo>
                        <a:lnTo>
                          <a:pt x="1436" y="800"/>
                        </a:lnTo>
                        <a:lnTo>
                          <a:pt x="1428" y="818"/>
                        </a:lnTo>
                        <a:lnTo>
                          <a:pt x="1411" y="818"/>
                        </a:lnTo>
                        <a:lnTo>
                          <a:pt x="1419" y="800"/>
                        </a:lnTo>
                        <a:lnTo>
                          <a:pt x="1411" y="800"/>
                        </a:lnTo>
                        <a:lnTo>
                          <a:pt x="1403" y="794"/>
                        </a:lnTo>
                        <a:lnTo>
                          <a:pt x="1387" y="794"/>
                        </a:lnTo>
                        <a:lnTo>
                          <a:pt x="1387" y="785"/>
                        </a:lnTo>
                        <a:lnTo>
                          <a:pt x="1484" y="688"/>
                        </a:lnTo>
                        <a:lnTo>
                          <a:pt x="1518" y="679"/>
                        </a:lnTo>
                        <a:lnTo>
                          <a:pt x="1524" y="688"/>
                        </a:lnTo>
                        <a:lnTo>
                          <a:pt x="1533" y="679"/>
                        </a:lnTo>
                        <a:lnTo>
                          <a:pt x="1558" y="688"/>
                        </a:lnTo>
                        <a:lnTo>
                          <a:pt x="1565" y="672"/>
                        </a:lnTo>
                        <a:lnTo>
                          <a:pt x="1590" y="679"/>
                        </a:lnTo>
                        <a:lnTo>
                          <a:pt x="1598" y="679"/>
                        </a:lnTo>
                        <a:lnTo>
                          <a:pt x="1590" y="688"/>
                        </a:lnTo>
                        <a:lnTo>
                          <a:pt x="1590" y="695"/>
                        </a:lnTo>
                        <a:lnTo>
                          <a:pt x="1638" y="688"/>
                        </a:lnTo>
                        <a:lnTo>
                          <a:pt x="1630" y="679"/>
                        </a:lnTo>
                        <a:lnTo>
                          <a:pt x="1663" y="623"/>
                        </a:lnTo>
                        <a:lnTo>
                          <a:pt x="1704" y="614"/>
                        </a:lnTo>
                        <a:lnTo>
                          <a:pt x="1704" y="632"/>
                        </a:lnTo>
                        <a:lnTo>
                          <a:pt x="1704" y="648"/>
                        </a:lnTo>
                        <a:lnTo>
                          <a:pt x="1744" y="623"/>
                        </a:lnTo>
                        <a:lnTo>
                          <a:pt x="1744" y="598"/>
                        </a:lnTo>
                        <a:lnTo>
                          <a:pt x="1760" y="598"/>
                        </a:lnTo>
                        <a:lnTo>
                          <a:pt x="1754" y="608"/>
                        </a:lnTo>
                        <a:lnTo>
                          <a:pt x="1744" y="648"/>
                        </a:lnTo>
                        <a:lnTo>
                          <a:pt x="1729" y="655"/>
                        </a:lnTo>
                        <a:lnTo>
                          <a:pt x="1679" y="713"/>
                        </a:lnTo>
                        <a:lnTo>
                          <a:pt x="1663" y="720"/>
                        </a:lnTo>
                        <a:lnTo>
                          <a:pt x="1646" y="778"/>
                        </a:lnTo>
                        <a:lnTo>
                          <a:pt x="1663" y="874"/>
                        </a:lnTo>
                        <a:lnTo>
                          <a:pt x="1679" y="859"/>
                        </a:lnTo>
                        <a:lnTo>
                          <a:pt x="1704" y="825"/>
                        </a:lnTo>
                        <a:lnTo>
                          <a:pt x="1704" y="800"/>
                        </a:lnTo>
                        <a:lnTo>
                          <a:pt x="1711" y="800"/>
                        </a:lnTo>
                        <a:lnTo>
                          <a:pt x="1729" y="794"/>
                        </a:lnTo>
                        <a:lnTo>
                          <a:pt x="1729" y="769"/>
                        </a:lnTo>
                        <a:lnTo>
                          <a:pt x="1735" y="760"/>
                        </a:lnTo>
                        <a:lnTo>
                          <a:pt x="1744" y="760"/>
                        </a:lnTo>
                        <a:lnTo>
                          <a:pt x="1744" y="745"/>
                        </a:lnTo>
                        <a:lnTo>
                          <a:pt x="1744" y="728"/>
                        </a:lnTo>
                        <a:lnTo>
                          <a:pt x="1729" y="713"/>
                        </a:lnTo>
                        <a:lnTo>
                          <a:pt x="1744" y="688"/>
                        </a:lnTo>
                        <a:lnTo>
                          <a:pt x="1744" y="672"/>
                        </a:lnTo>
                        <a:lnTo>
                          <a:pt x="1760" y="672"/>
                        </a:lnTo>
                        <a:lnTo>
                          <a:pt x="1785" y="655"/>
                        </a:lnTo>
                        <a:lnTo>
                          <a:pt x="1785" y="672"/>
                        </a:lnTo>
                        <a:lnTo>
                          <a:pt x="1794" y="663"/>
                        </a:lnTo>
                        <a:lnTo>
                          <a:pt x="1817" y="655"/>
                        </a:lnTo>
                        <a:lnTo>
                          <a:pt x="1834" y="672"/>
                        </a:lnTo>
                        <a:lnTo>
                          <a:pt x="1841" y="655"/>
                        </a:lnTo>
                        <a:lnTo>
                          <a:pt x="1922" y="598"/>
                        </a:lnTo>
                        <a:lnTo>
                          <a:pt x="1946" y="608"/>
                        </a:lnTo>
                        <a:lnTo>
                          <a:pt x="1956" y="598"/>
                        </a:lnTo>
                        <a:lnTo>
                          <a:pt x="1938" y="551"/>
                        </a:lnTo>
                        <a:lnTo>
                          <a:pt x="1931" y="551"/>
                        </a:lnTo>
                        <a:lnTo>
                          <a:pt x="1931" y="533"/>
                        </a:lnTo>
                        <a:lnTo>
                          <a:pt x="1938" y="533"/>
                        </a:lnTo>
                        <a:lnTo>
                          <a:pt x="1956" y="526"/>
                        </a:lnTo>
                        <a:lnTo>
                          <a:pt x="1971" y="509"/>
                        </a:lnTo>
                        <a:lnTo>
                          <a:pt x="1963" y="493"/>
                        </a:lnTo>
                        <a:lnTo>
                          <a:pt x="1971" y="486"/>
                        </a:lnTo>
                        <a:lnTo>
                          <a:pt x="1980" y="509"/>
                        </a:lnTo>
                        <a:lnTo>
                          <a:pt x="1996" y="509"/>
                        </a:lnTo>
                        <a:lnTo>
                          <a:pt x="2011" y="526"/>
                        </a:lnTo>
                        <a:lnTo>
                          <a:pt x="2053" y="551"/>
                        </a:lnTo>
                        <a:lnTo>
                          <a:pt x="2061" y="526"/>
                        </a:lnTo>
                        <a:lnTo>
                          <a:pt x="2061" y="509"/>
                        </a:lnTo>
                        <a:lnTo>
                          <a:pt x="2077" y="509"/>
                        </a:lnTo>
                        <a:lnTo>
                          <a:pt x="2093" y="493"/>
                        </a:lnTo>
                        <a:lnTo>
                          <a:pt x="2068" y="469"/>
                        </a:lnTo>
                        <a:lnTo>
                          <a:pt x="2028" y="461"/>
                        </a:lnTo>
                        <a:lnTo>
                          <a:pt x="1956" y="396"/>
                        </a:lnTo>
                        <a:lnTo>
                          <a:pt x="1906" y="364"/>
                        </a:lnTo>
                        <a:lnTo>
                          <a:pt x="1841" y="356"/>
                        </a:lnTo>
                        <a:lnTo>
                          <a:pt x="1841" y="396"/>
                        </a:lnTo>
                        <a:lnTo>
                          <a:pt x="1825" y="405"/>
                        </a:lnTo>
                        <a:lnTo>
                          <a:pt x="1809" y="387"/>
                        </a:lnTo>
                        <a:lnTo>
                          <a:pt x="1809" y="372"/>
                        </a:lnTo>
                        <a:lnTo>
                          <a:pt x="1817" y="372"/>
                        </a:lnTo>
                        <a:lnTo>
                          <a:pt x="1825" y="364"/>
                        </a:lnTo>
                        <a:lnTo>
                          <a:pt x="1809" y="364"/>
                        </a:lnTo>
                        <a:lnTo>
                          <a:pt x="1794" y="380"/>
                        </a:lnTo>
                        <a:lnTo>
                          <a:pt x="1754" y="372"/>
                        </a:lnTo>
                        <a:lnTo>
                          <a:pt x="1711" y="372"/>
                        </a:lnTo>
                        <a:lnTo>
                          <a:pt x="1695" y="364"/>
                        </a:lnTo>
                        <a:lnTo>
                          <a:pt x="1704" y="349"/>
                        </a:lnTo>
                        <a:lnTo>
                          <a:pt x="1688" y="324"/>
                        </a:lnTo>
                        <a:lnTo>
                          <a:pt x="1655" y="315"/>
                        </a:lnTo>
                        <a:lnTo>
                          <a:pt x="1605" y="331"/>
                        </a:lnTo>
                        <a:lnTo>
                          <a:pt x="1598" y="307"/>
                        </a:lnTo>
                        <a:lnTo>
                          <a:pt x="1583" y="307"/>
                        </a:lnTo>
                        <a:lnTo>
                          <a:pt x="1573" y="299"/>
                        </a:lnTo>
                        <a:lnTo>
                          <a:pt x="1573" y="275"/>
                        </a:lnTo>
                        <a:lnTo>
                          <a:pt x="1518" y="259"/>
                        </a:lnTo>
                        <a:lnTo>
                          <a:pt x="1452" y="243"/>
                        </a:lnTo>
                        <a:lnTo>
                          <a:pt x="1436" y="275"/>
                        </a:lnTo>
                        <a:lnTo>
                          <a:pt x="1452" y="299"/>
                        </a:lnTo>
                        <a:lnTo>
                          <a:pt x="1396" y="299"/>
                        </a:lnTo>
                        <a:lnTo>
                          <a:pt x="1379" y="307"/>
                        </a:lnTo>
                        <a:lnTo>
                          <a:pt x="1356" y="284"/>
                        </a:lnTo>
                        <a:lnTo>
                          <a:pt x="1337" y="331"/>
                        </a:lnTo>
                        <a:lnTo>
                          <a:pt x="1322" y="324"/>
                        </a:lnTo>
                        <a:lnTo>
                          <a:pt x="1306" y="290"/>
                        </a:lnTo>
                        <a:lnTo>
                          <a:pt x="1315" y="250"/>
                        </a:lnTo>
                        <a:lnTo>
                          <a:pt x="1297" y="225"/>
                        </a:lnTo>
                        <a:lnTo>
                          <a:pt x="1250" y="210"/>
                        </a:lnTo>
                        <a:lnTo>
                          <a:pt x="1232" y="210"/>
                        </a:lnTo>
                        <a:lnTo>
                          <a:pt x="1225" y="225"/>
                        </a:lnTo>
                        <a:lnTo>
                          <a:pt x="1232" y="243"/>
                        </a:lnTo>
                        <a:lnTo>
                          <a:pt x="1167" y="235"/>
                        </a:lnTo>
                        <a:lnTo>
                          <a:pt x="1175" y="210"/>
                        </a:lnTo>
                        <a:lnTo>
                          <a:pt x="1135" y="201"/>
                        </a:lnTo>
                        <a:lnTo>
                          <a:pt x="1111" y="218"/>
                        </a:lnTo>
                        <a:lnTo>
                          <a:pt x="1063" y="194"/>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909" name="Freeform 58"/>
                  <p:cNvSpPr>
                    <a:spLocks/>
                  </p:cNvSpPr>
                  <p:nvPr/>
                </p:nvSpPr>
                <p:spPr bwMode="gray">
                  <a:xfrm>
                    <a:off x="4907733" y="3038859"/>
                    <a:ext cx="527742" cy="604245"/>
                  </a:xfrm>
                  <a:custGeom>
                    <a:avLst/>
                    <a:gdLst>
                      <a:gd name="T0" fmla="*/ 81 w 343"/>
                      <a:gd name="T1" fmla="*/ 373 h 399"/>
                      <a:gd name="T2" fmla="*/ 74 w 343"/>
                      <a:gd name="T3" fmla="*/ 373 h 399"/>
                      <a:gd name="T4" fmla="*/ 40 w 343"/>
                      <a:gd name="T5" fmla="*/ 398 h 399"/>
                      <a:gd name="T6" fmla="*/ 9 w 343"/>
                      <a:gd name="T7" fmla="*/ 388 h 399"/>
                      <a:gd name="T8" fmla="*/ 0 w 343"/>
                      <a:gd name="T9" fmla="*/ 324 h 399"/>
                      <a:gd name="T10" fmla="*/ 0 w 343"/>
                      <a:gd name="T11" fmla="*/ 299 h 399"/>
                      <a:gd name="T12" fmla="*/ 40 w 343"/>
                      <a:gd name="T13" fmla="*/ 268 h 399"/>
                      <a:gd name="T14" fmla="*/ 81 w 343"/>
                      <a:gd name="T15" fmla="*/ 218 h 399"/>
                      <a:gd name="T16" fmla="*/ 114 w 343"/>
                      <a:gd name="T17" fmla="*/ 162 h 399"/>
                      <a:gd name="T18" fmla="*/ 146 w 343"/>
                      <a:gd name="T19" fmla="*/ 106 h 399"/>
                      <a:gd name="T20" fmla="*/ 106 w 343"/>
                      <a:gd name="T21" fmla="*/ 122 h 399"/>
                      <a:gd name="T22" fmla="*/ 122 w 343"/>
                      <a:gd name="T23" fmla="*/ 90 h 399"/>
                      <a:gd name="T24" fmla="*/ 146 w 343"/>
                      <a:gd name="T25" fmla="*/ 90 h 399"/>
                      <a:gd name="T26" fmla="*/ 156 w 343"/>
                      <a:gd name="T27" fmla="*/ 65 h 399"/>
                      <a:gd name="T28" fmla="*/ 179 w 343"/>
                      <a:gd name="T29" fmla="*/ 41 h 399"/>
                      <a:gd name="T30" fmla="*/ 211 w 343"/>
                      <a:gd name="T31" fmla="*/ 34 h 399"/>
                      <a:gd name="T32" fmla="*/ 251 w 343"/>
                      <a:gd name="T33" fmla="*/ 16 h 399"/>
                      <a:gd name="T34" fmla="*/ 293 w 343"/>
                      <a:gd name="T35" fmla="*/ 0 h 399"/>
                      <a:gd name="T36" fmla="*/ 342 w 343"/>
                      <a:gd name="T37" fmla="*/ 34 h 399"/>
                      <a:gd name="T38" fmla="*/ 308 w 343"/>
                      <a:gd name="T39" fmla="*/ 41 h 399"/>
                      <a:gd name="T40" fmla="*/ 333 w 343"/>
                      <a:gd name="T41" fmla="*/ 57 h 399"/>
                      <a:gd name="T42" fmla="*/ 317 w 343"/>
                      <a:gd name="T43" fmla="*/ 57 h 399"/>
                      <a:gd name="T44" fmla="*/ 276 w 343"/>
                      <a:gd name="T45" fmla="*/ 49 h 399"/>
                      <a:gd name="T46" fmla="*/ 261 w 343"/>
                      <a:gd name="T47" fmla="*/ 90 h 399"/>
                      <a:gd name="T48" fmla="*/ 211 w 343"/>
                      <a:gd name="T49" fmla="*/ 72 h 399"/>
                      <a:gd name="T50" fmla="*/ 196 w 343"/>
                      <a:gd name="T51" fmla="*/ 81 h 399"/>
                      <a:gd name="T52" fmla="*/ 179 w 343"/>
                      <a:gd name="T53" fmla="*/ 97 h 399"/>
                      <a:gd name="T54" fmla="*/ 171 w 343"/>
                      <a:gd name="T55" fmla="*/ 112 h 399"/>
                      <a:gd name="T56" fmla="*/ 156 w 343"/>
                      <a:gd name="T57" fmla="*/ 122 h 399"/>
                      <a:gd name="T58" fmla="*/ 146 w 343"/>
                      <a:gd name="T59" fmla="*/ 154 h 399"/>
                      <a:gd name="T60" fmla="*/ 122 w 343"/>
                      <a:gd name="T61" fmla="*/ 203 h 399"/>
                      <a:gd name="T62" fmla="*/ 122 w 343"/>
                      <a:gd name="T63" fmla="*/ 236 h 399"/>
                      <a:gd name="T64" fmla="*/ 99 w 343"/>
                      <a:gd name="T65" fmla="*/ 251 h 399"/>
                      <a:gd name="T66" fmla="*/ 99 w 343"/>
                      <a:gd name="T67" fmla="*/ 317 h 399"/>
                      <a:gd name="T68" fmla="*/ 90 w 343"/>
                      <a:gd name="T69" fmla="*/ 357 h 399"/>
                      <a:gd name="T70" fmla="*/ 81 w 343"/>
                      <a:gd name="T71" fmla="*/ 38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3" h="399">
                        <a:moveTo>
                          <a:pt x="81" y="380"/>
                        </a:moveTo>
                        <a:lnTo>
                          <a:pt x="81" y="373"/>
                        </a:lnTo>
                        <a:lnTo>
                          <a:pt x="74" y="364"/>
                        </a:lnTo>
                        <a:lnTo>
                          <a:pt x="74" y="373"/>
                        </a:lnTo>
                        <a:lnTo>
                          <a:pt x="65" y="373"/>
                        </a:lnTo>
                        <a:lnTo>
                          <a:pt x="40" y="398"/>
                        </a:lnTo>
                        <a:lnTo>
                          <a:pt x="25" y="398"/>
                        </a:lnTo>
                        <a:lnTo>
                          <a:pt x="9" y="388"/>
                        </a:lnTo>
                        <a:lnTo>
                          <a:pt x="9" y="340"/>
                        </a:lnTo>
                        <a:lnTo>
                          <a:pt x="0" y="324"/>
                        </a:lnTo>
                        <a:lnTo>
                          <a:pt x="9" y="308"/>
                        </a:lnTo>
                        <a:lnTo>
                          <a:pt x="0" y="299"/>
                        </a:lnTo>
                        <a:lnTo>
                          <a:pt x="34" y="276"/>
                        </a:lnTo>
                        <a:lnTo>
                          <a:pt x="40" y="268"/>
                        </a:lnTo>
                        <a:lnTo>
                          <a:pt x="59" y="259"/>
                        </a:lnTo>
                        <a:lnTo>
                          <a:pt x="81" y="218"/>
                        </a:lnTo>
                        <a:lnTo>
                          <a:pt x="99" y="203"/>
                        </a:lnTo>
                        <a:lnTo>
                          <a:pt x="114" y="162"/>
                        </a:lnTo>
                        <a:lnTo>
                          <a:pt x="131" y="122"/>
                        </a:lnTo>
                        <a:lnTo>
                          <a:pt x="146" y="106"/>
                        </a:lnTo>
                        <a:lnTo>
                          <a:pt x="122" y="112"/>
                        </a:lnTo>
                        <a:lnTo>
                          <a:pt x="106" y="122"/>
                        </a:lnTo>
                        <a:lnTo>
                          <a:pt x="114" y="106"/>
                        </a:lnTo>
                        <a:lnTo>
                          <a:pt x="122" y="90"/>
                        </a:lnTo>
                        <a:lnTo>
                          <a:pt x="146" y="72"/>
                        </a:lnTo>
                        <a:lnTo>
                          <a:pt x="146" y="90"/>
                        </a:lnTo>
                        <a:lnTo>
                          <a:pt x="156" y="81"/>
                        </a:lnTo>
                        <a:lnTo>
                          <a:pt x="156" y="65"/>
                        </a:lnTo>
                        <a:lnTo>
                          <a:pt x="171" y="57"/>
                        </a:lnTo>
                        <a:lnTo>
                          <a:pt x="179" y="41"/>
                        </a:lnTo>
                        <a:lnTo>
                          <a:pt x="196" y="41"/>
                        </a:lnTo>
                        <a:lnTo>
                          <a:pt x="211" y="34"/>
                        </a:lnTo>
                        <a:lnTo>
                          <a:pt x="236" y="9"/>
                        </a:lnTo>
                        <a:lnTo>
                          <a:pt x="251" y="16"/>
                        </a:lnTo>
                        <a:lnTo>
                          <a:pt x="268" y="0"/>
                        </a:lnTo>
                        <a:lnTo>
                          <a:pt x="293" y="0"/>
                        </a:lnTo>
                        <a:lnTo>
                          <a:pt x="308" y="9"/>
                        </a:lnTo>
                        <a:lnTo>
                          <a:pt x="342" y="34"/>
                        </a:lnTo>
                        <a:lnTo>
                          <a:pt x="326" y="41"/>
                        </a:lnTo>
                        <a:lnTo>
                          <a:pt x="308" y="41"/>
                        </a:lnTo>
                        <a:lnTo>
                          <a:pt x="326" y="49"/>
                        </a:lnTo>
                        <a:lnTo>
                          <a:pt x="333" y="57"/>
                        </a:lnTo>
                        <a:lnTo>
                          <a:pt x="308" y="81"/>
                        </a:lnTo>
                        <a:lnTo>
                          <a:pt x="317" y="57"/>
                        </a:lnTo>
                        <a:lnTo>
                          <a:pt x="293" y="41"/>
                        </a:lnTo>
                        <a:lnTo>
                          <a:pt x="276" y="49"/>
                        </a:lnTo>
                        <a:lnTo>
                          <a:pt x="268" y="81"/>
                        </a:lnTo>
                        <a:lnTo>
                          <a:pt x="261" y="90"/>
                        </a:lnTo>
                        <a:lnTo>
                          <a:pt x="227" y="90"/>
                        </a:lnTo>
                        <a:lnTo>
                          <a:pt x="211" y="72"/>
                        </a:lnTo>
                        <a:lnTo>
                          <a:pt x="202" y="81"/>
                        </a:lnTo>
                        <a:lnTo>
                          <a:pt x="196" y="81"/>
                        </a:lnTo>
                        <a:lnTo>
                          <a:pt x="196" y="97"/>
                        </a:lnTo>
                        <a:lnTo>
                          <a:pt x="179" y="97"/>
                        </a:lnTo>
                        <a:lnTo>
                          <a:pt x="171" y="97"/>
                        </a:lnTo>
                        <a:lnTo>
                          <a:pt x="171" y="112"/>
                        </a:lnTo>
                        <a:lnTo>
                          <a:pt x="162" y="112"/>
                        </a:lnTo>
                        <a:lnTo>
                          <a:pt x="156" y="122"/>
                        </a:lnTo>
                        <a:lnTo>
                          <a:pt x="146" y="137"/>
                        </a:lnTo>
                        <a:lnTo>
                          <a:pt x="146" y="154"/>
                        </a:lnTo>
                        <a:lnTo>
                          <a:pt x="131" y="178"/>
                        </a:lnTo>
                        <a:lnTo>
                          <a:pt x="122" y="203"/>
                        </a:lnTo>
                        <a:lnTo>
                          <a:pt x="114" y="218"/>
                        </a:lnTo>
                        <a:lnTo>
                          <a:pt x="122" y="236"/>
                        </a:lnTo>
                        <a:lnTo>
                          <a:pt x="106" y="243"/>
                        </a:lnTo>
                        <a:lnTo>
                          <a:pt x="99" y="251"/>
                        </a:lnTo>
                        <a:lnTo>
                          <a:pt x="90" y="283"/>
                        </a:lnTo>
                        <a:lnTo>
                          <a:pt x="99" y="317"/>
                        </a:lnTo>
                        <a:lnTo>
                          <a:pt x="99" y="348"/>
                        </a:lnTo>
                        <a:lnTo>
                          <a:pt x="90" y="357"/>
                        </a:lnTo>
                        <a:lnTo>
                          <a:pt x="90" y="380"/>
                        </a:lnTo>
                        <a:lnTo>
                          <a:pt x="81" y="380"/>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910" name="Freeform 59"/>
                  <p:cNvSpPr>
                    <a:spLocks/>
                  </p:cNvSpPr>
                  <p:nvPr/>
                </p:nvSpPr>
                <p:spPr bwMode="gray">
                  <a:xfrm>
                    <a:off x="5320916" y="4130805"/>
                    <a:ext cx="375855" cy="148211"/>
                  </a:xfrm>
                  <a:custGeom>
                    <a:avLst/>
                    <a:gdLst>
                      <a:gd name="T0" fmla="*/ 244 w 245"/>
                      <a:gd name="T1" fmla="*/ 32 h 98"/>
                      <a:gd name="T2" fmla="*/ 236 w 245"/>
                      <a:gd name="T3" fmla="*/ 32 h 98"/>
                      <a:gd name="T4" fmla="*/ 227 w 245"/>
                      <a:gd name="T5" fmla="*/ 8 h 98"/>
                      <a:gd name="T6" fmla="*/ 204 w 245"/>
                      <a:gd name="T7" fmla="*/ 8 h 98"/>
                      <a:gd name="T8" fmla="*/ 179 w 245"/>
                      <a:gd name="T9" fmla="*/ 16 h 98"/>
                      <a:gd name="T10" fmla="*/ 145 w 245"/>
                      <a:gd name="T11" fmla="*/ 16 h 98"/>
                      <a:gd name="T12" fmla="*/ 122 w 245"/>
                      <a:gd name="T13" fmla="*/ 0 h 98"/>
                      <a:gd name="T14" fmla="*/ 98 w 245"/>
                      <a:gd name="T15" fmla="*/ 0 h 98"/>
                      <a:gd name="T16" fmla="*/ 74 w 245"/>
                      <a:gd name="T17" fmla="*/ 16 h 98"/>
                      <a:gd name="T18" fmla="*/ 58 w 245"/>
                      <a:gd name="T19" fmla="*/ 16 h 98"/>
                      <a:gd name="T20" fmla="*/ 40 w 245"/>
                      <a:gd name="T21" fmla="*/ 16 h 98"/>
                      <a:gd name="T22" fmla="*/ 33 w 245"/>
                      <a:gd name="T23" fmla="*/ 0 h 98"/>
                      <a:gd name="T24" fmla="*/ 17 w 245"/>
                      <a:gd name="T25" fmla="*/ 0 h 98"/>
                      <a:gd name="T26" fmla="*/ 8 w 245"/>
                      <a:gd name="T27" fmla="*/ 8 h 98"/>
                      <a:gd name="T28" fmla="*/ 0 w 245"/>
                      <a:gd name="T29" fmla="*/ 25 h 98"/>
                      <a:gd name="T30" fmla="*/ 8 w 245"/>
                      <a:gd name="T31" fmla="*/ 25 h 98"/>
                      <a:gd name="T32" fmla="*/ 8 w 245"/>
                      <a:gd name="T33" fmla="*/ 32 h 98"/>
                      <a:gd name="T34" fmla="*/ 25 w 245"/>
                      <a:gd name="T35" fmla="*/ 16 h 98"/>
                      <a:gd name="T36" fmla="*/ 40 w 245"/>
                      <a:gd name="T37" fmla="*/ 16 h 98"/>
                      <a:gd name="T38" fmla="*/ 49 w 245"/>
                      <a:gd name="T39" fmla="*/ 25 h 98"/>
                      <a:gd name="T40" fmla="*/ 40 w 245"/>
                      <a:gd name="T41" fmla="*/ 25 h 98"/>
                      <a:gd name="T42" fmla="*/ 40 w 245"/>
                      <a:gd name="T43" fmla="*/ 32 h 98"/>
                      <a:gd name="T44" fmla="*/ 17 w 245"/>
                      <a:gd name="T45" fmla="*/ 32 h 98"/>
                      <a:gd name="T46" fmla="*/ 8 w 245"/>
                      <a:gd name="T47" fmla="*/ 41 h 98"/>
                      <a:gd name="T48" fmla="*/ 8 w 245"/>
                      <a:gd name="T49" fmla="*/ 48 h 98"/>
                      <a:gd name="T50" fmla="*/ 17 w 245"/>
                      <a:gd name="T51" fmla="*/ 41 h 98"/>
                      <a:gd name="T52" fmla="*/ 17 w 245"/>
                      <a:gd name="T53" fmla="*/ 48 h 98"/>
                      <a:gd name="T54" fmla="*/ 8 w 245"/>
                      <a:gd name="T55" fmla="*/ 57 h 98"/>
                      <a:gd name="T56" fmla="*/ 8 w 245"/>
                      <a:gd name="T57" fmla="*/ 65 h 98"/>
                      <a:gd name="T58" fmla="*/ 17 w 245"/>
                      <a:gd name="T59" fmla="*/ 73 h 98"/>
                      <a:gd name="T60" fmla="*/ 25 w 245"/>
                      <a:gd name="T61" fmla="*/ 81 h 98"/>
                      <a:gd name="T62" fmla="*/ 33 w 245"/>
                      <a:gd name="T63" fmla="*/ 81 h 98"/>
                      <a:gd name="T64" fmla="*/ 33 w 245"/>
                      <a:gd name="T65" fmla="*/ 90 h 98"/>
                      <a:gd name="T66" fmla="*/ 49 w 245"/>
                      <a:gd name="T67" fmla="*/ 97 h 98"/>
                      <a:gd name="T68" fmla="*/ 65 w 245"/>
                      <a:gd name="T69" fmla="*/ 90 h 98"/>
                      <a:gd name="T70" fmla="*/ 74 w 245"/>
                      <a:gd name="T71" fmla="*/ 90 h 98"/>
                      <a:gd name="T72" fmla="*/ 90 w 245"/>
                      <a:gd name="T73" fmla="*/ 97 h 98"/>
                      <a:gd name="T74" fmla="*/ 98 w 245"/>
                      <a:gd name="T75" fmla="*/ 97 h 98"/>
                      <a:gd name="T76" fmla="*/ 114 w 245"/>
                      <a:gd name="T77" fmla="*/ 90 h 98"/>
                      <a:gd name="T78" fmla="*/ 130 w 245"/>
                      <a:gd name="T79" fmla="*/ 90 h 98"/>
                      <a:gd name="T80" fmla="*/ 130 w 245"/>
                      <a:gd name="T81" fmla="*/ 97 h 98"/>
                      <a:gd name="T82" fmla="*/ 139 w 245"/>
                      <a:gd name="T83" fmla="*/ 97 h 98"/>
                      <a:gd name="T84" fmla="*/ 139 w 245"/>
                      <a:gd name="T85" fmla="*/ 90 h 98"/>
                      <a:gd name="T86" fmla="*/ 164 w 245"/>
                      <a:gd name="T87" fmla="*/ 81 h 98"/>
                      <a:gd name="T88" fmla="*/ 170 w 245"/>
                      <a:gd name="T89" fmla="*/ 90 h 98"/>
                      <a:gd name="T90" fmla="*/ 195 w 245"/>
                      <a:gd name="T91" fmla="*/ 81 h 98"/>
                      <a:gd name="T92" fmla="*/ 219 w 245"/>
                      <a:gd name="T93" fmla="*/ 81 h 98"/>
                      <a:gd name="T94" fmla="*/ 219 w 245"/>
                      <a:gd name="T95" fmla="*/ 73 h 98"/>
                      <a:gd name="T96" fmla="*/ 244 w 245"/>
                      <a:gd name="T97" fmla="*/ 81 h 98"/>
                      <a:gd name="T98" fmla="*/ 236 w 245"/>
                      <a:gd name="T99" fmla="*/ 41 h 98"/>
                      <a:gd name="T100" fmla="*/ 244 w 245"/>
                      <a:gd name="T101" fmla="*/ 3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5" h="98">
                        <a:moveTo>
                          <a:pt x="244" y="32"/>
                        </a:moveTo>
                        <a:lnTo>
                          <a:pt x="236" y="32"/>
                        </a:lnTo>
                        <a:lnTo>
                          <a:pt x="227" y="8"/>
                        </a:lnTo>
                        <a:lnTo>
                          <a:pt x="204" y="8"/>
                        </a:lnTo>
                        <a:lnTo>
                          <a:pt x="179" y="16"/>
                        </a:lnTo>
                        <a:lnTo>
                          <a:pt x="145" y="16"/>
                        </a:lnTo>
                        <a:lnTo>
                          <a:pt x="122" y="0"/>
                        </a:lnTo>
                        <a:lnTo>
                          <a:pt x="98" y="0"/>
                        </a:lnTo>
                        <a:lnTo>
                          <a:pt x="74" y="16"/>
                        </a:lnTo>
                        <a:lnTo>
                          <a:pt x="58" y="16"/>
                        </a:lnTo>
                        <a:lnTo>
                          <a:pt x="40" y="16"/>
                        </a:lnTo>
                        <a:lnTo>
                          <a:pt x="33" y="0"/>
                        </a:lnTo>
                        <a:lnTo>
                          <a:pt x="17" y="0"/>
                        </a:lnTo>
                        <a:lnTo>
                          <a:pt x="8" y="8"/>
                        </a:lnTo>
                        <a:lnTo>
                          <a:pt x="0" y="25"/>
                        </a:lnTo>
                        <a:lnTo>
                          <a:pt x="8" y="25"/>
                        </a:lnTo>
                        <a:lnTo>
                          <a:pt x="8" y="32"/>
                        </a:lnTo>
                        <a:lnTo>
                          <a:pt x="25" y="16"/>
                        </a:lnTo>
                        <a:lnTo>
                          <a:pt x="40" y="16"/>
                        </a:lnTo>
                        <a:lnTo>
                          <a:pt x="49" y="25"/>
                        </a:lnTo>
                        <a:lnTo>
                          <a:pt x="40" y="25"/>
                        </a:lnTo>
                        <a:lnTo>
                          <a:pt x="40" y="32"/>
                        </a:lnTo>
                        <a:lnTo>
                          <a:pt x="17" y="32"/>
                        </a:lnTo>
                        <a:lnTo>
                          <a:pt x="8" y="41"/>
                        </a:lnTo>
                        <a:lnTo>
                          <a:pt x="8" y="48"/>
                        </a:lnTo>
                        <a:lnTo>
                          <a:pt x="17" y="41"/>
                        </a:lnTo>
                        <a:lnTo>
                          <a:pt x="17" y="48"/>
                        </a:lnTo>
                        <a:lnTo>
                          <a:pt x="8" y="57"/>
                        </a:lnTo>
                        <a:lnTo>
                          <a:pt x="8" y="65"/>
                        </a:lnTo>
                        <a:lnTo>
                          <a:pt x="17" y="73"/>
                        </a:lnTo>
                        <a:lnTo>
                          <a:pt x="25" y="81"/>
                        </a:lnTo>
                        <a:lnTo>
                          <a:pt x="33" y="81"/>
                        </a:lnTo>
                        <a:lnTo>
                          <a:pt x="33" y="90"/>
                        </a:lnTo>
                        <a:lnTo>
                          <a:pt x="49" y="97"/>
                        </a:lnTo>
                        <a:lnTo>
                          <a:pt x="65" y="90"/>
                        </a:lnTo>
                        <a:lnTo>
                          <a:pt x="74" y="90"/>
                        </a:lnTo>
                        <a:lnTo>
                          <a:pt x="90" y="97"/>
                        </a:lnTo>
                        <a:lnTo>
                          <a:pt x="98" y="97"/>
                        </a:lnTo>
                        <a:lnTo>
                          <a:pt x="114" y="90"/>
                        </a:lnTo>
                        <a:lnTo>
                          <a:pt x="130" y="90"/>
                        </a:lnTo>
                        <a:lnTo>
                          <a:pt x="130" y="97"/>
                        </a:lnTo>
                        <a:lnTo>
                          <a:pt x="139" y="97"/>
                        </a:lnTo>
                        <a:lnTo>
                          <a:pt x="139" y="90"/>
                        </a:lnTo>
                        <a:lnTo>
                          <a:pt x="164" y="81"/>
                        </a:lnTo>
                        <a:lnTo>
                          <a:pt x="170" y="90"/>
                        </a:lnTo>
                        <a:lnTo>
                          <a:pt x="195" y="81"/>
                        </a:lnTo>
                        <a:lnTo>
                          <a:pt x="219" y="81"/>
                        </a:lnTo>
                        <a:lnTo>
                          <a:pt x="219" y="73"/>
                        </a:lnTo>
                        <a:lnTo>
                          <a:pt x="244" y="81"/>
                        </a:lnTo>
                        <a:lnTo>
                          <a:pt x="236" y="41"/>
                        </a:lnTo>
                        <a:lnTo>
                          <a:pt x="244" y="32"/>
                        </a:lnTo>
                      </a:path>
                    </a:pathLst>
                  </a:custGeom>
                  <a:grpFill/>
                  <a:ln w="3175" cap="rnd" cmpd="sng">
                    <a:solidFill>
                      <a:schemeClr val="bg1"/>
                    </a:solidFill>
                    <a:prstDash val="solid"/>
                    <a:round/>
                    <a:headEnd/>
                    <a:tailEnd/>
                  </a:ln>
                  <a:effectLst/>
                </p:spPr>
                <p:txBody>
                  <a:bodyPr/>
                  <a:lstStyle/>
                  <a:p>
                    <a:endParaRPr lang="de-DE" dirty="0"/>
                  </a:p>
                </p:txBody>
              </p:sp>
              <p:sp>
                <p:nvSpPr>
                  <p:cNvPr id="911" name="Freeform 76"/>
                  <p:cNvSpPr>
                    <a:spLocks/>
                  </p:cNvSpPr>
                  <p:nvPr/>
                </p:nvSpPr>
                <p:spPr bwMode="gray">
                  <a:xfrm>
                    <a:off x="5219230" y="3100930"/>
                    <a:ext cx="216245" cy="466167"/>
                  </a:xfrm>
                  <a:custGeom>
                    <a:avLst/>
                    <a:gdLst>
                      <a:gd name="T0" fmla="*/ 106 w 141"/>
                      <a:gd name="T1" fmla="*/ 40 h 308"/>
                      <a:gd name="T2" fmla="*/ 106 w 141"/>
                      <a:gd name="T3" fmla="*/ 65 h 308"/>
                      <a:gd name="T4" fmla="*/ 124 w 141"/>
                      <a:gd name="T5" fmla="*/ 81 h 308"/>
                      <a:gd name="T6" fmla="*/ 115 w 141"/>
                      <a:gd name="T7" fmla="*/ 105 h 308"/>
                      <a:gd name="T8" fmla="*/ 124 w 141"/>
                      <a:gd name="T9" fmla="*/ 145 h 308"/>
                      <a:gd name="T10" fmla="*/ 115 w 141"/>
                      <a:gd name="T11" fmla="*/ 170 h 308"/>
                      <a:gd name="T12" fmla="*/ 131 w 141"/>
                      <a:gd name="T13" fmla="*/ 195 h 308"/>
                      <a:gd name="T14" fmla="*/ 124 w 141"/>
                      <a:gd name="T15" fmla="*/ 210 h 308"/>
                      <a:gd name="T16" fmla="*/ 140 w 141"/>
                      <a:gd name="T17" fmla="*/ 227 h 308"/>
                      <a:gd name="T18" fmla="*/ 140 w 141"/>
                      <a:gd name="T19" fmla="*/ 235 h 308"/>
                      <a:gd name="T20" fmla="*/ 115 w 141"/>
                      <a:gd name="T21" fmla="*/ 276 h 308"/>
                      <a:gd name="T22" fmla="*/ 91 w 141"/>
                      <a:gd name="T23" fmla="*/ 292 h 308"/>
                      <a:gd name="T24" fmla="*/ 83 w 141"/>
                      <a:gd name="T25" fmla="*/ 292 h 308"/>
                      <a:gd name="T26" fmla="*/ 41 w 141"/>
                      <a:gd name="T27" fmla="*/ 307 h 308"/>
                      <a:gd name="T28" fmla="*/ 9 w 141"/>
                      <a:gd name="T29" fmla="*/ 292 h 308"/>
                      <a:gd name="T30" fmla="*/ 18 w 141"/>
                      <a:gd name="T31" fmla="*/ 267 h 308"/>
                      <a:gd name="T32" fmla="*/ 9 w 141"/>
                      <a:gd name="T33" fmla="*/ 242 h 308"/>
                      <a:gd name="T34" fmla="*/ 18 w 141"/>
                      <a:gd name="T35" fmla="*/ 227 h 308"/>
                      <a:gd name="T36" fmla="*/ 49 w 141"/>
                      <a:gd name="T37" fmla="*/ 177 h 308"/>
                      <a:gd name="T38" fmla="*/ 59 w 141"/>
                      <a:gd name="T39" fmla="*/ 170 h 308"/>
                      <a:gd name="T40" fmla="*/ 59 w 141"/>
                      <a:gd name="T41" fmla="*/ 153 h 308"/>
                      <a:gd name="T42" fmla="*/ 49 w 141"/>
                      <a:gd name="T43" fmla="*/ 145 h 308"/>
                      <a:gd name="T44" fmla="*/ 41 w 141"/>
                      <a:gd name="T45" fmla="*/ 145 h 308"/>
                      <a:gd name="T46" fmla="*/ 34 w 141"/>
                      <a:gd name="T47" fmla="*/ 71 h 308"/>
                      <a:gd name="T48" fmla="*/ 0 w 141"/>
                      <a:gd name="T49" fmla="*/ 40 h 308"/>
                      <a:gd name="T50" fmla="*/ 9 w 141"/>
                      <a:gd name="T51" fmla="*/ 31 h 308"/>
                      <a:gd name="T52" fmla="*/ 25 w 141"/>
                      <a:gd name="T53" fmla="*/ 49 h 308"/>
                      <a:gd name="T54" fmla="*/ 59 w 141"/>
                      <a:gd name="T55" fmla="*/ 49 h 308"/>
                      <a:gd name="T56" fmla="*/ 66 w 141"/>
                      <a:gd name="T57" fmla="*/ 40 h 308"/>
                      <a:gd name="T58" fmla="*/ 74 w 141"/>
                      <a:gd name="T59" fmla="*/ 8 h 308"/>
                      <a:gd name="T60" fmla="*/ 91 w 141"/>
                      <a:gd name="T61" fmla="*/ 0 h 308"/>
                      <a:gd name="T62" fmla="*/ 115 w 141"/>
                      <a:gd name="T63" fmla="*/ 16 h 308"/>
                      <a:gd name="T64" fmla="*/ 106 w 141"/>
                      <a:gd name="T65" fmla="*/ 4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 h="308">
                        <a:moveTo>
                          <a:pt x="106" y="40"/>
                        </a:moveTo>
                        <a:lnTo>
                          <a:pt x="106" y="65"/>
                        </a:lnTo>
                        <a:lnTo>
                          <a:pt x="124" y="81"/>
                        </a:lnTo>
                        <a:lnTo>
                          <a:pt x="115" y="105"/>
                        </a:lnTo>
                        <a:lnTo>
                          <a:pt x="124" y="145"/>
                        </a:lnTo>
                        <a:lnTo>
                          <a:pt x="115" y="170"/>
                        </a:lnTo>
                        <a:lnTo>
                          <a:pt x="131" y="195"/>
                        </a:lnTo>
                        <a:lnTo>
                          <a:pt x="124" y="210"/>
                        </a:lnTo>
                        <a:lnTo>
                          <a:pt x="140" y="227"/>
                        </a:lnTo>
                        <a:lnTo>
                          <a:pt x="140" y="235"/>
                        </a:lnTo>
                        <a:lnTo>
                          <a:pt x="115" y="276"/>
                        </a:lnTo>
                        <a:lnTo>
                          <a:pt x="91" y="292"/>
                        </a:lnTo>
                        <a:lnTo>
                          <a:pt x="83" y="292"/>
                        </a:lnTo>
                        <a:lnTo>
                          <a:pt x="41" y="307"/>
                        </a:lnTo>
                        <a:lnTo>
                          <a:pt x="9" y="292"/>
                        </a:lnTo>
                        <a:lnTo>
                          <a:pt x="18" y="267"/>
                        </a:lnTo>
                        <a:lnTo>
                          <a:pt x="9" y="242"/>
                        </a:lnTo>
                        <a:lnTo>
                          <a:pt x="18" y="227"/>
                        </a:lnTo>
                        <a:lnTo>
                          <a:pt x="49" y="177"/>
                        </a:lnTo>
                        <a:lnTo>
                          <a:pt x="59" y="170"/>
                        </a:lnTo>
                        <a:lnTo>
                          <a:pt x="59" y="153"/>
                        </a:lnTo>
                        <a:lnTo>
                          <a:pt x="49" y="145"/>
                        </a:lnTo>
                        <a:lnTo>
                          <a:pt x="41" y="145"/>
                        </a:lnTo>
                        <a:lnTo>
                          <a:pt x="34" y="71"/>
                        </a:lnTo>
                        <a:lnTo>
                          <a:pt x="0" y="40"/>
                        </a:lnTo>
                        <a:lnTo>
                          <a:pt x="9" y="31"/>
                        </a:lnTo>
                        <a:lnTo>
                          <a:pt x="25" y="49"/>
                        </a:lnTo>
                        <a:lnTo>
                          <a:pt x="59" y="49"/>
                        </a:lnTo>
                        <a:lnTo>
                          <a:pt x="66" y="40"/>
                        </a:lnTo>
                        <a:lnTo>
                          <a:pt x="74" y="8"/>
                        </a:lnTo>
                        <a:lnTo>
                          <a:pt x="91" y="0"/>
                        </a:lnTo>
                        <a:lnTo>
                          <a:pt x="115" y="16"/>
                        </a:lnTo>
                        <a:lnTo>
                          <a:pt x="106" y="40"/>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912" name="Freeform 103"/>
                  <p:cNvSpPr>
                    <a:spLocks/>
                  </p:cNvSpPr>
                  <p:nvPr/>
                </p:nvSpPr>
                <p:spPr bwMode="gray">
                  <a:xfrm>
                    <a:off x="5270716" y="3701374"/>
                    <a:ext cx="189215" cy="162145"/>
                  </a:xfrm>
                  <a:custGeom>
                    <a:avLst/>
                    <a:gdLst>
                      <a:gd name="T0" fmla="*/ 112 w 123"/>
                      <a:gd name="T1" fmla="*/ 88 h 107"/>
                      <a:gd name="T2" fmla="*/ 106 w 123"/>
                      <a:gd name="T3" fmla="*/ 72 h 107"/>
                      <a:gd name="T4" fmla="*/ 106 w 123"/>
                      <a:gd name="T5" fmla="*/ 65 h 107"/>
                      <a:gd name="T6" fmla="*/ 112 w 123"/>
                      <a:gd name="T7" fmla="*/ 72 h 107"/>
                      <a:gd name="T8" fmla="*/ 122 w 123"/>
                      <a:gd name="T9" fmla="*/ 57 h 107"/>
                      <a:gd name="T10" fmla="*/ 112 w 123"/>
                      <a:gd name="T11" fmla="*/ 57 h 107"/>
                      <a:gd name="T12" fmla="*/ 97 w 123"/>
                      <a:gd name="T13" fmla="*/ 32 h 107"/>
                      <a:gd name="T14" fmla="*/ 97 w 123"/>
                      <a:gd name="T15" fmla="*/ 16 h 107"/>
                      <a:gd name="T16" fmla="*/ 90 w 123"/>
                      <a:gd name="T17" fmla="*/ 7 h 107"/>
                      <a:gd name="T18" fmla="*/ 65 w 123"/>
                      <a:gd name="T19" fmla="*/ 0 h 107"/>
                      <a:gd name="T20" fmla="*/ 49 w 123"/>
                      <a:gd name="T21" fmla="*/ 16 h 107"/>
                      <a:gd name="T22" fmla="*/ 49 w 123"/>
                      <a:gd name="T23" fmla="*/ 25 h 107"/>
                      <a:gd name="T24" fmla="*/ 32 w 123"/>
                      <a:gd name="T25" fmla="*/ 32 h 107"/>
                      <a:gd name="T26" fmla="*/ 32 w 123"/>
                      <a:gd name="T27" fmla="*/ 47 h 107"/>
                      <a:gd name="T28" fmla="*/ 25 w 123"/>
                      <a:gd name="T29" fmla="*/ 47 h 107"/>
                      <a:gd name="T30" fmla="*/ 7 w 123"/>
                      <a:gd name="T31" fmla="*/ 57 h 107"/>
                      <a:gd name="T32" fmla="*/ 0 w 123"/>
                      <a:gd name="T33" fmla="*/ 57 h 107"/>
                      <a:gd name="T34" fmla="*/ 7 w 123"/>
                      <a:gd name="T35" fmla="*/ 72 h 107"/>
                      <a:gd name="T36" fmla="*/ 0 w 123"/>
                      <a:gd name="T37" fmla="*/ 88 h 107"/>
                      <a:gd name="T38" fmla="*/ 0 w 123"/>
                      <a:gd name="T39" fmla="*/ 106 h 107"/>
                      <a:gd name="T40" fmla="*/ 15 w 123"/>
                      <a:gd name="T41" fmla="*/ 97 h 107"/>
                      <a:gd name="T42" fmla="*/ 32 w 123"/>
                      <a:gd name="T43" fmla="*/ 97 h 107"/>
                      <a:gd name="T44" fmla="*/ 57 w 123"/>
                      <a:gd name="T45" fmla="*/ 106 h 107"/>
                      <a:gd name="T46" fmla="*/ 65 w 123"/>
                      <a:gd name="T47" fmla="*/ 106 h 107"/>
                      <a:gd name="T48" fmla="*/ 72 w 123"/>
                      <a:gd name="T49" fmla="*/ 106 h 107"/>
                      <a:gd name="T50" fmla="*/ 81 w 123"/>
                      <a:gd name="T51" fmla="*/ 106 h 107"/>
                      <a:gd name="T52" fmla="*/ 97 w 123"/>
                      <a:gd name="T53" fmla="*/ 106 h 107"/>
                      <a:gd name="T54" fmla="*/ 106 w 123"/>
                      <a:gd name="T55" fmla="*/ 88 h 107"/>
                      <a:gd name="T56" fmla="*/ 112 w 123"/>
                      <a:gd name="T57" fmla="*/ 8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3" h="107">
                        <a:moveTo>
                          <a:pt x="112" y="88"/>
                        </a:moveTo>
                        <a:lnTo>
                          <a:pt x="106" y="72"/>
                        </a:lnTo>
                        <a:lnTo>
                          <a:pt x="106" y="65"/>
                        </a:lnTo>
                        <a:lnTo>
                          <a:pt x="112" y="72"/>
                        </a:lnTo>
                        <a:lnTo>
                          <a:pt x="122" y="57"/>
                        </a:lnTo>
                        <a:lnTo>
                          <a:pt x="112" y="57"/>
                        </a:lnTo>
                        <a:lnTo>
                          <a:pt x="97" y="32"/>
                        </a:lnTo>
                        <a:lnTo>
                          <a:pt x="97" y="16"/>
                        </a:lnTo>
                        <a:lnTo>
                          <a:pt x="90" y="7"/>
                        </a:lnTo>
                        <a:lnTo>
                          <a:pt x="65" y="0"/>
                        </a:lnTo>
                        <a:lnTo>
                          <a:pt x="49" y="16"/>
                        </a:lnTo>
                        <a:lnTo>
                          <a:pt x="49" y="25"/>
                        </a:lnTo>
                        <a:lnTo>
                          <a:pt x="32" y="32"/>
                        </a:lnTo>
                        <a:lnTo>
                          <a:pt x="32" y="47"/>
                        </a:lnTo>
                        <a:lnTo>
                          <a:pt x="25" y="47"/>
                        </a:lnTo>
                        <a:lnTo>
                          <a:pt x="7" y="57"/>
                        </a:lnTo>
                        <a:lnTo>
                          <a:pt x="0" y="57"/>
                        </a:lnTo>
                        <a:lnTo>
                          <a:pt x="7" y="72"/>
                        </a:lnTo>
                        <a:lnTo>
                          <a:pt x="0" y="88"/>
                        </a:lnTo>
                        <a:lnTo>
                          <a:pt x="0" y="106"/>
                        </a:lnTo>
                        <a:lnTo>
                          <a:pt x="15" y="97"/>
                        </a:lnTo>
                        <a:lnTo>
                          <a:pt x="32" y="97"/>
                        </a:lnTo>
                        <a:lnTo>
                          <a:pt x="57" y="106"/>
                        </a:lnTo>
                        <a:lnTo>
                          <a:pt x="65" y="106"/>
                        </a:lnTo>
                        <a:lnTo>
                          <a:pt x="72" y="106"/>
                        </a:lnTo>
                        <a:lnTo>
                          <a:pt x="81" y="106"/>
                        </a:lnTo>
                        <a:lnTo>
                          <a:pt x="97" y="106"/>
                        </a:lnTo>
                        <a:lnTo>
                          <a:pt x="106" y="88"/>
                        </a:lnTo>
                        <a:lnTo>
                          <a:pt x="112" y="88"/>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913" name="Freeform 104"/>
                  <p:cNvSpPr>
                    <a:spLocks/>
                  </p:cNvSpPr>
                  <p:nvPr/>
                </p:nvSpPr>
                <p:spPr bwMode="gray">
                  <a:xfrm>
                    <a:off x="5246260" y="3835651"/>
                    <a:ext cx="361695" cy="234351"/>
                  </a:xfrm>
                  <a:custGeom>
                    <a:avLst/>
                    <a:gdLst>
                      <a:gd name="T0" fmla="*/ 97 w 235"/>
                      <a:gd name="T1" fmla="*/ 139 h 155"/>
                      <a:gd name="T2" fmla="*/ 81 w 235"/>
                      <a:gd name="T3" fmla="*/ 139 h 155"/>
                      <a:gd name="T4" fmla="*/ 81 w 235"/>
                      <a:gd name="T5" fmla="*/ 130 h 155"/>
                      <a:gd name="T6" fmla="*/ 88 w 235"/>
                      <a:gd name="T7" fmla="*/ 114 h 155"/>
                      <a:gd name="T8" fmla="*/ 106 w 235"/>
                      <a:gd name="T9" fmla="*/ 114 h 155"/>
                      <a:gd name="T10" fmla="*/ 106 w 235"/>
                      <a:gd name="T11" fmla="*/ 106 h 155"/>
                      <a:gd name="T12" fmla="*/ 97 w 235"/>
                      <a:gd name="T13" fmla="*/ 90 h 155"/>
                      <a:gd name="T14" fmla="*/ 97 w 235"/>
                      <a:gd name="T15" fmla="*/ 81 h 155"/>
                      <a:gd name="T16" fmla="*/ 73 w 235"/>
                      <a:gd name="T17" fmla="*/ 74 h 155"/>
                      <a:gd name="T18" fmla="*/ 56 w 235"/>
                      <a:gd name="T19" fmla="*/ 81 h 155"/>
                      <a:gd name="T20" fmla="*/ 41 w 235"/>
                      <a:gd name="T21" fmla="*/ 90 h 155"/>
                      <a:gd name="T22" fmla="*/ 31 w 235"/>
                      <a:gd name="T23" fmla="*/ 90 h 155"/>
                      <a:gd name="T24" fmla="*/ 7 w 235"/>
                      <a:gd name="T25" fmla="*/ 90 h 155"/>
                      <a:gd name="T26" fmla="*/ 0 w 235"/>
                      <a:gd name="T27" fmla="*/ 81 h 155"/>
                      <a:gd name="T28" fmla="*/ 7 w 235"/>
                      <a:gd name="T29" fmla="*/ 66 h 155"/>
                      <a:gd name="T30" fmla="*/ 16 w 235"/>
                      <a:gd name="T31" fmla="*/ 49 h 155"/>
                      <a:gd name="T32" fmla="*/ 23 w 235"/>
                      <a:gd name="T33" fmla="*/ 41 h 155"/>
                      <a:gd name="T34" fmla="*/ 16 w 235"/>
                      <a:gd name="T35" fmla="*/ 18 h 155"/>
                      <a:gd name="T36" fmla="*/ 31 w 235"/>
                      <a:gd name="T37" fmla="*/ 9 h 155"/>
                      <a:gd name="T38" fmla="*/ 48 w 235"/>
                      <a:gd name="T39" fmla="*/ 9 h 155"/>
                      <a:gd name="T40" fmla="*/ 73 w 235"/>
                      <a:gd name="T41" fmla="*/ 18 h 155"/>
                      <a:gd name="T42" fmla="*/ 81 w 235"/>
                      <a:gd name="T43" fmla="*/ 18 h 155"/>
                      <a:gd name="T44" fmla="*/ 88 w 235"/>
                      <a:gd name="T45" fmla="*/ 18 h 155"/>
                      <a:gd name="T46" fmla="*/ 97 w 235"/>
                      <a:gd name="T47" fmla="*/ 18 h 155"/>
                      <a:gd name="T48" fmla="*/ 113 w 235"/>
                      <a:gd name="T49" fmla="*/ 18 h 155"/>
                      <a:gd name="T50" fmla="*/ 122 w 235"/>
                      <a:gd name="T51" fmla="*/ 0 h 155"/>
                      <a:gd name="T52" fmla="*/ 128 w 235"/>
                      <a:gd name="T53" fmla="*/ 0 h 155"/>
                      <a:gd name="T54" fmla="*/ 153 w 235"/>
                      <a:gd name="T55" fmla="*/ 0 h 155"/>
                      <a:gd name="T56" fmla="*/ 162 w 235"/>
                      <a:gd name="T57" fmla="*/ 9 h 155"/>
                      <a:gd name="T58" fmla="*/ 153 w 235"/>
                      <a:gd name="T59" fmla="*/ 9 h 155"/>
                      <a:gd name="T60" fmla="*/ 162 w 235"/>
                      <a:gd name="T61" fmla="*/ 18 h 155"/>
                      <a:gd name="T62" fmla="*/ 170 w 235"/>
                      <a:gd name="T63" fmla="*/ 18 h 155"/>
                      <a:gd name="T64" fmla="*/ 178 w 235"/>
                      <a:gd name="T65" fmla="*/ 33 h 155"/>
                      <a:gd name="T66" fmla="*/ 187 w 235"/>
                      <a:gd name="T67" fmla="*/ 41 h 155"/>
                      <a:gd name="T68" fmla="*/ 193 w 235"/>
                      <a:gd name="T69" fmla="*/ 33 h 155"/>
                      <a:gd name="T70" fmla="*/ 235 w 235"/>
                      <a:gd name="T71" fmla="*/ 58 h 155"/>
                      <a:gd name="T72" fmla="*/ 227 w 235"/>
                      <a:gd name="T73" fmla="*/ 90 h 155"/>
                      <a:gd name="T74" fmla="*/ 218 w 235"/>
                      <a:gd name="T75" fmla="*/ 81 h 155"/>
                      <a:gd name="T76" fmla="*/ 212 w 235"/>
                      <a:gd name="T77" fmla="*/ 90 h 155"/>
                      <a:gd name="T78" fmla="*/ 212 w 235"/>
                      <a:gd name="T79" fmla="*/ 106 h 155"/>
                      <a:gd name="T80" fmla="*/ 203 w 235"/>
                      <a:gd name="T81" fmla="*/ 106 h 155"/>
                      <a:gd name="T82" fmla="*/ 162 w 235"/>
                      <a:gd name="T83" fmla="*/ 130 h 155"/>
                      <a:gd name="T84" fmla="*/ 178 w 235"/>
                      <a:gd name="T85" fmla="*/ 139 h 155"/>
                      <a:gd name="T86" fmla="*/ 178 w 235"/>
                      <a:gd name="T87" fmla="*/ 139 h 155"/>
                      <a:gd name="T88" fmla="*/ 153 w 235"/>
                      <a:gd name="T89" fmla="*/ 155 h 155"/>
                      <a:gd name="T90" fmla="*/ 146 w 235"/>
                      <a:gd name="T91" fmla="*/ 155 h 155"/>
                      <a:gd name="T92" fmla="*/ 146 w 235"/>
                      <a:gd name="T93" fmla="*/ 146 h 155"/>
                      <a:gd name="T94" fmla="*/ 138 w 235"/>
                      <a:gd name="T95" fmla="*/ 139 h 155"/>
                      <a:gd name="T96" fmla="*/ 153 w 235"/>
                      <a:gd name="T97" fmla="*/ 130 h 155"/>
                      <a:gd name="T98" fmla="*/ 128 w 235"/>
                      <a:gd name="T99" fmla="*/ 121 h 155"/>
                      <a:gd name="T100" fmla="*/ 128 w 235"/>
                      <a:gd name="T101" fmla="*/ 114 h 155"/>
                      <a:gd name="T102" fmla="*/ 113 w 235"/>
                      <a:gd name="T103" fmla="*/ 114 h 155"/>
                      <a:gd name="T104" fmla="*/ 106 w 235"/>
                      <a:gd name="T105" fmla="*/ 130 h 155"/>
                      <a:gd name="T106" fmla="*/ 97 w 235"/>
                      <a:gd name="T107" fmla="*/ 130 h 155"/>
                      <a:gd name="T108" fmla="*/ 97 w 235"/>
                      <a:gd name="T109" fmla="*/ 13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5" h="155">
                        <a:moveTo>
                          <a:pt x="97" y="139"/>
                        </a:moveTo>
                        <a:lnTo>
                          <a:pt x="81" y="139"/>
                        </a:lnTo>
                        <a:lnTo>
                          <a:pt x="81" y="130"/>
                        </a:lnTo>
                        <a:lnTo>
                          <a:pt x="88" y="114"/>
                        </a:lnTo>
                        <a:lnTo>
                          <a:pt x="106" y="114"/>
                        </a:lnTo>
                        <a:lnTo>
                          <a:pt x="106" y="106"/>
                        </a:lnTo>
                        <a:lnTo>
                          <a:pt x="97" y="90"/>
                        </a:lnTo>
                        <a:lnTo>
                          <a:pt x="97" y="81"/>
                        </a:lnTo>
                        <a:lnTo>
                          <a:pt x="73" y="74"/>
                        </a:lnTo>
                        <a:lnTo>
                          <a:pt x="56" y="81"/>
                        </a:lnTo>
                        <a:lnTo>
                          <a:pt x="41" y="90"/>
                        </a:lnTo>
                        <a:lnTo>
                          <a:pt x="31" y="90"/>
                        </a:lnTo>
                        <a:lnTo>
                          <a:pt x="7" y="90"/>
                        </a:lnTo>
                        <a:lnTo>
                          <a:pt x="0" y="81"/>
                        </a:lnTo>
                        <a:lnTo>
                          <a:pt x="7" y="66"/>
                        </a:lnTo>
                        <a:lnTo>
                          <a:pt x="16" y="49"/>
                        </a:lnTo>
                        <a:lnTo>
                          <a:pt x="23" y="41"/>
                        </a:lnTo>
                        <a:lnTo>
                          <a:pt x="16" y="18"/>
                        </a:lnTo>
                        <a:lnTo>
                          <a:pt x="31" y="9"/>
                        </a:lnTo>
                        <a:lnTo>
                          <a:pt x="48" y="9"/>
                        </a:lnTo>
                        <a:lnTo>
                          <a:pt x="73" y="18"/>
                        </a:lnTo>
                        <a:lnTo>
                          <a:pt x="81" y="18"/>
                        </a:lnTo>
                        <a:lnTo>
                          <a:pt x="88" y="18"/>
                        </a:lnTo>
                        <a:lnTo>
                          <a:pt x="97" y="18"/>
                        </a:lnTo>
                        <a:lnTo>
                          <a:pt x="113" y="18"/>
                        </a:lnTo>
                        <a:lnTo>
                          <a:pt x="122" y="0"/>
                        </a:lnTo>
                        <a:lnTo>
                          <a:pt x="128" y="0"/>
                        </a:lnTo>
                        <a:lnTo>
                          <a:pt x="153" y="0"/>
                        </a:lnTo>
                        <a:lnTo>
                          <a:pt x="162" y="9"/>
                        </a:lnTo>
                        <a:lnTo>
                          <a:pt x="153" y="9"/>
                        </a:lnTo>
                        <a:lnTo>
                          <a:pt x="162" y="18"/>
                        </a:lnTo>
                        <a:lnTo>
                          <a:pt x="170" y="18"/>
                        </a:lnTo>
                        <a:lnTo>
                          <a:pt x="178" y="33"/>
                        </a:lnTo>
                        <a:lnTo>
                          <a:pt x="187" y="41"/>
                        </a:lnTo>
                        <a:lnTo>
                          <a:pt x="193" y="33"/>
                        </a:lnTo>
                        <a:lnTo>
                          <a:pt x="235" y="58"/>
                        </a:lnTo>
                        <a:lnTo>
                          <a:pt x="227" y="90"/>
                        </a:lnTo>
                        <a:lnTo>
                          <a:pt x="218" y="81"/>
                        </a:lnTo>
                        <a:lnTo>
                          <a:pt x="212" y="90"/>
                        </a:lnTo>
                        <a:lnTo>
                          <a:pt x="212" y="106"/>
                        </a:lnTo>
                        <a:lnTo>
                          <a:pt x="203" y="106"/>
                        </a:lnTo>
                        <a:lnTo>
                          <a:pt x="162" y="130"/>
                        </a:lnTo>
                        <a:lnTo>
                          <a:pt x="178" y="139"/>
                        </a:lnTo>
                        <a:lnTo>
                          <a:pt x="178" y="139"/>
                        </a:lnTo>
                        <a:lnTo>
                          <a:pt x="153" y="155"/>
                        </a:lnTo>
                        <a:lnTo>
                          <a:pt x="146" y="155"/>
                        </a:lnTo>
                        <a:lnTo>
                          <a:pt x="146" y="146"/>
                        </a:lnTo>
                        <a:lnTo>
                          <a:pt x="138" y="139"/>
                        </a:lnTo>
                        <a:lnTo>
                          <a:pt x="153" y="130"/>
                        </a:lnTo>
                        <a:lnTo>
                          <a:pt x="128" y="121"/>
                        </a:lnTo>
                        <a:lnTo>
                          <a:pt x="128" y="114"/>
                        </a:lnTo>
                        <a:lnTo>
                          <a:pt x="113" y="114"/>
                        </a:lnTo>
                        <a:lnTo>
                          <a:pt x="106" y="130"/>
                        </a:lnTo>
                        <a:lnTo>
                          <a:pt x="97" y="130"/>
                        </a:lnTo>
                        <a:lnTo>
                          <a:pt x="97" y="139"/>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914" name="Freeform 105"/>
                  <p:cNvSpPr>
                    <a:spLocks/>
                  </p:cNvSpPr>
                  <p:nvPr/>
                </p:nvSpPr>
                <p:spPr bwMode="gray">
                  <a:xfrm>
                    <a:off x="5232101" y="3641837"/>
                    <a:ext cx="140302" cy="86140"/>
                  </a:xfrm>
                  <a:custGeom>
                    <a:avLst/>
                    <a:gdLst>
                      <a:gd name="T0" fmla="*/ 40 w 91"/>
                      <a:gd name="T1" fmla="*/ 0 h 57"/>
                      <a:gd name="T2" fmla="*/ 40 w 91"/>
                      <a:gd name="T3" fmla="*/ 23 h 57"/>
                      <a:gd name="T4" fmla="*/ 25 w 91"/>
                      <a:gd name="T5" fmla="*/ 23 h 57"/>
                      <a:gd name="T6" fmla="*/ 16 w 91"/>
                      <a:gd name="T7" fmla="*/ 7 h 57"/>
                      <a:gd name="T8" fmla="*/ 9 w 91"/>
                      <a:gd name="T9" fmla="*/ 15 h 57"/>
                      <a:gd name="T10" fmla="*/ 0 w 91"/>
                      <a:gd name="T11" fmla="*/ 32 h 57"/>
                      <a:gd name="T12" fmla="*/ 0 w 91"/>
                      <a:gd name="T13" fmla="*/ 47 h 57"/>
                      <a:gd name="T14" fmla="*/ 9 w 91"/>
                      <a:gd name="T15" fmla="*/ 40 h 57"/>
                      <a:gd name="T16" fmla="*/ 50 w 91"/>
                      <a:gd name="T17" fmla="*/ 40 h 57"/>
                      <a:gd name="T18" fmla="*/ 74 w 91"/>
                      <a:gd name="T19" fmla="*/ 56 h 57"/>
                      <a:gd name="T20" fmla="*/ 90 w 91"/>
                      <a:gd name="T21" fmla="*/ 40 h 57"/>
                      <a:gd name="T22" fmla="*/ 82 w 91"/>
                      <a:gd name="T23" fmla="*/ 23 h 57"/>
                      <a:gd name="T24" fmla="*/ 82 w 91"/>
                      <a:gd name="T25" fmla="*/ 7 h 57"/>
                      <a:gd name="T26" fmla="*/ 65 w 91"/>
                      <a:gd name="T27" fmla="*/ 7 h 57"/>
                      <a:gd name="T28" fmla="*/ 50 w 91"/>
                      <a:gd name="T29" fmla="*/ 0 h 57"/>
                      <a:gd name="T30" fmla="*/ 40 w 91"/>
                      <a:gd name="T3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 h="57">
                        <a:moveTo>
                          <a:pt x="40" y="0"/>
                        </a:moveTo>
                        <a:lnTo>
                          <a:pt x="40" y="23"/>
                        </a:lnTo>
                        <a:lnTo>
                          <a:pt x="25" y="23"/>
                        </a:lnTo>
                        <a:lnTo>
                          <a:pt x="16" y="7"/>
                        </a:lnTo>
                        <a:lnTo>
                          <a:pt x="9" y="15"/>
                        </a:lnTo>
                        <a:lnTo>
                          <a:pt x="0" y="32"/>
                        </a:lnTo>
                        <a:lnTo>
                          <a:pt x="0" y="47"/>
                        </a:lnTo>
                        <a:lnTo>
                          <a:pt x="9" y="40"/>
                        </a:lnTo>
                        <a:lnTo>
                          <a:pt x="50" y="40"/>
                        </a:lnTo>
                        <a:lnTo>
                          <a:pt x="74" y="56"/>
                        </a:lnTo>
                        <a:lnTo>
                          <a:pt x="90" y="40"/>
                        </a:lnTo>
                        <a:lnTo>
                          <a:pt x="82" y="23"/>
                        </a:lnTo>
                        <a:lnTo>
                          <a:pt x="82" y="7"/>
                        </a:lnTo>
                        <a:lnTo>
                          <a:pt x="65" y="7"/>
                        </a:lnTo>
                        <a:lnTo>
                          <a:pt x="50" y="0"/>
                        </a:lnTo>
                        <a:lnTo>
                          <a:pt x="40" y="0"/>
                        </a:lnTo>
                      </a:path>
                    </a:pathLst>
                  </a:custGeom>
                  <a:grpFill/>
                  <a:ln w="3175" cap="rnd" cmpd="sng">
                    <a:solidFill>
                      <a:schemeClr val="bg1"/>
                    </a:solidFill>
                    <a:prstDash val="solid"/>
                    <a:round/>
                    <a:headEnd/>
                    <a:tailEnd/>
                  </a:ln>
                  <a:effectLst/>
                </p:spPr>
                <p:txBody>
                  <a:bodyPr/>
                  <a:lstStyle/>
                  <a:p>
                    <a:endParaRPr lang="de-DE" dirty="0"/>
                  </a:p>
                </p:txBody>
              </p:sp>
              <p:sp>
                <p:nvSpPr>
                  <p:cNvPr id="915" name="Freeform 106"/>
                  <p:cNvSpPr>
                    <a:spLocks/>
                  </p:cNvSpPr>
                  <p:nvPr/>
                </p:nvSpPr>
                <p:spPr bwMode="gray">
                  <a:xfrm>
                    <a:off x="5232101" y="3701374"/>
                    <a:ext cx="115845" cy="88673"/>
                  </a:xfrm>
                  <a:custGeom>
                    <a:avLst/>
                    <a:gdLst>
                      <a:gd name="T0" fmla="*/ 0 w 75"/>
                      <a:gd name="T1" fmla="*/ 25 h 58"/>
                      <a:gd name="T2" fmla="*/ 0 w 75"/>
                      <a:gd name="T3" fmla="*/ 16 h 58"/>
                      <a:gd name="T4" fmla="*/ 0 w 75"/>
                      <a:gd name="T5" fmla="*/ 7 h 58"/>
                      <a:gd name="T6" fmla="*/ 9 w 75"/>
                      <a:gd name="T7" fmla="*/ 0 h 58"/>
                      <a:gd name="T8" fmla="*/ 50 w 75"/>
                      <a:gd name="T9" fmla="*/ 0 h 58"/>
                      <a:gd name="T10" fmla="*/ 74 w 75"/>
                      <a:gd name="T11" fmla="*/ 16 h 58"/>
                      <a:gd name="T12" fmla="*/ 74 w 75"/>
                      <a:gd name="T13" fmla="*/ 25 h 58"/>
                      <a:gd name="T14" fmla="*/ 57 w 75"/>
                      <a:gd name="T15" fmla="*/ 32 h 58"/>
                      <a:gd name="T16" fmla="*/ 57 w 75"/>
                      <a:gd name="T17" fmla="*/ 47 h 58"/>
                      <a:gd name="T18" fmla="*/ 50 w 75"/>
                      <a:gd name="T19" fmla="*/ 47 h 58"/>
                      <a:gd name="T20" fmla="*/ 32 w 75"/>
                      <a:gd name="T21" fmla="*/ 57 h 58"/>
                      <a:gd name="T22" fmla="*/ 25 w 75"/>
                      <a:gd name="T23" fmla="*/ 57 h 58"/>
                      <a:gd name="T24" fmla="*/ 16 w 75"/>
                      <a:gd name="T25" fmla="*/ 47 h 58"/>
                      <a:gd name="T26" fmla="*/ 16 w 75"/>
                      <a:gd name="T27" fmla="*/ 25 h 58"/>
                      <a:gd name="T28" fmla="*/ 0 w 75"/>
                      <a:gd name="T29" fmla="*/ 2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58">
                        <a:moveTo>
                          <a:pt x="0" y="25"/>
                        </a:moveTo>
                        <a:lnTo>
                          <a:pt x="0" y="16"/>
                        </a:lnTo>
                        <a:lnTo>
                          <a:pt x="0" y="7"/>
                        </a:lnTo>
                        <a:lnTo>
                          <a:pt x="9" y="0"/>
                        </a:lnTo>
                        <a:lnTo>
                          <a:pt x="50" y="0"/>
                        </a:lnTo>
                        <a:lnTo>
                          <a:pt x="74" y="16"/>
                        </a:lnTo>
                        <a:lnTo>
                          <a:pt x="74" y="25"/>
                        </a:lnTo>
                        <a:lnTo>
                          <a:pt x="57" y="32"/>
                        </a:lnTo>
                        <a:lnTo>
                          <a:pt x="57" y="47"/>
                        </a:lnTo>
                        <a:lnTo>
                          <a:pt x="50" y="47"/>
                        </a:lnTo>
                        <a:lnTo>
                          <a:pt x="32" y="57"/>
                        </a:lnTo>
                        <a:lnTo>
                          <a:pt x="25" y="57"/>
                        </a:lnTo>
                        <a:lnTo>
                          <a:pt x="16" y="47"/>
                        </a:lnTo>
                        <a:lnTo>
                          <a:pt x="16" y="25"/>
                        </a:lnTo>
                        <a:lnTo>
                          <a:pt x="0" y="25"/>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916" name="Freeform 107"/>
                  <p:cNvSpPr>
                    <a:spLocks/>
                  </p:cNvSpPr>
                  <p:nvPr/>
                </p:nvSpPr>
                <p:spPr bwMode="gray">
                  <a:xfrm>
                    <a:off x="5282301" y="3589899"/>
                    <a:ext cx="90102" cy="63338"/>
                  </a:xfrm>
                  <a:custGeom>
                    <a:avLst/>
                    <a:gdLst>
                      <a:gd name="T0" fmla="*/ 8 w 59"/>
                      <a:gd name="T1" fmla="*/ 34 h 42"/>
                      <a:gd name="T2" fmla="*/ 0 w 59"/>
                      <a:gd name="T3" fmla="*/ 24 h 42"/>
                      <a:gd name="T4" fmla="*/ 0 w 59"/>
                      <a:gd name="T5" fmla="*/ 9 h 42"/>
                      <a:gd name="T6" fmla="*/ 8 w 59"/>
                      <a:gd name="T7" fmla="*/ 0 h 42"/>
                      <a:gd name="T8" fmla="*/ 58 w 59"/>
                      <a:gd name="T9" fmla="*/ 0 h 42"/>
                      <a:gd name="T10" fmla="*/ 50 w 59"/>
                      <a:gd name="T11" fmla="*/ 9 h 42"/>
                      <a:gd name="T12" fmla="*/ 42 w 59"/>
                      <a:gd name="T13" fmla="*/ 9 h 42"/>
                      <a:gd name="T14" fmla="*/ 50 w 59"/>
                      <a:gd name="T15" fmla="*/ 34 h 42"/>
                      <a:gd name="T16" fmla="*/ 50 w 59"/>
                      <a:gd name="T17" fmla="*/ 41 h 42"/>
                      <a:gd name="T18" fmla="*/ 33 w 59"/>
                      <a:gd name="T19" fmla="*/ 41 h 42"/>
                      <a:gd name="T20" fmla="*/ 18 w 59"/>
                      <a:gd name="T21" fmla="*/ 34 h 42"/>
                      <a:gd name="T22" fmla="*/ 8 w 59"/>
                      <a:gd name="T23"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42">
                        <a:moveTo>
                          <a:pt x="8" y="34"/>
                        </a:moveTo>
                        <a:lnTo>
                          <a:pt x="0" y="24"/>
                        </a:lnTo>
                        <a:lnTo>
                          <a:pt x="0" y="9"/>
                        </a:lnTo>
                        <a:lnTo>
                          <a:pt x="8" y="0"/>
                        </a:lnTo>
                        <a:lnTo>
                          <a:pt x="58" y="0"/>
                        </a:lnTo>
                        <a:lnTo>
                          <a:pt x="50" y="9"/>
                        </a:lnTo>
                        <a:lnTo>
                          <a:pt x="42" y="9"/>
                        </a:lnTo>
                        <a:lnTo>
                          <a:pt x="50" y="34"/>
                        </a:lnTo>
                        <a:lnTo>
                          <a:pt x="50" y="41"/>
                        </a:lnTo>
                        <a:lnTo>
                          <a:pt x="33" y="41"/>
                        </a:lnTo>
                        <a:lnTo>
                          <a:pt x="18" y="34"/>
                        </a:lnTo>
                        <a:lnTo>
                          <a:pt x="8" y="34"/>
                        </a:lnTo>
                      </a:path>
                    </a:pathLst>
                  </a:custGeom>
                  <a:grpFill/>
                  <a:ln w="3175" cap="rnd" cmpd="sng">
                    <a:solidFill>
                      <a:schemeClr val="bg1"/>
                    </a:solidFill>
                    <a:prstDash val="solid"/>
                    <a:round/>
                    <a:headEnd/>
                    <a:tailEnd/>
                  </a:ln>
                  <a:effectLst/>
                </p:spPr>
                <p:txBody>
                  <a:bodyPr/>
                  <a:lstStyle/>
                  <a:p>
                    <a:endParaRPr lang="de-DE" dirty="0"/>
                  </a:p>
                </p:txBody>
              </p:sp>
              <p:sp>
                <p:nvSpPr>
                  <p:cNvPr id="917" name="Freeform 108"/>
                  <p:cNvSpPr>
                    <a:spLocks/>
                  </p:cNvSpPr>
                  <p:nvPr/>
                </p:nvSpPr>
                <p:spPr bwMode="gray">
                  <a:xfrm>
                    <a:off x="5196060" y="3739377"/>
                    <a:ext cx="63072" cy="35469"/>
                  </a:xfrm>
                  <a:custGeom>
                    <a:avLst/>
                    <a:gdLst>
                      <a:gd name="T0" fmla="*/ 40 w 41"/>
                      <a:gd name="T1" fmla="*/ 0 h 23"/>
                      <a:gd name="T2" fmla="*/ 40 w 41"/>
                      <a:gd name="T3" fmla="*/ 22 h 23"/>
                      <a:gd name="T4" fmla="*/ 24 w 41"/>
                      <a:gd name="T5" fmla="*/ 22 h 23"/>
                      <a:gd name="T6" fmla="*/ 0 w 41"/>
                      <a:gd name="T7" fmla="*/ 16 h 23"/>
                      <a:gd name="T8" fmla="*/ 15 w 41"/>
                      <a:gd name="T9" fmla="*/ 7 h 23"/>
                      <a:gd name="T10" fmla="*/ 24 w 41"/>
                      <a:gd name="T11" fmla="*/ 0 h 23"/>
                      <a:gd name="T12" fmla="*/ 40 w 41"/>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41" h="23">
                        <a:moveTo>
                          <a:pt x="40" y="0"/>
                        </a:moveTo>
                        <a:lnTo>
                          <a:pt x="40" y="22"/>
                        </a:lnTo>
                        <a:lnTo>
                          <a:pt x="24" y="22"/>
                        </a:lnTo>
                        <a:lnTo>
                          <a:pt x="0" y="16"/>
                        </a:lnTo>
                        <a:lnTo>
                          <a:pt x="15" y="7"/>
                        </a:lnTo>
                        <a:lnTo>
                          <a:pt x="24" y="0"/>
                        </a:lnTo>
                        <a:lnTo>
                          <a:pt x="40" y="0"/>
                        </a:lnTo>
                      </a:path>
                    </a:pathLst>
                  </a:custGeom>
                  <a:grpFill/>
                  <a:ln w="3175" cap="rnd" cmpd="sng">
                    <a:solidFill>
                      <a:schemeClr val="bg1"/>
                    </a:solidFill>
                    <a:prstDash val="solid"/>
                    <a:round/>
                    <a:headEnd/>
                    <a:tailEnd/>
                  </a:ln>
                  <a:effectLst/>
                </p:spPr>
                <p:txBody>
                  <a:bodyPr/>
                  <a:lstStyle/>
                  <a:p>
                    <a:endParaRPr lang="de-DE" dirty="0"/>
                  </a:p>
                </p:txBody>
              </p:sp>
              <p:sp>
                <p:nvSpPr>
                  <p:cNvPr id="918" name="Freeform 109"/>
                  <p:cNvSpPr>
                    <a:spLocks/>
                  </p:cNvSpPr>
                  <p:nvPr/>
                </p:nvSpPr>
                <p:spPr bwMode="gray">
                  <a:xfrm>
                    <a:off x="5596371" y="4094069"/>
                    <a:ext cx="136441" cy="49404"/>
                  </a:xfrm>
                  <a:custGeom>
                    <a:avLst/>
                    <a:gdLst>
                      <a:gd name="T0" fmla="*/ 25 w 89"/>
                      <a:gd name="T1" fmla="*/ 32 h 33"/>
                      <a:gd name="T2" fmla="*/ 25 w 89"/>
                      <a:gd name="T3" fmla="*/ 24 h 33"/>
                      <a:gd name="T4" fmla="*/ 25 w 89"/>
                      <a:gd name="T5" fmla="*/ 15 h 33"/>
                      <a:gd name="T6" fmla="*/ 0 w 89"/>
                      <a:gd name="T7" fmla="*/ 0 h 33"/>
                      <a:gd name="T8" fmla="*/ 40 w 89"/>
                      <a:gd name="T9" fmla="*/ 0 h 33"/>
                      <a:gd name="T10" fmla="*/ 57 w 89"/>
                      <a:gd name="T11" fmla="*/ 9 h 33"/>
                      <a:gd name="T12" fmla="*/ 72 w 89"/>
                      <a:gd name="T13" fmla="*/ 9 h 33"/>
                      <a:gd name="T14" fmla="*/ 88 w 89"/>
                      <a:gd name="T15" fmla="*/ 24 h 33"/>
                      <a:gd name="T16" fmla="*/ 81 w 89"/>
                      <a:gd name="T17" fmla="*/ 24 h 33"/>
                      <a:gd name="T18" fmla="*/ 88 w 89"/>
                      <a:gd name="T19" fmla="*/ 32 h 33"/>
                      <a:gd name="T20" fmla="*/ 72 w 89"/>
                      <a:gd name="T21" fmla="*/ 32 h 33"/>
                      <a:gd name="T22" fmla="*/ 65 w 89"/>
                      <a:gd name="T23" fmla="*/ 32 h 33"/>
                      <a:gd name="T24" fmla="*/ 48 w 89"/>
                      <a:gd name="T25" fmla="*/ 32 h 33"/>
                      <a:gd name="T26" fmla="*/ 25 w 89"/>
                      <a:gd name="T27"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33">
                        <a:moveTo>
                          <a:pt x="25" y="32"/>
                        </a:moveTo>
                        <a:lnTo>
                          <a:pt x="25" y="24"/>
                        </a:lnTo>
                        <a:lnTo>
                          <a:pt x="25" y="15"/>
                        </a:lnTo>
                        <a:lnTo>
                          <a:pt x="0" y="0"/>
                        </a:lnTo>
                        <a:lnTo>
                          <a:pt x="40" y="0"/>
                        </a:lnTo>
                        <a:lnTo>
                          <a:pt x="57" y="9"/>
                        </a:lnTo>
                        <a:lnTo>
                          <a:pt x="72" y="9"/>
                        </a:lnTo>
                        <a:lnTo>
                          <a:pt x="88" y="24"/>
                        </a:lnTo>
                        <a:lnTo>
                          <a:pt x="81" y="24"/>
                        </a:lnTo>
                        <a:lnTo>
                          <a:pt x="88" y="32"/>
                        </a:lnTo>
                        <a:lnTo>
                          <a:pt x="72" y="32"/>
                        </a:lnTo>
                        <a:lnTo>
                          <a:pt x="65" y="32"/>
                        </a:lnTo>
                        <a:lnTo>
                          <a:pt x="48" y="32"/>
                        </a:lnTo>
                        <a:lnTo>
                          <a:pt x="25" y="32"/>
                        </a:lnTo>
                      </a:path>
                    </a:pathLst>
                  </a:custGeom>
                  <a:grpFill/>
                  <a:ln w="3175" cap="rnd" cmpd="sng">
                    <a:solidFill>
                      <a:schemeClr val="bg1"/>
                    </a:solidFill>
                    <a:prstDash val="solid"/>
                    <a:round/>
                    <a:headEnd/>
                    <a:tailEnd/>
                  </a:ln>
                  <a:effectLst/>
                </p:spPr>
                <p:txBody>
                  <a:bodyPr/>
                  <a:lstStyle/>
                  <a:p>
                    <a:endParaRPr lang="de-DE" dirty="0"/>
                  </a:p>
                </p:txBody>
              </p:sp>
              <p:sp>
                <p:nvSpPr>
                  <p:cNvPr id="919" name="Freeform 110"/>
                  <p:cNvSpPr>
                    <a:spLocks/>
                  </p:cNvSpPr>
                  <p:nvPr/>
                </p:nvSpPr>
                <p:spPr bwMode="gray">
                  <a:xfrm>
                    <a:off x="5669740" y="4142207"/>
                    <a:ext cx="63072" cy="62071"/>
                  </a:xfrm>
                  <a:custGeom>
                    <a:avLst/>
                    <a:gdLst>
                      <a:gd name="T0" fmla="*/ 40 w 41"/>
                      <a:gd name="T1" fmla="*/ 40 h 41"/>
                      <a:gd name="T2" fmla="*/ 40 w 41"/>
                      <a:gd name="T3" fmla="*/ 33 h 41"/>
                      <a:gd name="T4" fmla="*/ 33 w 41"/>
                      <a:gd name="T5" fmla="*/ 24 h 41"/>
                      <a:gd name="T6" fmla="*/ 33 w 41"/>
                      <a:gd name="T7" fmla="*/ 17 h 41"/>
                      <a:gd name="T8" fmla="*/ 17 w 41"/>
                      <a:gd name="T9" fmla="*/ 0 h 41"/>
                      <a:gd name="T10" fmla="*/ 0 w 41"/>
                      <a:gd name="T11" fmla="*/ 0 h 41"/>
                      <a:gd name="T12" fmla="*/ 9 w 41"/>
                      <a:gd name="T13" fmla="*/ 24 h 41"/>
                      <a:gd name="T14" fmla="*/ 17 w 41"/>
                      <a:gd name="T15" fmla="*/ 24 h 41"/>
                      <a:gd name="T16" fmla="*/ 33 w 41"/>
                      <a:gd name="T17" fmla="*/ 33 h 41"/>
                      <a:gd name="T18" fmla="*/ 33 w 41"/>
                      <a:gd name="T19" fmla="*/ 40 h 41"/>
                      <a:gd name="T20" fmla="*/ 40 w 41"/>
                      <a:gd name="T21"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40" y="40"/>
                        </a:moveTo>
                        <a:lnTo>
                          <a:pt x="40" y="33"/>
                        </a:lnTo>
                        <a:lnTo>
                          <a:pt x="33" y="24"/>
                        </a:lnTo>
                        <a:lnTo>
                          <a:pt x="33" y="17"/>
                        </a:lnTo>
                        <a:lnTo>
                          <a:pt x="17" y="0"/>
                        </a:lnTo>
                        <a:lnTo>
                          <a:pt x="0" y="0"/>
                        </a:lnTo>
                        <a:lnTo>
                          <a:pt x="9" y="24"/>
                        </a:lnTo>
                        <a:lnTo>
                          <a:pt x="17" y="24"/>
                        </a:lnTo>
                        <a:lnTo>
                          <a:pt x="33" y="33"/>
                        </a:lnTo>
                        <a:lnTo>
                          <a:pt x="33" y="40"/>
                        </a:lnTo>
                        <a:lnTo>
                          <a:pt x="40" y="40"/>
                        </a:lnTo>
                      </a:path>
                    </a:pathLst>
                  </a:custGeom>
                  <a:grpFill/>
                  <a:ln w="3175" cap="rnd" cmpd="sng">
                    <a:solidFill>
                      <a:schemeClr val="bg1"/>
                    </a:solidFill>
                    <a:prstDash val="solid"/>
                    <a:round/>
                    <a:headEnd/>
                    <a:tailEnd/>
                  </a:ln>
                  <a:effectLst/>
                </p:spPr>
                <p:txBody>
                  <a:bodyPr/>
                  <a:lstStyle/>
                  <a:p>
                    <a:endParaRPr lang="de-DE" dirty="0"/>
                  </a:p>
                </p:txBody>
              </p:sp>
              <p:sp>
                <p:nvSpPr>
                  <p:cNvPr id="920" name="Freeform 112"/>
                  <p:cNvSpPr>
                    <a:spLocks/>
                  </p:cNvSpPr>
                  <p:nvPr/>
                </p:nvSpPr>
                <p:spPr bwMode="gray">
                  <a:xfrm>
                    <a:off x="5695483" y="4130805"/>
                    <a:ext cx="111984" cy="87406"/>
                  </a:xfrm>
                  <a:custGeom>
                    <a:avLst/>
                    <a:gdLst>
                      <a:gd name="T0" fmla="*/ 23 w 73"/>
                      <a:gd name="T1" fmla="*/ 48 h 58"/>
                      <a:gd name="T2" fmla="*/ 40 w 73"/>
                      <a:gd name="T3" fmla="*/ 41 h 58"/>
                      <a:gd name="T4" fmla="*/ 48 w 73"/>
                      <a:gd name="T5" fmla="*/ 41 h 58"/>
                      <a:gd name="T6" fmla="*/ 40 w 73"/>
                      <a:gd name="T7" fmla="*/ 48 h 58"/>
                      <a:gd name="T8" fmla="*/ 57 w 73"/>
                      <a:gd name="T9" fmla="*/ 57 h 58"/>
                      <a:gd name="T10" fmla="*/ 48 w 73"/>
                      <a:gd name="T11" fmla="*/ 48 h 58"/>
                      <a:gd name="T12" fmla="*/ 57 w 73"/>
                      <a:gd name="T13" fmla="*/ 48 h 58"/>
                      <a:gd name="T14" fmla="*/ 57 w 73"/>
                      <a:gd name="T15" fmla="*/ 32 h 58"/>
                      <a:gd name="T16" fmla="*/ 72 w 73"/>
                      <a:gd name="T17" fmla="*/ 25 h 58"/>
                      <a:gd name="T18" fmla="*/ 57 w 73"/>
                      <a:gd name="T19" fmla="*/ 16 h 58"/>
                      <a:gd name="T20" fmla="*/ 48 w 73"/>
                      <a:gd name="T21" fmla="*/ 0 h 58"/>
                      <a:gd name="T22" fmla="*/ 40 w 73"/>
                      <a:gd name="T23" fmla="*/ 8 h 58"/>
                      <a:gd name="T24" fmla="*/ 32 w 73"/>
                      <a:gd name="T25" fmla="*/ 8 h 58"/>
                      <a:gd name="T26" fmla="*/ 23 w 73"/>
                      <a:gd name="T27" fmla="*/ 0 h 58"/>
                      <a:gd name="T28" fmla="*/ 16 w 73"/>
                      <a:gd name="T29" fmla="*/ 0 h 58"/>
                      <a:gd name="T30" fmla="*/ 23 w 73"/>
                      <a:gd name="T31" fmla="*/ 8 h 58"/>
                      <a:gd name="T32" fmla="*/ 7 w 73"/>
                      <a:gd name="T33" fmla="*/ 8 h 58"/>
                      <a:gd name="T34" fmla="*/ 0 w 73"/>
                      <a:gd name="T35" fmla="*/ 8 h 58"/>
                      <a:gd name="T36" fmla="*/ 16 w 73"/>
                      <a:gd name="T37" fmla="*/ 25 h 58"/>
                      <a:gd name="T38" fmla="*/ 16 w 73"/>
                      <a:gd name="T39" fmla="*/ 32 h 58"/>
                      <a:gd name="T40" fmla="*/ 23 w 73"/>
                      <a:gd name="T41" fmla="*/ 41 h 58"/>
                      <a:gd name="T42" fmla="*/ 23 w 73"/>
                      <a:gd name="T43"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58">
                        <a:moveTo>
                          <a:pt x="23" y="48"/>
                        </a:moveTo>
                        <a:lnTo>
                          <a:pt x="40" y="41"/>
                        </a:lnTo>
                        <a:lnTo>
                          <a:pt x="48" y="41"/>
                        </a:lnTo>
                        <a:lnTo>
                          <a:pt x="40" y="48"/>
                        </a:lnTo>
                        <a:lnTo>
                          <a:pt x="57" y="57"/>
                        </a:lnTo>
                        <a:lnTo>
                          <a:pt x="48" y="48"/>
                        </a:lnTo>
                        <a:lnTo>
                          <a:pt x="57" y="48"/>
                        </a:lnTo>
                        <a:lnTo>
                          <a:pt x="57" y="32"/>
                        </a:lnTo>
                        <a:lnTo>
                          <a:pt x="72" y="25"/>
                        </a:lnTo>
                        <a:lnTo>
                          <a:pt x="57" y="16"/>
                        </a:lnTo>
                        <a:lnTo>
                          <a:pt x="48" y="0"/>
                        </a:lnTo>
                        <a:lnTo>
                          <a:pt x="40" y="8"/>
                        </a:lnTo>
                        <a:lnTo>
                          <a:pt x="32" y="8"/>
                        </a:lnTo>
                        <a:lnTo>
                          <a:pt x="23" y="0"/>
                        </a:lnTo>
                        <a:lnTo>
                          <a:pt x="16" y="0"/>
                        </a:lnTo>
                        <a:lnTo>
                          <a:pt x="23" y="8"/>
                        </a:lnTo>
                        <a:lnTo>
                          <a:pt x="7" y="8"/>
                        </a:lnTo>
                        <a:lnTo>
                          <a:pt x="0" y="8"/>
                        </a:lnTo>
                        <a:lnTo>
                          <a:pt x="16" y="25"/>
                        </a:lnTo>
                        <a:lnTo>
                          <a:pt x="16" y="32"/>
                        </a:lnTo>
                        <a:lnTo>
                          <a:pt x="23" y="41"/>
                        </a:lnTo>
                        <a:lnTo>
                          <a:pt x="23" y="48"/>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921" name="Freeform 113"/>
                  <p:cNvSpPr>
                    <a:spLocks/>
                  </p:cNvSpPr>
                  <p:nvPr/>
                </p:nvSpPr>
                <p:spPr bwMode="gray">
                  <a:xfrm>
                    <a:off x="5032589" y="3161734"/>
                    <a:ext cx="250999" cy="578910"/>
                  </a:xfrm>
                  <a:custGeom>
                    <a:avLst/>
                    <a:gdLst>
                      <a:gd name="T0" fmla="*/ 0 w 163"/>
                      <a:gd name="T1" fmla="*/ 299 h 383"/>
                      <a:gd name="T2" fmla="*/ 9 w 163"/>
                      <a:gd name="T3" fmla="*/ 299 h 383"/>
                      <a:gd name="T4" fmla="*/ 9 w 163"/>
                      <a:gd name="T5" fmla="*/ 276 h 383"/>
                      <a:gd name="T6" fmla="*/ 18 w 163"/>
                      <a:gd name="T7" fmla="*/ 267 h 383"/>
                      <a:gd name="T8" fmla="*/ 18 w 163"/>
                      <a:gd name="T9" fmla="*/ 243 h 383"/>
                      <a:gd name="T10" fmla="*/ 18 w 163"/>
                      <a:gd name="T11" fmla="*/ 236 h 383"/>
                      <a:gd name="T12" fmla="*/ 9 w 163"/>
                      <a:gd name="T13" fmla="*/ 202 h 383"/>
                      <a:gd name="T14" fmla="*/ 18 w 163"/>
                      <a:gd name="T15" fmla="*/ 170 h 383"/>
                      <a:gd name="T16" fmla="*/ 25 w 163"/>
                      <a:gd name="T17" fmla="*/ 162 h 383"/>
                      <a:gd name="T18" fmla="*/ 41 w 163"/>
                      <a:gd name="T19" fmla="*/ 155 h 383"/>
                      <a:gd name="T20" fmla="*/ 33 w 163"/>
                      <a:gd name="T21" fmla="*/ 137 h 383"/>
                      <a:gd name="T22" fmla="*/ 41 w 163"/>
                      <a:gd name="T23" fmla="*/ 122 h 383"/>
                      <a:gd name="T24" fmla="*/ 50 w 163"/>
                      <a:gd name="T25" fmla="*/ 97 h 383"/>
                      <a:gd name="T26" fmla="*/ 65 w 163"/>
                      <a:gd name="T27" fmla="*/ 73 h 383"/>
                      <a:gd name="T28" fmla="*/ 65 w 163"/>
                      <a:gd name="T29" fmla="*/ 56 h 383"/>
                      <a:gd name="T30" fmla="*/ 75 w 163"/>
                      <a:gd name="T31" fmla="*/ 41 h 383"/>
                      <a:gd name="T32" fmla="*/ 81 w 163"/>
                      <a:gd name="T33" fmla="*/ 31 h 383"/>
                      <a:gd name="T34" fmla="*/ 90 w 163"/>
                      <a:gd name="T35" fmla="*/ 31 h 383"/>
                      <a:gd name="T36" fmla="*/ 90 w 163"/>
                      <a:gd name="T37" fmla="*/ 16 h 383"/>
                      <a:gd name="T38" fmla="*/ 98 w 163"/>
                      <a:gd name="T39" fmla="*/ 16 h 383"/>
                      <a:gd name="T40" fmla="*/ 115 w 163"/>
                      <a:gd name="T41" fmla="*/ 16 h 383"/>
                      <a:gd name="T42" fmla="*/ 115 w 163"/>
                      <a:gd name="T43" fmla="*/ 0 h 383"/>
                      <a:gd name="T44" fmla="*/ 121 w 163"/>
                      <a:gd name="T45" fmla="*/ 0 h 383"/>
                      <a:gd name="T46" fmla="*/ 155 w 163"/>
                      <a:gd name="T47" fmla="*/ 31 h 383"/>
                      <a:gd name="T48" fmla="*/ 162 w 163"/>
                      <a:gd name="T49" fmla="*/ 105 h 383"/>
                      <a:gd name="T50" fmla="*/ 146 w 163"/>
                      <a:gd name="T51" fmla="*/ 105 h 383"/>
                      <a:gd name="T52" fmla="*/ 130 w 163"/>
                      <a:gd name="T53" fmla="*/ 122 h 383"/>
                      <a:gd name="T54" fmla="*/ 130 w 163"/>
                      <a:gd name="T55" fmla="*/ 130 h 383"/>
                      <a:gd name="T56" fmla="*/ 130 w 163"/>
                      <a:gd name="T57" fmla="*/ 137 h 383"/>
                      <a:gd name="T58" fmla="*/ 139 w 163"/>
                      <a:gd name="T59" fmla="*/ 146 h 383"/>
                      <a:gd name="T60" fmla="*/ 121 w 163"/>
                      <a:gd name="T61" fmla="*/ 162 h 383"/>
                      <a:gd name="T62" fmla="*/ 98 w 163"/>
                      <a:gd name="T63" fmla="*/ 187 h 383"/>
                      <a:gd name="T64" fmla="*/ 81 w 163"/>
                      <a:gd name="T65" fmla="*/ 212 h 383"/>
                      <a:gd name="T66" fmla="*/ 81 w 163"/>
                      <a:gd name="T67" fmla="*/ 252 h 383"/>
                      <a:gd name="T68" fmla="*/ 98 w 163"/>
                      <a:gd name="T69" fmla="*/ 276 h 383"/>
                      <a:gd name="T70" fmla="*/ 90 w 163"/>
                      <a:gd name="T71" fmla="*/ 283 h 383"/>
                      <a:gd name="T72" fmla="*/ 90 w 163"/>
                      <a:gd name="T73" fmla="*/ 292 h 383"/>
                      <a:gd name="T74" fmla="*/ 75 w 163"/>
                      <a:gd name="T75" fmla="*/ 307 h 383"/>
                      <a:gd name="T76" fmla="*/ 65 w 163"/>
                      <a:gd name="T77" fmla="*/ 364 h 383"/>
                      <a:gd name="T78" fmla="*/ 50 w 163"/>
                      <a:gd name="T79" fmla="*/ 364 h 383"/>
                      <a:gd name="T80" fmla="*/ 41 w 163"/>
                      <a:gd name="T81" fmla="*/ 373 h 383"/>
                      <a:gd name="T82" fmla="*/ 41 w 163"/>
                      <a:gd name="T83" fmla="*/ 382 h 383"/>
                      <a:gd name="T84" fmla="*/ 25 w 163"/>
                      <a:gd name="T85" fmla="*/ 382 h 383"/>
                      <a:gd name="T86" fmla="*/ 18 w 163"/>
                      <a:gd name="T87" fmla="*/ 364 h 383"/>
                      <a:gd name="T88" fmla="*/ 25 w 163"/>
                      <a:gd name="T89" fmla="*/ 357 h 383"/>
                      <a:gd name="T90" fmla="*/ 18 w 163"/>
                      <a:gd name="T91" fmla="*/ 349 h 383"/>
                      <a:gd name="T92" fmla="*/ 0 w 163"/>
                      <a:gd name="T93" fmla="*/ 29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3" h="383">
                        <a:moveTo>
                          <a:pt x="0" y="299"/>
                        </a:moveTo>
                        <a:lnTo>
                          <a:pt x="9" y="299"/>
                        </a:lnTo>
                        <a:lnTo>
                          <a:pt x="9" y="276"/>
                        </a:lnTo>
                        <a:lnTo>
                          <a:pt x="18" y="267"/>
                        </a:lnTo>
                        <a:lnTo>
                          <a:pt x="18" y="243"/>
                        </a:lnTo>
                        <a:lnTo>
                          <a:pt x="18" y="236"/>
                        </a:lnTo>
                        <a:lnTo>
                          <a:pt x="9" y="202"/>
                        </a:lnTo>
                        <a:lnTo>
                          <a:pt x="18" y="170"/>
                        </a:lnTo>
                        <a:lnTo>
                          <a:pt x="25" y="162"/>
                        </a:lnTo>
                        <a:lnTo>
                          <a:pt x="41" y="155"/>
                        </a:lnTo>
                        <a:lnTo>
                          <a:pt x="33" y="137"/>
                        </a:lnTo>
                        <a:lnTo>
                          <a:pt x="41" y="122"/>
                        </a:lnTo>
                        <a:lnTo>
                          <a:pt x="50" y="97"/>
                        </a:lnTo>
                        <a:lnTo>
                          <a:pt x="65" y="73"/>
                        </a:lnTo>
                        <a:lnTo>
                          <a:pt x="65" y="56"/>
                        </a:lnTo>
                        <a:lnTo>
                          <a:pt x="75" y="41"/>
                        </a:lnTo>
                        <a:lnTo>
                          <a:pt x="81" y="31"/>
                        </a:lnTo>
                        <a:lnTo>
                          <a:pt x="90" y="31"/>
                        </a:lnTo>
                        <a:lnTo>
                          <a:pt x="90" y="16"/>
                        </a:lnTo>
                        <a:lnTo>
                          <a:pt x="98" y="16"/>
                        </a:lnTo>
                        <a:lnTo>
                          <a:pt x="115" y="16"/>
                        </a:lnTo>
                        <a:lnTo>
                          <a:pt x="115" y="0"/>
                        </a:lnTo>
                        <a:lnTo>
                          <a:pt x="121" y="0"/>
                        </a:lnTo>
                        <a:lnTo>
                          <a:pt x="155" y="31"/>
                        </a:lnTo>
                        <a:lnTo>
                          <a:pt x="162" y="105"/>
                        </a:lnTo>
                        <a:lnTo>
                          <a:pt x="146" y="105"/>
                        </a:lnTo>
                        <a:lnTo>
                          <a:pt x="130" y="122"/>
                        </a:lnTo>
                        <a:lnTo>
                          <a:pt x="130" y="130"/>
                        </a:lnTo>
                        <a:lnTo>
                          <a:pt x="130" y="137"/>
                        </a:lnTo>
                        <a:lnTo>
                          <a:pt x="139" y="146"/>
                        </a:lnTo>
                        <a:lnTo>
                          <a:pt x="121" y="162"/>
                        </a:lnTo>
                        <a:lnTo>
                          <a:pt x="98" y="187"/>
                        </a:lnTo>
                        <a:lnTo>
                          <a:pt x="81" y="212"/>
                        </a:lnTo>
                        <a:lnTo>
                          <a:pt x="81" y="252"/>
                        </a:lnTo>
                        <a:lnTo>
                          <a:pt x="98" y="276"/>
                        </a:lnTo>
                        <a:lnTo>
                          <a:pt x="90" y="283"/>
                        </a:lnTo>
                        <a:lnTo>
                          <a:pt x="90" y="292"/>
                        </a:lnTo>
                        <a:lnTo>
                          <a:pt x="75" y="307"/>
                        </a:lnTo>
                        <a:lnTo>
                          <a:pt x="65" y="364"/>
                        </a:lnTo>
                        <a:lnTo>
                          <a:pt x="50" y="364"/>
                        </a:lnTo>
                        <a:lnTo>
                          <a:pt x="41" y="373"/>
                        </a:lnTo>
                        <a:lnTo>
                          <a:pt x="41" y="382"/>
                        </a:lnTo>
                        <a:lnTo>
                          <a:pt x="25" y="382"/>
                        </a:lnTo>
                        <a:lnTo>
                          <a:pt x="18" y="364"/>
                        </a:lnTo>
                        <a:lnTo>
                          <a:pt x="25" y="357"/>
                        </a:lnTo>
                        <a:lnTo>
                          <a:pt x="18" y="349"/>
                        </a:lnTo>
                        <a:lnTo>
                          <a:pt x="0" y="299"/>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922" name="Freeform 114"/>
                  <p:cNvSpPr>
                    <a:spLocks/>
                  </p:cNvSpPr>
                  <p:nvPr/>
                </p:nvSpPr>
                <p:spPr bwMode="gray">
                  <a:xfrm>
                    <a:off x="4659309" y="3739377"/>
                    <a:ext cx="52774" cy="50670"/>
                  </a:xfrm>
                  <a:custGeom>
                    <a:avLst/>
                    <a:gdLst>
                      <a:gd name="T0" fmla="*/ 25 w 35"/>
                      <a:gd name="T1" fmla="*/ 32 h 33"/>
                      <a:gd name="T2" fmla="*/ 25 w 35"/>
                      <a:gd name="T3" fmla="*/ 22 h 33"/>
                      <a:gd name="T4" fmla="*/ 9 w 35"/>
                      <a:gd name="T5" fmla="*/ 22 h 33"/>
                      <a:gd name="T6" fmla="*/ 0 w 35"/>
                      <a:gd name="T7" fmla="*/ 16 h 33"/>
                      <a:gd name="T8" fmla="*/ 9 w 35"/>
                      <a:gd name="T9" fmla="*/ 0 h 33"/>
                      <a:gd name="T10" fmla="*/ 25 w 35"/>
                      <a:gd name="T11" fmla="*/ 7 h 33"/>
                      <a:gd name="T12" fmla="*/ 34 w 35"/>
                      <a:gd name="T13" fmla="*/ 22 h 33"/>
                      <a:gd name="T14" fmla="*/ 25 w 35"/>
                      <a:gd name="T15" fmla="*/ 3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3">
                        <a:moveTo>
                          <a:pt x="25" y="32"/>
                        </a:moveTo>
                        <a:lnTo>
                          <a:pt x="25" y="22"/>
                        </a:lnTo>
                        <a:lnTo>
                          <a:pt x="9" y="22"/>
                        </a:lnTo>
                        <a:lnTo>
                          <a:pt x="0" y="16"/>
                        </a:lnTo>
                        <a:lnTo>
                          <a:pt x="9" y="0"/>
                        </a:lnTo>
                        <a:lnTo>
                          <a:pt x="25" y="7"/>
                        </a:lnTo>
                        <a:lnTo>
                          <a:pt x="34" y="22"/>
                        </a:lnTo>
                        <a:lnTo>
                          <a:pt x="25" y="32"/>
                        </a:lnTo>
                      </a:path>
                    </a:pathLst>
                  </a:custGeom>
                  <a:grpFill/>
                  <a:ln w="3175" cap="rnd" cmpd="sng">
                    <a:solidFill>
                      <a:schemeClr val="bg1"/>
                    </a:solidFill>
                    <a:prstDash val="solid"/>
                    <a:round/>
                    <a:headEnd/>
                    <a:tailEnd/>
                  </a:ln>
                  <a:effectLst/>
                </p:spPr>
                <p:txBody>
                  <a:bodyPr/>
                  <a:lstStyle/>
                  <a:p>
                    <a:endParaRPr lang="de-DE" dirty="0"/>
                  </a:p>
                </p:txBody>
              </p:sp>
              <p:sp>
                <p:nvSpPr>
                  <p:cNvPr id="923" name="Freeform 115"/>
                  <p:cNvSpPr>
                    <a:spLocks/>
                  </p:cNvSpPr>
                  <p:nvPr/>
                </p:nvSpPr>
                <p:spPr bwMode="gray">
                  <a:xfrm>
                    <a:off x="4607821" y="3739377"/>
                    <a:ext cx="91389" cy="124142"/>
                  </a:xfrm>
                  <a:custGeom>
                    <a:avLst/>
                    <a:gdLst>
                      <a:gd name="T0" fmla="*/ 42 w 59"/>
                      <a:gd name="T1" fmla="*/ 0 h 82"/>
                      <a:gd name="T2" fmla="*/ 33 w 59"/>
                      <a:gd name="T3" fmla="*/ 16 h 82"/>
                      <a:gd name="T4" fmla="*/ 42 w 59"/>
                      <a:gd name="T5" fmla="*/ 22 h 82"/>
                      <a:gd name="T6" fmla="*/ 58 w 59"/>
                      <a:gd name="T7" fmla="*/ 22 h 82"/>
                      <a:gd name="T8" fmla="*/ 58 w 59"/>
                      <a:gd name="T9" fmla="*/ 32 h 82"/>
                      <a:gd name="T10" fmla="*/ 58 w 59"/>
                      <a:gd name="T11" fmla="*/ 47 h 82"/>
                      <a:gd name="T12" fmla="*/ 49 w 59"/>
                      <a:gd name="T13" fmla="*/ 72 h 82"/>
                      <a:gd name="T14" fmla="*/ 8 w 59"/>
                      <a:gd name="T15" fmla="*/ 81 h 82"/>
                      <a:gd name="T16" fmla="*/ 0 w 59"/>
                      <a:gd name="T17" fmla="*/ 72 h 82"/>
                      <a:gd name="T18" fmla="*/ 8 w 59"/>
                      <a:gd name="T19" fmla="*/ 72 h 82"/>
                      <a:gd name="T20" fmla="*/ 18 w 59"/>
                      <a:gd name="T21" fmla="*/ 47 h 82"/>
                      <a:gd name="T22" fmla="*/ 8 w 59"/>
                      <a:gd name="T23" fmla="*/ 40 h 82"/>
                      <a:gd name="T24" fmla="*/ 18 w 59"/>
                      <a:gd name="T25" fmla="*/ 32 h 82"/>
                      <a:gd name="T26" fmla="*/ 8 w 59"/>
                      <a:gd name="T27" fmla="*/ 32 h 82"/>
                      <a:gd name="T28" fmla="*/ 8 w 59"/>
                      <a:gd name="T29" fmla="*/ 22 h 82"/>
                      <a:gd name="T30" fmla="*/ 25 w 59"/>
                      <a:gd name="T31" fmla="*/ 22 h 82"/>
                      <a:gd name="T32" fmla="*/ 33 w 59"/>
                      <a:gd name="T33" fmla="*/ 16 h 82"/>
                      <a:gd name="T34" fmla="*/ 25 w 59"/>
                      <a:gd name="T35" fmla="*/ 16 h 82"/>
                      <a:gd name="T36" fmla="*/ 25 w 59"/>
                      <a:gd name="T37" fmla="*/ 7 h 82"/>
                      <a:gd name="T38" fmla="*/ 42 w 59"/>
                      <a:gd name="T3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82">
                        <a:moveTo>
                          <a:pt x="42" y="0"/>
                        </a:moveTo>
                        <a:lnTo>
                          <a:pt x="33" y="16"/>
                        </a:lnTo>
                        <a:lnTo>
                          <a:pt x="42" y="22"/>
                        </a:lnTo>
                        <a:lnTo>
                          <a:pt x="58" y="22"/>
                        </a:lnTo>
                        <a:lnTo>
                          <a:pt x="58" y="32"/>
                        </a:lnTo>
                        <a:lnTo>
                          <a:pt x="58" y="47"/>
                        </a:lnTo>
                        <a:lnTo>
                          <a:pt x="49" y="72"/>
                        </a:lnTo>
                        <a:lnTo>
                          <a:pt x="8" y="81"/>
                        </a:lnTo>
                        <a:lnTo>
                          <a:pt x="0" y="72"/>
                        </a:lnTo>
                        <a:lnTo>
                          <a:pt x="8" y="72"/>
                        </a:lnTo>
                        <a:lnTo>
                          <a:pt x="18" y="47"/>
                        </a:lnTo>
                        <a:lnTo>
                          <a:pt x="8" y="40"/>
                        </a:lnTo>
                        <a:lnTo>
                          <a:pt x="18" y="32"/>
                        </a:lnTo>
                        <a:lnTo>
                          <a:pt x="8" y="32"/>
                        </a:lnTo>
                        <a:lnTo>
                          <a:pt x="8" y="22"/>
                        </a:lnTo>
                        <a:lnTo>
                          <a:pt x="25" y="22"/>
                        </a:lnTo>
                        <a:lnTo>
                          <a:pt x="33" y="16"/>
                        </a:lnTo>
                        <a:lnTo>
                          <a:pt x="25" y="16"/>
                        </a:lnTo>
                        <a:lnTo>
                          <a:pt x="25" y="7"/>
                        </a:lnTo>
                        <a:lnTo>
                          <a:pt x="42" y="0"/>
                        </a:lnTo>
                      </a:path>
                    </a:pathLst>
                  </a:custGeom>
                  <a:grpFill/>
                  <a:ln w="3175" cap="rnd" cmpd="sng">
                    <a:solidFill>
                      <a:schemeClr val="bg1"/>
                    </a:solidFill>
                    <a:prstDash val="solid"/>
                    <a:round/>
                    <a:headEnd/>
                    <a:tailEnd/>
                  </a:ln>
                  <a:effectLst/>
                </p:spPr>
                <p:txBody>
                  <a:bodyPr/>
                  <a:lstStyle/>
                  <a:p>
                    <a:endParaRPr lang="de-DE" dirty="0"/>
                  </a:p>
                </p:txBody>
              </p:sp>
              <p:sp>
                <p:nvSpPr>
                  <p:cNvPr id="924" name="Freeform 116"/>
                  <p:cNvSpPr>
                    <a:spLocks/>
                  </p:cNvSpPr>
                  <p:nvPr/>
                </p:nvSpPr>
                <p:spPr bwMode="gray">
                  <a:xfrm>
                    <a:off x="4969518" y="3663372"/>
                    <a:ext cx="64359" cy="88673"/>
                  </a:xfrm>
                  <a:custGeom>
                    <a:avLst/>
                    <a:gdLst>
                      <a:gd name="T0" fmla="*/ 9 w 42"/>
                      <a:gd name="T1" fmla="*/ 57 h 58"/>
                      <a:gd name="T2" fmla="*/ 19 w 42"/>
                      <a:gd name="T3" fmla="*/ 57 h 58"/>
                      <a:gd name="T4" fmla="*/ 25 w 42"/>
                      <a:gd name="T5" fmla="*/ 57 h 58"/>
                      <a:gd name="T6" fmla="*/ 34 w 42"/>
                      <a:gd name="T7" fmla="*/ 32 h 58"/>
                      <a:gd name="T8" fmla="*/ 41 w 42"/>
                      <a:gd name="T9" fmla="*/ 32 h 58"/>
                      <a:gd name="T10" fmla="*/ 41 w 42"/>
                      <a:gd name="T11" fmla="*/ 25 h 58"/>
                      <a:gd name="T12" fmla="*/ 34 w 42"/>
                      <a:gd name="T13" fmla="*/ 25 h 58"/>
                      <a:gd name="T14" fmla="*/ 34 w 42"/>
                      <a:gd name="T15" fmla="*/ 0 h 58"/>
                      <a:gd name="T16" fmla="*/ 9 w 42"/>
                      <a:gd name="T17" fmla="*/ 8 h 58"/>
                      <a:gd name="T18" fmla="*/ 0 w 42"/>
                      <a:gd name="T19" fmla="*/ 25 h 58"/>
                      <a:gd name="T20" fmla="*/ 0 w 42"/>
                      <a:gd name="T21" fmla="*/ 41 h 58"/>
                      <a:gd name="T22" fmla="*/ 9 w 42"/>
                      <a:gd name="T23" fmla="*/ 50 h 58"/>
                      <a:gd name="T24" fmla="*/ 9 w 42"/>
                      <a:gd name="T25" fmla="*/ 5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58">
                        <a:moveTo>
                          <a:pt x="9" y="57"/>
                        </a:moveTo>
                        <a:lnTo>
                          <a:pt x="19" y="57"/>
                        </a:lnTo>
                        <a:lnTo>
                          <a:pt x="25" y="57"/>
                        </a:lnTo>
                        <a:lnTo>
                          <a:pt x="34" y="32"/>
                        </a:lnTo>
                        <a:lnTo>
                          <a:pt x="41" y="32"/>
                        </a:lnTo>
                        <a:lnTo>
                          <a:pt x="41" y="25"/>
                        </a:lnTo>
                        <a:lnTo>
                          <a:pt x="34" y="25"/>
                        </a:lnTo>
                        <a:lnTo>
                          <a:pt x="34" y="0"/>
                        </a:lnTo>
                        <a:lnTo>
                          <a:pt x="9" y="8"/>
                        </a:lnTo>
                        <a:lnTo>
                          <a:pt x="0" y="25"/>
                        </a:lnTo>
                        <a:lnTo>
                          <a:pt x="0" y="41"/>
                        </a:lnTo>
                        <a:lnTo>
                          <a:pt x="9" y="50"/>
                        </a:lnTo>
                        <a:lnTo>
                          <a:pt x="9" y="57"/>
                        </a:lnTo>
                      </a:path>
                    </a:pathLst>
                  </a:custGeom>
                  <a:grpFill/>
                  <a:ln w="3175" cap="rnd" cmpd="sng">
                    <a:solidFill>
                      <a:schemeClr val="bg1"/>
                    </a:solidFill>
                    <a:prstDash val="solid"/>
                    <a:round/>
                    <a:headEnd/>
                    <a:tailEnd/>
                  </a:ln>
                  <a:effectLst/>
                </p:spPr>
                <p:txBody>
                  <a:bodyPr/>
                  <a:lstStyle/>
                  <a:p>
                    <a:endParaRPr lang="de-DE" dirty="0"/>
                  </a:p>
                </p:txBody>
              </p:sp>
              <p:sp>
                <p:nvSpPr>
                  <p:cNvPr id="925" name="Freeform 117"/>
                  <p:cNvSpPr>
                    <a:spLocks/>
                  </p:cNvSpPr>
                  <p:nvPr/>
                </p:nvSpPr>
                <p:spPr bwMode="gray">
                  <a:xfrm>
                    <a:off x="4883277" y="3800182"/>
                    <a:ext cx="78517" cy="86140"/>
                  </a:xfrm>
                  <a:custGeom>
                    <a:avLst/>
                    <a:gdLst>
                      <a:gd name="T0" fmla="*/ 33 w 51"/>
                      <a:gd name="T1" fmla="*/ 56 h 57"/>
                      <a:gd name="T2" fmla="*/ 33 w 51"/>
                      <a:gd name="T3" fmla="*/ 32 h 57"/>
                      <a:gd name="T4" fmla="*/ 41 w 51"/>
                      <a:gd name="T5" fmla="*/ 23 h 57"/>
                      <a:gd name="T6" fmla="*/ 50 w 51"/>
                      <a:gd name="T7" fmla="*/ 0 h 57"/>
                      <a:gd name="T8" fmla="*/ 25 w 51"/>
                      <a:gd name="T9" fmla="*/ 7 h 57"/>
                      <a:gd name="T10" fmla="*/ 33 w 51"/>
                      <a:gd name="T11" fmla="*/ 23 h 57"/>
                      <a:gd name="T12" fmla="*/ 25 w 51"/>
                      <a:gd name="T13" fmla="*/ 23 h 57"/>
                      <a:gd name="T14" fmla="*/ 25 w 51"/>
                      <a:gd name="T15" fmla="*/ 16 h 57"/>
                      <a:gd name="T16" fmla="*/ 16 w 51"/>
                      <a:gd name="T17" fmla="*/ 16 h 57"/>
                      <a:gd name="T18" fmla="*/ 0 w 51"/>
                      <a:gd name="T19" fmla="*/ 47 h 57"/>
                      <a:gd name="T20" fmla="*/ 25 w 51"/>
                      <a:gd name="T21" fmla="*/ 47 h 57"/>
                      <a:gd name="T22" fmla="*/ 33 w 51"/>
                      <a:gd name="T23"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7">
                        <a:moveTo>
                          <a:pt x="33" y="56"/>
                        </a:moveTo>
                        <a:lnTo>
                          <a:pt x="33" y="32"/>
                        </a:lnTo>
                        <a:lnTo>
                          <a:pt x="41" y="23"/>
                        </a:lnTo>
                        <a:lnTo>
                          <a:pt x="50" y="0"/>
                        </a:lnTo>
                        <a:lnTo>
                          <a:pt x="25" y="7"/>
                        </a:lnTo>
                        <a:lnTo>
                          <a:pt x="33" y="23"/>
                        </a:lnTo>
                        <a:lnTo>
                          <a:pt x="25" y="23"/>
                        </a:lnTo>
                        <a:lnTo>
                          <a:pt x="25" y="16"/>
                        </a:lnTo>
                        <a:lnTo>
                          <a:pt x="16" y="16"/>
                        </a:lnTo>
                        <a:lnTo>
                          <a:pt x="0" y="47"/>
                        </a:lnTo>
                        <a:lnTo>
                          <a:pt x="25" y="47"/>
                        </a:lnTo>
                        <a:lnTo>
                          <a:pt x="33" y="56"/>
                        </a:lnTo>
                      </a:path>
                    </a:pathLst>
                  </a:custGeom>
                  <a:grpFill/>
                  <a:ln w="3175" cap="rnd" cmpd="sng">
                    <a:solidFill>
                      <a:schemeClr val="bg1"/>
                    </a:solidFill>
                    <a:prstDash val="solid"/>
                    <a:round/>
                    <a:headEnd/>
                    <a:tailEnd/>
                  </a:ln>
                  <a:effectLst/>
                </p:spPr>
                <p:txBody>
                  <a:bodyPr/>
                  <a:lstStyle/>
                  <a:p>
                    <a:endParaRPr lang="de-DE" dirty="0"/>
                  </a:p>
                </p:txBody>
              </p:sp>
              <p:sp>
                <p:nvSpPr>
                  <p:cNvPr id="926" name="Freeform 118"/>
                  <p:cNvSpPr>
                    <a:spLocks/>
                  </p:cNvSpPr>
                  <p:nvPr/>
                </p:nvSpPr>
                <p:spPr bwMode="gray">
                  <a:xfrm>
                    <a:off x="4869118" y="3871119"/>
                    <a:ext cx="66933" cy="53203"/>
                  </a:xfrm>
                  <a:custGeom>
                    <a:avLst/>
                    <a:gdLst>
                      <a:gd name="T0" fmla="*/ 34 w 43"/>
                      <a:gd name="T1" fmla="*/ 34 h 35"/>
                      <a:gd name="T2" fmla="*/ 25 w 43"/>
                      <a:gd name="T3" fmla="*/ 34 h 35"/>
                      <a:gd name="T4" fmla="*/ 25 w 43"/>
                      <a:gd name="T5" fmla="*/ 25 h 35"/>
                      <a:gd name="T6" fmla="*/ 18 w 43"/>
                      <a:gd name="T7" fmla="*/ 25 h 35"/>
                      <a:gd name="T8" fmla="*/ 18 w 43"/>
                      <a:gd name="T9" fmla="*/ 17 h 35"/>
                      <a:gd name="T10" fmla="*/ 0 w 43"/>
                      <a:gd name="T11" fmla="*/ 9 h 35"/>
                      <a:gd name="T12" fmla="*/ 0 w 43"/>
                      <a:gd name="T13" fmla="*/ 0 h 35"/>
                      <a:gd name="T14" fmla="*/ 9 w 43"/>
                      <a:gd name="T15" fmla="*/ 0 h 35"/>
                      <a:gd name="T16" fmla="*/ 34 w 43"/>
                      <a:gd name="T17" fmla="*/ 0 h 35"/>
                      <a:gd name="T18" fmla="*/ 42 w 43"/>
                      <a:gd name="T19" fmla="*/ 9 h 35"/>
                      <a:gd name="T20" fmla="*/ 42 w 43"/>
                      <a:gd name="T21" fmla="*/ 25 h 35"/>
                      <a:gd name="T22" fmla="*/ 34 w 43"/>
                      <a:gd name="T23" fmla="*/ 25 h 35"/>
                      <a:gd name="T24" fmla="*/ 34 w 43"/>
                      <a:gd name="T25"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35">
                        <a:moveTo>
                          <a:pt x="34" y="34"/>
                        </a:moveTo>
                        <a:lnTo>
                          <a:pt x="25" y="34"/>
                        </a:lnTo>
                        <a:lnTo>
                          <a:pt x="25" y="25"/>
                        </a:lnTo>
                        <a:lnTo>
                          <a:pt x="18" y="25"/>
                        </a:lnTo>
                        <a:lnTo>
                          <a:pt x="18" y="17"/>
                        </a:lnTo>
                        <a:lnTo>
                          <a:pt x="0" y="9"/>
                        </a:lnTo>
                        <a:lnTo>
                          <a:pt x="0" y="0"/>
                        </a:lnTo>
                        <a:lnTo>
                          <a:pt x="9" y="0"/>
                        </a:lnTo>
                        <a:lnTo>
                          <a:pt x="34" y="0"/>
                        </a:lnTo>
                        <a:lnTo>
                          <a:pt x="42" y="9"/>
                        </a:lnTo>
                        <a:lnTo>
                          <a:pt x="42" y="25"/>
                        </a:lnTo>
                        <a:lnTo>
                          <a:pt x="34" y="25"/>
                        </a:lnTo>
                        <a:lnTo>
                          <a:pt x="34" y="34"/>
                        </a:lnTo>
                      </a:path>
                    </a:pathLst>
                  </a:custGeom>
                  <a:grpFill/>
                  <a:ln w="3175" cap="rnd" cmpd="sng">
                    <a:solidFill>
                      <a:schemeClr val="bg1"/>
                    </a:solidFill>
                    <a:prstDash val="solid"/>
                    <a:round/>
                    <a:headEnd/>
                    <a:tailEnd/>
                  </a:ln>
                  <a:effectLst/>
                </p:spPr>
                <p:txBody>
                  <a:bodyPr/>
                  <a:lstStyle/>
                  <a:p>
                    <a:endParaRPr lang="de-DE" dirty="0"/>
                  </a:p>
                </p:txBody>
              </p:sp>
              <p:sp>
                <p:nvSpPr>
                  <p:cNvPr id="927" name="Freeform 119"/>
                  <p:cNvSpPr>
                    <a:spLocks/>
                  </p:cNvSpPr>
                  <p:nvPr/>
                </p:nvSpPr>
                <p:spPr bwMode="gray">
                  <a:xfrm>
                    <a:off x="4921892" y="3909123"/>
                    <a:ext cx="25743" cy="25335"/>
                  </a:xfrm>
                  <a:custGeom>
                    <a:avLst/>
                    <a:gdLst>
                      <a:gd name="T0" fmla="*/ 0 w 17"/>
                      <a:gd name="T1" fmla="*/ 16 h 17"/>
                      <a:gd name="T2" fmla="*/ 0 w 17"/>
                      <a:gd name="T3" fmla="*/ 0 h 17"/>
                      <a:gd name="T4" fmla="*/ 16 w 17"/>
                      <a:gd name="T5" fmla="*/ 0 h 17"/>
                      <a:gd name="T6" fmla="*/ 16 w 17"/>
                      <a:gd name="T7" fmla="*/ 16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0" y="0"/>
                        </a:lnTo>
                        <a:lnTo>
                          <a:pt x="16" y="0"/>
                        </a:lnTo>
                        <a:lnTo>
                          <a:pt x="16" y="16"/>
                        </a:lnTo>
                        <a:lnTo>
                          <a:pt x="0" y="16"/>
                        </a:lnTo>
                      </a:path>
                    </a:pathLst>
                  </a:custGeom>
                  <a:grpFill/>
                  <a:ln w="3175" cap="rnd" cmpd="sng">
                    <a:solidFill>
                      <a:schemeClr val="bg1"/>
                    </a:solidFill>
                    <a:prstDash val="solid"/>
                    <a:round/>
                    <a:headEnd/>
                    <a:tailEnd/>
                  </a:ln>
                  <a:effectLst/>
                </p:spPr>
                <p:txBody>
                  <a:bodyPr/>
                  <a:lstStyle/>
                  <a:p>
                    <a:endParaRPr lang="de-DE" dirty="0"/>
                  </a:p>
                </p:txBody>
              </p:sp>
              <p:sp>
                <p:nvSpPr>
                  <p:cNvPr id="928" name="Freeform 120"/>
                  <p:cNvSpPr>
                    <a:spLocks/>
                  </p:cNvSpPr>
                  <p:nvPr/>
                </p:nvSpPr>
                <p:spPr bwMode="gray">
                  <a:xfrm>
                    <a:off x="4921892" y="3909123"/>
                    <a:ext cx="25743" cy="25335"/>
                  </a:xfrm>
                  <a:custGeom>
                    <a:avLst/>
                    <a:gdLst>
                      <a:gd name="T0" fmla="*/ 0 w 17"/>
                      <a:gd name="T1" fmla="*/ 16 h 17"/>
                      <a:gd name="T2" fmla="*/ 0 w 17"/>
                      <a:gd name="T3" fmla="*/ 0 h 17"/>
                      <a:gd name="T4" fmla="*/ 16 w 17"/>
                      <a:gd name="T5" fmla="*/ 0 h 17"/>
                      <a:gd name="T6" fmla="*/ 16 w 17"/>
                      <a:gd name="T7" fmla="*/ 16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0" y="0"/>
                        </a:lnTo>
                        <a:lnTo>
                          <a:pt x="16" y="0"/>
                        </a:lnTo>
                        <a:lnTo>
                          <a:pt x="16" y="16"/>
                        </a:lnTo>
                        <a:lnTo>
                          <a:pt x="0" y="16"/>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929" name="Freeform 121"/>
                  <p:cNvSpPr>
                    <a:spLocks/>
                  </p:cNvSpPr>
                  <p:nvPr/>
                </p:nvSpPr>
                <p:spPr bwMode="gray">
                  <a:xfrm>
                    <a:off x="5095661" y="3750778"/>
                    <a:ext cx="187928" cy="186214"/>
                  </a:xfrm>
                  <a:custGeom>
                    <a:avLst/>
                    <a:gdLst>
                      <a:gd name="T0" fmla="*/ 105 w 122"/>
                      <a:gd name="T1" fmla="*/ 122 h 123"/>
                      <a:gd name="T2" fmla="*/ 114 w 122"/>
                      <a:gd name="T3" fmla="*/ 105 h 123"/>
                      <a:gd name="T4" fmla="*/ 121 w 122"/>
                      <a:gd name="T5" fmla="*/ 97 h 123"/>
                      <a:gd name="T6" fmla="*/ 114 w 122"/>
                      <a:gd name="T7" fmla="*/ 56 h 123"/>
                      <a:gd name="T8" fmla="*/ 121 w 122"/>
                      <a:gd name="T9" fmla="*/ 40 h 123"/>
                      <a:gd name="T10" fmla="*/ 114 w 122"/>
                      <a:gd name="T11" fmla="*/ 25 h 123"/>
                      <a:gd name="T12" fmla="*/ 105 w 122"/>
                      <a:gd name="T13" fmla="*/ 15 h 123"/>
                      <a:gd name="T14" fmla="*/ 89 w 122"/>
                      <a:gd name="T15" fmla="*/ 15 h 123"/>
                      <a:gd name="T16" fmla="*/ 65 w 122"/>
                      <a:gd name="T17" fmla="*/ 9 h 123"/>
                      <a:gd name="T18" fmla="*/ 65 w 122"/>
                      <a:gd name="T19" fmla="*/ 15 h 123"/>
                      <a:gd name="T20" fmla="*/ 57 w 122"/>
                      <a:gd name="T21" fmla="*/ 15 h 123"/>
                      <a:gd name="T22" fmla="*/ 49 w 122"/>
                      <a:gd name="T23" fmla="*/ 0 h 123"/>
                      <a:gd name="T24" fmla="*/ 0 w 122"/>
                      <a:gd name="T25" fmla="*/ 25 h 123"/>
                      <a:gd name="T26" fmla="*/ 9 w 122"/>
                      <a:gd name="T27" fmla="*/ 80 h 123"/>
                      <a:gd name="T28" fmla="*/ 17 w 122"/>
                      <a:gd name="T29" fmla="*/ 89 h 123"/>
                      <a:gd name="T30" fmla="*/ 34 w 122"/>
                      <a:gd name="T31" fmla="*/ 97 h 123"/>
                      <a:gd name="T32" fmla="*/ 40 w 122"/>
                      <a:gd name="T33" fmla="*/ 97 h 123"/>
                      <a:gd name="T34" fmla="*/ 57 w 122"/>
                      <a:gd name="T35" fmla="*/ 114 h 123"/>
                      <a:gd name="T36" fmla="*/ 65 w 122"/>
                      <a:gd name="T37" fmla="*/ 114 h 123"/>
                      <a:gd name="T38" fmla="*/ 74 w 122"/>
                      <a:gd name="T39" fmla="*/ 122 h 123"/>
                      <a:gd name="T40" fmla="*/ 89 w 122"/>
                      <a:gd name="T41" fmla="*/ 114 h 123"/>
                      <a:gd name="T42" fmla="*/ 105 w 122"/>
                      <a:gd name="T43" fmla="*/ 12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2" h="123">
                        <a:moveTo>
                          <a:pt x="105" y="122"/>
                        </a:moveTo>
                        <a:lnTo>
                          <a:pt x="114" y="105"/>
                        </a:lnTo>
                        <a:lnTo>
                          <a:pt x="121" y="97"/>
                        </a:lnTo>
                        <a:lnTo>
                          <a:pt x="114" y="56"/>
                        </a:lnTo>
                        <a:lnTo>
                          <a:pt x="121" y="40"/>
                        </a:lnTo>
                        <a:lnTo>
                          <a:pt x="114" y="25"/>
                        </a:lnTo>
                        <a:lnTo>
                          <a:pt x="105" y="15"/>
                        </a:lnTo>
                        <a:lnTo>
                          <a:pt x="89" y="15"/>
                        </a:lnTo>
                        <a:lnTo>
                          <a:pt x="65" y="9"/>
                        </a:lnTo>
                        <a:lnTo>
                          <a:pt x="65" y="15"/>
                        </a:lnTo>
                        <a:lnTo>
                          <a:pt x="57" y="15"/>
                        </a:lnTo>
                        <a:lnTo>
                          <a:pt x="49" y="0"/>
                        </a:lnTo>
                        <a:lnTo>
                          <a:pt x="0" y="25"/>
                        </a:lnTo>
                        <a:lnTo>
                          <a:pt x="9" y="80"/>
                        </a:lnTo>
                        <a:lnTo>
                          <a:pt x="17" y="89"/>
                        </a:lnTo>
                        <a:lnTo>
                          <a:pt x="34" y="97"/>
                        </a:lnTo>
                        <a:lnTo>
                          <a:pt x="40" y="97"/>
                        </a:lnTo>
                        <a:lnTo>
                          <a:pt x="57" y="114"/>
                        </a:lnTo>
                        <a:lnTo>
                          <a:pt x="65" y="114"/>
                        </a:lnTo>
                        <a:lnTo>
                          <a:pt x="74" y="122"/>
                        </a:lnTo>
                        <a:lnTo>
                          <a:pt x="89" y="114"/>
                        </a:lnTo>
                        <a:lnTo>
                          <a:pt x="105" y="122"/>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930" name="Freeform 122"/>
                  <p:cNvSpPr>
                    <a:spLocks/>
                  </p:cNvSpPr>
                  <p:nvPr/>
                </p:nvSpPr>
                <p:spPr bwMode="gray">
                  <a:xfrm>
                    <a:off x="4934764" y="3750778"/>
                    <a:ext cx="176343" cy="234351"/>
                  </a:xfrm>
                  <a:custGeom>
                    <a:avLst/>
                    <a:gdLst>
                      <a:gd name="T0" fmla="*/ 64 w 115"/>
                      <a:gd name="T1" fmla="*/ 25 h 155"/>
                      <a:gd name="T2" fmla="*/ 97 w 115"/>
                      <a:gd name="T3" fmla="*/ 9 h 155"/>
                      <a:gd name="T4" fmla="*/ 97 w 115"/>
                      <a:gd name="T5" fmla="*/ 15 h 155"/>
                      <a:gd name="T6" fmla="*/ 89 w 115"/>
                      <a:gd name="T7" fmla="*/ 15 h 155"/>
                      <a:gd name="T8" fmla="*/ 105 w 115"/>
                      <a:gd name="T9" fmla="*/ 25 h 155"/>
                      <a:gd name="T10" fmla="*/ 114 w 115"/>
                      <a:gd name="T11" fmla="*/ 80 h 155"/>
                      <a:gd name="T12" fmla="*/ 105 w 115"/>
                      <a:gd name="T13" fmla="*/ 80 h 155"/>
                      <a:gd name="T14" fmla="*/ 89 w 115"/>
                      <a:gd name="T15" fmla="*/ 89 h 155"/>
                      <a:gd name="T16" fmla="*/ 73 w 115"/>
                      <a:gd name="T17" fmla="*/ 97 h 155"/>
                      <a:gd name="T18" fmla="*/ 82 w 115"/>
                      <a:gd name="T19" fmla="*/ 114 h 155"/>
                      <a:gd name="T20" fmla="*/ 97 w 115"/>
                      <a:gd name="T21" fmla="*/ 130 h 155"/>
                      <a:gd name="T22" fmla="*/ 89 w 115"/>
                      <a:gd name="T23" fmla="*/ 137 h 155"/>
                      <a:gd name="T24" fmla="*/ 89 w 115"/>
                      <a:gd name="T25" fmla="*/ 146 h 155"/>
                      <a:gd name="T26" fmla="*/ 57 w 115"/>
                      <a:gd name="T27" fmla="*/ 154 h 155"/>
                      <a:gd name="T28" fmla="*/ 42 w 115"/>
                      <a:gd name="T29" fmla="*/ 154 h 155"/>
                      <a:gd name="T30" fmla="*/ 17 w 115"/>
                      <a:gd name="T31" fmla="*/ 154 h 155"/>
                      <a:gd name="T32" fmla="*/ 23 w 115"/>
                      <a:gd name="T33" fmla="*/ 130 h 155"/>
                      <a:gd name="T34" fmla="*/ 0 w 115"/>
                      <a:gd name="T35" fmla="*/ 114 h 155"/>
                      <a:gd name="T36" fmla="*/ 0 w 115"/>
                      <a:gd name="T37" fmla="*/ 105 h 155"/>
                      <a:gd name="T38" fmla="*/ 0 w 115"/>
                      <a:gd name="T39" fmla="*/ 89 h 155"/>
                      <a:gd name="T40" fmla="*/ 0 w 115"/>
                      <a:gd name="T41" fmla="*/ 65 h 155"/>
                      <a:gd name="T42" fmla="*/ 8 w 115"/>
                      <a:gd name="T43" fmla="*/ 56 h 155"/>
                      <a:gd name="T44" fmla="*/ 17 w 115"/>
                      <a:gd name="T45" fmla="*/ 33 h 155"/>
                      <a:gd name="T46" fmla="*/ 32 w 115"/>
                      <a:gd name="T47" fmla="*/ 33 h 155"/>
                      <a:gd name="T48" fmla="*/ 42 w 115"/>
                      <a:gd name="T49" fmla="*/ 15 h 155"/>
                      <a:gd name="T50" fmla="*/ 32 w 115"/>
                      <a:gd name="T51" fmla="*/ 15 h 155"/>
                      <a:gd name="T52" fmla="*/ 42 w 115"/>
                      <a:gd name="T53" fmla="*/ 9 h 155"/>
                      <a:gd name="T54" fmla="*/ 32 w 115"/>
                      <a:gd name="T55" fmla="*/ 0 h 155"/>
                      <a:gd name="T56" fmla="*/ 42 w 115"/>
                      <a:gd name="T57" fmla="*/ 0 h 155"/>
                      <a:gd name="T58" fmla="*/ 48 w 115"/>
                      <a:gd name="T59" fmla="*/ 0 h 155"/>
                      <a:gd name="T60" fmla="*/ 48 w 115"/>
                      <a:gd name="T61" fmla="*/ 9 h 155"/>
                      <a:gd name="T62" fmla="*/ 64 w 115"/>
                      <a:gd name="T63" fmla="*/ 15 h 155"/>
                      <a:gd name="T64" fmla="*/ 57 w 115"/>
                      <a:gd name="T65" fmla="*/ 25 h 155"/>
                      <a:gd name="T66" fmla="*/ 64 w 115"/>
                      <a:gd name="T67" fmla="*/ 2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5" h="155">
                        <a:moveTo>
                          <a:pt x="64" y="25"/>
                        </a:moveTo>
                        <a:lnTo>
                          <a:pt x="97" y="9"/>
                        </a:lnTo>
                        <a:lnTo>
                          <a:pt x="97" y="15"/>
                        </a:lnTo>
                        <a:lnTo>
                          <a:pt x="89" y="15"/>
                        </a:lnTo>
                        <a:lnTo>
                          <a:pt x="105" y="25"/>
                        </a:lnTo>
                        <a:lnTo>
                          <a:pt x="114" y="80"/>
                        </a:lnTo>
                        <a:lnTo>
                          <a:pt x="105" y="80"/>
                        </a:lnTo>
                        <a:lnTo>
                          <a:pt x="89" y="89"/>
                        </a:lnTo>
                        <a:lnTo>
                          <a:pt x="73" y="97"/>
                        </a:lnTo>
                        <a:lnTo>
                          <a:pt x="82" y="114"/>
                        </a:lnTo>
                        <a:lnTo>
                          <a:pt x="97" y="130"/>
                        </a:lnTo>
                        <a:lnTo>
                          <a:pt x="89" y="137"/>
                        </a:lnTo>
                        <a:lnTo>
                          <a:pt x="89" y="146"/>
                        </a:lnTo>
                        <a:lnTo>
                          <a:pt x="57" y="154"/>
                        </a:lnTo>
                        <a:lnTo>
                          <a:pt x="42" y="154"/>
                        </a:lnTo>
                        <a:lnTo>
                          <a:pt x="17" y="154"/>
                        </a:lnTo>
                        <a:lnTo>
                          <a:pt x="23" y="130"/>
                        </a:lnTo>
                        <a:lnTo>
                          <a:pt x="0" y="114"/>
                        </a:lnTo>
                        <a:lnTo>
                          <a:pt x="0" y="105"/>
                        </a:lnTo>
                        <a:lnTo>
                          <a:pt x="0" y="89"/>
                        </a:lnTo>
                        <a:lnTo>
                          <a:pt x="0" y="65"/>
                        </a:lnTo>
                        <a:lnTo>
                          <a:pt x="8" y="56"/>
                        </a:lnTo>
                        <a:lnTo>
                          <a:pt x="17" y="33"/>
                        </a:lnTo>
                        <a:lnTo>
                          <a:pt x="32" y="33"/>
                        </a:lnTo>
                        <a:lnTo>
                          <a:pt x="42" y="15"/>
                        </a:lnTo>
                        <a:lnTo>
                          <a:pt x="32" y="15"/>
                        </a:lnTo>
                        <a:lnTo>
                          <a:pt x="42" y="9"/>
                        </a:lnTo>
                        <a:lnTo>
                          <a:pt x="32" y="0"/>
                        </a:lnTo>
                        <a:lnTo>
                          <a:pt x="42" y="0"/>
                        </a:lnTo>
                        <a:lnTo>
                          <a:pt x="48" y="0"/>
                        </a:lnTo>
                        <a:lnTo>
                          <a:pt x="48" y="9"/>
                        </a:lnTo>
                        <a:lnTo>
                          <a:pt x="64" y="15"/>
                        </a:lnTo>
                        <a:lnTo>
                          <a:pt x="57" y="25"/>
                        </a:lnTo>
                        <a:lnTo>
                          <a:pt x="64" y="25"/>
                        </a:lnTo>
                      </a:path>
                    </a:pathLst>
                  </a:custGeom>
                  <a:grpFill/>
                  <a:ln w="3175" cap="rnd" cmpd="sng">
                    <a:solidFill>
                      <a:schemeClr val="bg1"/>
                    </a:solidFill>
                    <a:prstDash val="solid"/>
                    <a:round/>
                    <a:headEnd/>
                    <a:tailEnd/>
                  </a:ln>
                  <a:effectLst/>
                </p:spPr>
                <p:txBody>
                  <a:bodyPr/>
                  <a:lstStyle/>
                  <a:p>
                    <a:endParaRPr lang="de-DE" dirty="0"/>
                  </a:p>
                </p:txBody>
              </p:sp>
              <p:sp>
                <p:nvSpPr>
                  <p:cNvPr id="931" name="Freeform 123"/>
                  <p:cNvSpPr>
                    <a:spLocks/>
                  </p:cNvSpPr>
                  <p:nvPr/>
                </p:nvSpPr>
                <p:spPr bwMode="gray">
                  <a:xfrm>
                    <a:off x="4999122" y="3934458"/>
                    <a:ext cx="150599" cy="74739"/>
                  </a:xfrm>
                  <a:custGeom>
                    <a:avLst/>
                    <a:gdLst>
                      <a:gd name="T0" fmla="*/ 0 w 98"/>
                      <a:gd name="T1" fmla="*/ 32 h 49"/>
                      <a:gd name="T2" fmla="*/ 15 w 98"/>
                      <a:gd name="T3" fmla="*/ 32 h 49"/>
                      <a:gd name="T4" fmla="*/ 47 w 98"/>
                      <a:gd name="T5" fmla="*/ 24 h 49"/>
                      <a:gd name="T6" fmla="*/ 47 w 98"/>
                      <a:gd name="T7" fmla="*/ 15 h 49"/>
                      <a:gd name="T8" fmla="*/ 55 w 98"/>
                      <a:gd name="T9" fmla="*/ 8 h 49"/>
                      <a:gd name="T10" fmla="*/ 72 w 98"/>
                      <a:gd name="T11" fmla="*/ 8 h 49"/>
                      <a:gd name="T12" fmla="*/ 72 w 98"/>
                      <a:gd name="T13" fmla="*/ 0 h 49"/>
                      <a:gd name="T14" fmla="*/ 97 w 98"/>
                      <a:gd name="T15" fmla="*/ 8 h 49"/>
                      <a:gd name="T16" fmla="*/ 97 w 98"/>
                      <a:gd name="T17" fmla="*/ 24 h 49"/>
                      <a:gd name="T18" fmla="*/ 87 w 98"/>
                      <a:gd name="T19" fmla="*/ 40 h 49"/>
                      <a:gd name="T20" fmla="*/ 55 w 98"/>
                      <a:gd name="T21" fmla="*/ 48 h 49"/>
                      <a:gd name="T22" fmla="*/ 40 w 98"/>
                      <a:gd name="T23" fmla="*/ 40 h 49"/>
                      <a:gd name="T24" fmla="*/ 15 w 98"/>
                      <a:gd name="T25" fmla="*/ 40 h 49"/>
                      <a:gd name="T26" fmla="*/ 6 w 98"/>
                      <a:gd name="T27" fmla="*/ 40 h 49"/>
                      <a:gd name="T28" fmla="*/ 0 w 98"/>
                      <a:gd name="T29" fmla="*/ 3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49">
                        <a:moveTo>
                          <a:pt x="0" y="32"/>
                        </a:moveTo>
                        <a:lnTo>
                          <a:pt x="15" y="32"/>
                        </a:lnTo>
                        <a:lnTo>
                          <a:pt x="47" y="24"/>
                        </a:lnTo>
                        <a:lnTo>
                          <a:pt x="47" y="15"/>
                        </a:lnTo>
                        <a:lnTo>
                          <a:pt x="55" y="8"/>
                        </a:lnTo>
                        <a:lnTo>
                          <a:pt x="72" y="8"/>
                        </a:lnTo>
                        <a:lnTo>
                          <a:pt x="72" y="0"/>
                        </a:lnTo>
                        <a:lnTo>
                          <a:pt x="97" y="8"/>
                        </a:lnTo>
                        <a:lnTo>
                          <a:pt x="97" y="24"/>
                        </a:lnTo>
                        <a:lnTo>
                          <a:pt x="87" y="40"/>
                        </a:lnTo>
                        <a:lnTo>
                          <a:pt x="55" y="48"/>
                        </a:lnTo>
                        <a:lnTo>
                          <a:pt x="40" y="40"/>
                        </a:lnTo>
                        <a:lnTo>
                          <a:pt x="15" y="40"/>
                        </a:lnTo>
                        <a:lnTo>
                          <a:pt x="6" y="40"/>
                        </a:lnTo>
                        <a:lnTo>
                          <a:pt x="0" y="32"/>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932" name="Line 124"/>
                  <p:cNvSpPr>
                    <a:spLocks noChangeShapeType="1"/>
                  </p:cNvSpPr>
                  <p:nvPr/>
                </p:nvSpPr>
                <p:spPr bwMode="gray">
                  <a:xfrm flipH="1" flipV="1">
                    <a:off x="4999122" y="3983862"/>
                    <a:ext cx="9010" cy="11401"/>
                  </a:xfrm>
                  <a:prstGeom prst="line">
                    <a:avLst/>
                  </a:prstGeom>
                  <a:grpFill/>
                  <a:ln w="3175">
                    <a:solidFill>
                      <a:schemeClr val="bg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de-DE" dirty="0"/>
                  </a:p>
                </p:txBody>
              </p:sp>
              <p:sp>
                <p:nvSpPr>
                  <p:cNvPr id="933" name="Freeform 125"/>
                  <p:cNvSpPr>
                    <a:spLocks/>
                  </p:cNvSpPr>
                  <p:nvPr/>
                </p:nvSpPr>
                <p:spPr bwMode="gray">
                  <a:xfrm>
                    <a:off x="4999122" y="3983862"/>
                    <a:ext cx="25743" cy="25335"/>
                  </a:xfrm>
                  <a:custGeom>
                    <a:avLst/>
                    <a:gdLst>
                      <a:gd name="T0" fmla="*/ 16 w 17"/>
                      <a:gd name="T1" fmla="*/ 16 h 17"/>
                      <a:gd name="T2" fmla="*/ 0 w 17"/>
                      <a:gd name="T3" fmla="*/ 0 h 17"/>
                      <a:gd name="T4" fmla="*/ 16 w 17"/>
                      <a:gd name="T5" fmla="*/ 16 h 17"/>
                    </a:gdLst>
                    <a:ahLst/>
                    <a:cxnLst>
                      <a:cxn ang="0">
                        <a:pos x="T0" y="T1"/>
                      </a:cxn>
                      <a:cxn ang="0">
                        <a:pos x="T2" y="T3"/>
                      </a:cxn>
                      <a:cxn ang="0">
                        <a:pos x="T4" y="T5"/>
                      </a:cxn>
                    </a:cxnLst>
                    <a:rect l="0" t="0" r="r" b="b"/>
                    <a:pathLst>
                      <a:path w="17" h="17">
                        <a:moveTo>
                          <a:pt x="16" y="16"/>
                        </a:moveTo>
                        <a:lnTo>
                          <a:pt x="0" y="0"/>
                        </a:lnTo>
                        <a:lnTo>
                          <a:pt x="16" y="16"/>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934" name="Line 126"/>
                  <p:cNvSpPr>
                    <a:spLocks noChangeShapeType="1"/>
                  </p:cNvSpPr>
                  <p:nvPr/>
                </p:nvSpPr>
                <p:spPr bwMode="gray">
                  <a:xfrm flipH="1" flipV="1">
                    <a:off x="4999122" y="3983862"/>
                    <a:ext cx="9010" cy="11401"/>
                  </a:xfrm>
                  <a:prstGeom prst="line">
                    <a:avLst/>
                  </a:prstGeom>
                  <a:grpFill/>
                  <a:ln w="3175">
                    <a:solidFill>
                      <a:schemeClr val="bg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de-DE" dirty="0"/>
                  </a:p>
                </p:txBody>
              </p:sp>
              <p:sp>
                <p:nvSpPr>
                  <p:cNvPr id="935" name="Freeform 127"/>
                  <p:cNvSpPr>
                    <a:spLocks/>
                  </p:cNvSpPr>
                  <p:nvPr/>
                </p:nvSpPr>
                <p:spPr bwMode="gray">
                  <a:xfrm>
                    <a:off x="4999122" y="3983862"/>
                    <a:ext cx="25743" cy="25335"/>
                  </a:xfrm>
                  <a:custGeom>
                    <a:avLst/>
                    <a:gdLst>
                      <a:gd name="T0" fmla="*/ 16 w 17"/>
                      <a:gd name="T1" fmla="*/ 16 h 17"/>
                      <a:gd name="T2" fmla="*/ 0 w 17"/>
                      <a:gd name="T3" fmla="*/ 0 h 17"/>
                      <a:gd name="T4" fmla="*/ 16 w 17"/>
                      <a:gd name="T5" fmla="*/ 16 h 17"/>
                    </a:gdLst>
                    <a:ahLst/>
                    <a:cxnLst>
                      <a:cxn ang="0">
                        <a:pos x="T0" y="T1"/>
                      </a:cxn>
                      <a:cxn ang="0">
                        <a:pos x="T2" y="T3"/>
                      </a:cxn>
                      <a:cxn ang="0">
                        <a:pos x="T4" y="T5"/>
                      </a:cxn>
                    </a:cxnLst>
                    <a:rect l="0" t="0" r="r" b="b"/>
                    <a:pathLst>
                      <a:path w="17" h="17">
                        <a:moveTo>
                          <a:pt x="16" y="16"/>
                        </a:moveTo>
                        <a:lnTo>
                          <a:pt x="0" y="0"/>
                        </a:lnTo>
                        <a:lnTo>
                          <a:pt x="16" y="16"/>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936" name="Freeform 128"/>
                  <p:cNvSpPr>
                    <a:spLocks/>
                  </p:cNvSpPr>
                  <p:nvPr/>
                </p:nvSpPr>
                <p:spPr bwMode="gray">
                  <a:xfrm>
                    <a:off x="4934764" y="3983862"/>
                    <a:ext cx="88815" cy="49404"/>
                  </a:xfrm>
                  <a:custGeom>
                    <a:avLst/>
                    <a:gdLst>
                      <a:gd name="T0" fmla="*/ 17 w 58"/>
                      <a:gd name="T1" fmla="*/ 32 h 33"/>
                      <a:gd name="T2" fmla="*/ 32 w 58"/>
                      <a:gd name="T3" fmla="*/ 23 h 33"/>
                      <a:gd name="T4" fmla="*/ 42 w 58"/>
                      <a:gd name="T5" fmla="*/ 23 h 33"/>
                      <a:gd name="T6" fmla="*/ 42 w 58"/>
                      <a:gd name="T7" fmla="*/ 16 h 33"/>
                      <a:gd name="T8" fmla="*/ 48 w 58"/>
                      <a:gd name="T9" fmla="*/ 23 h 33"/>
                      <a:gd name="T10" fmla="*/ 57 w 58"/>
                      <a:gd name="T11" fmla="*/ 8 h 33"/>
                      <a:gd name="T12" fmla="*/ 48 w 58"/>
                      <a:gd name="T13" fmla="*/ 8 h 33"/>
                      <a:gd name="T14" fmla="*/ 42 w 58"/>
                      <a:gd name="T15" fmla="*/ 0 h 33"/>
                      <a:gd name="T16" fmla="*/ 17 w 58"/>
                      <a:gd name="T17" fmla="*/ 0 h 33"/>
                      <a:gd name="T18" fmla="*/ 8 w 58"/>
                      <a:gd name="T19" fmla="*/ 0 h 33"/>
                      <a:gd name="T20" fmla="*/ 0 w 58"/>
                      <a:gd name="T21" fmla="*/ 16 h 33"/>
                      <a:gd name="T22" fmla="*/ 0 w 58"/>
                      <a:gd name="T23" fmla="*/ 23 h 33"/>
                      <a:gd name="T24" fmla="*/ 8 w 58"/>
                      <a:gd name="T25" fmla="*/ 16 h 33"/>
                      <a:gd name="T26" fmla="*/ 8 w 58"/>
                      <a:gd name="T27" fmla="*/ 32 h 33"/>
                      <a:gd name="T28" fmla="*/ 17 w 58"/>
                      <a:gd name="T29"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33">
                        <a:moveTo>
                          <a:pt x="17" y="32"/>
                        </a:moveTo>
                        <a:lnTo>
                          <a:pt x="32" y="23"/>
                        </a:lnTo>
                        <a:lnTo>
                          <a:pt x="42" y="23"/>
                        </a:lnTo>
                        <a:lnTo>
                          <a:pt x="42" y="16"/>
                        </a:lnTo>
                        <a:lnTo>
                          <a:pt x="48" y="23"/>
                        </a:lnTo>
                        <a:lnTo>
                          <a:pt x="57" y="8"/>
                        </a:lnTo>
                        <a:lnTo>
                          <a:pt x="48" y="8"/>
                        </a:lnTo>
                        <a:lnTo>
                          <a:pt x="42" y="0"/>
                        </a:lnTo>
                        <a:lnTo>
                          <a:pt x="17" y="0"/>
                        </a:lnTo>
                        <a:lnTo>
                          <a:pt x="8" y="0"/>
                        </a:lnTo>
                        <a:lnTo>
                          <a:pt x="0" y="16"/>
                        </a:lnTo>
                        <a:lnTo>
                          <a:pt x="0" y="23"/>
                        </a:lnTo>
                        <a:lnTo>
                          <a:pt x="8" y="16"/>
                        </a:lnTo>
                        <a:lnTo>
                          <a:pt x="8" y="32"/>
                        </a:lnTo>
                        <a:lnTo>
                          <a:pt x="17" y="32"/>
                        </a:lnTo>
                      </a:path>
                    </a:pathLst>
                  </a:custGeom>
                  <a:grpFill/>
                  <a:ln w="3175" cap="rnd" cmpd="sng">
                    <a:solidFill>
                      <a:schemeClr val="bg1"/>
                    </a:solidFill>
                    <a:prstDash val="solid"/>
                    <a:round/>
                    <a:headEnd/>
                    <a:tailEnd/>
                  </a:ln>
                  <a:effectLst/>
                </p:spPr>
                <p:txBody>
                  <a:bodyPr/>
                  <a:lstStyle/>
                  <a:p>
                    <a:endParaRPr lang="de-DE" dirty="0"/>
                  </a:p>
                </p:txBody>
              </p:sp>
              <p:sp>
                <p:nvSpPr>
                  <p:cNvPr id="937" name="Freeform 129"/>
                  <p:cNvSpPr>
                    <a:spLocks/>
                  </p:cNvSpPr>
                  <p:nvPr/>
                </p:nvSpPr>
                <p:spPr bwMode="gray">
                  <a:xfrm>
                    <a:off x="4719806" y="3871119"/>
                    <a:ext cx="250999" cy="247018"/>
                  </a:xfrm>
                  <a:custGeom>
                    <a:avLst/>
                    <a:gdLst>
                      <a:gd name="T0" fmla="*/ 97 w 163"/>
                      <a:gd name="T1" fmla="*/ 0 h 163"/>
                      <a:gd name="T2" fmla="*/ 82 w 163"/>
                      <a:gd name="T3" fmla="*/ 9 h 163"/>
                      <a:gd name="T4" fmla="*/ 82 w 163"/>
                      <a:gd name="T5" fmla="*/ 25 h 163"/>
                      <a:gd name="T6" fmla="*/ 66 w 163"/>
                      <a:gd name="T7" fmla="*/ 34 h 163"/>
                      <a:gd name="T8" fmla="*/ 57 w 163"/>
                      <a:gd name="T9" fmla="*/ 42 h 163"/>
                      <a:gd name="T10" fmla="*/ 50 w 163"/>
                      <a:gd name="T11" fmla="*/ 42 h 163"/>
                      <a:gd name="T12" fmla="*/ 42 w 163"/>
                      <a:gd name="T13" fmla="*/ 34 h 163"/>
                      <a:gd name="T14" fmla="*/ 34 w 163"/>
                      <a:gd name="T15" fmla="*/ 34 h 163"/>
                      <a:gd name="T16" fmla="*/ 42 w 163"/>
                      <a:gd name="T17" fmla="*/ 50 h 163"/>
                      <a:gd name="T18" fmla="*/ 25 w 163"/>
                      <a:gd name="T19" fmla="*/ 57 h 163"/>
                      <a:gd name="T20" fmla="*/ 25 w 163"/>
                      <a:gd name="T21" fmla="*/ 50 h 163"/>
                      <a:gd name="T22" fmla="*/ 0 w 163"/>
                      <a:gd name="T23" fmla="*/ 57 h 163"/>
                      <a:gd name="T24" fmla="*/ 0 w 163"/>
                      <a:gd name="T25" fmla="*/ 66 h 163"/>
                      <a:gd name="T26" fmla="*/ 34 w 163"/>
                      <a:gd name="T27" fmla="*/ 74 h 163"/>
                      <a:gd name="T28" fmla="*/ 50 w 163"/>
                      <a:gd name="T29" fmla="*/ 97 h 163"/>
                      <a:gd name="T30" fmla="*/ 50 w 163"/>
                      <a:gd name="T31" fmla="*/ 106 h 163"/>
                      <a:gd name="T32" fmla="*/ 42 w 163"/>
                      <a:gd name="T33" fmla="*/ 147 h 163"/>
                      <a:gd name="T34" fmla="*/ 57 w 163"/>
                      <a:gd name="T35" fmla="*/ 156 h 163"/>
                      <a:gd name="T36" fmla="*/ 97 w 163"/>
                      <a:gd name="T37" fmla="*/ 162 h 163"/>
                      <a:gd name="T38" fmla="*/ 97 w 163"/>
                      <a:gd name="T39" fmla="*/ 156 h 163"/>
                      <a:gd name="T40" fmla="*/ 115 w 163"/>
                      <a:gd name="T41" fmla="*/ 147 h 163"/>
                      <a:gd name="T42" fmla="*/ 139 w 163"/>
                      <a:gd name="T43" fmla="*/ 156 h 163"/>
                      <a:gd name="T44" fmla="*/ 147 w 163"/>
                      <a:gd name="T45" fmla="*/ 156 h 163"/>
                      <a:gd name="T46" fmla="*/ 156 w 163"/>
                      <a:gd name="T47" fmla="*/ 137 h 163"/>
                      <a:gd name="T48" fmla="*/ 147 w 163"/>
                      <a:gd name="T49" fmla="*/ 122 h 163"/>
                      <a:gd name="T50" fmla="*/ 147 w 163"/>
                      <a:gd name="T51" fmla="*/ 106 h 163"/>
                      <a:gd name="T52" fmla="*/ 147 w 163"/>
                      <a:gd name="T53" fmla="*/ 90 h 163"/>
                      <a:gd name="T54" fmla="*/ 139 w 163"/>
                      <a:gd name="T55" fmla="*/ 97 h 163"/>
                      <a:gd name="T56" fmla="*/ 139 w 163"/>
                      <a:gd name="T57" fmla="*/ 90 h 163"/>
                      <a:gd name="T58" fmla="*/ 147 w 163"/>
                      <a:gd name="T59" fmla="*/ 74 h 163"/>
                      <a:gd name="T60" fmla="*/ 156 w 163"/>
                      <a:gd name="T61" fmla="*/ 74 h 163"/>
                      <a:gd name="T62" fmla="*/ 162 w 163"/>
                      <a:gd name="T63" fmla="*/ 50 h 163"/>
                      <a:gd name="T64" fmla="*/ 139 w 163"/>
                      <a:gd name="T65" fmla="*/ 34 h 163"/>
                      <a:gd name="T66" fmla="*/ 131 w 163"/>
                      <a:gd name="T67" fmla="*/ 34 h 163"/>
                      <a:gd name="T68" fmla="*/ 122 w 163"/>
                      <a:gd name="T69" fmla="*/ 34 h 163"/>
                      <a:gd name="T70" fmla="*/ 122 w 163"/>
                      <a:gd name="T71" fmla="*/ 25 h 163"/>
                      <a:gd name="T72" fmla="*/ 115 w 163"/>
                      <a:gd name="T73" fmla="*/ 25 h 163"/>
                      <a:gd name="T74" fmla="*/ 115 w 163"/>
                      <a:gd name="T75" fmla="*/ 17 h 163"/>
                      <a:gd name="T76" fmla="*/ 97 w 163"/>
                      <a:gd name="T77" fmla="*/ 9 h 163"/>
                      <a:gd name="T78" fmla="*/ 97 w 163"/>
                      <a:gd name="T79"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 h="163">
                        <a:moveTo>
                          <a:pt x="97" y="0"/>
                        </a:moveTo>
                        <a:lnTo>
                          <a:pt x="82" y="9"/>
                        </a:lnTo>
                        <a:lnTo>
                          <a:pt x="82" y="25"/>
                        </a:lnTo>
                        <a:lnTo>
                          <a:pt x="66" y="34"/>
                        </a:lnTo>
                        <a:lnTo>
                          <a:pt x="57" y="42"/>
                        </a:lnTo>
                        <a:lnTo>
                          <a:pt x="50" y="42"/>
                        </a:lnTo>
                        <a:lnTo>
                          <a:pt x="42" y="34"/>
                        </a:lnTo>
                        <a:lnTo>
                          <a:pt x="34" y="34"/>
                        </a:lnTo>
                        <a:lnTo>
                          <a:pt x="42" y="50"/>
                        </a:lnTo>
                        <a:lnTo>
                          <a:pt x="25" y="57"/>
                        </a:lnTo>
                        <a:lnTo>
                          <a:pt x="25" y="50"/>
                        </a:lnTo>
                        <a:lnTo>
                          <a:pt x="0" y="57"/>
                        </a:lnTo>
                        <a:lnTo>
                          <a:pt x="0" y="66"/>
                        </a:lnTo>
                        <a:lnTo>
                          <a:pt x="34" y="74"/>
                        </a:lnTo>
                        <a:lnTo>
                          <a:pt x="50" y="97"/>
                        </a:lnTo>
                        <a:lnTo>
                          <a:pt x="50" y="106"/>
                        </a:lnTo>
                        <a:lnTo>
                          <a:pt x="42" y="147"/>
                        </a:lnTo>
                        <a:lnTo>
                          <a:pt x="57" y="156"/>
                        </a:lnTo>
                        <a:lnTo>
                          <a:pt x="97" y="162"/>
                        </a:lnTo>
                        <a:lnTo>
                          <a:pt x="97" y="156"/>
                        </a:lnTo>
                        <a:lnTo>
                          <a:pt x="115" y="147"/>
                        </a:lnTo>
                        <a:lnTo>
                          <a:pt x="139" y="156"/>
                        </a:lnTo>
                        <a:lnTo>
                          <a:pt x="147" y="156"/>
                        </a:lnTo>
                        <a:lnTo>
                          <a:pt x="156" y="137"/>
                        </a:lnTo>
                        <a:lnTo>
                          <a:pt x="147" y="122"/>
                        </a:lnTo>
                        <a:lnTo>
                          <a:pt x="147" y="106"/>
                        </a:lnTo>
                        <a:lnTo>
                          <a:pt x="147" y="90"/>
                        </a:lnTo>
                        <a:lnTo>
                          <a:pt x="139" y="97"/>
                        </a:lnTo>
                        <a:lnTo>
                          <a:pt x="139" y="90"/>
                        </a:lnTo>
                        <a:lnTo>
                          <a:pt x="147" y="74"/>
                        </a:lnTo>
                        <a:lnTo>
                          <a:pt x="156" y="74"/>
                        </a:lnTo>
                        <a:lnTo>
                          <a:pt x="162" y="50"/>
                        </a:lnTo>
                        <a:lnTo>
                          <a:pt x="139" y="34"/>
                        </a:lnTo>
                        <a:lnTo>
                          <a:pt x="131" y="34"/>
                        </a:lnTo>
                        <a:lnTo>
                          <a:pt x="122" y="34"/>
                        </a:lnTo>
                        <a:lnTo>
                          <a:pt x="122" y="25"/>
                        </a:lnTo>
                        <a:lnTo>
                          <a:pt x="115" y="25"/>
                        </a:lnTo>
                        <a:lnTo>
                          <a:pt x="115" y="17"/>
                        </a:lnTo>
                        <a:lnTo>
                          <a:pt x="97" y="9"/>
                        </a:lnTo>
                        <a:lnTo>
                          <a:pt x="97" y="0"/>
                        </a:lnTo>
                      </a:path>
                    </a:pathLst>
                  </a:custGeom>
                  <a:grpFill/>
                  <a:ln w="3175" cap="rnd" cmpd="sng">
                    <a:solidFill>
                      <a:schemeClr val="bg1"/>
                    </a:solidFill>
                    <a:prstDash val="solid"/>
                    <a:round/>
                    <a:headEnd/>
                    <a:tailEnd/>
                  </a:ln>
                  <a:effectLst/>
                </p:spPr>
                <p:txBody>
                  <a:bodyPr/>
                  <a:lstStyle/>
                  <a:p>
                    <a:endParaRPr lang="de-DE" dirty="0"/>
                  </a:p>
                </p:txBody>
              </p:sp>
              <p:sp>
                <p:nvSpPr>
                  <p:cNvPr id="938" name="Freeform 130"/>
                  <p:cNvSpPr>
                    <a:spLocks/>
                  </p:cNvSpPr>
                  <p:nvPr/>
                </p:nvSpPr>
                <p:spPr bwMode="gray">
                  <a:xfrm>
                    <a:off x="4636140" y="4078868"/>
                    <a:ext cx="235553" cy="200148"/>
                  </a:xfrm>
                  <a:custGeom>
                    <a:avLst/>
                    <a:gdLst>
                      <a:gd name="T0" fmla="*/ 7 w 153"/>
                      <a:gd name="T1" fmla="*/ 34 h 132"/>
                      <a:gd name="T2" fmla="*/ 40 w 153"/>
                      <a:gd name="T3" fmla="*/ 34 h 132"/>
                      <a:gd name="T4" fmla="*/ 40 w 153"/>
                      <a:gd name="T5" fmla="*/ 42 h 132"/>
                      <a:gd name="T6" fmla="*/ 31 w 153"/>
                      <a:gd name="T7" fmla="*/ 50 h 132"/>
                      <a:gd name="T8" fmla="*/ 31 w 153"/>
                      <a:gd name="T9" fmla="*/ 66 h 132"/>
                      <a:gd name="T10" fmla="*/ 24 w 153"/>
                      <a:gd name="T11" fmla="*/ 75 h 132"/>
                      <a:gd name="T12" fmla="*/ 31 w 153"/>
                      <a:gd name="T13" fmla="*/ 99 h 132"/>
                      <a:gd name="T14" fmla="*/ 24 w 153"/>
                      <a:gd name="T15" fmla="*/ 115 h 132"/>
                      <a:gd name="T16" fmla="*/ 49 w 153"/>
                      <a:gd name="T17" fmla="*/ 131 h 132"/>
                      <a:gd name="T18" fmla="*/ 55 w 153"/>
                      <a:gd name="T19" fmla="*/ 124 h 132"/>
                      <a:gd name="T20" fmla="*/ 89 w 153"/>
                      <a:gd name="T21" fmla="*/ 124 h 132"/>
                      <a:gd name="T22" fmla="*/ 121 w 153"/>
                      <a:gd name="T23" fmla="*/ 91 h 132"/>
                      <a:gd name="T24" fmla="*/ 112 w 153"/>
                      <a:gd name="T25" fmla="*/ 75 h 132"/>
                      <a:gd name="T26" fmla="*/ 129 w 153"/>
                      <a:gd name="T27" fmla="*/ 50 h 132"/>
                      <a:gd name="T28" fmla="*/ 152 w 153"/>
                      <a:gd name="T29" fmla="*/ 34 h 132"/>
                      <a:gd name="T30" fmla="*/ 152 w 153"/>
                      <a:gd name="T31" fmla="*/ 25 h 132"/>
                      <a:gd name="T32" fmla="*/ 112 w 153"/>
                      <a:gd name="T33" fmla="*/ 19 h 132"/>
                      <a:gd name="T34" fmla="*/ 97 w 153"/>
                      <a:gd name="T35" fmla="*/ 10 h 132"/>
                      <a:gd name="T36" fmla="*/ 89 w 153"/>
                      <a:gd name="T37" fmla="*/ 10 h 132"/>
                      <a:gd name="T38" fmla="*/ 72 w 153"/>
                      <a:gd name="T39" fmla="*/ 10 h 132"/>
                      <a:gd name="T40" fmla="*/ 64 w 153"/>
                      <a:gd name="T41" fmla="*/ 10 h 132"/>
                      <a:gd name="T42" fmla="*/ 15 w 153"/>
                      <a:gd name="T43" fmla="*/ 0 h 132"/>
                      <a:gd name="T44" fmla="*/ 7 w 153"/>
                      <a:gd name="T45" fmla="*/ 10 h 132"/>
                      <a:gd name="T46" fmla="*/ 0 w 153"/>
                      <a:gd name="T47" fmla="*/ 10 h 132"/>
                      <a:gd name="T48" fmla="*/ 0 w 153"/>
                      <a:gd name="T49" fmla="*/ 19 h 132"/>
                      <a:gd name="T50" fmla="*/ 7 w 153"/>
                      <a:gd name="T51" fmla="*/ 3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 h="132">
                        <a:moveTo>
                          <a:pt x="7" y="34"/>
                        </a:moveTo>
                        <a:lnTo>
                          <a:pt x="40" y="34"/>
                        </a:lnTo>
                        <a:lnTo>
                          <a:pt x="40" y="42"/>
                        </a:lnTo>
                        <a:lnTo>
                          <a:pt x="31" y="50"/>
                        </a:lnTo>
                        <a:lnTo>
                          <a:pt x="31" y="66"/>
                        </a:lnTo>
                        <a:lnTo>
                          <a:pt x="24" y="75"/>
                        </a:lnTo>
                        <a:lnTo>
                          <a:pt x="31" y="99"/>
                        </a:lnTo>
                        <a:lnTo>
                          <a:pt x="24" y="115"/>
                        </a:lnTo>
                        <a:lnTo>
                          <a:pt x="49" y="131"/>
                        </a:lnTo>
                        <a:lnTo>
                          <a:pt x="55" y="124"/>
                        </a:lnTo>
                        <a:lnTo>
                          <a:pt x="89" y="124"/>
                        </a:lnTo>
                        <a:lnTo>
                          <a:pt x="121" y="91"/>
                        </a:lnTo>
                        <a:lnTo>
                          <a:pt x="112" y="75"/>
                        </a:lnTo>
                        <a:lnTo>
                          <a:pt x="129" y="50"/>
                        </a:lnTo>
                        <a:lnTo>
                          <a:pt x="152" y="34"/>
                        </a:lnTo>
                        <a:lnTo>
                          <a:pt x="152" y="25"/>
                        </a:lnTo>
                        <a:lnTo>
                          <a:pt x="112" y="19"/>
                        </a:lnTo>
                        <a:lnTo>
                          <a:pt x="97" y="10"/>
                        </a:lnTo>
                        <a:lnTo>
                          <a:pt x="89" y="10"/>
                        </a:lnTo>
                        <a:lnTo>
                          <a:pt x="72" y="10"/>
                        </a:lnTo>
                        <a:lnTo>
                          <a:pt x="64" y="10"/>
                        </a:lnTo>
                        <a:lnTo>
                          <a:pt x="15" y="0"/>
                        </a:lnTo>
                        <a:lnTo>
                          <a:pt x="7" y="10"/>
                        </a:lnTo>
                        <a:lnTo>
                          <a:pt x="0" y="10"/>
                        </a:lnTo>
                        <a:lnTo>
                          <a:pt x="0" y="19"/>
                        </a:lnTo>
                        <a:lnTo>
                          <a:pt x="7" y="34"/>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939" name="Freeform 131"/>
                  <p:cNvSpPr>
                    <a:spLocks/>
                  </p:cNvSpPr>
                  <p:nvPr/>
                </p:nvSpPr>
                <p:spPr bwMode="gray">
                  <a:xfrm>
                    <a:off x="4636140" y="4130805"/>
                    <a:ext cx="63072" cy="124142"/>
                  </a:xfrm>
                  <a:custGeom>
                    <a:avLst/>
                    <a:gdLst>
                      <a:gd name="T0" fmla="*/ 24 w 41"/>
                      <a:gd name="T1" fmla="*/ 81 h 82"/>
                      <a:gd name="T2" fmla="*/ 31 w 41"/>
                      <a:gd name="T3" fmla="*/ 65 h 82"/>
                      <a:gd name="T4" fmla="*/ 24 w 41"/>
                      <a:gd name="T5" fmla="*/ 41 h 82"/>
                      <a:gd name="T6" fmla="*/ 31 w 41"/>
                      <a:gd name="T7" fmla="*/ 32 h 82"/>
                      <a:gd name="T8" fmla="*/ 31 w 41"/>
                      <a:gd name="T9" fmla="*/ 16 h 82"/>
                      <a:gd name="T10" fmla="*/ 40 w 41"/>
                      <a:gd name="T11" fmla="*/ 8 h 82"/>
                      <a:gd name="T12" fmla="*/ 40 w 41"/>
                      <a:gd name="T13" fmla="*/ 0 h 82"/>
                      <a:gd name="T14" fmla="*/ 7 w 41"/>
                      <a:gd name="T15" fmla="*/ 0 h 82"/>
                      <a:gd name="T16" fmla="*/ 7 w 41"/>
                      <a:gd name="T17" fmla="*/ 16 h 82"/>
                      <a:gd name="T18" fmla="*/ 0 w 41"/>
                      <a:gd name="T19" fmla="*/ 57 h 82"/>
                      <a:gd name="T20" fmla="*/ 7 w 41"/>
                      <a:gd name="T21" fmla="*/ 57 h 82"/>
                      <a:gd name="T22" fmla="*/ 0 w 41"/>
                      <a:gd name="T23" fmla="*/ 81 h 82"/>
                      <a:gd name="T24" fmla="*/ 24 w 41"/>
                      <a:gd name="T25"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82">
                        <a:moveTo>
                          <a:pt x="24" y="81"/>
                        </a:moveTo>
                        <a:lnTo>
                          <a:pt x="31" y="65"/>
                        </a:lnTo>
                        <a:lnTo>
                          <a:pt x="24" y="41"/>
                        </a:lnTo>
                        <a:lnTo>
                          <a:pt x="31" y="32"/>
                        </a:lnTo>
                        <a:lnTo>
                          <a:pt x="31" y="16"/>
                        </a:lnTo>
                        <a:lnTo>
                          <a:pt x="40" y="8"/>
                        </a:lnTo>
                        <a:lnTo>
                          <a:pt x="40" y="0"/>
                        </a:lnTo>
                        <a:lnTo>
                          <a:pt x="7" y="0"/>
                        </a:lnTo>
                        <a:lnTo>
                          <a:pt x="7" y="16"/>
                        </a:lnTo>
                        <a:lnTo>
                          <a:pt x="0" y="57"/>
                        </a:lnTo>
                        <a:lnTo>
                          <a:pt x="7" y="57"/>
                        </a:lnTo>
                        <a:lnTo>
                          <a:pt x="0" y="81"/>
                        </a:lnTo>
                        <a:lnTo>
                          <a:pt x="24" y="81"/>
                        </a:lnTo>
                      </a:path>
                    </a:pathLst>
                  </a:custGeom>
                  <a:grpFill/>
                  <a:ln w="3175" cap="rnd" cmpd="sng">
                    <a:solidFill>
                      <a:schemeClr val="bg1"/>
                    </a:solidFill>
                    <a:prstDash val="solid"/>
                    <a:round/>
                    <a:headEnd/>
                    <a:tailEnd/>
                  </a:ln>
                  <a:effectLst/>
                </p:spPr>
                <p:txBody>
                  <a:bodyPr/>
                  <a:lstStyle/>
                  <a:p>
                    <a:endParaRPr lang="de-DE" dirty="0"/>
                  </a:p>
                </p:txBody>
              </p:sp>
              <p:sp>
                <p:nvSpPr>
                  <p:cNvPr id="940" name="Freeform 132"/>
                  <p:cNvSpPr>
                    <a:spLocks/>
                  </p:cNvSpPr>
                  <p:nvPr/>
                </p:nvSpPr>
                <p:spPr bwMode="gray">
                  <a:xfrm>
                    <a:off x="4946348" y="3995262"/>
                    <a:ext cx="238127" cy="235617"/>
                  </a:xfrm>
                  <a:custGeom>
                    <a:avLst/>
                    <a:gdLst>
                      <a:gd name="T0" fmla="*/ 9 w 155"/>
                      <a:gd name="T1" fmla="*/ 55 h 155"/>
                      <a:gd name="T2" fmla="*/ 24 w 155"/>
                      <a:gd name="T3" fmla="*/ 49 h 155"/>
                      <a:gd name="T4" fmla="*/ 40 w 155"/>
                      <a:gd name="T5" fmla="*/ 55 h 155"/>
                      <a:gd name="T6" fmla="*/ 56 w 155"/>
                      <a:gd name="T7" fmla="*/ 80 h 155"/>
                      <a:gd name="T8" fmla="*/ 65 w 155"/>
                      <a:gd name="T9" fmla="*/ 80 h 155"/>
                      <a:gd name="T10" fmla="*/ 74 w 155"/>
                      <a:gd name="T11" fmla="*/ 97 h 155"/>
                      <a:gd name="T12" fmla="*/ 89 w 155"/>
                      <a:gd name="T13" fmla="*/ 105 h 155"/>
                      <a:gd name="T14" fmla="*/ 106 w 155"/>
                      <a:gd name="T15" fmla="*/ 121 h 155"/>
                      <a:gd name="T16" fmla="*/ 114 w 155"/>
                      <a:gd name="T17" fmla="*/ 121 h 155"/>
                      <a:gd name="T18" fmla="*/ 121 w 155"/>
                      <a:gd name="T19" fmla="*/ 146 h 155"/>
                      <a:gd name="T20" fmla="*/ 114 w 155"/>
                      <a:gd name="T21" fmla="*/ 154 h 155"/>
                      <a:gd name="T22" fmla="*/ 121 w 155"/>
                      <a:gd name="T23" fmla="*/ 154 h 155"/>
                      <a:gd name="T24" fmla="*/ 131 w 155"/>
                      <a:gd name="T25" fmla="*/ 146 h 155"/>
                      <a:gd name="T26" fmla="*/ 131 w 155"/>
                      <a:gd name="T27" fmla="*/ 137 h 155"/>
                      <a:gd name="T28" fmla="*/ 131 w 155"/>
                      <a:gd name="T29" fmla="*/ 130 h 155"/>
                      <a:gd name="T30" fmla="*/ 131 w 155"/>
                      <a:gd name="T31" fmla="*/ 114 h 155"/>
                      <a:gd name="T32" fmla="*/ 146 w 155"/>
                      <a:gd name="T33" fmla="*/ 130 h 155"/>
                      <a:gd name="T34" fmla="*/ 154 w 155"/>
                      <a:gd name="T35" fmla="*/ 121 h 155"/>
                      <a:gd name="T36" fmla="*/ 114 w 155"/>
                      <a:gd name="T37" fmla="*/ 97 h 155"/>
                      <a:gd name="T38" fmla="*/ 121 w 155"/>
                      <a:gd name="T39" fmla="*/ 89 h 155"/>
                      <a:gd name="T40" fmla="*/ 114 w 155"/>
                      <a:gd name="T41" fmla="*/ 89 h 155"/>
                      <a:gd name="T42" fmla="*/ 97 w 155"/>
                      <a:gd name="T43" fmla="*/ 80 h 155"/>
                      <a:gd name="T44" fmla="*/ 89 w 155"/>
                      <a:gd name="T45" fmla="*/ 65 h 155"/>
                      <a:gd name="T46" fmla="*/ 74 w 155"/>
                      <a:gd name="T47" fmla="*/ 49 h 155"/>
                      <a:gd name="T48" fmla="*/ 74 w 155"/>
                      <a:gd name="T49" fmla="*/ 24 h 155"/>
                      <a:gd name="T50" fmla="*/ 89 w 155"/>
                      <a:gd name="T51" fmla="*/ 24 h 155"/>
                      <a:gd name="T52" fmla="*/ 89 w 155"/>
                      <a:gd name="T53" fmla="*/ 15 h 155"/>
                      <a:gd name="T54" fmla="*/ 89 w 155"/>
                      <a:gd name="T55" fmla="*/ 8 h 155"/>
                      <a:gd name="T56" fmla="*/ 74 w 155"/>
                      <a:gd name="T57" fmla="*/ 0 h 155"/>
                      <a:gd name="T58" fmla="*/ 49 w 155"/>
                      <a:gd name="T59" fmla="*/ 0 h 155"/>
                      <a:gd name="T60" fmla="*/ 40 w 155"/>
                      <a:gd name="T61" fmla="*/ 15 h 155"/>
                      <a:gd name="T62" fmla="*/ 34 w 155"/>
                      <a:gd name="T63" fmla="*/ 8 h 155"/>
                      <a:gd name="T64" fmla="*/ 34 w 155"/>
                      <a:gd name="T65" fmla="*/ 15 h 155"/>
                      <a:gd name="T66" fmla="*/ 24 w 155"/>
                      <a:gd name="T67" fmla="*/ 15 h 155"/>
                      <a:gd name="T68" fmla="*/ 9 w 155"/>
                      <a:gd name="T69" fmla="*/ 24 h 155"/>
                      <a:gd name="T70" fmla="*/ 0 w 155"/>
                      <a:gd name="T71" fmla="*/ 24 h 155"/>
                      <a:gd name="T72" fmla="*/ 0 w 155"/>
                      <a:gd name="T73" fmla="*/ 40 h 155"/>
                      <a:gd name="T74" fmla="*/ 9 w 155"/>
                      <a:gd name="T75" fmla="*/ 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5" h="155">
                        <a:moveTo>
                          <a:pt x="9" y="55"/>
                        </a:moveTo>
                        <a:lnTo>
                          <a:pt x="24" y="49"/>
                        </a:lnTo>
                        <a:lnTo>
                          <a:pt x="40" y="55"/>
                        </a:lnTo>
                        <a:lnTo>
                          <a:pt x="56" y="80"/>
                        </a:lnTo>
                        <a:lnTo>
                          <a:pt x="65" y="80"/>
                        </a:lnTo>
                        <a:lnTo>
                          <a:pt x="74" y="97"/>
                        </a:lnTo>
                        <a:lnTo>
                          <a:pt x="89" y="105"/>
                        </a:lnTo>
                        <a:lnTo>
                          <a:pt x="106" y="121"/>
                        </a:lnTo>
                        <a:lnTo>
                          <a:pt x="114" y="121"/>
                        </a:lnTo>
                        <a:lnTo>
                          <a:pt x="121" y="146"/>
                        </a:lnTo>
                        <a:lnTo>
                          <a:pt x="114" y="154"/>
                        </a:lnTo>
                        <a:lnTo>
                          <a:pt x="121" y="154"/>
                        </a:lnTo>
                        <a:lnTo>
                          <a:pt x="131" y="146"/>
                        </a:lnTo>
                        <a:lnTo>
                          <a:pt x="131" y="137"/>
                        </a:lnTo>
                        <a:lnTo>
                          <a:pt x="131" y="130"/>
                        </a:lnTo>
                        <a:lnTo>
                          <a:pt x="131" y="114"/>
                        </a:lnTo>
                        <a:lnTo>
                          <a:pt x="146" y="130"/>
                        </a:lnTo>
                        <a:lnTo>
                          <a:pt x="154" y="121"/>
                        </a:lnTo>
                        <a:lnTo>
                          <a:pt x="114" y="97"/>
                        </a:lnTo>
                        <a:lnTo>
                          <a:pt x="121" y="89"/>
                        </a:lnTo>
                        <a:lnTo>
                          <a:pt x="114" y="89"/>
                        </a:lnTo>
                        <a:lnTo>
                          <a:pt x="97" y="80"/>
                        </a:lnTo>
                        <a:lnTo>
                          <a:pt x="89" y="65"/>
                        </a:lnTo>
                        <a:lnTo>
                          <a:pt x="74" y="49"/>
                        </a:lnTo>
                        <a:lnTo>
                          <a:pt x="74" y="24"/>
                        </a:lnTo>
                        <a:lnTo>
                          <a:pt x="89" y="24"/>
                        </a:lnTo>
                        <a:lnTo>
                          <a:pt x="89" y="15"/>
                        </a:lnTo>
                        <a:lnTo>
                          <a:pt x="89" y="8"/>
                        </a:lnTo>
                        <a:lnTo>
                          <a:pt x="74" y="0"/>
                        </a:lnTo>
                        <a:lnTo>
                          <a:pt x="49" y="0"/>
                        </a:lnTo>
                        <a:lnTo>
                          <a:pt x="40" y="15"/>
                        </a:lnTo>
                        <a:lnTo>
                          <a:pt x="34" y="8"/>
                        </a:lnTo>
                        <a:lnTo>
                          <a:pt x="34" y="15"/>
                        </a:lnTo>
                        <a:lnTo>
                          <a:pt x="24" y="15"/>
                        </a:lnTo>
                        <a:lnTo>
                          <a:pt x="9" y="24"/>
                        </a:lnTo>
                        <a:lnTo>
                          <a:pt x="0" y="24"/>
                        </a:lnTo>
                        <a:lnTo>
                          <a:pt x="0" y="40"/>
                        </a:lnTo>
                        <a:lnTo>
                          <a:pt x="9" y="55"/>
                        </a:lnTo>
                      </a:path>
                    </a:pathLst>
                  </a:custGeom>
                  <a:grpFill/>
                  <a:ln w="3175" cap="rnd" cmpd="sng">
                    <a:solidFill>
                      <a:schemeClr val="bg1"/>
                    </a:solidFill>
                    <a:prstDash val="solid"/>
                    <a:round/>
                    <a:headEnd/>
                    <a:tailEnd/>
                  </a:ln>
                  <a:effectLst/>
                </p:spPr>
                <p:txBody>
                  <a:bodyPr/>
                  <a:lstStyle/>
                  <a:p>
                    <a:endParaRPr lang="de-DE" dirty="0"/>
                  </a:p>
                </p:txBody>
              </p:sp>
              <p:sp>
                <p:nvSpPr>
                  <p:cNvPr id="941" name="Freeform 134"/>
                  <p:cNvSpPr>
                    <a:spLocks/>
                  </p:cNvSpPr>
                  <p:nvPr/>
                </p:nvSpPr>
                <p:spPr bwMode="gray">
                  <a:xfrm>
                    <a:off x="5208932" y="4142207"/>
                    <a:ext cx="124856" cy="100074"/>
                  </a:xfrm>
                  <a:custGeom>
                    <a:avLst/>
                    <a:gdLst>
                      <a:gd name="T0" fmla="*/ 15 w 81"/>
                      <a:gd name="T1" fmla="*/ 8 h 66"/>
                      <a:gd name="T2" fmla="*/ 40 w 81"/>
                      <a:gd name="T3" fmla="*/ 0 h 66"/>
                      <a:gd name="T4" fmla="*/ 55 w 81"/>
                      <a:gd name="T5" fmla="*/ 0 h 66"/>
                      <a:gd name="T6" fmla="*/ 72 w 81"/>
                      <a:gd name="T7" fmla="*/ 8 h 66"/>
                      <a:gd name="T8" fmla="*/ 80 w 81"/>
                      <a:gd name="T9" fmla="*/ 0 h 66"/>
                      <a:gd name="T10" fmla="*/ 72 w 81"/>
                      <a:gd name="T11" fmla="*/ 17 h 66"/>
                      <a:gd name="T12" fmla="*/ 55 w 81"/>
                      <a:gd name="T13" fmla="*/ 8 h 66"/>
                      <a:gd name="T14" fmla="*/ 47 w 81"/>
                      <a:gd name="T15" fmla="*/ 17 h 66"/>
                      <a:gd name="T16" fmla="*/ 47 w 81"/>
                      <a:gd name="T17" fmla="*/ 24 h 66"/>
                      <a:gd name="T18" fmla="*/ 40 w 81"/>
                      <a:gd name="T19" fmla="*/ 24 h 66"/>
                      <a:gd name="T20" fmla="*/ 31 w 81"/>
                      <a:gd name="T21" fmla="*/ 17 h 66"/>
                      <a:gd name="T22" fmla="*/ 31 w 81"/>
                      <a:gd name="T23" fmla="*/ 24 h 66"/>
                      <a:gd name="T24" fmla="*/ 40 w 81"/>
                      <a:gd name="T25" fmla="*/ 40 h 66"/>
                      <a:gd name="T26" fmla="*/ 55 w 81"/>
                      <a:gd name="T27" fmla="*/ 57 h 66"/>
                      <a:gd name="T28" fmla="*/ 47 w 81"/>
                      <a:gd name="T29" fmla="*/ 57 h 66"/>
                      <a:gd name="T30" fmla="*/ 47 w 81"/>
                      <a:gd name="T31" fmla="*/ 65 h 66"/>
                      <a:gd name="T32" fmla="*/ 31 w 81"/>
                      <a:gd name="T33" fmla="*/ 57 h 66"/>
                      <a:gd name="T34" fmla="*/ 15 w 81"/>
                      <a:gd name="T35" fmla="*/ 57 h 66"/>
                      <a:gd name="T36" fmla="*/ 0 w 81"/>
                      <a:gd name="T37" fmla="*/ 33 h 66"/>
                      <a:gd name="T38" fmla="*/ 15 w 81"/>
                      <a:gd name="T39" fmla="*/ 17 h 66"/>
                      <a:gd name="T40" fmla="*/ 15 w 81"/>
                      <a:gd name="T41" fmla="*/ 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66">
                        <a:moveTo>
                          <a:pt x="15" y="8"/>
                        </a:moveTo>
                        <a:lnTo>
                          <a:pt x="40" y="0"/>
                        </a:lnTo>
                        <a:lnTo>
                          <a:pt x="55" y="0"/>
                        </a:lnTo>
                        <a:lnTo>
                          <a:pt x="72" y="8"/>
                        </a:lnTo>
                        <a:lnTo>
                          <a:pt x="80" y="0"/>
                        </a:lnTo>
                        <a:lnTo>
                          <a:pt x="72" y="17"/>
                        </a:lnTo>
                        <a:lnTo>
                          <a:pt x="55" y="8"/>
                        </a:lnTo>
                        <a:lnTo>
                          <a:pt x="47" y="17"/>
                        </a:lnTo>
                        <a:lnTo>
                          <a:pt x="47" y="24"/>
                        </a:lnTo>
                        <a:lnTo>
                          <a:pt x="40" y="24"/>
                        </a:lnTo>
                        <a:lnTo>
                          <a:pt x="31" y="17"/>
                        </a:lnTo>
                        <a:lnTo>
                          <a:pt x="31" y="24"/>
                        </a:lnTo>
                        <a:lnTo>
                          <a:pt x="40" y="40"/>
                        </a:lnTo>
                        <a:lnTo>
                          <a:pt x="55" y="57"/>
                        </a:lnTo>
                        <a:lnTo>
                          <a:pt x="47" y="57"/>
                        </a:lnTo>
                        <a:lnTo>
                          <a:pt x="47" y="65"/>
                        </a:lnTo>
                        <a:lnTo>
                          <a:pt x="31" y="57"/>
                        </a:lnTo>
                        <a:lnTo>
                          <a:pt x="15" y="57"/>
                        </a:lnTo>
                        <a:lnTo>
                          <a:pt x="0" y="33"/>
                        </a:lnTo>
                        <a:lnTo>
                          <a:pt x="15" y="17"/>
                        </a:lnTo>
                        <a:lnTo>
                          <a:pt x="15" y="8"/>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942" name="Freeform 167"/>
                  <p:cNvSpPr>
                    <a:spLocks/>
                  </p:cNvSpPr>
                  <p:nvPr/>
                </p:nvSpPr>
                <p:spPr bwMode="gray">
                  <a:xfrm>
                    <a:off x="7017410" y="2818443"/>
                    <a:ext cx="28318" cy="38002"/>
                  </a:xfrm>
                  <a:custGeom>
                    <a:avLst/>
                    <a:gdLst>
                      <a:gd name="T0" fmla="*/ 17 w 18"/>
                      <a:gd name="T1" fmla="*/ 24 h 25"/>
                      <a:gd name="T2" fmla="*/ 17 w 18"/>
                      <a:gd name="T3" fmla="*/ 8 h 25"/>
                      <a:gd name="T4" fmla="*/ 0 w 18"/>
                      <a:gd name="T5" fmla="*/ 0 h 25"/>
                      <a:gd name="T6" fmla="*/ 0 w 18"/>
                      <a:gd name="T7" fmla="*/ 8 h 25"/>
                      <a:gd name="T8" fmla="*/ 17 w 18"/>
                      <a:gd name="T9" fmla="*/ 24 h 25"/>
                    </a:gdLst>
                    <a:ahLst/>
                    <a:cxnLst>
                      <a:cxn ang="0">
                        <a:pos x="T0" y="T1"/>
                      </a:cxn>
                      <a:cxn ang="0">
                        <a:pos x="T2" y="T3"/>
                      </a:cxn>
                      <a:cxn ang="0">
                        <a:pos x="T4" y="T5"/>
                      </a:cxn>
                      <a:cxn ang="0">
                        <a:pos x="T6" y="T7"/>
                      </a:cxn>
                      <a:cxn ang="0">
                        <a:pos x="T8" y="T9"/>
                      </a:cxn>
                    </a:cxnLst>
                    <a:rect l="0" t="0" r="r" b="b"/>
                    <a:pathLst>
                      <a:path w="18" h="25">
                        <a:moveTo>
                          <a:pt x="17" y="24"/>
                        </a:moveTo>
                        <a:lnTo>
                          <a:pt x="17" y="8"/>
                        </a:lnTo>
                        <a:lnTo>
                          <a:pt x="0" y="0"/>
                        </a:lnTo>
                        <a:lnTo>
                          <a:pt x="0" y="8"/>
                        </a:lnTo>
                        <a:lnTo>
                          <a:pt x="17" y="24"/>
                        </a:lnTo>
                      </a:path>
                    </a:pathLst>
                  </a:custGeom>
                  <a:grpFill/>
                  <a:ln w="3175" cap="rnd" cmpd="sng">
                    <a:solidFill>
                      <a:schemeClr val="bg1"/>
                    </a:solidFill>
                    <a:prstDash val="solid"/>
                    <a:round/>
                    <a:headEnd/>
                    <a:tailEnd/>
                  </a:ln>
                  <a:effectLst/>
                </p:spPr>
                <p:txBody>
                  <a:bodyPr/>
                  <a:lstStyle/>
                  <a:p>
                    <a:endParaRPr lang="de-DE" dirty="0"/>
                  </a:p>
                </p:txBody>
              </p:sp>
              <p:sp>
                <p:nvSpPr>
                  <p:cNvPr id="943" name="Freeform 205"/>
                  <p:cNvSpPr>
                    <a:spLocks/>
                  </p:cNvSpPr>
                  <p:nvPr/>
                </p:nvSpPr>
                <p:spPr bwMode="gray">
                  <a:xfrm>
                    <a:off x="6767698" y="2389011"/>
                    <a:ext cx="115845" cy="148211"/>
                  </a:xfrm>
                  <a:custGeom>
                    <a:avLst/>
                    <a:gdLst>
                      <a:gd name="T0" fmla="*/ 0 w 75"/>
                      <a:gd name="T1" fmla="*/ 97 h 98"/>
                      <a:gd name="T2" fmla="*/ 25 w 75"/>
                      <a:gd name="T3" fmla="*/ 90 h 98"/>
                      <a:gd name="T4" fmla="*/ 49 w 75"/>
                      <a:gd name="T5" fmla="*/ 90 h 98"/>
                      <a:gd name="T6" fmla="*/ 74 w 75"/>
                      <a:gd name="T7" fmla="*/ 72 h 98"/>
                      <a:gd name="T8" fmla="*/ 74 w 75"/>
                      <a:gd name="T9" fmla="*/ 40 h 98"/>
                      <a:gd name="T10" fmla="*/ 40 w 75"/>
                      <a:gd name="T11" fmla="*/ 0 h 98"/>
                      <a:gd name="T12" fmla="*/ 25 w 75"/>
                      <a:gd name="T13" fmla="*/ 16 h 98"/>
                      <a:gd name="T14" fmla="*/ 0 w 75"/>
                      <a:gd name="T15" fmla="*/ 97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98">
                        <a:moveTo>
                          <a:pt x="0" y="97"/>
                        </a:moveTo>
                        <a:lnTo>
                          <a:pt x="25" y="90"/>
                        </a:lnTo>
                        <a:lnTo>
                          <a:pt x="49" y="90"/>
                        </a:lnTo>
                        <a:lnTo>
                          <a:pt x="74" y="72"/>
                        </a:lnTo>
                        <a:lnTo>
                          <a:pt x="74" y="40"/>
                        </a:lnTo>
                        <a:lnTo>
                          <a:pt x="40" y="0"/>
                        </a:lnTo>
                        <a:lnTo>
                          <a:pt x="25" y="16"/>
                        </a:lnTo>
                        <a:lnTo>
                          <a:pt x="0" y="97"/>
                        </a:lnTo>
                      </a:path>
                    </a:pathLst>
                  </a:custGeom>
                  <a:grpFill/>
                  <a:ln w="3175" cap="rnd" cmpd="sng">
                    <a:solidFill>
                      <a:schemeClr val="bg1"/>
                    </a:solidFill>
                    <a:prstDash val="solid"/>
                    <a:round/>
                    <a:headEnd/>
                    <a:tailEnd/>
                  </a:ln>
                  <a:effectLst/>
                </p:spPr>
                <p:txBody>
                  <a:bodyPr/>
                  <a:lstStyle/>
                  <a:p>
                    <a:endParaRPr lang="de-DE" dirty="0"/>
                  </a:p>
                </p:txBody>
              </p:sp>
              <p:sp>
                <p:nvSpPr>
                  <p:cNvPr id="944" name="Freeform 206"/>
                  <p:cNvSpPr>
                    <a:spLocks/>
                  </p:cNvSpPr>
                  <p:nvPr/>
                </p:nvSpPr>
                <p:spPr bwMode="gray">
                  <a:xfrm>
                    <a:off x="6606802" y="2181263"/>
                    <a:ext cx="187928" cy="285021"/>
                  </a:xfrm>
                  <a:custGeom>
                    <a:avLst/>
                    <a:gdLst>
                      <a:gd name="T0" fmla="*/ 0 w 122"/>
                      <a:gd name="T1" fmla="*/ 97 h 188"/>
                      <a:gd name="T2" fmla="*/ 8 w 122"/>
                      <a:gd name="T3" fmla="*/ 122 h 188"/>
                      <a:gd name="T4" fmla="*/ 40 w 122"/>
                      <a:gd name="T5" fmla="*/ 137 h 188"/>
                      <a:gd name="T6" fmla="*/ 49 w 122"/>
                      <a:gd name="T7" fmla="*/ 162 h 188"/>
                      <a:gd name="T8" fmla="*/ 98 w 122"/>
                      <a:gd name="T9" fmla="*/ 187 h 188"/>
                      <a:gd name="T10" fmla="*/ 114 w 122"/>
                      <a:gd name="T11" fmla="*/ 177 h 188"/>
                      <a:gd name="T12" fmla="*/ 114 w 122"/>
                      <a:gd name="T13" fmla="*/ 153 h 188"/>
                      <a:gd name="T14" fmla="*/ 121 w 122"/>
                      <a:gd name="T15" fmla="*/ 122 h 188"/>
                      <a:gd name="T16" fmla="*/ 105 w 122"/>
                      <a:gd name="T17" fmla="*/ 97 h 188"/>
                      <a:gd name="T18" fmla="*/ 80 w 122"/>
                      <a:gd name="T19" fmla="*/ 88 h 188"/>
                      <a:gd name="T20" fmla="*/ 80 w 122"/>
                      <a:gd name="T21" fmla="*/ 65 h 188"/>
                      <a:gd name="T22" fmla="*/ 80 w 122"/>
                      <a:gd name="T23" fmla="*/ 40 h 188"/>
                      <a:gd name="T24" fmla="*/ 56 w 122"/>
                      <a:gd name="T25" fmla="*/ 0 h 188"/>
                      <a:gd name="T26" fmla="*/ 33 w 122"/>
                      <a:gd name="T27" fmla="*/ 32 h 188"/>
                      <a:gd name="T28" fmla="*/ 25 w 122"/>
                      <a:gd name="T29" fmla="*/ 65 h 188"/>
                      <a:gd name="T30" fmla="*/ 0 w 122"/>
                      <a:gd name="T31" fmla="*/ 9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188">
                        <a:moveTo>
                          <a:pt x="0" y="97"/>
                        </a:moveTo>
                        <a:lnTo>
                          <a:pt x="8" y="122"/>
                        </a:lnTo>
                        <a:lnTo>
                          <a:pt x="40" y="137"/>
                        </a:lnTo>
                        <a:lnTo>
                          <a:pt x="49" y="162"/>
                        </a:lnTo>
                        <a:lnTo>
                          <a:pt x="98" y="187"/>
                        </a:lnTo>
                        <a:lnTo>
                          <a:pt x="114" y="177"/>
                        </a:lnTo>
                        <a:lnTo>
                          <a:pt x="114" y="153"/>
                        </a:lnTo>
                        <a:lnTo>
                          <a:pt x="121" y="122"/>
                        </a:lnTo>
                        <a:lnTo>
                          <a:pt x="105" y="97"/>
                        </a:lnTo>
                        <a:lnTo>
                          <a:pt x="80" y="88"/>
                        </a:lnTo>
                        <a:lnTo>
                          <a:pt x="80" y="65"/>
                        </a:lnTo>
                        <a:lnTo>
                          <a:pt x="80" y="40"/>
                        </a:lnTo>
                        <a:lnTo>
                          <a:pt x="56" y="0"/>
                        </a:lnTo>
                        <a:lnTo>
                          <a:pt x="33" y="32"/>
                        </a:lnTo>
                        <a:lnTo>
                          <a:pt x="25" y="65"/>
                        </a:lnTo>
                        <a:lnTo>
                          <a:pt x="0" y="97"/>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945" name="Freeform 207"/>
                  <p:cNvSpPr>
                    <a:spLocks/>
                  </p:cNvSpPr>
                  <p:nvPr/>
                </p:nvSpPr>
                <p:spPr bwMode="gray">
                  <a:xfrm>
                    <a:off x="5920739" y="2158461"/>
                    <a:ext cx="175056" cy="158345"/>
                  </a:xfrm>
                  <a:custGeom>
                    <a:avLst/>
                    <a:gdLst>
                      <a:gd name="T0" fmla="*/ 0 w 114"/>
                      <a:gd name="T1" fmla="*/ 103 h 104"/>
                      <a:gd name="T2" fmla="*/ 25 w 114"/>
                      <a:gd name="T3" fmla="*/ 103 h 104"/>
                      <a:gd name="T4" fmla="*/ 41 w 114"/>
                      <a:gd name="T5" fmla="*/ 80 h 104"/>
                      <a:gd name="T6" fmla="*/ 73 w 114"/>
                      <a:gd name="T7" fmla="*/ 87 h 104"/>
                      <a:gd name="T8" fmla="*/ 81 w 114"/>
                      <a:gd name="T9" fmla="*/ 80 h 104"/>
                      <a:gd name="T10" fmla="*/ 81 w 114"/>
                      <a:gd name="T11" fmla="*/ 47 h 104"/>
                      <a:gd name="T12" fmla="*/ 97 w 114"/>
                      <a:gd name="T13" fmla="*/ 47 h 104"/>
                      <a:gd name="T14" fmla="*/ 113 w 114"/>
                      <a:gd name="T15" fmla="*/ 40 h 104"/>
                      <a:gd name="T16" fmla="*/ 106 w 114"/>
                      <a:gd name="T17" fmla="*/ 0 h 104"/>
                      <a:gd name="T18" fmla="*/ 88 w 114"/>
                      <a:gd name="T19" fmla="*/ 22 h 104"/>
                      <a:gd name="T20" fmla="*/ 81 w 114"/>
                      <a:gd name="T21" fmla="*/ 47 h 104"/>
                      <a:gd name="T22" fmla="*/ 48 w 114"/>
                      <a:gd name="T23" fmla="*/ 55 h 104"/>
                      <a:gd name="T24" fmla="*/ 41 w 114"/>
                      <a:gd name="T25" fmla="*/ 80 h 104"/>
                      <a:gd name="T26" fmla="*/ 16 w 114"/>
                      <a:gd name="T27" fmla="*/ 80 h 104"/>
                      <a:gd name="T28" fmla="*/ 0 w 114"/>
                      <a:gd name="T29" fmla="*/ 10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04">
                        <a:moveTo>
                          <a:pt x="0" y="103"/>
                        </a:moveTo>
                        <a:lnTo>
                          <a:pt x="25" y="103"/>
                        </a:lnTo>
                        <a:lnTo>
                          <a:pt x="41" y="80"/>
                        </a:lnTo>
                        <a:lnTo>
                          <a:pt x="73" y="87"/>
                        </a:lnTo>
                        <a:lnTo>
                          <a:pt x="81" y="80"/>
                        </a:lnTo>
                        <a:lnTo>
                          <a:pt x="81" y="47"/>
                        </a:lnTo>
                        <a:lnTo>
                          <a:pt x="97" y="47"/>
                        </a:lnTo>
                        <a:lnTo>
                          <a:pt x="113" y="40"/>
                        </a:lnTo>
                        <a:lnTo>
                          <a:pt x="106" y="0"/>
                        </a:lnTo>
                        <a:lnTo>
                          <a:pt x="88" y="22"/>
                        </a:lnTo>
                        <a:lnTo>
                          <a:pt x="81" y="47"/>
                        </a:lnTo>
                        <a:lnTo>
                          <a:pt x="48" y="55"/>
                        </a:lnTo>
                        <a:lnTo>
                          <a:pt x="41" y="80"/>
                        </a:lnTo>
                        <a:lnTo>
                          <a:pt x="16" y="80"/>
                        </a:lnTo>
                        <a:lnTo>
                          <a:pt x="0" y="103"/>
                        </a:lnTo>
                      </a:path>
                    </a:pathLst>
                  </a:custGeom>
                  <a:grpFill/>
                  <a:ln w="3175" cap="rnd" cmpd="sng">
                    <a:solidFill>
                      <a:schemeClr val="bg1"/>
                    </a:solidFill>
                    <a:prstDash val="solid"/>
                    <a:round/>
                    <a:headEnd/>
                    <a:tailEnd/>
                  </a:ln>
                  <a:effectLst/>
                </p:spPr>
                <p:txBody>
                  <a:bodyPr/>
                  <a:lstStyle/>
                  <a:p>
                    <a:endParaRPr lang="de-DE" dirty="0"/>
                  </a:p>
                </p:txBody>
              </p:sp>
              <p:sp>
                <p:nvSpPr>
                  <p:cNvPr id="946" name="Freeform 208"/>
                  <p:cNvSpPr>
                    <a:spLocks/>
                  </p:cNvSpPr>
                  <p:nvPr/>
                </p:nvSpPr>
                <p:spPr bwMode="gray">
                  <a:xfrm>
                    <a:off x="5883411" y="2120458"/>
                    <a:ext cx="87528" cy="135544"/>
                  </a:xfrm>
                  <a:custGeom>
                    <a:avLst/>
                    <a:gdLst>
                      <a:gd name="T0" fmla="*/ 0 w 57"/>
                      <a:gd name="T1" fmla="*/ 80 h 89"/>
                      <a:gd name="T2" fmla="*/ 24 w 57"/>
                      <a:gd name="T3" fmla="*/ 88 h 89"/>
                      <a:gd name="T4" fmla="*/ 56 w 57"/>
                      <a:gd name="T5" fmla="*/ 80 h 89"/>
                      <a:gd name="T6" fmla="*/ 49 w 57"/>
                      <a:gd name="T7" fmla="*/ 65 h 89"/>
                      <a:gd name="T8" fmla="*/ 56 w 57"/>
                      <a:gd name="T9" fmla="*/ 31 h 89"/>
                      <a:gd name="T10" fmla="*/ 56 w 57"/>
                      <a:gd name="T11" fmla="*/ 0 h 89"/>
                      <a:gd name="T12" fmla="*/ 32 w 57"/>
                      <a:gd name="T13" fmla="*/ 25 h 89"/>
                      <a:gd name="T14" fmla="*/ 32 w 57"/>
                      <a:gd name="T15" fmla="*/ 56 h 89"/>
                      <a:gd name="T16" fmla="*/ 7 w 57"/>
                      <a:gd name="T17" fmla="*/ 56 h 89"/>
                      <a:gd name="T18" fmla="*/ 0 w 57"/>
                      <a:gd name="T19" fmla="*/ 8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89">
                        <a:moveTo>
                          <a:pt x="0" y="80"/>
                        </a:moveTo>
                        <a:lnTo>
                          <a:pt x="24" y="88"/>
                        </a:lnTo>
                        <a:lnTo>
                          <a:pt x="56" y="80"/>
                        </a:lnTo>
                        <a:lnTo>
                          <a:pt x="49" y="65"/>
                        </a:lnTo>
                        <a:lnTo>
                          <a:pt x="56" y="31"/>
                        </a:lnTo>
                        <a:lnTo>
                          <a:pt x="56" y="0"/>
                        </a:lnTo>
                        <a:lnTo>
                          <a:pt x="32" y="25"/>
                        </a:lnTo>
                        <a:lnTo>
                          <a:pt x="32" y="56"/>
                        </a:lnTo>
                        <a:lnTo>
                          <a:pt x="7" y="56"/>
                        </a:lnTo>
                        <a:lnTo>
                          <a:pt x="0" y="80"/>
                        </a:lnTo>
                      </a:path>
                    </a:pathLst>
                  </a:custGeom>
                  <a:grpFill/>
                  <a:ln w="3175" cap="rnd" cmpd="sng">
                    <a:solidFill>
                      <a:schemeClr val="bg1"/>
                    </a:solidFill>
                    <a:prstDash val="solid"/>
                    <a:round/>
                    <a:headEnd/>
                    <a:tailEnd/>
                  </a:ln>
                  <a:effectLst/>
                </p:spPr>
                <p:txBody>
                  <a:bodyPr/>
                  <a:lstStyle/>
                  <a:p>
                    <a:endParaRPr lang="de-DE" dirty="0"/>
                  </a:p>
                </p:txBody>
              </p:sp>
              <p:sp>
                <p:nvSpPr>
                  <p:cNvPr id="947" name="Freeform 209"/>
                  <p:cNvSpPr>
                    <a:spLocks/>
                  </p:cNvSpPr>
                  <p:nvPr/>
                </p:nvSpPr>
                <p:spPr bwMode="gray">
                  <a:xfrm>
                    <a:off x="5858954" y="2280069"/>
                    <a:ext cx="37328" cy="25335"/>
                  </a:xfrm>
                  <a:custGeom>
                    <a:avLst/>
                    <a:gdLst>
                      <a:gd name="T0" fmla="*/ 0 w 24"/>
                      <a:gd name="T1" fmla="*/ 16 h 17"/>
                      <a:gd name="T2" fmla="*/ 23 w 24"/>
                      <a:gd name="T3" fmla="*/ 16 h 17"/>
                      <a:gd name="T4" fmla="*/ 16 w 24"/>
                      <a:gd name="T5" fmla="*/ 0 h 17"/>
                      <a:gd name="T6" fmla="*/ 0 w 24"/>
                      <a:gd name="T7" fmla="*/ 16 h 17"/>
                    </a:gdLst>
                    <a:ahLst/>
                    <a:cxnLst>
                      <a:cxn ang="0">
                        <a:pos x="T0" y="T1"/>
                      </a:cxn>
                      <a:cxn ang="0">
                        <a:pos x="T2" y="T3"/>
                      </a:cxn>
                      <a:cxn ang="0">
                        <a:pos x="T4" y="T5"/>
                      </a:cxn>
                      <a:cxn ang="0">
                        <a:pos x="T6" y="T7"/>
                      </a:cxn>
                    </a:cxnLst>
                    <a:rect l="0" t="0" r="r" b="b"/>
                    <a:pathLst>
                      <a:path w="24" h="17">
                        <a:moveTo>
                          <a:pt x="0" y="16"/>
                        </a:moveTo>
                        <a:lnTo>
                          <a:pt x="23" y="16"/>
                        </a:lnTo>
                        <a:lnTo>
                          <a:pt x="16" y="0"/>
                        </a:lnTo>
                        <a:lnTo>
                          <a:pt x="0" y="16"/>
                        </a:lnTo>
                      </a:path>
                    </a:pathLst>
                  </a:custGeom>
                  <a:grpFill/>
                  <a:ln w="3175" cap="rnd" cmpd="sng">
                    <a:solidFill>
                      <a:schemeClr val="bg1"/>
                    </a:solidFill>
                    <a:prstDash val="solid"/>
                    <a:round/>
                    <a:headEnd/>
                    <a:tailEnd/>
                  </a:ln>
                  <a:effectLst/>
                </p:spPr>
                <p:txBody>
                  <a:bodyPr/>
                  <a:lstStyle/>
                  <a:p>
                    <a:endParaRPr lang="de-DE" dirty="0"/>
                  </a:p>
                </p:txBody>
              </p:sp>
              <p:sp>
                <p:nvSpPr>
                  <p:cNvPr id="948" name="Freeform 210"/>
                  <p:cNvSpPr>
                    <a:spLocks/>
                  </p:cNvSpPr>
                  <p:nvPr/>
                </p:nvSpPr>
                <p:spPr bwMode="gray">
                  <a:xfrm>
                    <a:off x="5695483" y="2229400"/>
                    <a:ext cx="127430" cy="100074"/>
                  </a:xfrm>
                  <a:custGeom>
                    <a:avLst/>
                    <a:gdLst>
                      <a:gd name="T0" fmla="*/ 0 w 83"/>
                      <a:gd name="T1" fmla="*/ 24 h 66"/>
                      <a:gd name="T2" fmla="*/ 16 w 83"/>
                      <a:gd name="T3" fmla="*/ 33 h 66"/>
                      <a:gd name="T4" fmla="*/ 32 w 83"/>
                      <a:gd name="T5" fmla="*/ 33 h 66"/>
                      <a:gd name="T6" fmla="*/ 32 w 83"/>
                      <a:gd name="T7" fmla="*/ 56 h 66"/>
                      <a:gd name="T8" fmla="*/ 48 w 83"/>
                      <a:gd name="T9" fmla="*/ 65 h 66"/>
                      <a:gd name="T10" fmla="*/ 65 w 83"/>
                      <a:gd name="T11" fmla="*/ 56 h 66"/>
                      <a:gd name="T12" fmla="*/ 65 w 83"/>
                      <a:gd name="T13" fmla="*/ 40 h 66"/>
                      <a:gd name="T14" fmla="*/ 82 w 83"/>
                      <a:gd name="T15" fmla="*/ 16 h 66"/>
                      <a:gd name="T16" fmla="*/ 72 w 83"/>
                      <a:gd name="T17" fmla="*/ 8 h 66"/>
                      <a:gd name="T18" fmla="*/ 40 w 83"/>
                      <a:gd name="T19" fmla="*/ 24 h 66"/>
                      <a:gd name="T20" fmla="*/ 40 w 83"/>
                      <a:gd name="T21" fmla="*/ 8 h 66"/>
                      <a:gd name="T22" fmla="*/ 32 w 83"/>
                      <a:gd name="T23" fmla="*/ 0 h 66"/>
                      <a:gd name="T24" fmla="*/ 0 w 83"/>
                      <a:gd name="T25" fmla="*/ 2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66">
                        <a:moveTo>
                          <a:pt x="0" y="24"/>
                        </a:moveTo>
                        <a:lnTo>
                          <a:pt x="16" y="33"/>
                        </a:lnTo>
                        <a:lnTo>
                          <a:pt x="32" y="33"/>
                        </a:lnTo>
                        <a:lnTo>
                          <a:pt x="32" y="56"/>
                        </a:lnTo>
                        <a:lnTo>
                          <a:pt x="48" y="65"/>
                        </a:lnTo>
                        <a:lnTo>
                          <a:pt x="65" y="56"/>
                        </a:lnTo>
                        <a:lnTo>
                          <a:pt x="65" y="40"/>
                        </a:lnTo>
                        <a:lnTo>
                          <a:pt x="82" y="16"/>
                        </a:lnTo>
                        <a:lnTo>
                          <a:pt x="72" y="8"/>
                        </a:lnTo>
                        <a:lnTo>
                          <a:pt x="40" y="24"/>
                        </a:lnTo>
                        <a:lnTo>
                          <a:pt x="40" y="8"/>
                        </a:lnTo>
                        <a:lnTo>
                          <a:pt x="32" y="0"/>
                        </a:lnTo>
                        <a:lnTo>
                          <a:pt x="0" y="24"/>
                        </a:lnTo>
                      </a:path>
                    </a:pathLst>
                  </a:custGeom>
                  <a:grpFill/>
                  <a:ln w="3175" cap="rnd" cmpd="sng">
                    <a:solidFill>
                      <a:schemeClr val="bg1"/>
                    </a:solidFill>
                    <a:prstDash val="solid"/>
                    <a:round/>
                    <a:headEnd/>
                    <a:tailEnd/>
                  </a:ln>
                  <a:effectLst/>
                </p:spPr>
                <p:txBody>
                  <a:bodyPr/>
                  <a:lstStyle/>
                  <a:p>
                    <a:endParaRPr lang="de-DE" dirty="0"/>
                  </a:p>
                </p:txBody>
              </p:sp>
              <p:sp>
                <p:nvSpPr>
                  <p:cNvPr id="949" name="Freeform 211"/>
                  <p:cNvSpPr>
                    <a:spLocks/>
                  </p:cNvSpPr>
                  <p:nvPr/>
                </p:nvSpPr>
                <p:spPr bwMode="gray">
                  <a:xfrm>
                    <a:off x="5032589" y="2280069"/>
                    <a:ext cx="315358" cy="393962"/>
                  </a:xfrm>
                  <a:custGeom>
                    <a:avLst/>
                    <a:gdLst>
                      <a:gd name="T0" fmla="*/ 0 w 205"/>
                      <a:gd name="T1" fmla="*/ 57 h 260"/>
                      <a:gd name="T2" fmla="*/ 9 w 205"/>
                      <a:gd name="T3" fmla="*/ 122 h 260"/>
                      <a:gd name="T4" fmla="*/ 25 w 205"/>
                      <a:gd name="T5" fmla="*/ 153 h 260"/>
                      <a:gd name="T6" fmla="*/ 50 w 205"/>
                      <a:gd name="T7" fmla="*/ 153 h 260"/>
                      <a:gd name="T8" fmla="*/ 33 w 205"/>
                      <a:gd name="T9" fmla="*/ 169 h 260"/>
                      <a:gd name="T10" fmla="*/ 41 w 205"/>
                      <a:gd name="T11" fmla="*/ 202 h 260"/>
                      <a:gd name="T12" fmla="*/ 75 w 205"/>
                      <a:gd name="T13" fmla="*/ 259 h 260"/>
                      <a:gd name="T14" fmla="*/ 106 w 205"/>
                      <a:gd name="T15" fmla="*/ 144 h 260"/>
                      <a:gd name="T16" fmla="*/ 115 w 205"/>
                      <a:gd name="T17" fmla="*/ 128 h 260"/>
                      <a:gd name="T18" fmla="*/ 121 w 205"/>
                      <a:gd name="T19" fmla="*/ 153 h 260"/>
                      <a:gd name="T20" fmla="*/ 139 w 205"/>
                      <a:gd name="T21" fmla="*/ 169 h 260"/>
                      <a:gd name="T22" fmla="*/ 121 w 205"/>
                      <a:gd name="T23" fmla="*/ 202 h 260"/>
                      <a:gd name="T24" fmla="*/ 146 w 205"/>
                      <a:gd name="T25" fmla="*/ 209 h 260"/>
                      <a:gd name="T26" fmla="*/ 180 w 205"/>
                      <a:gd name="T27" fmla="*/ 186 h 260"/>
                      <a:gd name="T28" fmla="*/ 155 w 205"/>
                      <a:gd name="T29" fmla="*/ 162 h 260"/>
                      <a:gd name="T30" fmla="*/ 130 w 205"/>
                      <a:gd name="T31" fmla="*/ 112 h 260"/>
                      <a:gd name="T32" fmla="*/ 106 w 205"/>
                      <a:gd name="T33" fmla="*/ 97 h 260"/>
                      <a:gd name="T34" fmla="*/ 98 w 205"/>
                      <a:gd name="T35" fmla="*/ 57 h 260"/>
                      <a:gd name="T36" fmla="*/ 130 w 205"/>
                      <a:gd name="T37" fmla="*/ 81 h 260"/>
                      <a:gd name="T38" fmla="*/ 162 w 205"/>
                      <a:gd name="T39" fmla="*/ 97 h 260"/>
                      <a:gd name="T40" fmla="*/ 187 w 205"/>
                      <a:gd name="T41" fmla="*/ 72 h 260"/>
                      <a:gd name="T42" fmla="*/ 204 w 205"/>
                      <a:gd name="T43" fmla="*/ 40 h 260"/>
                      <a:gd name="T44" fmla="*/ 204 w 205"/>
                      <a:gd name="T45" fmla="*/ 23 h 260"/>
                      <a:gd name="T46" fmla="*/ 155 w 205"/>
                      <a:gd name="T47" fmla="*/ 0 h 260"/>
                      <a:gd name="T48" fmla="*/ 130 w 205"/>
                      <a:gd name="T49" fmla="*/ 23 h 260"/>
                      <a:gd name="T50" fmla="*/ 115 w 205"/>
                      <a:gd name="T51" fmla="*/ 0 h 260"/>
                      <a:gd name="T52" fmla="*/ 90 w 205"/>
                      <a:gd name="T53" fmla="*/ 15 h 260"/>
                      <a:gd name="T54" fmla="*/ 90 w 205"/>
                      <a:gd name="T55" fmla="*/ 40 h 260"/>
                      <a:gd name="T56" fmla="*/ 65 w 205"/>
                      <a:gd name="T57" fmla="*/ 32 h 260"/>
                      <a:gd name="T58" fmla="*/ 58 w 205"/>
                      <a:gd name="T59" fmla="*/ 57 h 260"/>
                      <a:gd name="T60" fmla="*/ 33 w 205"/>
                      <a:gd name="T61" fmla="*/ 48 h 260"/>
                      <a:gd name="T62" fmla="*/ 0 w 205"/>
                      <a:gd name="T63" fmla="*/ 5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260">
                        <a:moveTo>
                          <a:pt x="0" y="57"/>
                        </a:moveTo>
                        <a:lnTo>
                          <a:pt x="9" y="122"/>
                        </a:lnTo>
                        <a:lnTo>
                          <a:pt x="25" y="153"/>
                        </a:lnTo>
                        <a:lnTo>
                          <a:pt x="50" y="153"/>
                        </a:lnTo>
                        <a:lnTo>
                          <a:pt x="33" y="169"/>
                        </a:lnTo>
                        <a:lnTo>
                          <a:pt x="41" y="202"/>
                        </a:lnTo>
                        <a:lnTo>
                          <a:pt x="75" y="259"/>
                        </a:lnTo>
                        <a:lnTo>
                          <a:pt x="106" y="144"/>
                        </a:lnTo>
                        <a:lnTo>
                          <a:pt x="115" y="128"/>
                        </a:lnTo>
                        <a:lnTo>
                          <a:pt x="121" y="153"/>
                        </a:lnTo>
                        <a:lnTo>
                          <a:pt x="139" y="169"/>
                        </a:lnTo>
                        <a:lnTo>
                          <a:pt x="121" y="202"/>
                        </a:lnTo>
                        <a:lnTo>
                          <a:pt x="146" y="209"/>
                        </a:lnTo>
                        <a:lnTo>
                          <a:pt x="180" y="186"/>
                        </a:lnTo>
                        <a:lnTo>
                          <a:pt x="155" y="162"/>
                        </a:lnTo>
                        <a:lnTo>
                          <a:pt x="130" y="112"/>
                        </a:lnTo>
                        <a:lnTo>
                          <a:pt x="106" y="97"/>
                        </a:lnTo>
                        <a:lnTo>
                          <a:pt x="98" y="57"/>
                        </a:lnTo>
                        <a:lnTo>
                          <a:pt x="130" y="81"/>
                        </a:lnTo>
                        <a:lnTo>
                          <a:pt x="162" y="97"/>
                        </a:lnTo>
                        <a:lnTo>
                          <a:pt x="187" y="72"/>
                        </a:lnTo>
                        <a:lnTo>
                          <a:pt x="204" y="40"/>
                        </a:lnTo>
                        <a:lnTo>
                          <a:pt x="204" y="23"/>
                        </a:lnTo>
                        <a:lnTo>
                          <a:pt x="155" y="0"/>
                        </a:lnTo>
                        <a:lnTo>
                          <a:pt x="130" y="23"/>
                        </a:lnTo>
                        <a:lnTo>
                          <a:pt x="115" y="0"/>
                        </a:lnTo>
                        <a:lnTo>
                          <a:pt x="90" y="15"/>
                        </a:lnTo>
                        <a:lnTo>
                          <a:pt x="90" y="40"/>
                        </a:lnTo>
                        <a:lnTo>
                          <a:pt x="65" y="32"/>
                        </a:lnTo>
                        <a:lnTo>
                          <a:pt x="58" y="57"/>
                        </a:lnTo>
                        <a:lnTo>
                          <a:pt x="33" y="48"/>
                        </a:lnTo>
                        <a:lnTo>
                          <a:pt x="0" y="57"/>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950" name="Freeform 227"/>
                  <p:cNvSpPr>
                    <a:spLocks/>
                  </p:cNvSpPr>
                  <p:nvPr/>
                </p:nvSpPr>
                <p:spPr bwMode="gray">
                  <a:xfrm>
                    <a:off x="8528552" y="3418887"/>
                    <a:ext cx="39902" cy="26602"/>
                  </a:xfrm>
                  <a:custGeom>
                    <a:avLst/>
                    <a:gdLst>
                      <a:gd name="T0" fmla="*/ 0 w 26"/>
                      <a:gd name="T1" fmla="*/ 0 h 18"/>
                      <a:gd name="T2" fmla="*/ 9 w 26"/>
                      <a:gd name="T3" fmla="*/ 0 h 18"/>
                      <a:gd name="T4" fmla="*/ 25 w 26"/>
                      <a:gd name="T5" fmla="*/ 8 h 18"/>
                      <a:gd name="T6" fmla="*/ 25 w 26"/>
                      <a:gd name="T7" fmla="*/ 17 h 18"/>
                      <a:gd name="T8" fmla="*/ 9 w 26"/>
                      <a:gd name="T9" fmla="*/ 8 h 18"/>
                      <a:gd name="T10" fmla="*/ 0 w 26"/>
                      <a:gd name="T11" fmla="*/ 8 h 18"/>
                      <a:gd name="T12" fmla="*/ 0 w 2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6" h="18">
                        <a:moveTo>
                          <a:pt x="0" y="0"/>
                        </a:moveTo>
                        <a:lnTo>
                          <a:pt x="9" y="0"/>
                        </a:lnTo>
                        <a:lnTo>
                          <a:pt x="25" y="8"/>
                        </a:lnTo>
                        <a:lnTo>
                          <a:pt x="25" y="17"/>
                        </a:lnTo>
                        <a:lnTo>
                          <a:pt x="9" y="8"/>
                        </a:lnTo>
                        <a:lnTo>
                          <a:pt x="0" y="8"/>
                        </a:lnTo>
                        <a:lnTo>
                          <a:pt x="0" y="0"/>
                        </a:lnTo>
                      </a:path>
                    </a:pathLst>
                  </a:custGeom>
                  <a:grpFill/>
                  <a:ln w="3175" cap="rnd" cmpd="sng">
                    <a:solidFill>
                      <a:schemeClr val="bg1"/>
                    </a:solidFill>
                    <a:prstDash val="solid"/>
                    <a:round/>
                    <a:headEnd/>
                    <a:tailEnd/>
                  </a:ln>
                  <a:effectLst/>
                </p:spPr>
                <p:txBody>
                  <a:bodyPr/>
                  <a:lstStyle/>
                  <a:p>
                    <a:endParaRPr lang="de-DE" dirty="0"/>
                  </a:p>
                </p:txBody>
              </p:sp>
              <p:sp>
                <p:nvSpPr>
                  <p:cNvPr id="951" name="Freeform 236"/>
                  <p:cNvSpPr>
                    <a:spLocks/>
                  </p:cNvSpPr>
                  <p:nvPr/>
                </p:nvSpPr>
                <p:spPr bwMode="gray">
                  <a:xfrm>
                    <a:off x="4333654" y="3283343"/>
                    <a:ext cx="212384" cy="149477"/>
                  </a:xfrm>
                  <a:custGeom>
                    <a:avLst/>
                    <a:gdLst>
                      <a:gd name="T0" fmla="*/ 0 w 138"/>
                      <a:gd name="T1" fmla="*/ 32 h 98"/>
                      <a:gd name="T2" fmla="*/ 9 w 138"/>
                      <a:gd name="T3" fmla="*/ 41 h 98"/>
                      <a:gd name="T4" fmla="*/ 25 w 138"/>
                      <a:gd name="T5" fmla="*/ 32 h 98"/>
                      <a:gd name="T6" fmla="*/ 34 w 138"/>
                      <a:gd name="T7" fmla="*/ 41 h 98"/>
                      <a:gd name="T8" fmla="*/ 9 w 138"/>
                      <a:gd name="T9" fmla="*/ 56 h 98"/>
                      <a:gd name="T10" fmla="*/ 25 w 138"/>
                      <a:gd name="T11" fmla="*/ 56 h 98"/>
                      <a:gd name="T12" fmla="*/ 34 w 138"/>
                      <a:gd name="T13" fmla="*/ 74 h 98"/>
                      <a:gd name="T14" fmla="*/ 25 w 138"/>
                      <a:gd name="T15" fmla="*/ 81 h 98"/>
                      <a:gd name="T16" fmla="*/ 41 w 138"/>
                      <a:gd name="T17" fmla="*/ 81 h 98"/>
                      <a:gd name="T18" fmla="*/ 74 w 138"/>
                      <a:gd name="T19" fmla="*/ 97 h 98"/>
                      <a:gd name="T20" fmla="*/ 131 w 138"/>
                      <a:gd name="T21" fmla="*/ 65 h 98"/>
                      <a:gd name="T22" fmla="*/ 137 w 138"/>
                      <a:gd name="T23" fmla="*/ 56 h 98"/>
                      <a:gd name="T24" fmla="*/ 137 w 138"/>
                      <a:gd name="T25" fmla="*/ 32 h 98"/>
                      <a:gd name="T26" fmla="*/ 121 w 138"/>
                      <a:gd name="T27" fmla="*/ 24 h 98"/>
                      <a:gd name="T28" fmla="*/ 121 w 138"/>
                      <a:gd name="T29" fmla="*/ 9 h 98"/>
                      <a:gd name="T30" fmla="*/ 114 w 138"/>
                      <a:gd name="T31" fmla="*/ 9 h 98"/>
                      <a:gd name="T32" fmla="*/ 106 w 138"/>
                      <a:gd name="T33" fmla="*/ 0 h 98"/>
                      <a:gd name="T34" fmla="*/ 89 w 138"/>
                      <a:gd name="T35" fmla="*/ 16 h 98"/>
                      <a:gd name="T36" fmla="*/ 81 w 138"/>
                      <a:gd name="T37" fmla="*/ 16 h 98"/>
                      <a:gd name="T38" fmla="*/ 65 w 138"/>
                      <a:gd name="T39" fmla="*/ 16 h 98"/>
                      <a:gd name="T40" fmla="*/ 57 w 138"/>
                      <a:gd name="T41" fmla="*/ 24 h 98"/>
                      <a:gd name="T42" fmla="*/ 57 w 138"/>
                      <a:gd name="T43" fmla="*/ 16 h 98"/>
                      <a:gd name="T44" fmla="*/ 49 w 138"/>
                      <a:gd name="T45" fmla="*/ 32 h 98"/>
                      <a:gd name="T46" fmla="*/ 41 w 138"/>
                      <a:gd name="T47" fmla="*/ 41 h 98"/>
                      <a:gd name="T48" fmla="*/ 41 w 138"/>
                      <a:gd name="T49" fmla="*/ 16 h 98"/>
                      <a:gd name="T50" fmla="*/ 25 w 138"/>
                      <a:gd name="T51" fmla="*/ 9 h 98"/>
                      <a:gd name="T52" fmla="*/ 16 w 138"/>
                      <a:gd name="T53" fmla="*/ 9 h 98"/>
                      <a:gd name="T54" fmla="*/ 16 w 138"/>
                      <a:gd name="T55" fmla="*/ 16 h 98"/>
                      <a:gd name="T56" fmla="*/ 9 w 138"/>
                      <a:gd name="T57" fmla="*/ 16 h 98"/>
                      <a:gd name="T58" fmla="*/ 9 w 138"/>
                      <a:gd name="T59" fmla="*/ 24 h 98"/>
                      <a:gd name="T60" fmla="*/ 0 w 138"/>
                      <a:gd name="T61" fmla="*/ 3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8" h="98">
                        <a:moveTo>
                          <a:pt x="0" y="32"/>
                        </a:moveTo>
                        <a:lnTo>
                          <a:pt x="9" y="41"/>
                        </a:lnTo>
                        <a:lnTo>
                          <a:pt x="25" y="32"/>
                        </a:lnTo>
                        <a:lnTo>
                          <a:pt x="34" y="41"/>
                        </a:lnTo>
                        <a:lnTo>
                          <a:pt x="9" y="56"/>
                        </a:lnTo>
                        <a:lnTo>
                          <a:pt x="25" y="56"/>
                        </a:lnTo>
                        <a:lnTo>
                          <a:pt x="34" y="74"/>
                        </a:lnTo>
                        <a:lnTo>
                          <a:pt x="25" y="81"/>
                        </a:lnTo>
                        <a:lnTo>
                          <a:pt x="41" y="81"/>
                        </a:lnTo>
                        <a:lnTo>
                          <a:pt x="74" y="97"/>
                        </a:lnTo>
                        <a:lnTo>
                          <a:pt x="131" y="65"/>
                        </a:lnTo>
                        <a:lnTo>
                          <a:pt x="137" y="56"/>
                        </a:lnTo>
                        <a:lnTo>
                          <a:pt x="137" y="32"/>
                        </a:lnTo>
                        <a:lnTo>
                          <a:pt x="121" y="24"/>
                        </a:lnTo>
                        <a:lnTo>
                          <a:pt x="121" y="9"/>
                        </a:lnTo>
                        <a:lnTo>
                          <a:pt x="114" y="9"/>
                        </a:lnTo>
                        <a:lnTo>
                          <a:pt x="106" y="0"/>
                        </a:lnTo>
                        <a:lnTo>
                          <a:pt x="89" y="16"/>
                        </a:lnTo>
                        <a:lnTo>
                          <a:pt x="81" y="16"/>
                        </a:lnTo>
                        <a:lnTo>
                          <a:pt x="65" y="16"/>
                        </a:lnTo>
                        <a:lnTo>
                          <a:pt x="57" y="24"/>
                        </a:lnTo>
                        <a:lnTo>
                          <a:pt x="57" y="16"/>
                        </a:lnTo>
                        <a:lnTo>
                          <a:pt x="49" y="32"/>
                        </a:lnTo>
                        <a:lnTo>
                          <a:pt x="41" y="41"/>
                        </a:lnTo>
                        <a:lnTo>
                          <a:pt x="41" y="16"/>
                        </a:lnTo>
                        <a:lnTo>
                          <a:pt x="25" y="9"/>
                        </a:lnTo>
                        <a:lnTo>
                          <a:pt x="16" y="9"/>
                        </a:lnTo>
                        <a:lnTo>
                          <a:pt x="16" y="16"/>
                        </a:lnTo>
                        <a:lnTo>
                          <a:pt x="9" y="16"/>
                        </a:lnTo>
                        <a:lnTo>
                          <a:pt x="9" y="24"/>
                        </a:lnTo>
                        <a:lnTo>
                          <a:pt x="0" y="32"/>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952" name="Freeform 256"/>
                  <p:cNvSpPr>
                    <a:spLocks/>
                  </p:cNvSpPr>
                  <p:nvPr/>
                </p:nvSpPr>
                <p:spPr bwMode="gray">
                  <a:xfrm>
                    <a:off x="8329040" y="3014791"/>
                    <a:ext cx="90102" cy="49404"/>
                  </a:xfrm>
                  <a:custGeom>
                    <a:avLst/>
                    <a:gdLst>
                      <a:gd name="T0" fmla="*/ 18 w 59"/>
                      <a:gd name="T1" fmla="*/ 25 h 33"/>
                      <a:gd name="T2" fmla="*/ 33 w 59"/>
                      <a:gd name="T3" fmla="*/ 25 h 33"/>
                      <a:gd name="T4" fmla="*/ 58 w 59"/>
                      <a:gd name="T5" fmla="*/ 16 h 33"/>
                      <a:gd name="T6" fmla="*/ 42 w 59"/>
                      <a:gd name="T7" fmla="*/ 0 h 33"/>
                      <a:gd name="T8" fmla="*/ 18 w 59"/>
                      <a:gd name="T9" fmla="*/ 0 h 33"/>
                      <a:gd name="T10" fmla="*/ 0 w 59"/>
                      <a:gd name="T11" fmla="*/ 16 h 33"/>
                      <a:gd name="T12" fmla="*/ 8 w 59"/>
                      <a:gd name="T13" fmla="*/ 32 h 33"/>
                      <a:gd name="T14" fmla="*/ 18 w 59"/>
                      <a:gd name="T15" fmla="*/ 25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33">
                        <a:moveTo>
                          <a:pt x="18" y="25"/>
                        </a:moveTo>
                        <a:lnTo>
                          <a:pt x="33" y="25"/>
                        </a:lnTo>
                        <a:lnTo>
                          <a:pt x="58" y="16"/>
                        </a:lnTo>
                        <a:lnTo>
                          <a:pt x="42" y="0"/>
                        </a:lnTo>
                        <a:lnTo>
                          <a:pt x="18" y="0"/>
                        </a:lnTo>
                        <a:lnTo>
                          <a:pt x="0" y="16"/>
                        </a:lnTo>
                        <a:lnTo>
                          <a:pt x="8" y="32"/>
                        </a:lnTo>
                        <a:lnTo>
                          <a:pt x="18" y="25"/>
                        </a:lnTo>
                      </a:path>
                    </a:pathLst>
                  </a:custGeom>
                  <a:grpFill/>
                  <a:ln w="3175" cap="rnd" cmpd="sng">
                    <a:solidFill>
                      <a:schemeClr val="bg1"/>
                    </a:solidFill>
                    <a:prstDash val="solid"/>
                    <a:round/>
                    <a:headEnd/>
                    <a:tailEnd/>
                  </a:ln>
                  <a:effectLst/>
                </p:spPr>
                <p:txBody>
                  <a:bodyPr/>
                  <a:lstStyle/>
                  <a:p>
                    <a:endParaRPr lang="de-DE" dirty="0"/>
                  </a:p>
                </p:txBody>
              </p:sp>
              <p:sp>
                <p:nvSpPr>
                  <p:cNvPr id="953" name="Freeform 257"/>
                  <p:cNvSpPr>
                    <a:spLocks/>
                  </p:cNvSpPr>
                  <p:nvPr/>
                </p:nvSpPr>
                <p:spPr bwMode="gray">
                  <a:xfrm>
                    <a:off x="7581192" y="2865313"/>
                    <a:ext cx="64359" cy="53203"/>
                  </a:xfrm>
                  <a:custGeom>
                    <a:avLst/>
                    <a:gdLst>
                      <a:gd name="T0" fmla="*/ 0 w 42"/>
                      <a:gd name="T1" fmla="*/ 17 h 35"/>
                      <a:gd name="T2" fmla="*/ 16 w 42"/>
                      <a:gd name="T3" fmla="*/ 24 h 35"/>
                      <a:gd name="T4" fmla="*/ 41 w 42"/>
                      <a:gd name="T5" fmla="*/ 34 h 35"/>
                      <a:gd name="T6" fmla="*/ 41 w 42"/>
                      <a:gd name="T7" fmla="*/ 17 h 35"/>
                      <a:gd name="T8" fmla="*/ 24 w 42"/>
                      <a:gd name="T9" fmla="*/ 0 h 35"/>
                      <a:gd name="T10" fmla="*/ 9 w 42"/>
                      <a:gd name="T11" fmla="*/ 0 h 35"/>
                      <a:gd name="T12" fmla="*/ 0 w 42"/>
                      <a:gd name="T13" fmla="*/ 17 h 35"/>
                    </a:gdLst>
                    <a:ahLst/>
                    <a:cxnLst>
                      <a:cxn ang="0">
                        <a:pos x="T0" y="T1"/>
                      </a:cxn>
                      <a:cxn ang="0">
                        <a:pos x="T2" y="T3"/>
                      </a:cxn>
                      <a:cxn ang="0">
                        <a:pos x="T4" y="T5"/>
                      </a:cxn>
                      <a:cxn ang="0">
                        <a:pos x="T6" y="T7"/>
                      </a:cxn>
                      <a:cxn ang="0">
                        <a:pos x="T8" y="T9"/>
                      </a:cxn>
                      <a:cxn ang="0">
                        <a:pos x="T10" y="T11"/>
                      </a:cxn>
                      <a:cxn ang="0">
                        <a:pos x="T12" y="T13"/>
                      </a:cxn>
                    </a:cxnLst>
                    <a:rect l="0" t="0" r="r" b="b"/>
                    <a:pathLst>
                      <a:path w="42" h="35">
                        <a:moveTo>
                          <a:pt x="0" y="17"/>
                        </a:moveTo>
                        <a:lnTo>
                          <a:pt x="16" y="24"/>
                        </a:lnTo>
                        <a:lnTo>
                          <a:pt x="41" y="34"/>
                        </a:lnTo>
                        <a:lnTo>
                          <a:pt x="41" y="17"/>
                        </a:lnTo>
                        <a:lnTo>
                          <a:pt x="24" y="0"/>
                        </a:lnTo>
                        <a:lnTo>
                          <a:pt x="9" y="0"/>
                        </a:lnTo>
                        <a:lnTo>
                          <a:pt x="0" y="17"/>
                        </a:lnTo>
                      </a:path>
                    </a:pathLst>
                  </a:custGeom>
                  <a:grpFill/>
                  <a:ln w="3175" cap="rnd" cmpd="sng">
                    <a:solidFill>
                      <a:schemeClr val="bg1"/>
                    </a:solidFill>
                    <a:prstDash val="solid"/>
                    <a:round/>
                    <a:headEnd/>
                    <a:tailEnd/>
                  </a:ln>
                  <a:effectLst/>
                </p:spPr>
                <p:txBody>
                  <a:bodyPr/>
                  <a:lstStyle/>
                  <a:p>
                    <a:endParaRPr lang="de-DE" dirty="0"/>
                  </a:p>
                </p:txBody>
              </p:sp>
              <p:sp>
                <p:nvSpPr>
                  <p:cNvPr id="954" name="Freeform 258"/>
                  <p:cNvSpPr>
                    <a:spLocks/>
                  </p:cNvSpPr>
                  <p:nvPr/>
                </p:nvSpPr>
                <p:spPr bwMode="gray">
                  <a:xfrm>
                    <a:off x="7581192" y="2841245"/>
                    <a:ext cx="25743" cy="26602"/>
                  </a:xfrm>
                  <a:custGeom>
                    <a:avLst/>
                    <a:gdLst>
                      <a:gd name="T0" fmla="*/ 0 w 17"/>
                      <a:gd name="T1" fmla="*/ 0 h 17"/>
                      <a:gd name="T2" fmla="*/ 0 w 17"/>
                      <a:gd name="T3" fmla="*/ 16 h 17"/>
                      <a:gd name="T4" fmla="*/ 16 w 17"/>
                      <a:gd name="T5" fmla="*/ 9 h 17"/>
                      <a:gd name="T6" fmla="*/ 16 w 17"/>
                      <a:gd name="T7" fmla="*/ 0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lnTo>
                          <a:pt x="0" y="16"/>
                        </a:lnTo>
                        <a:lnTo>
                          <a:pt x="16" y="9"/>
                        </a:lnTo>
                        <a:lnTo>
                          <a:pt x="16" y="0"/>
                        </a:lnTo>
                        <a:lnTo>
                          <a:pt x="0" y="0"/>
                        </a:lnTo>
                      </a:path>
                    </a:pathLst>
                  </a:custGeom>
                  <a:grpFill/>
                  <a:ln w="3175" cap="rnd" cmpd="sng">
                    <a:solidFill>
                      <a:schemeClr val="bg1"/>
                    </a:solidFill>
                    <a:prstDash val="solid"/>
                    <a:round/>
                    <a:headEnd/>
                    <a:tailEnd/>
                  </a:ln>
                  <a:effectLst/>
                </p:spPr>
                <p:txBody>
                  <a:bodyPr/>
                  <a:lstStyle/>
                  <a:p>
                    <a:endParaRPr lang="de-DE" dirty="0"/>
                  </a:p>
                </p:txBody>
              </p:sp>
              <p:sp>
                <p:nvSpPr>
                  <p:cNvPr id="955" name="Freeform 259"/>
                  <p:cNvSpPr>
                    <a:spLocks/>
                  </p:cNvSpPr>
                  <p:nvPr/>
                </p:nvSpPr>
                <p:spPr bwMode="gray">
                  <a:xfrm>
                    <a:off x="7704761" y="2746237"/>
                    <a:ext cx="90102" cy="62071"/>
                  </a:xfrm>
                  <a:custGeom>
                    <a:avLst/>
                    <a:gdLst>
                      <a:gd name="T0" fmla="*/ 0 w 58"/>
                      <a:gd name="T1" fmla="*/ 0 h 41"/>
                      <a:gd name="T2" fmla="*/ 9 w 58"/>
                      <a:gd name="T3" fmla="*/ 23 h 41"/>
                      <a:gd name="T4" fmla="*/ 32 w 58"/>
                      <a:gd name="T5" fmla="*/ 40 h 41"/>
                      <a:gd name="T6" fmla="*/ 50 w 58"/>
                      <a:gd name="T7" fmla="*/ 40 h 41"/>
                      <a:gd name="T8" fmla="*/ 57 w 58"/>
                      <a:gd name="T9" fmla="*/ 16 h 41"/>
                      <a:gd name="T10" fmla="*/ 9 w 58"/>
                      <a:gd name="T11" fmla="*/ 6 h 41"/>
                      <a:gd name="T12" fmla="*/ 0 w 58"/>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8" h="41">
                        <a:moveTo>
                          <a:pt x="0" y="0"/>
                        </a:moveTo>
                        <a:lnTo>
                          <a:pt x="9" y="23"/>
                        </a:lnTo>
                        <a:lnTo>
                          <a:pt x="32" y="40"/>
                        </a:lnTo>
                        <a:lnTo>
                          <a:pt x="50" y="40"/>
                        </a:lnTo>
                        <a:lnTo>
                          <a:pt x="57" y="16"/>
                        </a:lnTo>
                        <a:lnTo>
                          <a:pt x="9" y="6"/>
                        </a:lnTo>
                        <a:lnTo>
                          <a:pt x="0" y="0"/>
                        </a:lnTo>
                      </a:path>
                    </a:pathLst>
                  </a:custGeom>
                  <a:grpFill/>
                  <a:ln w="3175" cap="rnd" cmpd="sng">
                    <a:solidFill>
                      <a:schemeClr val="bg1"/>
                    </a:solidFill>
                    <a:prstDash val="solid"/>
                    <a:round/>
                    <a:headEnd/>
                    <a:tailEnd/>
                  </a:ln>
                  <a:effectLst/>
                </p:spPr>
                <p:txBody>
                  <a:bodyPr/>
                  <a:lstStyle/>
                  <a:p>
                    <a:endParaRPr lang="de-DE" dirty="0"/>
                  </a:p>
                </p:txBody>
              </p:sp>
              <p:sp>
                <p:nvSpPr>
                  <p:cNvPr id="956" name="Freeform 260"/>
                  <p:cNvSpPr>
                    <a:spLocks/>
                  </p:cNvSpPr>
                  <p:nvPr/>
                </p:nvSpPr>
                <p:spPr bwMode="gray">
                  <a:xfrm>
                    <a:off x="7518120" y="2694301"/>
                    <a:ext cx="150599" cy="114008"/>
                  </a:xfrm>
                  <a:custGeom>
                    <a:avLst/>
                    <a:gdLst>
                      <a:gd name="T0" fmla="*/ 0 w 98"/>
                      <a:gd name="T1" fmla="*/ 50 h 75"/>
                      <a:gd name="T2" fmla="*/ 8 w 98"/>
                      <a:gd name="T3" fmla="*/ 74 h 75"/>
                      <a:gd name="T4" fmla="*/ 25 w 98"/>
                      <a:gd name="T5" fmla="*/ 74 h 75"/>
                      <a:gd name="T6" fmla="*/ 65 w 98"/>
                      <a:gd name="T7" fmla="*/ 57 h 75"/>
                      <a:gd name="T8" fmla="*/ 73 w 98"/>
                      <a:gd name="T9" fmla="*/ 65 h 75"/>
                      <a:gd name="T10" fmla="*/ 97 w 98"/>
                      <a:gd name="T11" fmla="*/ 40 h 75"/>
                      <a:gd name="T12" fmla="*/ 97 w 98"/>
                      <a:gd name="T13" fmla="*/ 25 h 75"/>
                      <a:gd name="T14" fmla="*/ 90 w 98"/>
                      <a:gd name="T15" fmla="*/ 16 h 75"/>
                      <a:gd name="T16" fmla="*/ 82 w 98"/>
                      <a:gd name="T17" fmla="*/ 16 h 75"/>
                      <a:gd name="T18" fmla="*/ 65 w 98"/>
                      <a:gd name="T19" fmla="*/ 0 h 75"/>
                      <a:gd name="T20" fmla="*/ 50 w 98"/>
                      <a:gd name="T21" fmla="*/ 16 h 75"/>
                      <a:gd name="T22" fmla="*/ 25 w 98"/>
                      <a:gd name="T23" fmla="*/ 0 h 75"/>
                      <a:gd name="T24" fmla="*/ 0 w 98"/>
                      <a:gd name="T25" fmla="*/ 9 h 75"/>
                      <a:gd name="T26" fmla="*/ 0 w 98"/>
                      <a:gd name="T27" fmla="*/ 5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75">
                        <a:moveTo>
                          <a:pt x="0" y="50"/>
                        </a:moveTo>
                        <a:lnTo>
                          <a:pt x="8" y="74"/>
                        </a:lnTo>
                        <a:lnTo>
                          <a:pt x="25" y="74"/>
                        </a:lnTo>
                        <a:lnTo>
                          <a:pt x="65" y="57"/>
                        </a:lnTo>
                        <a:lnTo>
                          <a:pt x="73" y="65"/>
                        </a:lnTo>
                        <a:lnTo>
                          <a:pt x="97" y="40"/>
                        </a:lnTo>
                        <a:lnTo>
                          <a:pt x="97" y="25"/>
                        </a:lnTo>
                        <a:lnTo>
                          <a:pt x="90" y="16"/>
                        </a:lnTo>
                        <a:lnTo>
                          <a:pt x="82" y="16"/>
                        </a:lnTo>
                        <a:lnTo>
                          <a:pt x="65" y="0"/>
                        </a:lnTo>
                        <a:lnTo>
                          <a:pt x="50" y="16"/>
                        </a:lnTo>
                        <a:lnTo>
                          <a:pt x="25" y="0"/>
                        </a:lnTo>
                        <a:lnTo>
                          <a:pt x="0" y="9"/>
                        </a:lnTo>
                        <a:lnTo>
                          <a:pt x="0" y="50"/>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957" name="Freeform 261"/>
                  <p:cNvSpPr>
                    <a:spLocks/>
                  </p:cNvSpPr>
                  <p:nvPr/>
                </p:nvSpPr>
                <p:spPr bwMode="gray">
                  <a:xfrm>
                    <a:off x="5830637" y="2623362"/>
                    <a:ext cx="341101" cy="454767"/>
                  </a:xfrm>
                  <a:custGeom>
                    <a:avLst/>
                    <a:gdLst>
                      <a:gd name="T0" fmla="*/ 0 w 221"/>
                      <a:gd name="T1" fmla="*/ 258 h 300"/>
                      <a:gd name="T2" fmla="*/ 25 w 221"/>
                      <a:gd name="T3" fmla="*/ 290 h 300"/>
                      <a:gd name="T4" fmla="*/ 66 w 221"/>
                      <a:gd name="T5" fmla="*/ 299 h 300"/>
                      <a:gd name="T6" fmla="*/ 74 w 221"/>
                      <a:gd name="T7" fmla="*/ 290 h 300"/>
                      <a:gd name="T8" fmla="*/ 58 w 221"/>
                      <a:gd name="T9" fmla="*/ 274 h 300"/>
                      <a:gd name="T10" fmla="*/ 49 w 221"/>
                      <a:gd name="T11" fmla="*/ 258 h 300"/>
                      <a:gd name="T12" fmla="*/ 49 w 221"/>
                      <a:gd name="T13" fmla="*/ 218 h 300"/>
                      <a:gd name="T14" fmla="*/ 58 w 221"/>
                      <a:gd name="T15" fmla="*/ 202 h 300"/>
                      <a:gd name="T16" fmla="*/ 114 w 221"/>
                      <a:gd name="T17" fmla="*/ 104 h 300"/>
                      <a:gd name="T18" fmla="*/ 155 w 221"/>
                      <a:gd name="T19" fmla="*/ 72 h 300"/>
                      <a:gd name="T20" fmla="*/ 220 w 221"/>
                      <a:gd name="T21" fmla="*/ 40 h 300"/>
                      <a:gd name="T22" fmla="*/ 220 w 221"/>
                      <a:gd name="T23" fmla="*/ 7 h 300"/>
                      <a:gd name="T24" fmla="*/ 205 w 221"/>
                      <a:gd name="T25" fmla="*/ 0 h 300"/>
                      <a:gd name="T26" fmla="*/ 188 w 221"/>
                      <a:gd name="T27" fmla="*/ 16 h 300"/>
                      <a:gd name="T28" fmla="*/ 171 w 221"/>
                      <a:gd name="T29" fmla="*/ 32 h 300"/>
                      <a:gd name="T30" fmla="*/ 146 w 221"/>
                      <a:gd name="T31" fmla="*/ 40 h 300"/>
                      <a:gd name="T32" fmla="*/ 123 w 221"/>
                      <a:gd name="T33" fmla="*/ 40 h 300"/>
                      <a:gd name="T34" fmla="*/ 99 w 221"/>
                      <a:gd name="T35" fmla="*/ 56 h 300"/>
                      <a:gd name="T36" fmla="*/ 74 w 221"/>
                      <a:gd name="T37" fmla="*/ 87 h 300"/>
                      <a:gd name="T38" fmla="*/ 49 w 221"/>
                      <a:gd name="T39" fmla="*/ 104 h 300"/>
                      <a:gd name="T40" fmla="*/ 49 w 221"/>
                      <a:gd name="T41" fmla="*/ 121 h 300"/>
                      <a:gd name="T42" fmla="*/ 41 w 221"/>
                      <a:gd name="T43" fmla="*/ 144 h 300"/>
                      <a:gd name="T44" fmla="*/ 25 w 221"/>
                      <a:gd name="T45" fmla="*/ 160 h 300"/>
                      <a:gd name="T46" fmla="*/ 34 w 221"/>
                      <a:gd name="T47" fmla="*/ 177 h 300"/>
                      <a:gd name="T48" fmla="*/ 25 w 221"/>
                      <a:gd name="T49" fmla="*/ 194 h 300"/>
                      <a:gd name="T50" fmla="*/ 9 w 221"/>
                      <a:gd name="T51" fmla="*/ 209 h 300"/>
                      <a:gd name="T52" fmla="*/ 18 w 221"/>
                      <a:gd name="T53" fmla="*/ 225 h 300"/>
                      <a:gd name="T54" fmla="*/ 0 w 221"/>
                      <a:gd name="T55" fmla="*/ 234 h 300"/>
                      <a:gd name="T56" fmla="*/ 0 w 221"/>
                      <a:gd name="T57" fmla="*/ 25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1" h="300">
                        <a:moveTo>
                          <a:pt x="0" y="258"/>
                        </a:moveTo>
                        <a:lnTo>
                          <a:pt x="25" y="290"/>
                        </a:lnTo>
                        <a:lnTo>
                          <a:pt x="66" y="299"/>
                        </a:lnTo>
                        <a:lnTo>
                          <a:pt x="74" y="290"/>
                        </a:lnTo>
                        <a:lnTo>
                          <a:pt x="58" y="274"/>
                        </a:lnTo>
                        <a:lnTo>
                          <a:pt x="49" y="258"/>
                        </a:lnTo>
                        <a:lnTo>
                          <a:pt x="49" y="218"/>
                        </a:lnTo>
                        <a:lnTo>
                          <a:pt x="58" y="202"/>
                        </a:lnTo>
                        <a:lnTo>
                          <a:pt x="114" y="104"/>
                        </a:lnTo>
                        <a:lnTo>
                          <a:pt x="155" y="72"/>
                        </a:lnTo>
                        <a:lnTo>
                          <a:pt x="220" y="40"/>
                        </a:lnTo>
                        <a:lnTo>
                          <a:pt x="220" y="7"/>
                        </a:lnTo>
                        <a:lnTo>
                          <a:pt x="205" y="0"/>
                        </a:lnTo>
                        <a:lnTo>
                          <a:pt x="188" y="16"/>
                        </a:lnTo>
                        <a:lnTo>
                          <a:pt x="171" y="32"/>
                        </a:lnTo>
                        <a:lnTo>
                          <a:pt x="146" y="40"/>
                        </a:lnTo>
                        <a:lnTo>
                          <a:pt x="123" y="40"/>
                        </a:lnTo>
                        <a:lnTo>
                          <a:pt x="99" y="56"/>
                        </a:lnTo>
                        <a:lnTo>
                          <a:pt x="74" y="87"/>
                        </a:lnTo>
                        <a:lnTo>
                          <a:pt x="49" y="104"/>
                        </a:lnTo>
                        <a:lnTo>
                          <a:pt x="49" y="121"/>
                        </a:lnTo>
                        <a:lnTo>
                          <a:pt x="41" y="144"/>
                        </a:lnTo>
                        <a:lnTo>
                          <a:pt x="25" y="160"/>
                        </a:lnTo>
                        <a:lnTo>
                          <a:pt x="34" y="177"/>
                        </a:lnTo>
                        <a:lnTo>
                          <a:pt x="25" y="194"/>
                        </a:lnTo>
                        <a:lnTo>
                          <a:pt x="9" y="209"/>
                        </a:lnTo>
                        <a:lnTo>
                          <a:pt x="18" y="225"/>
                        </a:lnTo>
                        <a:lnTo>
                          <a:pt x="0" y="234"/>
                        </a:lnTo>
                        <a:lnTo>
                          <a:pt x="0" y="258"/>
                        </a:lnTo>
                      </a:path>
                    </a:pathLst>
                  </a:custGeom>
                  <a:grpFill/>
                  <a:ln w="3175" cap="rnd" cmpd="sng">
                    <a:solidFill>
                      <a:schemeClr val="bg1"/>
                    </a:solidFill>
                    <a:prstDash val="solid"/>
                    <a:round/>
                    <a:headEnd/>
                    <a:tailEnd/>
                  </a:ln>
                  <a:effectLst/>
                </p:spPr>
                <p:txBody>
                  <a:bodyPr/>
                  <a:lstStyle/>
                  <a:p>
                    <a:endParaRPr lang="de-DE" dirty="0"/>
                  </a:p>
                </p:txBody>
              </p:sp>
              <p:sp>
                <p:nvSpPr>
                  <p:cNvPr id="958" name="Freeform 262"/>
                  <p:cNvSpPr>
                    <a:spLocks/>
                  </p:cNvSpPr>
                  <p:nvPr/>
                </p:nvSpPr>
                <p:spPr bwMode="gray">
                  <a:xfrm>
                    <a:off x="5770139" y="3124998"/>
                    <a:ext cx="37328" cy="51937"/>
                  </a:xfrm>
                  <a:custGeom>
                    <a:avLst/>
                    <a:gdLst>
                      <a:gd name="T0" fmla="*/ 0 w 25"/>
                      <a:gd name="T1" fmla="*/ 33 h 34"/>
                      <a:gd name="T2" fmla="*/ 17 w 25"/>
                      <a:gd name="T3" fmla="*/ 24 h 34"/>
                      <a:gd name="T4" fmla="*/ 24 w 25"/>
                      <a:gd name="T5" fmla="*/ 15 h 34"/>
                      <a:gd name="T6" fmla="*/ 9 w 25"/>
                      <a:gd name="T7" fmla="*/ 0 h 34"/>
                      <a:gd name="T8" fmla="*/ 0 w 25"/>
                      <a:gd name="T9" fmla="*/ 15 h 34"/>
                      <a:gd name="T10" fmla="*/ 0 w 25"/>
                      <a:gd name="T11" fmla="*/ 33 h 34"/>
                    </a:gdLst>
                    <a:ahLst/>
                    <a:cxnLst>
                      <a:cxn ang="0">
                        <a:pos x="T0" y="T1"/>
                      </a:cxn>
                      <a:cxn ang="0">
                        <a:pos x="T2" y="T3"/>
                      </a:cxn>
                      <a:cxn ang="0">
                        <a:pos x="T4" y="T5"/>
                      </a:cxn>
                      <a:cxn ang="0">
                        <a:pos x="T6" y="T7"/>
                      </a:cxn>
                      <a:cxn ang="0">
                        <a:pos x="T8" y="T9"/>
                      </a:cxn>
                      <a:cxn ang="0">
                        <a:pos x="T10" y="T11"/>
                      </a:cxn>
                    </a:cxnLst>
                    <a:rect l="0" t="0" r="r" b="b"/>
                    <a:pathLst>
                      <a:path w="25" h="34">
                        <a:moveTo>
                          <a:pt x="0" y="33"/>
                        </a:moveTo>
                        <a:lnTo>
                          <a:pt x="17" y="24"/>
                        </a:lnTo>
                        <a:lnTo>
                          <a:pt x="24" y="15"/>
                        </a:lnTo>
                        <a:lnTo>
                          <a:pt x="9" y="0"/>
                        </a:lnTo>
                        <a:lnTo>
                          <a:pt x="0" y="15"/>
                        </a:lnTo>
                        <a:lnTo>
                          <a:pt x="0" y="33"/>
                        </a:lnTo>
                      </a:path>
                    </a:pathLst>
                  </a:custGeom>
                  <a:grpFill/>
                  <a:ln w="3175" cap="rnd" cmpd="sng">
                    <a:solidFill>
                      <a:schemeClr val="bg1"/>
                    </a:solidFill>
                    <a:prstDash val="solid"/>
                    <a:round/>
                    <a:headEnd/>
                    <a:tailEnd/>
                  </a:ln>
                  <a:effectLst/>
                </p:spPr>
                <p:txBody>
                  <a:bodyPr/>
                  <a:lstStyle/>
                  <a:p>
                    <a:endParaRPr lang="de-DE" dirty="0"/>
                  </a:p>
                </p:txBody>
              </p:sp>
              <p:sp>
                <p:nvSpPr>
                  <p:cNvPr id="959" name="Freeform 263"/>
                  <p:cNvSpPr>
                    <a:spLocks/>
                  </p:cNvSpPr>
                  <p:nvPr/>
                </p:nvSpPr>
                <p:spPr bwMode="gray">
                  <a:xfrm>
                    <a:off x="4672181" y="3626636"/>
                    <a:ext cx="27031" cy="39270"/>
                  </a:xfrm>
                  <a:custGeom>
                    <a:avLst/>
                    <a:gdLst>
                      <a:gd name="T0" fmla="*/ 0 w 17"/>
                      <a:gd name="T1" fmla="*/ 25 h 26"/>
                      <a:gd name="T2" fmla="*/ 7 w 17"/>
                      <a:gd name="T3" fmla="*/ 10 h 26"/>
                      <a:gd name="T4" fmla="*/ 16 w 17"/>
                      <a:gd name="T5" fmla="*/ 0 h 26"/>
                      <a:gd name="T6" fmla="*/ 0 w 17"/>
                      <a:gd name="T7" fmla="*/ 10 h 26"/>
                      <a:gd name="T8" fmla="*/ 0 w 17"/>
                      <a:gd name="T9" fmla="*/ 25 h 26"/>
                    </a:gdLst>
                    <a:ahLst/>
                    <a:cxnLst>
                      <a:cxn ang="0">
                        <a:pos x="T0" y="T1"/>
                      </a:cxn>
                      <a:cxn ang="0">
                        <a:pos x="T2" y="T3"/>
                      </a:cxn>
                      <a:cxn ang="0">
                        <a:pos x="T4" y="T5"/>
                      </a:cxn>
                      <a:cxn ang="0">
                        <a:pos x="T6" y="T7"/>
                      </a:cxn>
                      <a:cxn ang="0">
                        <a:pos x="T8" y="T9"/>
                      </a:cxn>
                    </a:cxnLst>
                    <a:rect l="0" t="0" r="r" b="b"/>
                    <a:pathLst>
                      <a:path w="17" h="26">
                        <a:moveTo>
                          <a:pt x="0" y="25"/>
                        </a:moveTo>
                        <a:lnTo>
                          <a:pt x="7" y="10"/>
                        </a:lnTo>
                        <a:lnTo>
                          <a:pt x="16" y="0"/>
                        </a:lnTo>
                        <a:lnTo>
                          <a:pt x="0" y="10"/>
                        </a:lnTo>
                        <a:lnTo>
                          <a:pt x="0" y="25"/>
                        </a:lnTo>
                      </a:path>
                    </a:pathLst>
                  </a:custGeom>
                  <a:grpFill/>
                  <a:ln w="3175" cap="rnd" cmpd="sng">
                    <a:solidFill>
                      <a:schemeClr val="bg1"/>
                    </a:solidFill>
                    <a:prstDash val="solid"/>
                    <a:round/>
                    <a:headEnd/>
                    <a:tailEnd/>
                  </a:ln>
                  <a:effectLst/>
                </p:spPr>
                <p:txBody>
                  <a:bodyPr/>
                  <a:lstStyle/>
                  <a:p>
                    <a:endParaRPr lang="de-DE" dirty="0"/>
                  </a:p>
                </p:txBody>
              </p:sp>
              <p:sp>
                <p:nvSpPr>
                  <p:cNvPr id="960" name="Freeform 264"/>
                  <p:cNvSpPr>
                    <a:spLocks/>
                  </p:cNvSpPr>
                  <p:nvPr/>
                </p:nvSpPr>
                <p:spPr bwMode="gray">
                  <a:xfrm>
                    <a:off x="4672181" y="3626636"/>
                    <a:ext cx="27031" cy="39270"/>
                  </a:xfrm>
                  <a:custGeom>
                    <a:avLst/>
                    <a:gdLst>
                      <a:gd name="T0" fmla="*/ 0 w 17"/>
                      <a:gd name="T1" fmla="*/ 25 h 26"/>
                      <a:gd name="T2" fmla="*/ 7 w 17"/>
                      <a:gd name="T3" fmla="*/ 10 h 26"/>
                      <a:gd name="T4" fmla="*/ 16 w 17"/>
                      <a:gd name="T5" fmla="*/ 0 h 26"/>
                      <a:gd name="T6" fmla="*/ 0 w 17"/>
                      <a:gd name="T7" fmla="*/ 10 h 26"/>
                      <a:gd name="T8" fmla="*/ 0 w 17"/>
                      <a:gd name="T9" fmla="*/ 25 h 26"/>
                    </a:gdLst>
                    <a:ahLst/>
                    <a:cxnLst>
                      <a:cxn ang="0">
                        <a:pos x="T0" y="T1"/>
                      </a:cxn>
                      <a:cxn ang="0">
                        <a:pos x="T2" y="T3"/>
                      </a:cxn>
                      <a:cxn ang="0">
                        <a:pos x="T4" y="T5"/>
                      </a:cxn>
                      <a:cxn ang="0">
                        <a:pos x="T6" y="T7"/>
                      </a:cxn>
                      <a:cxn ang="0">
                        <a:pos x="T8" y="T9"/>
                      </a:cxn>
                    </a:cxnLst>
                    <a:rect l="0" t="0" r="r" b="b"/>
                    <a:pathLst>
                      <a:path w="17" h="26">
                        <a:moveTo>
                          <a:pt x="0" y="25"/>
                        </a:moveTo>
                        <a:lnTo>
                          <a:pt x="7" y="10"/>
                        </a:lnTo>
                        <a:lnTo>
                          <a:pt x="16" y="0"/>
                        </a:lnTo>
                        <a:lnTo>
                          <a:pt x="0" y="10"/>
                        </a:lnTo>
                        <a:lnTo>
                          <a:pt x="0" y="25"/>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961" name="Freeform 265"/>
                  <p:cNvSpPr>
                    <a:spLocks/>
                  </p:cNvSpPr>
                  <p:nvPr/>
                </p:nvSpPr>
                <p:spPr bwMode="gray">
                  <a:xfrm>
                    <a:off x="5008133" y="3725443"/>
                    <a:ext cx="25743" cy="26602"/>
                  </a:xfrm>
                  <a:custGeom>
                    <a:avLst/>
                    <a:gdLst>
                      <a:gd name="T0" fmla="*/ 0 w 17"/>
                      <a:gd name="T1" fmla="*/ 9 h 17"/>
                      <a:gd name="T2" fmla="*/ 0 w 17"/>
                      <a:gd name="T3" fmla="*/ 16 h 17"/>
                      <a:gd name="T4" fmla="*/ 16 w 17"/>
                      <a:gd name="T5" fmla="*/ 16 h 17"/>
                      <a:gd name="T6" fmla="*/ 16 w 17"/>
                      <a:gd name="T7" fmla="*/ 9 h 17"/>
                      <a:gd name="T8" fmla="*/ 16 w 17"/>
                      <a:gd name="T9" fmla="*/ 0 h 17"/>
                      <a:gd name="T10" fmla="*/ 0 w 17"/>
                      <a:gd name="T11" fmla="*/ 9 h 17"/>
                    </a:gdLst>
                    <a:ahLst/>
                    <a:cxnLst>
                      <a:cxn ang="0">
                        <a:pos x="T0" y="T1"/>
                      </a:cxn>
                      <a:cxn ang="0">
                        <a:pos x="T2" y="T3"/>
                      </a:cxn>
                      <a:cxn ang="0">
                        <a:pos x="T4" y="T5"/>
                      </a:cxn>
                      <a:cxn ang="0">
                        <a:pos x="T6" y="T7"/>
                      </a:cxn>
                      <a:cxn ang="0">
                        <a:pos x="T8" y="T9"/>
                      </a:cxn>
                      <a:cxn ang="0">
                        <a:pos x="T10" y="T11"/>
                      </a:cxn>
                    </a:cxnLst>
                    <a:rect l="0" t="0" r="r" b="b"/>
                    <a:pathLst>
                      <a:path w="17" h="17">
                        <a:moveTo>
                          <a:pt x="0" y="9"/>
                        </a:moveTo>
                        <a:lnTo>
                          <a:pt x="0" y="16"/>
                        </a:lnTo>
                        <a:lnTo>
                          <a:pt x="16" y="16"/>
                        </a:lnTo>
                        <a:lnTo>
                          <a:pt x="16" y="9"/>
                        </a:lnTo>
                        <a:lnTo>
                          <a:pt x="16" y="0"/>
                        </a:lnTo>
                        <a:lnTo>
                          <a:pt x="0" y="9"/>
                        </a:lnTo>
                      </a:path>
                    </a:pathLst>
                  </a:custGeom>
                  <a:grpFill/>
                  <a:ln w="3175" cap="rnd" cmpd="sng">
                    <a:solidFill>
                      <a:schemeClr val="bg1"/>
                    </a:solidFill>
                    <a:prstDash val="solid"/>
                    <a:round/>
                    <a:headEnd/>
                    <a:tailEnd/>
                  </a:ln>
                  <a:effectLst/>
                </p:spPr>
                <p:txBody>
                  <a:bodyPr/>
                  <a:lstStyle/>
                  <a:p>
                    <a:endParaRPr lang="de-DE" dirty="0"/>
                  </a:p>
                </p:txBody>
              </p:sp>
              <p:sp>
                <p:nvSpPr>
                  <p:cNvPr id="962" name="Freeform 266"/>
                  <p:cNvSpPr>
                    <a:spLocks/>
                  </p:cNvSpPr>
                  <p:nvPr/>
                </p:nvSpPr>
                <p:spPr bwMode="gray">
                  <a:xfrm>
                    <a:off x="5032589" y="3712775"/>
                    <a:ext cx="29605" cy="27868"/>
                  </a:xfrm>
                  <a:custGeom>
                    <a:avLst/>
                    <a:gdLst>
                      <a:gd name="T0" fmla="*/ 0 w 19"/>
                      <a:gd name="T1" fmla="*/ 9 h 19"/>
                      <a:gd name="T2" fmla="*/ 0 w 19"/>
                      <a:gd name="T3" fmla="*/ 18 h 19"/>
                      <a:gd name="T4" fmla="*/ 18 w 19"/>
                      <a:gd name="T5" fmla="*/ 18 h 19"/>
                      <a:gd name="T6" fmla="*/ 18 w 19"/>
                      <a:gd name="T7" fmla="*/ 9 h 19"/>
                      <a:gd name="T8" fmla="*/ 18 w 19"/>
                      <a:gd name="T9" fmla="*/ 0 h 19"/>
                      <a:gd name="T10" fmla="*/ 0 w 19"/>
                      <a:gd name="T11" fmla="*/ 9 h 19"/>
                    </a:gdLst>
                    <a:ahLst/>
                    <a:cxnLst>
                      <a:cxn ang="0">
                        <a:pos x="T0" y="T1"/>
                      </a:cxn>
                      <a:cxn ang="0">
                        <a:pos x="T2" y="T3"/>
                      </a:cxn>
                      <a:cxn ang="0">
                        <a:pos x="T4" y="T5"/>
                      </a:cxn>
                      <a:cxn ang="0">
                        <a:pos x="T6" y="T7"/>
                      </a:cxn>
                      <a:cxn ang="0">
                        <a:pos x="T8" y="T9"/>
                      </a:cxn>
                      <a:cxn ang="0">
                        <a:pos x="T10" y="T11"/>
                      </a:cxn>
                    </a:cxnLst>
                    <a:rect l="0" t="0" r="r" b="b"/>
                    <a:pathLst>
                      <a:path w="19" h="19">
                        <a:moveTo>
                          <a:pt x="0" y="9"/>
                        </a:moveTo>
                        <a:lnTo>
                          <a:pt x="0" y="18"/>
                        </a:lnTo>
                        <a:lnTo>
                          <a:pt x="18" y="18"/>
                        </a:lnTo>
                        <a:lnTo>
                          <a:pt x="18" y="9"/>
                        </a:lnTo>
                        <a:lnTo>
                          <a:pt x="18" y="0"/>
                        </a:lnTo>
                        <a:lnTo>
                          <a:pt x="0" y="9"/>
                        </a:lnTo>
                      </a:path>
                    </a:pathLst>
                  </a:custGeom>
                  <a:grpFill/>
                  <a:ln w="3175" cap="rnd" cmpd="sng">
                    <a:solidFill>
                      <a:schemeClr val="bg1"/>
                    </a:solidFill>
                    <a:prstDash val="solid"/>
                    <a:round/>
                    <a:headEnd/>
                    <a:tailEnd/>
                  </a:ln>
                  <a:effectLst/>
                </p:spPr>
                <p:txBody>
                  <a:bodyPr/>
                  <a:lstStyle/>
                  <a:p>
                    <a:endParaRPr lang="de-DE" dirty="0"/>
                  </a:p>
                </p:txBody>
              </p:sp>
              <p:sp>
                <p:nvSpPr>
                  <p:cNvPr id="963" name="Freeform 267"/>
                  <p:cNvSpPr>
                    <a:spLocks/>
                  </p:cNvSpPr>
                  <p:nvPr/>
                </p:nvSpPr>
                <p:spPr bwMode="gray">
                  <a:xfrm>
                    <a:off x="5032589" y="3750778"/>
                    <a:ext cx="29605" cy="25335"/>
                  </a:xfrm>
                  <a:custGeom>
                    <a:avLst/>
                    <a:gdLst>
                      <a:gd name="T0" fmla="*/ 0 w 19"/>
                      <a:gd name="T1" fmla="*/ 0 h 17"/>
                      <a:gd name="T2" fmla="*/ 0 w 19"/>
                      <a:gd name="T3" fmla="*/ 16 h 17"/>
                      <a:gd name="T4" fmla="*/ 18 w 19"/>
                      <a:gd name="T5" fmla="*/ 0 h 17"/>
                      <a:gd name="T6" fmla="*/ 0 w 19"/>
                      <a:gd name="T7" fmla="*/ 0 h 17"/>
                    </a:gdLst>
                    <a:ahLst/>
                    <a:cxnLst>
                      <a:cxn ang="0">
                        <a:pos x="T0" y="T1"/>
                      </a:cxn>
                      <a:cxn ang="0">
                        <a:pos x="T2" y="T3"/>
                      </a:cxn>
                      <a:cxn ang="0">
                        <a:pos x="T4" y="T5"/>
                      </a:cxn>
                      <a:cxn ang="0">
                        <a:pos x="T6" y="T7"/>
                      </a:cxn>
                    </a:cxnLst>
                    <a:rect l="0" t="0" r="r" b="b"/>
                    <a:pathLst>
                      <a:path w="19" h="17">
                        <a:moveTo>
                          <a:pt x="0" y="0"/>
                        </a:moveTo>
                        <a:lnTo>
                          <a:pt x="0" y="16"/>
                        </a:lnTo>
                        <a:lnTo>
                          <a:pt x="18" y="0"/>
                        </a:lnTo>
                        <a:lnTo>
                          <a:pt x="0" y="0"/>
                        </a:lnTo>
                      </a:path>
                    </a:pathLst>
                  </a:custGeom>
                  <a:grpFill/>
                  <a:ln w="3175" cap="rnd" cmpd="sng">
                    <a:solidFill>
                      <a:schemeClr val="bg1"/>
                    </a:solidFill>
                    <a:prstDash val="solid"/>
                    <a:round/>
                    <a:headEnd/>
                    <a:tailEnd/>
                  </a:ln>
                  <a:effectLst/>
                </p:spPr>
                <p:txBody>
                  <a:bodyPr/>
                  <a:lstStyle/>
                  <a:p>
                    <a:endParaRPr lang="de-DE" dirty="0"/>
                  </a:p>
                </p:txBody>
              </p:sp>
              <p:sp>
                <p:nvSpPr>
                  <p:cNvPr id="964" name="Freeform 268"/>
                  <p:cNvSpPr>
                    <a:spLocks/>
                  </p:cNvSpPr>
                  <p:nvPr/>
                </p:nvSpPr>
                <p:spPr bwMode="gray">
                  <a:xfrm>
                    <a:off x="4683765" y="3626636"/>
                    <a:ext cx="164758" cy="283754"/>
                  </a:xfrm>
                  <a:custGeom>
                    <a:avLst/>
                    <a:gdLst>
                      <a:gd name="T0" fmla="*/ 18 w 107"/>
                      <a:gd name="T1" fmla="*/ 187 h 188"/>
                      <a:gd name="T2" fmla="*/ 24 w 107"/>
                      <a:gd name="T3" fmla="*/ 179 h 188"/>
                      <a:gd name="T4" fmla="*/ 41 w 107"/>
                      <a:gd name="T5" fmla="*/ 187 h 188"/>
                      <a:gd name="T6" fmla="*/ 41 w 107"/>
                      <a:gd name="T7" fmla="*/ 179 h 188"/>
                      <a:gd name="T8" fmla="*/ 49 w 107"/>
                      <a:gd name="T9" fmla="*/ 171 h 188"/>
                      <a:gd name="T10" fmla="*/ 58 w 107"/>
                      <a:gd name="T11" fmla="*/ 179 h 188"/>
                      <a:gd name="T12" fmla="*/ 66 w 107"/>
                      <a:gd name="T13" fmla="*/ 171 h 188"/>
                      <a:gd name="T14" fmla="*/ 98 w 107"/>
                      <a:gd name="T15" fmla="*/ 171 h 188"/>
                      <a:gd name="T16" fmla="*/ 106 w 107"/>
                      <a:gd name="T17" fmla="*/ 162 h 188"/>
                      <a:gd name="T18" fmla="*/ 90 w 107"/>
                      <a:gd name="T19" fmla="*/ 162 h 188"/>
                      <a:gd name="T20" fmla="*/ 106 w 107"/>
                      <a:gd name="T21" fmla="*/ 138 h 188"/>
                      <a:gd name="T22" fmla="*/ 98 w 107"/>
                      <a:gd name="T23" fmla="*/ 131 h 188"/>
                      <a:gd name="T24" fmla="*/ 90 w 107"/>
                      <a:gd name="T25" fmla="*/ 131 h 188"/>
                      <a:gd name="T26" fmla="*/ 81 w 107"/>
                      <a:gd name="T27" fmla="*/ 131 h 188"/>
                      <a:gd name="T28" fmla="*/ 90 w 107"/>
                      <a:gd name="T29" fmla="*/ 122 h 188"/>
                      <a:gd name="T30" fmla="*/ 90 w 107"/>
                      <a:gd name="T31" fmla="*/ 115 h 188"/>
                      <a:gd name="T32" fmla="*/ 81 w 107"/>
                      <a:gd name="T33" fmla="*/ 97 h 188"/>
                      <a:gd name="T34" fmla="*/ 74 w 107"/>
                      <a:gd name="T35" fmla="*/ 91 h 188"/>
                      <a:gd name="T36" fmla="*/ 58 w 107"/>
                      <a:gd name="T37" fmla="*/ 66 h 188"/>
                      <a:gd name="T38" fmla="*/ 41 w 107"/>
                      <a:gd name="T39" fmla="*/ 57 h 188"/>
                      <a:gd name="T40" fmla="*/ 66 w 107"/>
                      <a:gd name="T41" fmla="*/ 25 h 188"/>
                      <a:gd name="T42" fmla="*/ 58 w 107"/>
                      <a:gd name="T43" fmla="*/ 17 h 188"/>
                      <a:gd name="T44" fmla="*/ 33 w 107"/>
                      <a:gd name="T45" fmla="*/ 25 h 188"/>
                      <a:gd name="T46" fmla="*/ 33 w 107"/>
                      <a:gd name="T47" fmla="*/ 10 h 188"/>
                      <a:gd name="T48" fmla="*/ 49 w 107"/>
                      <a:gd name="T49" fmla="*/ 0 h 188"/>
                      <a:gd name="T50" fmla="*/ 41 w 107"/>
                      <a:gd name="T51" fmla="*/ 0 h 188"/>
                      <a:gd name="T52" fmla="*/ 24 w 107"/>
                      <a:gd name="T53" fmla="*/ 0 h 188"/>
                      <a:gd name="T54" fmla="*/ 9 w 107"/>
                      <a:gd name="T55" fmla="*/ 25 h 188"/>
                      <a:gd name="T56" fmla="*/ 0 w 107"/>
                      <a:gd name="T57" fmla="*/ 25 h 188"/>
                      <a:gd name="T58" fmla="*/ 9 w 107"/>
                      <a:gd name="T59" fmla="*/ 33 h 188"/>
                      <a:gd name="T60" fmla="*/ 18 w 107"/>
                      <a:gd name="T61" fmla="*/ 33 h 188"/>
                      <a:gd name="T62" fmla="*/ 9 w 107"/>
                      <a:gd name="T63" fmla="*/ 50 h 188"/>
                      <a:gd name="T64" fmla="*/ 18 w 107"/>
                      <a:gd name="T65" fmla="*/ 50 h 188"/>
                      <a:gd name="T66" fmla="*/ 18 w 107"/>
                      <a:gd name="T67" fmla="*/ 57 h 188"/>
                      <a:gd name="T68" fmla="*/ 9 w 107"/>
                      <a:gd name="T69" fmla="*/ 66 h 188"/>
                      <a:gd name="T70" fmla="*/ 18 w 107"/>
                      <a:gd name="T71" fmla="*/ 66 h 188"/>
                      <a:gd name="T72" fmla="*/ 24 w 107"/>
                      <a:gd name="T73" fmla="*/ 75 h 188"/>
                      <a:gd name="T74" fmla="*/ 18 w 107"/>
                      <a:gd name="T75" fmla="*/ 82 h 188"/>
                      <a:gd name="T76" fmla="*/ 24 w 107"/>
                      <a:gd name="T77" fmla="*/ 91 h 188"/>
                      <a:gd name="T78" fmla="*/ 41 w 107"/>
                      <a:gd name="T79" fmla="*/ 82 h 188"/>
                      <a:gd name="T80" fmla="*/ 41 w 107"/>
                      <a:gd name="T81" fmla="*/ 91 h 188"/>
                      <a:gd name="T82" fmla="*/ 41 w 107"/>
                      <a:gd name="T83" fmla="*/ 97 h 188"/>
                      <a:gd name="T84" fmla="*/ 49 w 107"/>
                      <a:gd name="T85" fmla="*/ 97 h 188"/>
                      <a:gd name="T86" fmla="*/ 49 w 107"/>
                      <a:gd name="T87" fmla="*/ 115 h 188"/>
                      <a:gd name="T88" fmla="*/ 24 w 107"/>
                      <a:gd name="T89" fmla="*/ 115 h 188"/>
                      <a:gd name="T90" fmla="*/ 33 w 107"/>
                      <a:gd name="T91" fmla="*/ 122 h 188"/>
                      <a:gd name="T92" fmla="*/ 24 w 107"/>
                      <a:gd name="T93" fmla="*/ 131 h 188"/>
                      <a:gd name="T94" fmla="*/ 33 w 107"/>
                      <a:gd name="T95" fmla="*/ 131 h 188"/>
                      <a:gd name="T96" fmla="*/ 33 w 107"/>
                      <a:gd name="T97" fmla="*/ 138 h 188"/>
                      <a:gd name="T98" fmla="*/ 18 w 107"/>
                      <a:gd name="T99" fmla="*/ 147 h 188"/>
                      <a:gd name="T100" fmla="*/ 24 w 107"/>
                      <a:gd name="T101" fmla="*/ 156 h 188"/>
                      <a:gd name="T102" fmla="*/ 33 w 107"/>
                      <a:gd name="T103" fmla="*/ 156 h 188"/>
                      <a:gd name="T104" fmla="*/ 41 w 107"/>
                      <a:gd name="T105" fmla="*/ 162 h 188"/>
                      <a:gd name="T106" fmla="*/ 49 w 107"/>
                      <a:gd name="T107" fmla="*/ 156 h 188"/>
                      <a:gd name="T108" fmla="*/ 49 w 107"/>
                      <a:gd name="T109" fmla="*/ 162 h 188"/>
                      <a:gd name="T110" fmla="*/ 33 w 107"/>
                      <a:gd name="T111" fmla="*/ 162 h 188"/>
                      <a:gd name="T112" fmla="*/ 18 w 107"/>
                      <a:gd name="T113" fmla="*/ 18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 h="188">
                        <a:moveTo>
                          <a:pt x="18" y="187"/>
                        </a:moveTo>
                        <a:lnTo>
                          <a:pt x="24" y="179"/>
                        </a:lnTo>
                        <a:lnTo>
                          <a:pt x="41" y="187"/>
                        </a:lnTo>
                        <a:lnTo>
                          <a:pt x="41" y="179"/>
                        </a:lnTo>
                        <a:lnTo>
                          <a:pt x="49" y="171"/>
                        </a:lnTo>
                        <a:lnTo>
                          <a:pt x="58" y="179"/>
                        </a:lnTo>
                        <a:lnTo>
                          <a:pt x="66" y="171"/>
                        </a:lnTo>
                        <a:lnTo>
                          <a:pt x="98" y="171"/>
                        </a:lnTo>
                        <a:lnTo>
                          <a:pt x="106" y="162"/>
                        </a:lnTo>
                        <a:lnTo>
                          <a:pt x="90" y="162"/>
                        </a:lnTo>
                        <a:lnTo>
                          <a:pt x="106" y="138"/>
                        </a:lnTo>
                        <a:lnTo>
                          <a:pt x="98" y="131"/>
                        </a:lnTo>
                        <a:lnTo>
                          <a:pt x="90" y="131"/>
                        </a:lnTo>
                        <a:lnTo>
                          <a:pt x="81" y="131"/>
                        </a:lnTo>
                        <a:lnTo>
                          <a:pt x="90" y="122"/>
                        </a:lnTo>
                        <a:lnTo>
                          <a:pt x="90" y="115"/>
                        </a:lnTo>
                        <a:lnTo>
                          <a:pt x="81" y="97"/>
                        </a:lnTo>
                        <a:lnTo>
                          <a:pt x="74" y="91"/>
                        </a:lnTo>
                        <a:lnTo>
                          <a:pt x="58" y="66"/>
                        </a:lnTo>
                        <a:lnTo>
                          <a:pt x="41" y="57"/>
                        </a:lnTo>
                        <a:lnTo>
                          <a:pt x="66" y="25"/>
                        </a:lnTo>
                        <a:lnTo>
                          <a:pt x="58" y="17"/>
                        </a:lnTo>
                        <a:lnTo>
                          <a:pt x="33" y="25"/>
                        </a:lnTo>
                        <a:lnTo>
                          <a:pt x="33" y="10"/>
                        </a:lnTo>
                        <a:lnTo>
                          <a:pt x="49" y="0"/>
                        </a:lnTo>
                        <a:lnTo>
                          <a:pt x="41" y="0"/>
                        </a:lnTo>
                        <a:lnTo>
                          <a:pt x="24" y="0"/>
                        </a:lnTo>
                        <a:lnTo>
                          <a:pt x="9" y="25"/>
                        </a:lnTo>
                        <a:lnTo>
                          <a:pt x="0" y="25"/>
                        </a:lnTo>
                        <a:lnTo>
                          <a:pt x="9" y="33"/>
                        </a:lnTo>
                        <a:lnTo>
                          <a:pt x="18" y="33"/>
                        </a:lnTo>
                        <a:lnTo>
                          <a:pt x="9" y="50"/>
                        </a:lnTo>
                        <a:lnTo>
                          <a:pt x="18" y="50"/>
                        </a:lnTo>
                        <a:lnTo>
                          <a:pt x="18" y="57"/>
                        </a:lnTo>
                        <a:lnTo>
                          <a:pt x="9" y="66"/>
                        </a:lnTo>
                        <a:lnTo>
                          <a:pt x="18" y="66"/>
                        </a:lnTo>
                        <a:lnTo>
                          <a:pt x="24" y="75"/>
                        </a:lnTo>
                        <a:lnTo>
                          <a:pt x="18" y="82"/>
                        </a:lnTo>
                        <a:lnTo>
                          <a:pt x="24" y="91"/>
                        </a:lnTo>
                        <a:lnTo>
                          <a:pt x="41" y="82"/>
                        </a:lnTo>
                        <a:lnTo>
                          <a:pt x="41" y="91"/>
                        </a:lnTo>
                        <a:lnTo>
                          <a:pt x="41" y="97"/>
                        </a:lnTo>
                        <a:lnTo>
                          <a:pt x="49" y="97"/>
                        </a:lnTo>
                        <a:lnTo>
                          <a:pt x="49" y="115"/>
                        </a:lnTo>
                        <a:lnTo>
                          <a:pt x="24" y="115"/>
                        </a:lnTo>
                        <a:lnTo>
                          <a:pt x="33" y="122"/>
                        </a:lnTo>
                        <a:lnTo>
                          <a:pt x="24" y="131"/>
                        </a:lnTo>
                        <a:lnTo>
                          <a:pt x="33" y="131"/>
                        </a:lnTo>
                        <a:lnTo>
                          <a:pt x="33" y="138"/>
                        </a:lnTo>
                        <a:lnTo>
                          <a:pt x="18" y="147"/>
                        </a:lnTo>
                        <a:lnTo>
                          <a:pt x="24" y="156"/>
                        </a:lnTo>
                        <a:lnTo>
                          <a:pt x="33" y="156"/>
                        </a:lnTo>
                        <a:lnTo>
                          <a:pt x="41" y="162"/>
                        </a:lnTo>
                        <a:lnTo>
                          <a:pt x="49" y="156"/>
                        </a:lnTo>
                        <a:lnTo>
                          <a:pt x="49" y="162"/>
                        </a:lnTo>
                        <a:lnTo>
                          <a:pt x="33" y="162"/>
                        </a:lnTo>
                        <a:lnTo>
                          <a:pt x="18" y="187"/>
                        </a:lnTo>
                      </a:path>
                    </a:pathLst>
                  </a:custGeom>
                  <a:grpFill/>
                  <a:ln w="3175" cap="rnd" cmpd="sng">
                    <a:solidFill>
                      <a:schemeClr val="bg1"/>
                    </a:solidFill>
                    <a:prstDash val="solid"/>
                    <a:round/>
                    <a:headEnd/>
                    <a:tailEnd/>
                  </a:ln>
                  <a:effectLst/>
                </p:spPr>
                <p:txBody>
                  <a:bodyPr/>
                  <a:lstStyle/>
                  <a:p>
                    <a:endParaRPr lang="de-DE" dirty="0"/>
                  </a:p>
                </p:txBody>
              </p:sp>
              <p:sp>
                <p:nvSpPr>
                  <p:cNvPr id="965" name="Freeform 269"/>
                  <p:cNvSpPr>
                    <a:spLocks/>
                  </p:cNvSpPr>
                  <p:nvPr/>
                </p:nvSpPr>
                <p:spPr bwMode="gray">
                  <a:xfrm>
                    <a:off x="4983676" y="4108004"/>
                    <a:ext cx="25743" cy="48136"/>
                  </a:xfrm>
                  <a:custGeom>
                    <a:avLst/>
                    <a:gdLst>
                      <a:gd name="T0" fmla="*/ 0 w 17"/>
                      <a:gd name="T1" fmla="*/ 6 h 32"/>
                      <a:gd name="T2" fmla="*/ 0 w 17"/>
                      <a:gd name="T3" fmla="*/ 23 h 32"/>
                      <a:gd name="T4" fmla="*/ 16 w 17"/>
                      <a:gd name="T5" fmla="*/ 31 h 32"/>
                      <a:gd name="T6" fmla="*/ 16 w 17"/>
                      <a:gd name="T7" fmla="*/ 0 h 32"/>
                      <a:gd name="T8" fmla="*/ 0 w 17"/>
                      <a:gd name="T9" fmla="*/ 6 h 32"/>
                    </a:gdLst>
                    <a:ahLst/>
                    <a:cxnLst>
                      <a:cxn ang="0">
                        <a:pos x="T0" y="T1"/>
                      </a:cxn>
                      <a:cxn ang="0">
                        <a:pos x="T2" y="T3"/>
                      </a:cxn>
                      <a:cxn ang="0">
                        <a:pos x="T4" y="T5"/>
                      </a:cxn>
                      <a:cxn ang="0">
                        <a:pos x="T6" y="T7"/>
                      </a:cxn>
                      <a:cxn ang="0">
                        <a:pos x="T8" y="T9"/>
                      </a:cxn>
                    </a:cxnLst>
                    <a:rect l="0" t="0" r="r" b="b"/>
                    <a:pathLst>
                      <a:path w="17" h="32">
                        <a:moveTo>
                          <a:pt x="0" y="6"/>
                        </a:moveTo>
                        <a:lnTo>
                          <a:pt x="0" y="23"/>
                        </a:lnTo>
                        <a:lnTo>
                          <a:pt x="16" y="31"/>
                        </a:lnTo>
                        <a:lnTo>
                          <a:pt x="16" y="0"/>
                        </a:lnTo>
                        <a:lnTo>
                          <a:pt x="0" y="6"/>
                        </a:lnTo>
                      </a:path>
                    </a:pathLst>
                  </a:custGeom>
                  <a:grpFill/>
                  <a:ln w="3175" cap="rnd" cmpd="sng">
                    <a:solidFill>
                      <a:schemeClr val="bg1"/>
                    </a:solidFill>
                    <a:prstDash val="solid"/>
                    <a:round/>
                    <a:headEnd/>
                    <a:tailEnd/>
                  </a:ln>
                  <a:effectLst/>
                </p:spPr>
                <p:txBody>
                  <a:bodyPr/>
                  <a:lstStyle/>
                  <a:p>
                    <a:endParaRPr lang="de-DE" dirty="0"/>
                  </a:p>
                </p:txBody>
              </p:sp>
              <p:sp>
                <p:nvSpPr>
                  <p:cNvPr id="966" name="Freeform 270"/>
                  <p:cNvSpPr>
                    <a:spLocks/>
                  </p:cNvSpPr>
                  <p:nvPr/>
                </p:nvSpPr>
                <p:spPr bwMode="gray">
                  <a:xfrm>
                    <a:off x="4969518" y="4154874"/>
                    <a:ext cx="39902" cy="63338"/>
                  </a:xfrm>
                  <a:custGeom>
                    <a:avLst/>
                    <a:gdLst>
                      <a:gd name="T0" fmla="*/ 0 w 26"/>
                      <a:gd name="T1" fmla="*/ 0 h 42"/>
                      <a:gd name="T2" fmla="*/ 9 w 26"/>
                      <a:gd name="T3" fmla="*/ 32 h 42"/>
                      <a:gd name="T4" fmla="*/ 9 w 26"/>
                      <a:gd name="T5" fmla="*/ 41 h 42"/>
                      <a:gd name="T6" fmla="*/ 19 w 26"/>
                      <a:gd name="T7" fmla="*/ 32 h 42"/>
                      <a:gd name="T8" fmla="*/ 25 w 26"/>
                      <a:gd name="T9" fmla="*/ 9 h 42"/>
                      <a:gd name="T10" fmla="*/ 19 w 26"/>
                      <a:gd name="T11" fmla="*/ 0 h 42"/>
                      <a:gd name="T12" fmla="*/ 0 w 26"/>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26" h="42">
                        <a:moveTo>
                          <a:pt x="0" y="0"/>
                        </a:moveTo>
                        <a:lnTo>
                          <a:pt x="9" y="32"/>
                        </a:lnTo>
                        <a:lnTo>
                          <a:pt x="9" y="41"/>
                        </a:lnTo>
                        <a:lnTo>
                          <a:pt x="19" y="32"/>
                        </a:lnTo>
                        <a:lnTo>
                          <a:pt x="25" y="9"/>
                        </a:lnTo>
                        <a:lnTo>
                          <a:pt x="19" y="0"/>
                        </a:lnTo>
                        <a:lnTo>
                          <a:pt x="0" y="0"/>
                        </a:lnTo>
                      </a:path>
                    </a:pathLst>
                  </a:custGeom>
                  <a:grpFill/>
                  <a:ln w="3175" cap="rnd" cmpd="sng">
                    <a:solidFill>
                      <a:schemeClr val="bg1"/>
                    </a:solidFill>
                    <a:prstDash val="solid"/>
                    <a:round/>
                    <a:headEnd/>
                    <a:tailEnd/>
                  </a:ln>
                  <a:effectLst/>
                </p:spPr>
                <p:txBody>
                  <a:bodyPr/>
                  <a:lstStyle/>
                  <a:p>
                    <a:endParaRPr lang="de-DE" dirty="0"/>
                  </a:p>
                </p:txBody>
              </p:sp>
              <p:sp>
                <p:nvSpPr>
                  <p:cNvPr id="967" name="Freeform 271"/>
                  <p:cNvSpPr>
                    <a:spLocks/>
                  </p:cNvSpPr>
                  <p:nvPr/>
                </p:nvSpPr>
                <p:spPr bwMode="gray">
                  <a:xfrm>
                    <a:off x="5060907" y="4228346"/>
                    <a:ext cx="63072" cy="39270"/>
                  </a:xfrm>
                  <a:custGeom>
                    <a:avLst/>
                    <a:gdLst>
                      <a:gd name="T0" fmla="*/ 0 w 41"/>
                      <a:gd name="T1" fmla="*/ 0 h 26"/>
                      <a:gd name="T2" fmla="*/ 0 w 41"/>
                      <a:gd name="T3" fmla="*/ 8 h 26"/>
                      <a:gd name="T4" fmla="*/ 32 w 41"/>
                      <a:gd name="T5" fmla="*/ 25 h 26"/>
                      <a:gd name="T6" fmla="*/ 40 w 41"/>
                      <a:gd name="T7" fmla="*/ 0 h 26"/>
                      <a:gd name="T8" fmla="*/ 23 w 41"/>
                      <a:gd name="T9" fmla="*/ 0 h 26"/>
                      <a:gd name="T10" fmla="*/ 7 w 41"/>
                      <a:gd name="T11" fmla="*/ 0 h 26"/>
                      <a:gd name="T12" fmla="*/ 0 w 4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41" h="26">
                        <a:moveTo>
                          <a:pt x="0" y="0"/>
                        </a:moveTo>
                        <a:lnTo>
                          <a:pt x="0" y="8"/>
                        </a:lnTo>
                        <a:lnTo>
                          <a:pt x="32" y="25"/>
                        </a:lnTo>
                        <a:lnTo>
                          <a:pt x="40" y="0"/>
                        </a:lnTo>
                        <a:lnTo>
                          <a:pt x="23" y="0"/>
                        </a:lnTo>
                        <a:lnTo>
                          <a:pt x="7" y="0"/>
                        </a:lnTo>
                        <a:lnTo>
                          <a:pt x="0" y="0"/>
                        </a:lnTo>
                      </a:path>
                    </a:pathLst>
                  </a:custGeom>
                  <a:grpFill/>
                  <a:ln w="3175" cap="rnd" cmpd="sng">
                    <a:solidFill>
                      <a:schemeClr val="bg1"/>
                    </a:solidFill>
                    <a:prstDash val="solid"/>
                    <a:round/>
                    <a:headEnd/>
                    <a:tailEnd/>
                  </a:ln>
                  <a:effectLst/>
                </p:spPr>
                <p:txBody>
                  <a:bodyPr/>
                  <a:lstStyle/>
                  <a:p>
                    <a:endParaRPr lang="de-DE" dirty="0"/>
                  </a:p>
                </p:txBody>
              </p:sp>
              <p:sp>
                <p:nvSpPr>
                  <p:cNvPr id="968" name="Freeform 272"/>
                  <p:cNvSpPr>
                    <a:spLocks/>
                  </p:cNvSpPr>
                  <p:nvPr/>
                </p:nvSpPr>
                <p:spPr bwMode="gray">
                  <a:xfrm>
                    <a:off x="5232101" y="4228346"/>
                    <a:ext cx="41189" cy="39270"/>
                  </a:xfrm>
                  <a:custGeom>
                    <a:avLst/>
                    <a:gdLst>
                      <a:gd name="T0" fmla="*/ 0 w 26"/>
                      <a:gd name="T1" fmla="*/ 8 h 26"/>
                      <a:gd name="T2" fmla="*/ 9 w 26"/>
                      <a:gd name="T3" fmla="*/ 8 h 26"/>
                      <a:gd name="T4" fmla="*/ 9 w 26"/>
                      <a:gd name="T5" fmla="*/ 25 h 26"/>
                      <a:gd name="T6" fmla="*/ 16 w 26"/>
                      <a:gd name="T7" fmla="*/ 25 h 26"/>
                      <a:gd name="T8" fmla="*/ 25 w 26"/>
                      <a:gd name="T9" fmla="*/ 25 h 26"/>
                      <a:gd name="T10" fmla="*/ 16 w 26"/>
                      <a:gd name="T11" fmla="*/ 8 h 26"/>
                      <a:gd name="T12" fmla="*/ 25 w 26"/>
                      <a:gd name="T13" fmla="*/ 16 h 26"/>
                      <a:gd name="T14" fmla="*/ 25 w 26"/>
                      <a:gd name="T15" fmla="*/ 8 h 26"/>
                      <a:gd name="T16" fmla="*/ 9 w 26"/>
                      <a:gd name="T17" fmla="*/ 0 h 26"/>
                      <a:gd name="T18" fmla="*/ 0 w 26"/>
                      <a:gd name="T19"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0" y="8"/>
                        </a:moveTo>
                        <a:lnTo>
                          <a:pt x="9" y="8"/>
                        </a:lnTo>
                        <a:lnTo>
                          <a:pt x="9" y="25"/>
                        </a:lnTo>
                        <a:lnTo>
                          <a:pt x="16" y="25"/>
                        </a:lnTo>
                        <a:lnTo>
                          <a:pt x="25" y="25"/>
                        </a:lnTo>
                        <a:lnTo>
                          <a:pt x="16" y="8"/>
                        </a:lnTo>
                        <a:lnTo>
                          <a:pt x="25" y="16"/>
                        </a:lnTo>
                        <a:lnTo>
                          <a:pt x="25" y="8"/>
                        </a:lnTo>
                        <a:lnTo>
                          <a:pt x="9" y="0"/>
                        </a:lnTo>
                        <a:lnTo>
                          <a:pt x="0" y="8"/>
                        </a:lnTo>
                      </a:path>
                    </a:pathLst>
                  </a:custGeom>
                  <a:grpFill/>
                  <a:ln w="3175" cap="rnd" cmpd="sng">
                    <a:solidFill>
                      <a:schemeClr val="bg1"/>
                    </a:solidFill>
                    <a:prstDash val="solid"/>
                    <a:round/>
                    <a:headEnd/>
                    <a:tailEnd/>
                  </a:ln>
                  <a:effectLst/>
                </p:spPr>
                <p:txBody>
                  <a:bodyPr/>
                  <a:lstStyle/>
                  <a:p>
                    <a:endParaRPr lang="de-DE" dirty="0"/>
                  </a:p>
                </p:txBody>
              </p:sp>
              <p:sp>
                <p:nvSpPr>
                  <p:cNvPr id="969" name="Freeform 274"/>
                  <p:cNvSpPr>
                    <a:spLocks/>
                  </p:cNvSpPr>
                  <p:nvPr/>
                </p:nvSpPr>
                <p:spPr bwMode="gray">
                  <a:xfrm>
                    <a:off x="4860107" y="4178943"/>
                    <a:ext cx="25743" cy="25335"/>
                  </a:xfrm>
                  <a:custGeom>
                    <a:avLst/>
                    <a:gdLst>
                      <a:gd name="T0" fmla="*/ 0 w 17"/>
                      <a:gd name="T1" fmla="*/ 9 h 17"/>
                      <a:gd name="T2" fmla="*/ 6 w 17"/>
                      <a:gd name="T3" fmla="*/ 16 h 17"/>
                      <a:gd name="T4" fmla="*/ 16 w 17"/>
                      <a:gd name="T5" fmla="*/ 9 h 17"/>
                      <a:gd name="T6" fmla="*/ 6 w 17"/>
                      <a:gd name="T7" fmla="*/ 0 h 17"/>
                      <a:gd name="T8" fmla="*/ 0 w 17"/>
                      <a:gd name="T9" fmla="*/ 9 h 17"/>
                    </a:gdLst>
                    <a:ahLst/>
                    <a:cxnLst>
                      <a:cxn ang="0">
                        <a:pos x="T0" y="T1"/>
                      </a:cxn>
                      <a:cxn ang="0">
                        <a:pos x="T2" y="T3"/>
                      </a:cxn>
                      <a:cxn ang="0">
                        <a:pos x="T4" y="T5"/>
                      </a:cxn>
                      <a:cxn ang="0">
                        <a:pos x="T6" y="T7"/>
                      </a:cxn>
                      <a:cxn ang="0">
                        <a:pos x="T8" y="T9"/>
                      </a:cxn>
                    </a:cxnLst>
                    <a:rect l="0" t="0" r="r" b="b"/>
                    <a:pathLst>
                      <a:path w="17" h="17">
                        <a:moveTo>
                          <a:pt x="0" y="9"/>
                        </a:moveTo>
                        <a:lnTo>
                          <a:pt x="6" y="16"/>
                        </a:lnTo>
                        <a:lnTo>
                          <a:pt x="16" y="9"/>
                        </a:lnTo>
                        <a:lnTo>
                          <a:pt x="6" y="0"/>
                        </a:lnTo>
                        <a:lnTo>
                          <a:pt x="0" y="9"/>
                        </a:lnTo>
                      </a:path>
                    </a:pathLst>
                  </a:custGeom>
                  <a:grpFill/>
                  <a:ln w="3175" cap="rnd" cmpd="sng">
                    <a:solidFill>
                      <a:schemeClr val="bg1"/>
                    </a:solidFill>
                    <a:prstDash val="solid"/>
                    <a:round/>
                    <a:headEnd/>
                    <a:tailEnd/>
                  </a:ln>
                  <a:effectLst/>
                </p:spPr>
                <p:txBody>
                  <a:bodyPr/>
                  <a:lstStyle/>
                  <a:p>
                    <a:endParaRPr lang="de-DE" dirty="0"/>
                  </a:p>
                </p:txBody>
              </p:sp>
              <p:sp>
                <p:nvSpPr>
                  <p:cNvPr id="970" name="Freeform 315"/>
                  <p:cNvSpPr>
                    <a:spLocks/>
                  </p:cNvSpPr>
                  <p:nvPr/>
                </p:nvSpPr>
                <p:spPr bwMode="gray">
                  <a:xfrm>
                    <a:off x="5196060" y="4116872"/>
                    <a:ext cx="38615" cy="77272"/>
                  </a:xfrm>
                  <a:custGeom>
                    <a:avLst/>
                    <a:gdLst>
                      <a:gd name="T0" fmla="*/ 0 w 25"/>
                      <a:gd name="T1" fmla="*/ 0 h 51"/>
                      <a:gd name="T2" fmla="*/ 9 w 25"/>
                      <a:gd name="T3" fmla="*/ 0 h 51"/>
                      <a:gd name="T4" fmla="*/ 15 w 25"/>
                      <a:gd name="T5" fmla="*/ 9 h 51"/>
                      <a:gd name="T6" fmla="*/ 15 w 25"/>
                      <a:gd name="T7" fmla="*/ 17 h 51"/>
                      <a:gd name="T8" fmla="*/ 24 w 25"/>
                      <a:gd name="T9" fmla="*/ 25 h 51"/>
                      <a:gd name="T10" fmla="*/ 24 w 25"/>
                      <a:gd name="T11" fmla="*/ 34 h 51"/>
                      <a:gd name="T12" fmla="*/ 9 w 25"/>
                      <a:gd name="T13" fmla="*/ 50 h 51"/>
                      <a:gd name="T14" fmla="*/ 0 w 25"/>
                      <a:gd name="T15" fmla="*/ 41 h 51"/>
                      <a:gd name="T16" fmla="*/ 0 w 25"/>
                      <a:gd name="T17" fmla="*/ 9 h 51"/>
                      <a:gd name="T18" fmla="*/ 0 w 25"/>
                      <a:gd name="T1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51">
                        <a:moveTo>
                          <a:pt x="0" y="0"/>
                        </a:moveTo>
                        <a:lnTo>
                          <a:pt x="9" y="0"/>
                        </a:lnTo>
                        <a:lnTo>
                          <a:pt x="15" y="9"/>
                        </a:lnTo>
                        <a:lnTo>
                          <a:pt x="15" y="17"/>
                        </a:lnTo>
                        <a:lnTo>
                          <a:pt x="24" y="25"/>
                        </a:lnTo>
                        <a:lnTo>
                          <a:pt x="24" y="34"/>
                        </a:lnTo>
                        <a:lnTo>
                          <a:pt x="9" y="50"/>
                        </a:lnTo>
                        <a:lnTo>
                          <a:pt x="0" y="41"/>
                        </a:lnTo>
                        <a:lnTo>
                          <a:pt x="0" y="9"/>
                        </a:lnTo>
                        <a:lnTo>
                          <a:pt x="0" y="0"/>
                        </a:lnTo>
                      </a:path>
                    </a:pathLst>
                  </a:custGeom>
                  <a:grpFill/>
                  <a:ln w="3175" cap="rnd" cmpd="sng">
                    <a:solidFill>
                      <a:schemeClr val="bg1"/>
                    </a:solidFill>
                    <a:prstDash val="solid"/>
                    <a:round/>
                    <a:headEnd/>
                    <a:tailEnd/>
                  </a:ln>
                  <a:effectLst/>
                </p:spPr>
                <p:txBody>
                  <a:bodyPr/>
                  <a:lstStyle/>
                  <a:p>
                    <a:endParaRPr lang="de-DE" dirty="0"/>
                  </a:p>
                </p:txBody>
              </p:sp>
              <p:sp>
                <p:nvSpPr>
                  <p:cNvPr id="971" name="Freeform 316"/>
                  <p:cNvSpPr>
                    <a:spLocks/>
                  </p:cNvSpPr>
                  <p:nvPr/>
                </p:nvSpPr>
                <p:spPr bwMode="gray">
                  <a:xfrm>
                    <a:off x="5257845" y="4070002"/>
                    <a:ext cx="126143" cy="86140"/>
                  </a:xfrm>
                  <a:custGeom>
                    <a:avLst/>
                    <a:gdLst>
                      <a:gd name="T0" fmla="*/ 81 w 82"/>
                      <a:gd name="T1" fmla="*/ 6 h 57"/>
                      <a:gd name="T2" fmla="*/ 81 w 82"/>
                      <a:gd name="T3" fmla="*/ 16 h 57"/>
                      <a:gd name="T4" fmla="*/ 74 w 82"/>
                      <a:gd name="T5" fmla="*/ 16 h 57"/>
                      <a:gd name="T6" fmla="*/ 66 w 82"/>
                      <a:gd name="T7" fmla="*/ 31 h 57"/>
                      <a:gd name="T8" fmla="*/ 74 w 82"/>
                      <a:gd name="T9" fmla="*/ 40 h 57"/>
                      <a:gd name="T10" fmla="*/ 58 w 82"/>
                      <a:gd name="T11" fmla="*/ 40 h 57"/>
                      <a:gd name="T12" fmla="*/ 49 w 82"/>
                      <a:gd name="T13" fmla="*/ 48 h 57"/>
                      <a:gd name="T14" fmla="*/ 41 w 82"/>
                      <a:gd name="T15" fmla="*/ 56 h 57"/>
                      <a:gd name="T16" fmla="*/ 24 w 82"/>
                      <a:gd name="T17" fmla="*/ 48 h 57"/>
                      <a:gd name="T18" fmla="*/ 9 w 82"/>
                      <a:gd name="T19" fmla="*/ 48 h 57"/>
                      <a:gd name="T20" fmla="*/ 9 w 82"/>
                      <a:gd name="T21" fmla="*/ 40 h 57"/>
                      <a:gd name="T22" fmla="*/ 0 w 82"/>
                      <a:gd name="T23" fmla="*/ 31 h 57"/>
                      <a:gd name="T24" fmla="*/ 9 w 82"/>
                      <a:gd name="T25" fmla="*/ 25 h 57"/>
                      <a:gd name="T26" fmla="*/ 0 w 82"/>
                      <a:gd name="T27" fmla="*/ 6 h 57"/>
                      <a:gd name="T28" fmla="*/ 0 w 82"/>
                      <a:gd name="T29" fmla="*/ 0 h 57"/>
                      <a:gd name="T30" fmla="*/ 9 w 82"/>
                      <a:gd name="T31" fmla="*/ 6 h 57"/>
                      <a:gd name="T32" fmla="*/ 16 w 82"/>
                      <a:gd name="T33" fmla="*/ 6 h 57"/>
                      <a:gd name="T34" fmla="*/ 41 w 82"/>
                      <a:gd name="T35" fmla="*/ 16 h 57"/>
                      <a:gd name="T36" fmla="*/ 58 w 82"/>
                      <a:gd name="T37" fmla="*/ 0 h 57"/>
                      <a:gd name="T38" fmla="*/ 81 w 82"/>
                      <a:gd name="T39"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2" h="57">
                        <a:moveTo>
                          <a:pt x="81" y="6"/>
                        </a:moveTo>
                        <a:lnTo>
                          <a:pt x="81" y="16"/>
                        </a:lnTo>
                        <a:lnTo>
                          <a:pt x="74" y="16"/>
                        </a:lnTo>
                        <a:lnTo>
                          <a:pt x="66" y="31"/>
                        </a:lnTo>
                        <a:lnTo>
                          <a:pt x="74" y="40"/>
                        </a:lnTo>
                        <a:lnTo>
                          <a:pt x="58" y="40"/>
                        </a:lnTo>
                        <a:lnTo>
                          <a:pt x="49" y="48"/>
                        </a:lnTo>
                        <a:lnTo>
                          <a:pt x="41" y="56"/>
                        </a:lnTo>
                        <a:lnTo>
                          <a:pt x="24" y="48"/>
                        </a:lnTo>
                        <a:lnTo>
                          <a:pt x="9" y="48"/>
                        </a:lnTo>
                        <a:lnTo>
                          <a:pt x="9" y="40"/>
                        </a:lnTo>
                        <a:lnTo>
                          <a:pt x="0" y="31"/>
                        </a:lnTo>
                        <a:lnTo>
                          <a:pt x="9" y="25"/>
                        </a:lnTo>
                        <a:lnTo>
                          <a:pt x="0" y="6"/>
                        </a:lnTo>
                        <a:lnTo>
                          <a:pt x="0" y="0"/>
                        </a:lnTo>
                        <a:lnTo>
                          <a:pt x="9" y="6"/>
                        </a:lnTo>
                        <a:lnTo>
                          <a:pt x="16" y="6"/>
                        </a:lnTo>
                        <a:lnTo>
                          <a:pt x="41" y="16"/>
                        </a:lnTo>
                        <a:lnTo>
                          <a:pt x="58" y="0"/>
                        </a:lnTo>
                        <a:lnTo>
                          <a:pt x="81" y="6"/>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972" name="Freeform 317"/>
                  <p:cNvSpPr>
                    <a:spLocks/>
                  </p:cNvSpPr>
                  <p:nvPr/>
                </p:nvSpPr>
                <p:spPr bwMode="gray">
                  <a:xfrm>
                    <a:off x="5132989" y="3947125"/>
                    <a:ext cx="126143" cy="86140"/>
                  </a:xfrm>
                  <a:custGeom>
                    <a:avLst/>
                    <a:gdLst>
                      <a:gd name="T0" fmla="*/ 33 w 82"/>
                      <a:gd name="T1" fmla="*/ 56 h 57"/>
                      <a:gd name="T2" fmla="*/ 50 w 82"/>
                      <a:gd name="T3" fmla="*/ 47 h 57"/>
                      <a:gd name="T4" fmla="*/ 65 w 82"/>
                      <a:gd name="T5" fmla="*/ 47 h 57"/>
                      <a:gd name="T6" fmla="*/ 74 w 82"/>
                      <a:gd name="T7" fmla="*/ 16 h 57"/>
                      <a:gd name="T8" fmla="*/ 81 w 82"/>
                      <a:gd name="T9" fmla="*/ 16 h 57"/>
                      <a:gd name="T10" fmla="*/ 74 w 82"/>
                      <a:gd name="T11" fmla="*/ 7 h 57"/>
                      <a:gd name="T12" fmla="*/ 56 w 82"/>
                      <a:gd name="T13" fmla="*/ 0 h 57"/>
                      <a:gd name="T14" fmla="*/ 25 w 82"/>
                      <a:gd name="T15" fmla="*/ 16 h 57"/>
                      <a:gd name="T16" fmla="*/ 10 w 82"/>
                      <a:gd name="T17" fmla="*/ 16 h 57"/>
                      <a:gd name="T18" fmla="*/ 0 w 82"/>
                      <a:gd name="T19" fmla="*/ 32 h 57"/>
                      <a:gd name="T20" fmla="*/ 0 w 82"/>
                      <a:gd name="T21" fmla="*/ 40 h 57"/>
                      <a:gd name="T22" fmla="*/ 25 w 82"/>
                      <a:gd name="T23" fmla="*/ 56 h 57"/>
                      <a:gd name="T24" fmla="*/ 33 w 82"/>
                      <a:gd name="T25"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57">
                        <a:moveTo>
                          <a:pt x="33" y="56"/>
                        </a:moveTo>
                        <a:lnTo>
                          <a:pt x="50" y="47"/>
                        </a:lnTo>
                        <a:lnTo>
                          <a:pt x="65" y="47"/>
                        </a:lnTo>
                        <a:lnTo>
                          <a:pt x="74" y="16"/>
                        </a:lnTo>
                        <a:lnTo>
                          <a:pt x="81" y="16"/>
                        </a:lnTo>
                        <a:lnTo>
                          <a:pt x="74" y="7"/>
                        </a:lnTo>
                        <a:lnTo>
                          <a:pt x="56" y="0"/>
                        </a:lnTo>
                        <a:lnTo>
                          <a:pt x="25" y="16"/>
                        </a:lnTo>
                        <a:lnTo>
                          <a:pt x="10" y="16"/>
                        </a:lnTo>
                        <a:lnTo>
                          <a:pt x="0" y="32"/>
                        </a:lnTo>
                        <a:lnTo>
                          <a:pt x="0" y="40"/>
                        </a:lnTo>
                        <a:lnTo>
                          <a:pt x="25" y="56"/>
                        </a:lnTo>
                        <a:lnTo>
                          <a:pt x="33" y="56"/>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973" name="Freeform 318"/>
                  <p:cNvSpPr>
                    <a:spLocks/>
                  </p:cNvSpPr>
                  <p:nvPr/>
                </p:nvSpPr>
                <p:spPr bwMode="gray">
                  <a:xfrm>
                    <a:off x="5082789" y="3995262"/>
                    <a:ext cx="51487" cy="38002"/>
                  </a:xfrm>
                  <a:custGeom>
                    <a:avLst/>
                    <a:gdLst>
                      <a:gd name="T0" fmla="*/ 32 w 33"/>
                      <a:gd name="T1" fmla="*/ 8 h 25"/>
                      <a:gd name="T2" fmla="*/ 25 w 33"/>
                      <a:gd name="T3" fmla="*/ 8 h 25"/>
                      <a:gd name="T4" fmla="*/ 17 w 33"/>
                      <a:gd name="T5" fmla="*/ 24 h 25"/>
                      <a:gd name="T6" fmla="*/ 8 w 33"/>
                      <a:gd name="T7" fmla="*/ 24 h 25"/>
                      <a:gd name="T8" fmla="*/ 0 w 33"/>
                      <a:gd name="T9" fmla="*/ 24 h 25"/>
                      <a:gd name="T10" fmla="*/ 0 w 33"/>
                      <a:gd name="T11" fmla="*/ 15 h 25"/>
                      <a:gd name="T12" fmla="*/ 0 w 33"/>
                      <a:gd name="T13" fmla="*/ 8 h 25"/>
                      <a:gd name="T14" fmla="*/ 32 w 33"/>
                      <a:gd name="T15" fmla="*/ 0 h 25"/>
                      <a:gd name="T16" fmla="*/ 32 w 33"/>
                      <a:gd name="T1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5">
                        <a:moveTo>
                          <a:pt x="32" y="8"/>
                        </a:moveTo>
                        <a:lnTo>
                          <a:pt x="25" y="8"/>
                        </a:lnTo>
                        <a:lnTo>
                          <a:pt x="17" y="24"/>
                        </a:lnTo>
                        <a:lnTo>
                          <a:pt x="8" y="24"/>
                        </a:lnTo>
                        <a:lnTo>
                          <a:pt x="0" y="24"/>
                        </a:lnTo>
                        <a:lnTo>
                          <a:pt x="0" y="15"/>
                        </a:lnTo>
                        <a:lnTo>
                          <a:pt x="0" y="8"/>
                        </a:lnTo>
                        <a:lnTo>
                          <a:pt x="32" y="0"/>
                        </a:lnTo>
                        <a:lnTo>
                          <a:pt x="32" y="8"/>
                        </a:lnTo>
                      </a:path>
                    </a:pathLst>
                  </a:custGeom>
                  <a:grpFill/>
                  <a:ln w="3175" cap="rnd" cmpd="sng">
                    <a:solidFill>
                      <a:schemeClr val="bg1"/>
                    </a:solidFill>
                    <a:prstDash val="solid"/>
                    <a:round/>
                    <a:headEnd/>
                    <a:tailEnd/>
                  </a:ln>
                  <a:effectLst/>
                </p:spPr>
                <p:txBody>
                  <a:bodyPr/>
                  <a:lstStyle/>
                  <a:p>
                    <a:endParaRPr lang="de-DE" dirty="0"/>
                  </a:p>
                </p:txBody>
              </p:sp>
              <p:sp>
                <p:nvSpPr>
                  <p:cNvPr id="974" name="Freeform 319"/>
                  <p:cNvSpPr>
                    <a:spLocks/>
                  </p:cNvSpPr>
                  <p:nvPr/>
                </p:nvSpPr>
                <p:spPr bwMode="gray">
                  <a:xfrm>
                    <a:off x="5082789" y="4007930"/>
                    <a:ext cx="114558" cy="110208"/>
                  </a:xfrm>
                  <a:custGeom>
                    <a:avLst/>
                    <a:gdLst>
                      <a:gd name="T0" fmla="*/ 32 w 74"/>
                      <a:gd name="T1" fmla="*/ 0 h 73"/>
                      <a:gd name="T2" fmla="*/ 57 w 74"/>
                      <a:gd name="T3" fmla="*/ 16 h 73"/>
                      <a:gd name="T4" fmla="*/ 65 w 74"/>
                      <a:gd name="T5" fmla="*/ 16 h 73"/>
                      <a:gd name="T6" fmla="*/ 73 w 74"/>
                      <a:gd name="T7" fmla="*/ 25 h 73"/>
                      <a:gd name="T8" fmla="*/ 73 w 74"/>
                      <a:gd name="T9" fmla="*/ 32 h 73"/>
                      <a:gd name="T10" fmla="*/ 65 w 74"/>
                      <a:gd name="T11" fmla="*/ 32 h 73"/>
                      <a:gd name="T12" fmla="*/ 65 w 74"/>
                      <a:gd name="T13" fmla="*/ 25 h 73"/>
                      <a:gd name="T14" fmla="*/ 42 w 74"/>
                      <a:gd name="T15" fmla="*/ 16 h 73"/>
                      <a:gd name="T16" fmla="*/ 32 w 74"/>
                      <a:gd name="T17" fmla="*/ 25 h 73"/>
                      <a:gd name="T18" fmla="*/ 32 w 74"/>
                      <a:gd name="T19" fmla="*/ 16 h 73"/>
                      <a:gd name="T20" fmla="*/ 25 w 74"/>
                      <a:gd name="T21" fmla="*/ 25 h 73"/>
                      <a:gd name="T22" fmla="*/ 32 w 74"/>
                      <a:gd name="T23" fmla="*/ 32 h 73"/>
                      <a:gd name="T24" fmla="*/ 48 w 74"/>
                      <a:gd name="T25" fmla="*/ 57 h 73"/>
                      <a:gd name="T26" fmla="*/ 57 w 74"/>
                      <a:gd name="T27" fmla="*/ 66 h 73"/>
                      <a:gd name="T28" fmla="*/ 57 w 74"/>
                      <a:gd name="T29" fmla="*/ 72 h 73"/>
                      <a:gd name="T30" fmla="*/ 42 w 74"/>
                      <a:gd name="T31" fmla="*/ 57 h 73"/>
                      <a:gd name="T32" fmla="*/ 32 w 74"/>
                      <a:gd name="T33" fmla="*/ 57 h 73"/>
                      <a:gd name="T34" fmla="*/ 17 w 74"/>
                      <a:gd name="T35" fmla="*/ 41 h 73"/>
                      <a:gd name="T36" fmla="*/ 17 w 74"/>
                      <a:gd name="T37" fmla="*/ 25 h 73"/>
                      <a:gd name="T38" fmla="*/ 8 w 74"/>
                      <a:gd name="T39" fmla="*/ 25 h 73"/>
                      <a:gd name="T40" fmla="*/ 0 w 74"/>
                      <a:gd name="T41" fmla="*/ 32 h 73"/>
                      <a:gd name="T42" fmla="*/ 0 w 74"/>
                      <a:gd name="T43" fmla="*/ 16 h 73"/>
                      <a:gd name="T44" fmla="*/ 17 w 74"/>
                      <a:gd name="T45" fmla="*/ 16 h 73"/>
                      <a:gd name="T46" fmla="*/ 25 w 74"/>
                      <a:gd name="T47" fmla="*/ 0 h 73"/>
                      <a:gd name="T48" fmla="*/ 32 w 74"/>
                      <a:gd name="T4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73">
                        <a:moveTo>
                          <a:pt x="32" y="0"/>
                        </a:moveTo>
                        <a:lnTo>
                          <a:pt x="57" y="16"/>
                        </a:lnTo>
                        <a:lnTo>
                          <a:pt x="65" y="16"/>
                        </a:lnTo>
                        <a:lnTo>
                          <a:pt x="73" y="25"/>
                        </a:lnTo>
                        <a:lnTo>
                          <a:pt x="73" y="32"/>
                        </a:lnTo>
                        <a:lnTo>
                          <a:pt x="65" y="32"/>
                        </a:lnTo>
                        <a:lnTo>
                          <a:pt x="65" y="25"/>
                        </a:lnTo>
                        <a:lnTo>
                          <a:pt x="42" y="16"/>
                        </a:lnTo>
                        <a:lnTo>
                          <a:pt x="32" y="25"/>
                        </a:lnTo>
                        <a:lnTo>
                          <a:pt x="32" y="16"/>
                        </a:lnTo>
                        <a:lnTo>
                          <a:pt x="25" y="25"/>
                        </a:lnTo>
                        <a:lnTo>
                          <a:pt x="32" y="32"/>
                        </a:lnTo>
                        <a:lnTo>
                          <a:pt x="48" y="57"/>
                        </a:lnTo>
                        <a:lnTo>
                          <a:pt x="57" y="66"/>
                        </a:lnTo>
                        <a:lnTo>
                          <a:pt x="57" y="72"/>
                        </a:lnTo>
                        <a:lnTo>
                          <a:pt x="42" y="57"/>
                        </a:lnTo>
                        <a:lnTo>
                          <a:pt x="32" y="57"/>
                        </a:lnTo>
                        <a:lnTo>
                          <a:pt x="17" y="41"/>
                        </a:lnTo>
                        <a:lnTo>
                          <a:pt x="17" y="25"/>
                        </a:lnTo>
                        <a:lnTo>
                          <a:pt x="8" y="25"/>
                        </a:lnTo>
                        <a:lnTo>
                          <a:pt x="0" y="32"/>
                        </a:lnTo>
                        <a:lnTo>
                          <a:pt x="0" y="16"/>
                        </a:lnTo>
                        <a:lnTo>
                          <a:pt x="17" y="16"/>
                        </a:lnTo>
                        <a:lnTo>
                          <a:pt x="25" y="0"/>
                        </a:lnTo>
                        <a:lnTo>
                          <a:pt x="32" y="0"/>
                        </a:lnTo>
                      </a:path>
                    </a:pathLst>
                  </a:custGeom>
                  <a:grpFill/>
                  <a:ln w="3175" cap="rnd" cmpd="sng">
                    <a:solidFill>
                      <a:schemeClr val="bg1"/>
                    </a:solidFill>
                    <a:prstDash val="solid"/>
                    <a:round/>
                    <a:headEnd/>
                    <a:tailEnd/>
                  </a:ln>
                  <a:effectLst/>
                </p:spPr>
                <p:txBody>
                  <a:bodyPr/>
                  <a:lstStyle/>
                  <a:p>
                    <a:endParaRPr lang="de-DE" dirty="0"/>
                  </a:p>
                </p:txBody>
              </p:sp>
              <p:sp>
                <p:nvSpPr>
                  <p:cNvPr id="975" name="Freeform 320"/>
                  <p:cNvSpPr>
                    <a:spLocks/>
                  </p:cNvSpPr>
                  <p:nvPr/>
                </p:nvSpPr>
                <p:spPr bwMode="gray">
                  <a:xfrm>
                    <a:off x="5171604" y="4094069"/>
                    <a:ext cx="39902" cy="38002"/>
                  </a:xfrm>
                  <a:custGeom>
                    <a:avLst/>
                    <a:gdLst>
                      <a:gd name="T0" fmla="*/ 0 w 26"/>
                      <a:gd name="T1" fmla="*/ 15 h 25"/>
                      <a:gd name="T2" fmla="*/ 16 w 26"/>
                      <a:gd name="T3" fmla="*/ 24 h 25"/>
                      <a:gd name="T4" fmla="*/ 16 w 26"/>
                      <a:gd name="T5" fmla="*/ 15 h 25"/>
                      <a:gd name="T6" fmla="*/ 25 w 26"/>
                      <a:gd name="T7" fmla="*/ 15 h 25"/>
                      <a:gd name="T8" fmla="*/ 25 w 26"/>
                      <a:gd name="T9" fmla="*/ 9 h 25"/>
                      <a:gd name="T10" fmla="*/ 16 w 26"/>
                      <a:gd name="T11" fmla="*/ 0 h 25"/>
                      <a:gd name="T12" fmla="*/ 8 w 26"/>
                      <a:gd name="T13" fmla="*/ 0 h 25"/>
                      <a:gd name="T14" fmla="*/ 0 w 26"/>
                      <a:gd name="T15" fmla="*/ 9 h 25"/>
                      <a:gd name="T16" fmla="*/ 0 w 26"/>
                      <a:gd name="T17"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5">
                        <a:moveTo>
                          <a:pt x="0" y="15"/>
                        </a:moveTo>
                        <a:lnTo>
                          <a:pt x="16" y="24"/>
                        </a:lnTo>
                        <a:lnTo>
                          <a:pt x="16" y="15"/>
                        </a:lnTo>
                        <a:lnTo>
                          <a:pt x="25" y="15"/>
                        </a:lnTo>
                        <a:lnTo>
                          <a:pt x="25" y="9"/>
                        </a:lnTo>
                        <a:lnTo>
                          <a:pt x="16" y="0"/>
                        </a:lnTo>
                        <a:lnTo>
                          <a:pt x="8" y="0"/>
                        </a:lnTo>
                        <a:lnTo>
                          <a:pt x="0" y="9"/>
                        </a:lnTo>
                        <a:lnTo>
                          <a:pt x="0" y="15"/>
                        </a:lnTo>
                      </a:path>
                    </a:pathLst>
                  </a:custGeom>
                  <a:grpFill/>
                  <a:ln w="3175" cap="rnd" cmpd="sng">
                    <a:solidFill>
                      <a:schemeClr val="bg1"/>
                    </a:solidFill>
                    <a:prstDash val="solid"/>
                    <a:round/>
                    <a:headEnd/>
                    <a:tailEnd/>
                  </a:ln>
                  <a:effectLst/>
                </p:spPr>
                <p:txBody>
                  <a:bodyPr/>
                  <a:lstStyle/>
                  <a:p>
                    <a:endParaRPr lang="de-DE" dirty="0"/>
                  </a:p>
                </p:txBody>
              </p:sp>
              <p:sp>
                <p:nvSpPr>
                  <p:cNvPr id="976" name="Freeform 321"/>
                  <p:cNvSpPr>
                    <a:spLocks/>
                  </p:cNvSpPr>
                  <p:nvPr/>
                </p:nvSpPr>
                <p:spPr bwMode="gray">
                  <a:xfrm>
                    <a:off x="5183189" y="4018064"/>
                    <a:ext cx="90102" cy="114008"/>
                  </a:xfrm>
                  <a:custGeom>
                    <a:avLst/>
                    <a:gdLst>
                      <a:gd name="T0" fmla="*/ 8 w 58"/>
                      <a:gd name="T1" fmla="*/ 25 h 75"/>
                      <a:gd name="T2" fmla="*/ 8 w 58"/>
                      <a:gd name="T3" fmla="*/ 18 h 75"/>
                      <a:gd name="T4" fmla="*/ 0 w 58"/>
                      <a:gd name="T5" fmla="*/ 9 h 75"/>
                      <a:gd name="T6" fmla="*/ 17 w 58"/>
                      <a:gd name="T7" fmla="*/ 0 h 75"/>
                      <a:gd name="T8" fmla="*/ 32 w 58"/>
                      <a:gd name="T9" fmla="*/ 25 h 75"/>
                      <a:gd name="T10" fmla="*/ 48 w 58"/>
                      <a:gd name="T11" fmla="*/ 25 h 75"/>
                      <a:gd name="T12" fmla="*/ 48 w 58"/>
                      <a:gd name="T13" fmla="*/ 34 h 75"/>
                      <a:gd name="T14" fmla="*/ 48 w 58"/>
                      <a:gd name="T15" fmla="*/ 40 h 75"/>
                      <a:gd name="T16" fmla="*/ 57 w 58"/>
                      <a:gd name="T17" fmla="*/ 59 h 75"/>
                      <a:gd name="T18" fmla="*/ 48 w 58"/>
                      <a:gd name="T19" fmla="*/ 65 h 75"/>
                      <a:gd name="T20" fmla="*/ 32 w 58"/>
                      <a:gd name="T21" fmla="*/ 65 h 75"/>
                      <a:gd name="T22" fmla="*/ 23 w 58"/>
                      <a:gd name="T23" fmla="*/ 74 h 75"/>
                      <a:gd name="T24" fmla="*/ 17 w 58"/>
                      <a:gd name="T25" fmla="*/ 65 h 75"/>
                      <a:gd name="T26" fmla="*/ 17 w 58"/>
                      <a:gd name="T27" fmla="*/ 59 h 75"/>
                      <a:gd name="T28" fmla="*/ 8 w 58"/>
                      <a:gd name="T29" fmla="*/ 50 h 75"/>
                      <a:gd name="T30" fmla="*/ 8 w 58"/>
                      <a:gd name="T31"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75">
                        <a:moveTo>
                          <a:pt x="8" y="25"/>
                        </a:moveTo>
                        <a:lnTo>
                          <a:pt x="8" y="18"/>
                        </a:lnTo>
                        <a:lnTo>
                          <a:pt x="0" y="9"/>
                        </a:lnTo>
                        <a:lnTo>
                          <a:pt x="17" y="0"/>
                        </a:lnTo>
                        <a:lnTo>
                          <a:pt x="32" y="25"/>
                        </a:lnTo>
                        <a:lnTo>
                          <a:pt x="48" y="25"/>
                        </a:lnTo>
                        <a:lnTo>
                          <a:pt x="48" y="34"/>
                        </a:lnTo>
                        <a:lnTo>
                          <a:pt x="48" y="40"/>
                        </a:lnTo>
                        <a:lnTo>
                          <a:pt x="57" y="59"/>
                        </a:lnTo>
                        <a:lnTo>
                          <a:pt x="48" y="65"/>
                        </a:lnTo>
                        <a:lnTo>
                          <a:pt x="32" y="65"/>
                        </a:lnTo>
                        <a:lnTo>
                          <a:pt x="23" y="74"/>
                        </a:lnTo>
                        <a:lnTo>
                          <a:pt x="17" y="65"/>
                        </a:lnTo>
                        <a:lnTo>
                          <a:pt x="17" y="59"/>
                        </a:lnTo>
                        <a:lnTo>
                          <a:pt x="8" y="50"/>
                        </a:lnTo>
                        <a:lnTo>
                          <a:pt x="8" y="25"/>
                        </a:lnTo>
                      </a:path>
                    </a:pathLst>
                  </a:custGeom>
                  <a:grpFill/>
                  <a:ln w="3175" cap="rnd" cmpd="sng">
                    <a:solidFill>
                      <a:schemeClr val="bg1"/>
                    </a:solidFill>
                    <a:prstDash val="solid"/>
                    <a:round/>
                    <a:headEnd/>
                    <a:tailEnd/>
                  </a:ln>
                  <a:effectLst/>
                </p:spPr>
                <p:txBody>
                  <a:bodyPr/>
                  <a:lstStyle/>
                  <a:p>
                    <a:endParaRPr lang="de-DE" dirty="0"/>
                  </a:p>
                </p:txBody>
              </p:sp>
              <p:sp>
                <p:nvSpPr>
                  <p:cNvPr id="977" name="Freeform 322"/>
                  <p:cNvSpPr>
                    <a:spLocks/>
                  </p:cNvSpPr>
                  <p:nvPr/>
                </p:nvSpPr>
                <p:spPr bwMode="gray">
                  <a:xfrm>
                    <a:off x="5219230" y="4116872"/>
                    <a:ext cx="54061" cy="39270"/>
                  </a:xfrm>
                  <a:custGeom>
                    <a:avLst/>
                    <a:gdLst>
                      <a:gd name="T0" fmla="*/ 9 w 35"/>
                      <a:gd name="T1" fmla="*/ 25 h 26"/>
                      <a:gd name="T2" fmla="*/ 0 w 35"/>
                      <a:gd name="T3" fmla="*/ 17 h 26"/>
                      <a:gd name="T4" fmla="*/ 0 w 35"/>
                      <a:gd name="T5" fmla="*/ 9 h 26"/>
                      <a:gd name="T6" fmla="*/ 9 w 35"/>
                      <a:gd name="T7" fmla="*/ 0 h 26"/>
                      <a:gd name="T8" fmla="*/ 25 w 35"/>
                      <a:gd name="T9" fmla="*/ 0 h 26"/>
                      <a:gd name="T10" fmla="*/ 34 w 35"/>
                      <a:gd name="T11" fmla="*/ 9 h 26"/>
                      <a:gd name="T12" fmla="*/ 34 w 35"/>
                      <a:gd name="T13" fmla="*/ 17 h 26"/>
                      <a:gd name="T14" fmla="*/ 9 w 35"/>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6">
                        <a:moveTo>
                          <a:pt x="9" y="25"/>
                        </a:moveTo>
                        <a:lnTo>
                          <a:pt x="0" y="17"/>
                        </a:lnTo>
                        <a:lnTo>
                          <a:pt x="0" y="9"/>
                        </a:lnTo>
                        <a:lnTo>
                          <a:pt x="9" y="0"/>
                        </a:lnTo>
                        <a:lnTo>
                          <a:pt x="25" y="0"/>
                        </a:lnTo>
                        <a:lnTo>
                          <a:pt x="34" y="9"/>
                        </a:lnTo>
                        <a:lnTo>
                          <a:pt x="34" y="17"/>
                        </a:lnTo>
                        <a:lnTo>
                          <a:pt x="9" y="25"/>
                        </a:lnTo>
                      </a:path>
                    </a:pathLst>
                  </a:custGeom>
                  <a:grpFill/>
                  <a:ln w="3175" cap="rnd" cmpd="sng">
                    <a:solidFill>
                      <a:schemeClr val="bg1"/>
                    </a:solidFill>
                    <a:prstDash val="solid"/>
                    <a:round/>
                    <a:headEnd/>
                    <a:tailEnd/>
                  </a:ln>
                  <a:effectLst/>
                </p:spPr>
                <p:txBody>
                  <a:bodyPr/>
                  <a:lstStyle/>
                  <a:p>
                    <a:endParaRPr lang="de-DE" dirty="0"/>
                  </a:p>
                </p:txBody>
              </p:sp>
              <p:sp>
                <p:nvSpPr>
                  <p:cNvPr id="978" name="Freeform 323"/>
                  <p:cNvSpPr>
                    <a:spLocks/>
                  </p:cNvSpPr>
                  <p:nvPr/>
                </p:nvSpPr>
                <p:spPr bwMode="gray">
                  <a:xfrm>
                    <a:off x="5121404" y="4031998"/>
                    <a:ext cx="75943" cy="77272"/>
                  </a:xfrm>
                  <a:custGeom>
                    <a:avLst/>
                    <a:gdLst>
                      <a:gd name="T0" fmla="*/ 7 w 49"/>
                      <a:gd name="T1" fmla="*/ 16 h 51"/>
                      <a:gd name="T2" fmla="*/ 23 w 49"/>
                      <a:gd name="T3" fmla="*/ 41 h 51"/>
                      <a:gd name="T4" fmla="*/ 32 w 49"/>
                      <a:gd name="T5" fmla="*/ 50 h 51"/>
                      <a:gd name="T6" fmla="*/ 40 w 49"/>
                      <a:gd name="T7" fmla="*/ 41 h 51"/>
                      <a:gd name="T8" fmla="*/ 48 w 49"/>
                      <a:gd name="T9" fmla="*/ 41 h 51"/>
                      <a:gd name="T10" fmla="*/ 48 w 49"/>
                      <a:gd name="T11" fmla="*/ 16 h 51"/>
                      <a:gd name="T12" fmla="*/ 40 w 49"/>
                      <a:gd name="T13" fmla="*/ 16 h 51"/>
                      <a:gd name="T14" fmla="*/ 40 w 49"/>
                      <a:gd name="T15" fmla="*/ 9 h 51"/>
                      <a:gd name="T16" fmla="*/ 17 w 49"/>
                      <a:gd name="T17" fmla="*/ 0 h 51"/>
                      <a:gd name="T18" fmla="*/ 7 w 49"/>
                      <a:gd name="T19" fmla="*/ 9 h 51"/>
                      <a:gd name="T20" fmla="*/ 7 w 49"/>
                      <a:gd name="T21" fmla="*/ 0 h 51"/>
                      <a:gd name="T22" fmla="*/ 0 w 49"/>
                      <a:gd name="T23" fmla="*/ 9 h 51"/>
                      <a:gd name="T24" fmla="*/ 7 w 49"/>
                      <a:gd name="T25" fmla="*/ 1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7" y="16"/>
                        </a:moveTo>
                        <a:lnTo>
                          <a:pt x="23" y="41"/>
                        </a:lnTo>
                        <a:lnTo>
                          <a:pt x="32" y="50"/>
                        </a:lnTo>
                        <a:lnTo>
                          <a:pt x="40" y="41"/>
                        </a:lnTo>
                        <a:lnTo>
                          <a:pt x="48" y="41"/>
                        </a:lnTo>
                        <a:lnTo>
                          <a:pt x="48" y="16"/>
                        </a:lnTo>
                        <a:lnTo>
                          <a:pt x="40" y="16"/>
                        </a:lnTo>
                        <a:lnTo>
                          <a:pt x="40" y="9"/>
                        </a:lnTo>
                        <a:lnTo>
                          <a:pt x="17" y="0"/>
                        </a:lnTo>
                        <a:lnTo>
                          <a:pt x="7" y="9"/>
                        </a:lnTo>
                        <a:lnTo>
                          <a:pt x="7" y="0"/>
                        </a:lnTo>
                        <a:lnTo>
                          <a:pt x="0" y="9"/>
                        </a:lnTo>
                        <a:lnTo>
                          <a:pt x="7" y="16"/>
                        </a:lnTo>
                      </a:path>
                    </a:pathLst>
                  </a:custGeom>
                  <a:grpFill/>
                  <a:ln w="3175" cap="rnd" cmpd="sng">
                    <a:solidFill>
                      <a:schemeClr val="bg1"/>
                    </a:solidFill>
                    <a:prstDash val="solid"/>
                    <a:round/>
                    <a:headEnd/>
                    <a:tailEnd/>
                  </a:ln>
                  <a:effectLst/>
                </p:spPr>
                <p:txBody>
                  <a:bodyPr/>
                  <a:lstStyle/>
                  <a:p>
                    <a:endParaRPr lang="de-DE" dirty="0"/>
                  </a:p>
                </p:txBody>
              </p:sp>
              <p:sp>
                <p:nvSpPr>
                  <p:cNvPr id="979" name="Freeform 324"/>
                  <p:cNvSpPr>
                    <a:spLocks/>
                  </p:cNvSpPr>
                  <p:nvPr/>
                </p:nvSpPr>
                <p:spPr bwMode="gray">
                  <a:xfrm>
                    <a:off x="5046748" y="3871119"/>
                    <a:ext cx="137728" cy="77272"/>
                  </a:xfrm>
                  <a:custGeom>
                    <a:avLst/>
                    <a:gdLst>
                      <a:gd name="T0" fmla="*/ 89 w 90"/>
                      <a:gd name="T1" fmla="*/ 34 h 51"/>
                      <a:gd name="T2" fmla="*/ 72 w 90"/>
                      <a:gd name="T3" fmla="*/ 17 h 51"/>
                      <a:gd name="T4" fmla="*/ 66 w 90"/>
                      <a:gd name="T5" fmla="*/ 17 h 51"/>
                      <a:gd name="T6" fmla="*/ 49 w 90"/>
                      <a:gd name="T7" fmla="*/ 9 h 51"/>
                      <a:gd name="T8" fmla="*/ 41 w 90"/>
                      <a:gd name="T9" fmla="*/ 0 h 51"/>
                      <a:gd name="T10" fmla="*/ 32 w 90"/>
                      <a:gd name="T11" fmla="*/ 0 h 51"/>
                      <a:gd name="T12" fmla="*/ 16 w 90"/>
                      <a:gd name="T13" fmla="*/ 9 h 51"/>
                      <a:gd name="T14" fmla="*/ 0 w 90"/>
                      <a:gd name="T15" fmla="*/ 17 h 51"/>
                      <a:gd name="T16" fmla="*/ 9 w 90"/>
                      <a:gd name="T17" fmla="*/ 34 h 51"/>
                      <a:gd name="T18" fmla="*/ 24 w 90"/>
                      <a:gd name="T19" fmla="*/ 50 h 51"/>
                      <a:gd name="T20" fmla="*/ 41 w 90"/>
                      <a:gd name="T21" fmla="*/ 50 h 51"/>
                      <a:gd name="T22" fmla="*/ 41 w 90"/>
                      <a:gd name="T23" fmla="*/ 42 h 51"/>
                      <a:gd name="T24" fmla="*/ 66 w 90"/>
                      <a:gd name="T25" fmla="*/ 50 h 51"/>
                      <a:gd name="T26" fmla="*/ 89 w 90"/>
                      <a:gd name="T27" fmla="*/ 3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51">
                        <a:moveTo>
                          <a:pt x="89" y="34"/>
                        </a:moveTo>
                        <a:lnTo>
                          <a:pt x="72" y="17"/>
                        </a:lnTo>
                        <a:lnTo>
                          <a:pt x="66" y="17"/>
                        </a:lnTo>
                        <a:lnTo>
                          <a:pt x="49" y="9"/>
                        </a:lnTo>
                        <a:lnTo>
                          <a:pt x="41" y="0"/>
                        </a:lnTo>
                        <a:lnTo>
                          <a:pt x="32" y="0"/>
                        </a:lnTo>
                        <a:lnTo>
                          <a:pt x="16" y="9"/>
                        </a:lnTo>
                        <a:lnTo>
                          <a:pt x="0" y="17"/>
                        </a:lnTo>
                        <a:lnTo>
                          <a:pt x="9" y="34"/>
                        </a:lnTo>
                        <a:lnTo>
                          <a:pt x="24" y="50"/>
                        </a:lnTo>
                        <a:lnTo>
                          <a:pt x="41" y="50"/>
                        </a:lnTo>
                        <a:lnTo>
                          <a:pt x="41" y="42"/>
                        </a:lnTo>
                        <a:lnTo>
                          <a:pt x="66" y="50"/>
                        </a:lnTo>
                        <a:lnTo>
                          <a:pt x="89" y="34"/>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980" name="Freeform 328"/>
                  <p:cNvSpPr>
                    <a:spLocks/>
                  </p:cNvSpPr>
                  <p:nvPr/>
                </p:nvSpPr>
                <p:spPr bwMode="gray">
                  <a:xfrm>
                    <a:off x="5328639" y="3947125"/>
                    <a:ext cx="84954" cy="93740"/>
                  </a:xfrm>
                  <a:custGeom>
                    <a:avLst/>
                    <a:gdLst>
                      <a:gd name="T0" fmla="*/ 36 w 53"/>
                      <a:gd name="T1" fmla="*/ 41 h 60"/>
                      <a:gd name="T2" fmla="*/ 53 w 53"/>
                      <a:gd name="T3" fmla="*/ 39 h 60"/>
                      <a:gd name="T4" fmla="*/ 44 w 53"/>
                      <a:gd name="T5" fmla="*/ 18 h 60"/>
                      <a:gd name="T6" fmla="*/ 45 w 53"/>
                      <a:gd name="T7" fmla="*/ 5 h 60"/>
                      <a:gd name="T8" fmla="*/ 18 w 53"/>
                      <a:gd name="T9" fmla="*/ 0 h 60"/>
                      <a:gd name="T10" fmla="*/ 0 w 53"/>
                      <a:gd name="T11" fmla="*/ 9 h 60"/>
                      <a:gd name="T12" fmla="*/ 12 w 53"/>
                      <a:gd name="T13" fmla="*/ 11 h 60"/>
                      <a:gd name="T14" fmla="*/ 26 w 53"/>
                      <a:gd name="T15" fmla="*/ 36 h 60"/>
                      <a:gd name="T16" fmla="*/ 27 w 53"/>
                      <a:gd name="T17" fmla="*/ 60 h 60"/>
                      <a:gd name="T18" fmla="*/ 36 w 53"/>
                      <a:gd name="T19" fmla="*/ 4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60">
                        <a:moveTo>
                          <a:pt x="36" y="41"/>
                        </a:moveTo>
                        <a:lnTo>
                          <a:pt x="53" y="39"/>
                        </a:lnTo>
                        <a:lnTo>
                          <a:pt x="44" y="18"/>
                        </a:lnTo>
                        <a:lnTo>
                          <a:pt x="45" y="5"/>
                        </a:lnTo>
                        <a:lnTo>
                          <a:pt x="18" y="0"/>
                        </a:lnTo>
                        <a:lnTo>
                          <a:pt x="0" y="9"/>
                        </a:lnTo>
                        <a:lnTo>
                          <a:pt x="12" y="11"/>
                        </a:lnTo>
                        <a:lnTo>
                          <a:pt x="26" y="36"/>
                        </a:lnTo>
                        <a:lnTo>
                          <a:pt x="27" y="60"/>
                        </a:lnTo>
                        <a:lnTo>
                          <a:pt x="36" y="41"/>
                        </a:lnTo>
                        <a:close/>
                      </a:path>
                    </a:pathLst>
                  </a:custGeom>
                  <a:grpFill/>
                  <a:ln w="3175" cap="flat" cmpd="sng">
                    <a:solidFill>
                      <a:schemeClr val="bg1"/>
                    </a:solidFill>
                    <a:prstDash val="solid"/>
                    <a:round/>
                    <a:headEnd type="none" w="med" len="med"/>
                    <a:tailEnd type="none" w="med" len="med"/>
                  </a:ln>
                  <a:effectLst/>
                </p:spPr>
                <p:txBody>
                  <a:bodyPr wrap="none" anchor="ctr"/>
                  <a:lstStyle/>
                  <a:p>
                    <a:endParaRPr lang="de-DE" dirty="0"/>
                  </a:p>
                </p:txBody>
              </p:sp>
            </p:grpSp>
            <p:sp>
              <p:nvSpPr>
                <p:cNvPr id="899" name="Freeform 133"/>
                <p:cNvSpPr>
                  <a:spLocks/>
                </p:cNvSpPr>
                <p:nvPr/>
              </p:nvSpPr>
              <p:spPr bwMode="gray">
                <a:xfrm>
                  <a:off x="5208932" y="3957709"/>
                  <a:ext cx="187928" cy="138077"/>
                </a:xfrm>
                <a:custGeom>
                  <a:avLst/>
                  <a:gdLst>
                    <a:gd name="T0" fmla="*/ 15 w 122"/>
                    <a:gd name="T1" fmla="*/ 65 h 91"/>
                    <a:gd name="T2" fmla="*/ 31 w 122"/>
                    <a:gd name="T3" fmla="*/ 65 h 91"/>
                    <a:gd name="T4" fmla="*/ 31 w 122"/>
                    <a:gd name="T5" fmla="*/ 74 h 91"/>
                    <a:gd name="T6" fmla="*/ 40 w 122"/>
                    <a:gd name="T7" fmla="*/ 80 h 91"/>
                    <a:gd name="T8" fmla="*/ 47 w 122"/>
                    <a:gd name="T9" fmla="*/ 80 h 91"/>
                    <a:gd name="T10" fmla="*/ 72 w 122"/>
                    <a:gd name="T11" fmla="*/ 90 h 91"/>
                    <a:gd name="T12" fmla="*/ 89 w 122"/>
                    <a:gd name="T13" fmla="*/ 74 h 91"/>
                    <a:gd name="T14" fmla="*/ 112 w 122"/>
                    <a:gd name="T15" fmla="*/ 80 h 91"/>
                    <a:gd name="T16" fmla="*/ 112 w 122"/>
                    <a:gd name="T17" fmla="*/ 74 h 91"/>
                    <a:gd name="T18" fmla="*/ 121 w 122"/>
                    <a:gd name="T19" fmla="*/ 65 h 91"/>
                    <a:gd name="T20" fmla="*/ 121 w 122"/>
                    <a:gd name="T21" fmla="*/ 58 h 91"/>
                    <a:gd name="T22" fmla="*/ 105 w 122"/>
                    <a:gd name="T23" fmla="*/ 58 h 91"/>
                    <a:gd name="T24" fmla="*/ 105 w 122"/>
                    <a:gd name="T25" fmla="*/ 49 h 91"/>
                    <a:gd name="T26" fmla="*/ 105 w 122"/>
                    <a:gd name="T27" fmla="*/ 25 h 91"/>
                    <a:gd name="T28" fmla="*/ 89 w 122"/>
                    <a:gd name="T29" fmla="*/ 0 h 91"/>
                    <a:gd name="T30" fmla="*/ 80 w 122"/>
                    <a:gd name="T31" fmla="*/ 0 h 91"/>
                    <a:gd name="T32" fmla="*/ 65 w 122"/>
                    <a:gd name="T33" fmla="*/ 9 h 91"/>
                    <a:gd name="T34" fmla="*/ 55 w 122"/>
                    <a:gd name="T35" fmla="*/ 9 h 91"/>
                    <a:gd name="T36" fmla="*/ 31 w 122"/>
                    <a:gd name="T37" fmla="*/ 9 h 91"/>
                    <a:gd name="T38" fmla="*/ 24 w 122"/>
                    <a:gd name="T39" fmla="*/ 9 h 91"/>
                    <a:gd name="T40" fmla="*/ 15 w 122"/>
                    <a:gd name="T41" fmla="*/ 40 h 91"/>
                    <a:gd name="T42" fmla="*/ 0 w 122"/>
                    <a:gd name="T43" fmla="*/ 40 h 91"/>
                    <a:gd name="T44" fmla="*/ 15 w 122"/>
                    <a:gd name="T45" fmla="*/ 6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2" h="91">
                      <a:moveTo>
                        <a:pt x="15" y="65"/>
                      </a:moveTo>
                      <a:lnTo>
                        <a:pt x="31" y="65"/>
                      </a:lnTo>
                      <a:lnTo>
                        <a:pt x="31" y="74"/>
                      </a:lnTo>
                      <a:lnTo>
                        <a:pt x="40" y="80"/>
                      </a:lnTo>
                      <a:lnTo>
                        <a:pt x="47" y="80"/>
                      </a:lnTo>
                      <a:lnTo>
                        <a:pt x="72" y="90"/>
                      </a:lnTo>
                      <a:lnTo>
                        <a:pt x="89" y="74"/>
                      </a:lnTo>
                      <a:lnTo>
                        <a:pt x="112" y="80"/>
                      </a:lnTo>
                      <a:lnTo>
                        <a:pt x="112" y="74"/>
                      </a:lnTo>
                      <a:lnTo>
                        <a:pt x="121" y="65"/>
                      </a:lnTo>
                      <a:lnTo>
                        <a:pt x="121" y="58"/>
                      </a:lnTo>
                      <a:lnTo>
                        <a:pt x="105" y="58"/>
                      </a:lnTo>
                      <a:lnTo>
                        <a:pt x="105" y="49"/>
                      </a:lnTo>
                      <a:lnTo>
                        <a:pt x="105" y="25"/>
                      </a:lnTo>
                      <a:lnTo>
                        <a:pt x="89" y="0"/>
                      </a:lnTo>
                      <a:lnTo>
                        <a:pt x="80" y="0"/>
                      </a:lnTo>
                      <a:lnTo>
                        <a:pt x="65" y="9"/>
                      </a:lnTo>
                      <a:lnTo>
                        <a:pt x="55" y="9"/>
                      </a:lnTo>
                      <a:lnTo>
                        <a:pt x="31" y="9"/>
                      </a:lnTo>
                      <a:lnTo>
                        <a:pt x="24" y="9"/>
                      </a:lnTo>
                      <a:lnTo>
                        <a:pt x="15" y="40"/>
                      </a:lnTo>
                      <a:lnTo>
                        <a:pt x="0" y="40"/>
                      </a:lnTo>
                      <a:lnTo>
                        <a:pt x="15" y="65"/>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grpSp>
          <p:grpSp>
            <p:nvGrpSpPr>
              <p:cNvPr id="653" name="Gruppieren 16"/>
              <p:cNvGrpSpPr/>
              <p:nvPr/>
            </p:nvGrpSpPr>
            <p:grpSpPr bwMode="gray">
              <a:xfrm>
                <a:off x="5673044" y="3234065"/>
                <a:ext cx="3530670" cy="2361849"/>
                <a:chOff x="4471381" y="3624512"/>
                <a:chExt cx="3858945" cy="2441045"/>
              </a:xfrm>
              <a:solidFill>
                <a:srgbClr val="D0D0D0"/>
              </a:solidFill>
            </p:grpSpPr>
            <p:sp>
              <p:nvSpPr>
                <p:cNvPr id="745" name="Freihandform 744"/>
                <p:cNvSpPr/>
                <p:nvPr/>
              </p:nvSpPr>
              <p:spPr bwMode="gray">
                <a:xfrm>
                  <a:off x="6141244" y="4171950"/>
                  <a:ext cx="178594" cy="126206"/>
                </a:xfrm>
                <a:custGeom>
                  <a:avLst/>
                  <a:gdLst>
                    <a:gd name="connsiteX0" fmla="*/ 0 w 178594"/>
                    <a:gd name="connsiteY0" fmla="*/ 104775 h 126206"/>
                    <a:gd name="connsiteX1" fmla="*/ 2381 w 178594"/>
                    <a:gd name="connsiteY1" fmla="*/ 42863 h 126206"/>
                    <a:gd name="connsiteX2" fmla="*/ 26194 w 178594"/>
                    <a:gd name="connsiteY2" fmla="*/ 35719 h 126206"/>
                    <a:gd name="connsiteX3" fmla="*/ 52387 w 178594"/>
                    <a:gd name="connsiteY3" fmla="*/ 0 h 126206"/>
                    <a:gd name="connsiteX4" fmla="*/ 69056 w 178594"/>
                    <a:gd name="connsiteY4" fmla="*/ 7144 h 126206"/>
                    <a:gd name="connsiteX5" fmla="*/ 88106 w 178594"/>
                    <a:gd name="connsiteY5" fmla="*/ 30956 h 126206"/>
                    <a:gd name="connsiteX6" fmla="*/ 150019 w 178594"/>
                    <a:gd name="connsiteY6" fmla="*/ 40481 h 126206"/>
                    <a:gd name="connsiteX7" fmla="*/ 178594 w 178594"/>
                    <a:gd name="connsiteY7" fmla="*/ 66675 h 126206"/>
                    <a:gd name="connsiteX8" fmla="*/ 173831 w 178594"/>
                    <a:gd name="connsiteY8" fmla="*/ 111919 h 126206"/>
                    <a:gd name="connsiteX9" fmla="*/ 135731 w 178594"/>
                    <a:gd name="connsiteY9" fmla="*/ 119063 h 126206"/>
                    <a:gd name="connsiteX10" fmla="*/ 92869 w 178594"/>
                    <a:gd name="connsiteY10" fmla="*/ 126206 h 126206"/>
                    <a:gd name="connsiteX11" fmla="*/ 61912 w 178594"/>
                    <a:gd name="connsiteY11" fmla="*/ 107156 h 126206"/>
                    <a:gd name="connsiteX12" fmla="*/ 0 w 178594"/>
                    <a:gd name="connsiteY12" fmla="*/ 104775 h 12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594" h="126206">
                      <a:moveTo>
                        <a:pt x="0" y="104775"/>
                      </a:moveTo>
                      <a:cubicBezTo>
                        <a:pt x="794" y="84138"/>
                        <a:pt x="1587" y="63500"/>
                        <a:pt x="2381" y="42863"/>
                      </a:cubicBezTo>
                      <a:lnTo>
                        <a:pt x="26194" y="35719"/>
                      </a:lnTo>
                      <a:lnTo>
                        <a:pt x="52387" y="0"/>
                      </a:lnTo>
                      <a:lnTo>
                        <a:pt x="69056" y="7144"/>
                      </a:lnTo>
                      <a:lnTo>
                        <a:pt x="88106" y="30956"/>
                      </a:lnTo>
                      <a:lnTo>
                        <a:pt x="150019" y="40481"/>
                      </a:lnTo>
                      <a:lnTo>
                        <a:pt x="178594" y="66675"/>
                      </a:lnTo>
                      <a:lnTo>
                        <a:pt x="173831" y="111919"/>
                      </a:lnTo>
                      <a:lnTo>
                        <a:pt x="135731" y="119063"/>
                      </a:lnTo>
                      <a:lnTo>
                        <a:pt x="92869" y="126206"/>
                      </a:lnTo>
                      <a:lnTo>
                        <a:pt x="61912" y="107156"/>
                      </a:lnTo>
                      <a:lnTo>
                        <a:pt x="0" y="104775"/>
                      </a:lnTo>
                      <a:close/>
                    </a:path>
                  </a:pathLst>
                </a:cu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600" dirty="0"/>
                </a:p>
              </p:txBody>
            </p:sp>
            <p:grpSp>
              <p:nvGrpSpPr>
                <p:cNvPr id="746" name="Gruppieren 15"/>
                <p:cNvGrpSpPr/>
                <p:nvPr/>
              </p:nvGrpSpPr>
              <p:grpSpPr bwMode="gray">
                <a:xfrm>
                  <a:off x="4471381" y="3624512"/>
                  <a:ext cx="3858945" cy="2441045"/>
                  <a:chOff x="4471381" y="3624512"/>
                  <a:chExt cx="3858945" cy="2441045"/>
                </a:xfrm>
                <a:grpFill/>
              </p:grpSpPr>
              <p:sp>
                <p:nvSpPr>
                  <p:cNvPr id="747" name="Freeform 18"/>
                  <p:cNvSpPr>
                    <a:spLocks/>
                  </p:cNvSpPr>
                  <p:nvPr/>
                </p:nvSpPr>
                <p:spPr bwMode="gray">
                  <a:xfrm>
                    <a:off x="4646437" y="4273092"/>
                    <a:ext cx="401598" cy="392695"/>
                  </a:xfrm>
                  <a:custGeom>
                    <a:avLst/>
                    <a:gdLst>
                      <a:gd name="T0" fmla="*/ 82 w 261"/>
                      <a:gd name="T1" fmla="*/ 32 h 259"/>
                      <a:gd name="T2" fmla="*/ 90 w 261"/>
                      <a:gd name="T3" fmla="*/ 32 h 259"/>
                      <a:gd name="T4" fmla="*/ 98 w 261"/>
                      <a:gd name="T5" fmla="*/ 72 h 259"/>
                      <a:gd name="T6" fmla="*/ 65 w 261"/>
                      <a:gd name="T7" fmla="*/ 81 h 259"/>
                      <a:gd name="T8" fmla="*/ 65 w 261"/>
                      <a:gd name="T9" fmla="*/ 90 h 259"/>
                      <a:gd name="T10" fmla="*/ 42 w 261"/>
                      <a:gd name="T11" fmla="*/ 106 h 259"/>
                      <a:gd name="T12" fmla="*/ 8 w 261"/>
                      <a:gd name="T13" fmla="*/ 121 h 259"/>
                      <a:gd name="T14" fmla="*/ 0 w 261"/>
                      <a:gd name="T15" fmla="*/ 129 h 259"/>
                      <a:gd name="T16" fmla="*/ 0 w 261"/>
                      <a:gd name="T17" fmla="*/ 146 h 259"/>
                      <a:gd name="T18" fmla="*/ 48 w 261"/>
                      <a:gd name="T19" fmla="*/ 178 h 259"/>
                      <a:gd name="T20" fmla="*/ 122 w 261"/>
                      <a:gd name="T21" fmla="*/ 234 h 259"/>
                      <a:gd name="T22" fmla="*/ 130 w 261"/>
                      <a:gd name="T23" fmla="*/ 243 h 259"/>
                      <a:gd name="T24" fmla="*/ 145 w 261"/>
                      <a:gd name="T25" fmla="*/ 252 h 259"/>
                      <a:gd name="T26" fmla="*/ 154 w 261"/>
                      <a:gd name="T27" fmla="*/ 258 h 259"/>
                      <a:gd name="T28" fmla="*/ 163 w 261"/>
                      <a:gd name="T29" fmla="*/ 258 h 259"/>
                      <a:gd name="T30" fmla="*/ 179 w 261"/>
                      <a:gd name="T31" fmla="*/ 258 h 259"/>
                      <a:gd name="T32" fmla="*/ 260 w 261"/>
                      <a:gd name="T33" fmla="*/ 203 h 259"/>
                      <a:gd name="T34" fmla="*/ 251 w 261"/>
                      <a:gd name="T35" fmla="*/ 186 h 259"/>
                      <a:gd name="T36" fmla="*/ 244 w 261"/>
                      <a:gd name="T37" fmla="*/ 186 h 259"/>
                      <a:gd name="T38" fmla="*/ 229 w 261"/>
                      <a:gd name="T39" fmla="*/ 162 h 259"/>
                      <a:gd name="T40" fmla="*/ 235 w 261"/>
                      <a:gd name="T41" fmla="*/ 153 h 259"/>
                      <a:gd name="T42" fmla="*/ 235 w 261"/>
                      <a:gd name="T43" fmla="*/ 137 h 259"/>
                      <a:gd name="T44" fmla="*/ 235 w 261"/>
                      <a:gd name="T45" fmla="*/ 121 h 259"/>
                      <a:gd name="T46" fmla="*/ 229 w 261"/>
                      <a:gd name="T47" fmla="*/ 113 h 259"/>
                      <a:gd name="T48" fmla="*/ 229 w 261"/>
                      <a:gd name="T49" fmla="*/ 106 h 259"/>
                      <a:gd name="T50" fmla="*/ 229 w 261"/>
                      <a:gd name="T51" fmla="*/ 81 h 259"/>
                      <a:gd name="T52" fmla="*/ 210 w 261"/>
                      <a:gd name="T53" fmla="*/ 72 h 259"/>
                      <a:gd name="T54" fmla="*/ 204 w 261"/>
                      <a:gd name="T55" fmla="*/ 56 h 259"/>
                      <a:gd name="T56" fmla="*/ 219 w 261"/>
                      <a:gd name="T57" fmla="*/ 41 h 259"/>
                      <a:gd name="T58" fmla="*/ 210 w 261"/>
                      <a:gd name="T59" fmla="*/ 9 h 259"/>
                      <a:gd name="T60" fmla="*/ 219 w 261"/>
                      <a:gd name="T61" fmla="*/ 0 h 259"/>
                      <a:gd name="T62" fmla="*/ 210 w 261"/>
                      <a:gd name="T63" fmla="*/ 9 h 259"/>
                      <a:gd name="T64" fmla="*/ 187 w 261"/>
                      <a:gd name="T65" fmla="*/ 0 h 259"/>
                      <a:gd name="T66" fmla="*/ 179 w 261"/>
                      <a:gd name="T67" fmla="*/ 9 h 259"/>
                      <a:gd name="T68" fmla="*/ 163 w 261"/>
                      <a:gd name="T69" fmla="*/ 0 h 259"/>
                      <a:gd name="T70" fmla="*/ 145 w 261"/>
                      <a:gd name="T71" fmla="*/ 9 h 259"/>
                      <a:gd name="T72" fmla="*/ 122 w 261"/>
                      <a:gd name="T73" fmla="*/ 9 h 259"/>
                      <a:gd name="T74" fmla="*/ 82 w 261"/>
                      <a:gd name="T75" fmla="*/ 3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1" h="259">
                        <a:moveTo>
                          <a:pt x="82" y="32"/>
                        </a:moveTo>
                        <a:lnTo>
                          <a:pt x="90" y="32"/>
                        </a:lnTo>
                        <a:lnTo>
                          <a:pt x="98" y="72"/>
                        </a:lnTo>
                        <a:lnTo>
                          <a:pt x="65" y="81"/>
                        </a:lnTo>
                        <a:lnTo>
                          <a:pt x="65" y="90"/>
                        </a:lnTo>
                        <a:lnTo>
                          <a:pt x="42" y="106"/>
                        </a:lnTo>
                        <a:lnTo>
                          <a:pt x="8" y="121"/>
                        </a:lnTo>
                        <a:lnTo>
                          <a:pt x="0" y="129"/>
                        </a:lnTo>
                        <a:lnTo>
                          <a:pt x="0" y="146"/>
                        </a:lnTo>
                        <a:lnTo>
                          <a:pt x="48" y="178"/>
                        </a:lnTo>
                        <a:lnTo>
                          <a:pt x="122" y="234"/>
                        </a:lnTo>
                        <a:lnTo>
                          <a:pt x="130" y="243"/>
                        </a:lnTo>
                        <a:lnTo>
                          <a:pt x="145" y="252"/>
                        </a:lnTo>
                        <a:lnTo>
                          <a:pt x="154" y="258"/>
                        </a:lnTo>
                        <a:lnTo>
                          <a:pt x="163" y="258"/>
                        </a:lnTo>
                        <a:lnTo>
                          <a:pt x="179" y="258"/>
                        </a:lnTo>
                        <a:lnTo>
                          <a:pt x="260" y="203"/>
                        </a:lnTo>
                        <a:lnTo>
                          <a:pt x="251" y="186"/>
                        </a:lnTo>
                        <a:lnTo>
                          <a:pt x="244" y="186"/>
                        </a:lnTo>
                        <a:lnTo>
                          <a:pt x="229" y="162"/>
                        </a:lnTo>
                        <a:lnTo>
                          <a:pt x="235" y="153"/>
                        </a:lnTo>
                        <a:lnTo>
                          <a:pt x="235" y="137"/>
                        </a:lnTo>
                        <a:lnTo>
                          <a:pt x="235" y="121"/>
                        </a:lnTo>
                        <a:lnTo>
                          <a:pt x="229" y="113"/>
                        </a:lnTo>
                        <a:lnTo>
                          <a:pt x="229" y="106"/>
                        </a:lnTo>
                        <a:lnTo>
                          <a:pt x="229" y="81"/>
                        </a:lnTo>
                        <a:lnTo>
                          <a:pt x="210" y="72"/>
                        </a:lnTo>
                        <a:lnTo>
                          <a:pt x="204" y="56"/>
                        </a:lnTo>
                        <a:lnTo>
                          <a:pt x="219" y="41"/>
                        </a:lnTo>
                        <a:lnTo>
                          <a:pt x="210" y="9"/>
                        </a:lnTo>
                        <a:lnTo>
                          <a:pt x="219" y="0"/>
                        </a:lnTo>
                        <a:lnTo>
                          <a:pt x="210" y="9"/>
                        </a:lnTo>
                        <a:lnTo>
                          <a:pt x="187" y="0"/>
                        </a:lnTo>
                        <a:lnTo>
                          <a:pt x="179" y="9"/>
                        </a:lnTo>
                        <a:lnTo>
                          <a:pt x="163" y="0"/>
                        </a:lnTo>
                        <a:lnTo>
                          <a:pt x="145" y="9"/>
                        </a:lnTo>
                        <a:lnTo>
                          <a:pt x="122" y="9"/>
                        </a:lnTo>
                        <a:lnTo>
                          <a:pt x="82" y="32"/>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48" name="Freeform 141"/>
                  <p:cNvSpPr>
                    <a:spLocks/>
                  </p:cNvSpPr>
                  <p:nvPr/>
                </p:nvSpPr>
                <p:spPr bwMode="gray">
                  <a:xfrm>
                    <a:off x="5582211" y="4261692"/>
                    <a:ext cx="189215" cy="196348"/>
                  </a:xfrm>
                  <a:custGeom>
                    <a:avLst/>
                    <a:gdLst>
                      <a:gd name="T0" fmla="*/ 74 w 123"/>
                      <a:gd name="T1" fmla="*/ 8 h 130"/>
                      <a:gd name="T2" fmla="*/ 81 w 123"/>
                      <a:gd name="T3" fmla="*/ 24 h 130"/>
                      <a:gd name="T4" fmla="*/ 90 w 123"/>
                      <a:gd name="T5" fmla="*/ 24 h 130"/>
                      <a:gd name="T6" fmla="*/ 90 w 123"/>
                      <a:gd name="T7" fmla="*/ 40 h 130"/>
                      <a:gd name="T8" fmla="*/ 81 w 123"/>
                      <a:gd name="T9" fmla="*/ 57 h 130"/>
                      <a:gd name="T10" fmla="*/ 90 w 123"/>
                      <a:gd name="T11" fmla="*/ 74 h 130"/>
                      <a:gd name="T12" fmla="*/ 106 w 123"/>
                      <a:gd name="T13" fmla="*/ 80 h 130"/>
                      <a:gd name="T14" fmla="*/ 114 w 123"/>
                      <a:gd name="T15" fmla="*/ 105 h 130"/>
                      <a:gd name="T16" fmla="*/ 122 w 123"/>
                      <a:gd name="T17" fmla="*/ 114 h 130"/>
                      <a:gd name="T18" fmla="*/ 122 w 123"/>
                      <a:gd name="T19" fmla="*/ 121 h 130"/>
                      <a:gd name="T20" fmla="*/ 106 w 123"/>
                      <a:gd name="T21" fmla="*/ 121 h 130"/>
                      <a:gd name="T22" fmla="*/ 97 w 123"/>
                      <a:gd name="T23" fmla="*/ 129 h 130"/>
                      <a:gd name="T24" fmla="*/ 81 w 123"/>
                      <a:gd name="T25" fmla="*/ 121 h 130"/>
                      <a:gd name="T26" fmla="*/ 74 w 123"/>
                      <a:gd name="T27" fmla="*/ 129 h 130"/>
                      <a:gd name="T28" fmla="*/ 57 w 123"/>
                      <a:gd name="T29" fmla="*/ 121 h 130"/>
                      <a:gd name="T30" fmla="*/ 57 w 123"/>
                      <a:gd name="T31" fmla="*/ 114 h 130"/>
                      <a:gd name="T32" fmla="*/ 49 w 123"/>
                      <a:gd name="T33" fmla="*/ 105 h 130"/>
                      <a:gd name="T34" fmla="*/ 25 w 123"/>
                      <a:gd name="T35" fmla="*/ 89 h 130"/>
                      <a:gd name="T36" fmla="*/ 0 w 123"/>
                      <a:gd name="T37" fmla="*/ 80 h 130"/>
                      <a:gd name="T38" fmla="*/ 0 w 123"/>
                      <a:gd name="T39" fmla="*/ 64 h 130"/>
                      <a:gd name="T40" fmla="*/ 25 w 123"/>
                      <a:gd name="T41" fmla="*/ 49 h 130"/>
                      <a:gd name="T42" fmla="*/ 34 w 123"/>
                      <a:gd name="T43" fmla="*/ 17 h 130"/>
                      <a:gd name="T44" fmla="*/ 49 w 123"/>
                      <a:gd name="T45" fmla="*/ 8 h 130"/>
                      <a:gd name="T46" fmla="*/ 49 w 123"/>
                      <a:gd name="T47" fmla="*/ 0 h 130"/>
                      <a:gd name="T48" fmla="*/ 74 w 123"/>
                      <a:gd name="T49" fmla="*/ 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3" h="130">
                        <a:moveTo>
                          <a:pt x="74" y="8"/>
                        </a:moveTo>
                        <a:lnTo>
                          <a:pt x="81" y="24"/>
                        </a:lnTo>
                        <a:lnTo>
                          <a:pt x="90" y="24"/>
                        </a:lnTo>
                        <a:lnTo>
                          <a:pt x="90" y="40"/>
                        </a:lnTo>
                        <a:lnTo>
                          <a:pt x="81" y="57"/>
                        </a:lnTo>
                        <a:lnTo>
                          <a:pt x="90" y="74"/>
                        </a:lnTo>
                        <a:lnTo>
                          <a:pt x="106" y="80"/>
                        </a:lnTo>
                        <a:lnTo>
                          <a:pt x="114" y="105"/>
                        </a:lnTo>
                        <a:lnTo>
                          <a:pt x="122" y="114"/>
                        </a:lnTo>
                        <a:lnTo>
                          <a:pt x="122" y="121"/>
                        </a:lnTo>
                        <a:lnTo>
                          <a:pt x="106" y="121"/>
                        </a:lnTo>
                        <a:lnTo>
                          <a:pt x="97" y="129"/>
                        </a:lnTo>
                        <a:lnTo>
                          <a:pt x="81" y="121"/>
                        </a:lnTo>
                        <a:lnTo>
                          <a:pt x="74" y="129"/>
                        </a:lnTo>
                        <a:lnTo>
                          <a:pt x="57" y="121"/>
                        </a:lnTo>
                        <a:lnTo>
                          <a:pt x="57" y="114"/>
                        </a:lnTo>
                        <a:lnTo>
                          <a:pt x="49" y="105"/>
                        </a:lnTo>
                        <a:lnTo>
                          <a:pt x="25" y="89"/>
                        </a:lnTo>
                        <a:lnTo>
                          <a:pt x="0" y="80"/>
                        </a:lnTo>
                        <a:lnTo>
                          <a:pt x="0" y="64"/>
                        </a:lnTo>
                        <a:lnTo>
                          <a:pt x="25" y="49"/>
                        </a:lnTo>
                        <a:lnTo>
                          <a:pt x="34" y="17"/>
                        </a:lnTo>
                        <a:lnTo>
                          <a:pt x="49" y="8"/>
                        </a:lnTo>
                        <a:lnTo>
                          <a:pt x="49" y="0"/>
                        </a:lnTo>
                        <a:lnTo>
                          <a:pt x="74" y="8"/>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49" name="Freeform 8"/>
                  <p:cNvSpPr>
                    <a:spLocks/>
                  </p:cNvSpPr>
                  <p:nvPr/>
                </p:nvSpPr>
                <p:spPr bwMode="gray">
                  <a:xfrm>
                    <a:off x="6269562" y="3820860"/>
                    <a:ext cx="1200932" cy="822126"/>
                  </a:xfrm>
                  <a:custGeom>
                    <a:avLst/>
                    <a:gdLst>
                      <a:gd name="T0" fmla="*/ 194 w 780"/>
                      <a:gd name="T1" fmla="*/ 113 h 543"/>
                      <a:gd name="T2" fmla="*/ 219 w 780"/>
                      <a:gd name="T3" fmla="*/ 162 h 543"/>
                      <a:gd name="T4" fmla="*/ 340 w 780"/>
                      <a:gd name="T5" fmla="*/ 203 h 543"/>
                      <a:gd name="T6" fmla="*/ 430 w 780"/>
                      <a:gd name="T7" fmla="*/ 209 h 543"/>
                      <a:gd name="T8" fmla="*/ 480 w 780"/>
                      <a:gd name="T9" fmla="*/ 178 h 543"/>
                      <a:gd name="T10" fmla="*/ 535 w 780"/>
                      <a:gd name="T11" fmla="*/ 153 h 543"/>
                      <a:gd name="T12" fmla="*/ 575 w 780"/>
                      <a:gd name="T13" fmla="*/ 121 h 543"/>
                      <a:gd name="T14" fmla="*/ 535 w 780"/>
                      <a:gd name="T15" fmla="*/ 121 h 543"/>
                      <a:gd name="T16" fmla="*/ 560 w 780"/>
                      <a:gd name="T17" fmla="*/ 81 h 543"/>
                      <a:gd name="T18" fmla="*/ 600 w 780"/>
                      <a:gd name="T19" fmla="*/ 32 h 543"/>
                      <a:gd name="T20" fmla="*/ 600 w 780"/>
                      <a:gd name="T21" fmla="*/ 7 h 543"/>
                      <a:gd name="T22" fmla="*/ 672 w 780"/>
                      <a:gd name="T23" fmla="*/ 23 h 543"/>
                      <a:gd name="T24" fmla="*/ 731 w 780"/>
                      <a:gd name="T25" fmla="*/ 97 h 543"/>
                      <a:gd name="T26" fmla="*/ 779 w 780"/>
                      <a:gd name="T27" fmla="*/ 104 h 543"/>
                      <a:gd name="T28" fmla="*/ 747 w 780"/>
                      <a:gd name="T29" fmla="*/ 162 h 543"/>
                      <a:gd name="T30" fmla="*/ 731 w 780"/>
                      <a:gd name="T31" fmla="*/ 209 h 543"/>
                      <a:gd name="T32" fmla="*/ 697 w 780"/>
                      <a:gd name="T33" fmla="*/ 218 h 543"/>
                      <a:gd name="T34" fmla="*/ 650 w 780"/>
                      <a:gd name="T35" fmla="*/ 250 h 543"/>
                      <a:gd name="T36" fmla="*/ 609 w 780"/>
                      <a:gd name="T37" fmla="*/ 275 h 543"/>
                      <a:gd name="T38" fmla="*/ 617 w 780"/>
                      <a:gd name="T39" fmla="*/ 243 h 543"/>
                      <a:gd name="T40" fmla="*/ 575 w 780"/>
                      <a:gd name="T41" fmla="*/ 266 h 543"/>
                      <a:gd name="T42" fmla="*/ 585 w 780"/>
                      <a:gd name="T43" fmla="*/ 299 h 543"/>
                      <a:gd name="T44" fmla="*/ 625 w 780"/>
                      <a:gd name="T45" fmla="*/ 308 h 543"/>
                      <a:gd name="T46" fmla="*/ 585 w 780"/>
                      <a:gd name="T47" fmla="*/ 331 h 543"/>
                      <a:gd name="T48" fmla="*/ 617 w 780"/>
                      <a:gd name="T49" fmla="*/ 380 h 543"/>
                      <a:gd name="T50" fmla="*/ 592 w 780"/>
                      <a:gd name="T51" fmla="*/ 405 h 543"/>
                      <a:gd name="T52" fmla="*/ 592 w 780"/>
                      <a:gd name="T53" fmla="*/ 452 h 543"/>
                      <a:gd name="T54" fmla="*/ 575 w 780"/>
                      <a:gd name="T55" fmla="*/ 485 h 543"/>
                      <a:gd name="T56" fmla="*/ 544 w 780"/>
                      <a:gd name="T57" fmla="*/ 510 h 543"/>
                      <a:gd name="T58" fmla="*/ 511 w 780"/>
                      <a:gd name="T59" fmla="*/ 510 h 543"/>
                      <a:gd name="T60" fmla="*/ 470 w 780"/>
                      <a:gd name="T61" fmla="*/ 533 h 543"/>
                      <a:gd name="T62" fmla="*/ 446 w 780"/>
                      <a:gd name="T63" fmla="*/ 526 h 543"/>
                      <a:gd name="T64" fmla="*/ 423 w 780"/>
                      <a:gd name="T65" fmla="*/ 510 h 543"/>
                      <a:gd name="T66" fmla="*/ 364 w 780"/>
                      <a:gd name="T67" fmla="*/ 510 h 543"/>
                      <a:gd name="T68" fmla="*/ 358 w 780"/>
                      <a:gd name="T69" fmla="*/ 533 h 543"/>
                      <a:gd name="T70" fmla="*/ 340 w 780"/>
                      <a:gd name="T71" fmla="*/ 526 h 543"/>
                      <a:gd name="T72" fmla="*/ 324 w 780"/>
                      <a:gd name="T73" fmla="*/ 502 h 543"/>
                      <a:gd name="T74" fmla="*/ 317 w 780"/>
                      <a:gd name="T75" fmla="*/ 452 h 543"/>
                      <a:gd name="T76" fmla="*/ 284 w 780"/>
                      <a:gd name="T77" fmla="*/ 420 h 543"/>
                      <a:gd name="T78" fmla="*/ 202 w 780"/>
                      <a:gd name="T79" fmla="*/ 436 h 543"/>
                      <a:gd name="T80" fmla="*/ 178 w 780"/>
                      <a:gd name="T81" fmla="*/ 436 h 543"/>
                      <a:gd name="T82" fmla="*/ 129 w 780"/>
                      <a:gd name="T83" fmla="*/ 420 h 543"/>
                      <a:gd name="T84" fmla="*/ 88 w 780"/>
                      <a:gd name="T85" fmla="*/ 405 h 543"/>
                      <a:gd name="T86" fmla="*/ 73 w 780"/>
                      <a:gd name="T87" fmla="*/ 371 h 543"/>
                      <a:gd name="T88" fmla="*/ 82 w 780"/>
                      <a:gd name="T89" fmla="*/ 323 h 543"/>
                      <a:gd name="T90" fmla="*/ 32 w 780"/>
                      <a:gd name="T91" fmla="*/ 315 h 543"/>
                      <a:gd name="T92" fmla="*/ 16 w 780"/>
                      <a:gd name="T93" fmla="*/ 299 h 543"/>
                      <a:gd name="T94" fmla="*/ 0 w 780"/>
                      <a:gd name="T95" fmla="*/ 250 h 543"/>
                      <a:gd name="T96" fmla="*/ 40 w 780"/>
                      <a:gd name="T97" fmla="*/ 234 h 543"/>
                      <a:gd name="T98" fmla="*/ 88 w 780"/>
                      <a:gd name="T99" fmla="*/ 203 h 543"/>
                      <a:gd name="T100" fmla="*/ 106 w 780"/>
                      <a:gd name="T101" fmla="*/ 162 h 543"/>
                      <a:gd name="T102" fmla="*/ 147 w 780"/>
                      <a:gd name="T103" fmla="*/ 129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0" h="543">
                        <a:moveTo>
                          <a:pt x="162" y="97"/>
                        </a:moveTo>
                        <a:lnTo>
                          <a:pt x="178" y="89"/>
                        </a:lnTo>
                        <a:lnTo>
                          <a:pt x="194" y="113"/>
                        </a:lnTo>
                        <a:lnTo>
                          <a:pt x="212" y="113"/>
                        </a:lnTo>
                        <a:lnTo>
                          <a:pt x="219" y="129"/>
                        </a:lnTo>
                        <a:lnTo>
                          <a:pt x="219" y="162"/>
                        </a:lnTo>
                        <a:lnTo>
                          <a:pt x="268" y="178"/>
                        </a:lnTo>
                        <a:lnTo>
                          <a:pt x="293" y="203"/>
                        </a:lnTo>
                        <a:lnTo>
                          <a:pt x="340" y="203"/>
                        </a:lnTo>
                        <a:lnTo>
                          <a:pt x="364" y="218"/>
                        </a:lnTo>
                        <a:lnTo>
                          <a:pt x="398" y="226"/>
                        </a:lnTo>
                        <a:lnTo>
                          <a:pt x="430" y="209"/>
                        </a:lnTo>
                        <a:lnTo>
                          <a:pt x="463" y="209"/>
                        </a:lnTo>
                        <a:lnTo>
                          <a:pt x="486" y="184"/>
                        </a:lnTo>
                        <a:lnTo>
                          <a:pt x="480" y="178"/>
                        </a:lnTo>
                        <a:lnTo>
                          <a:pt x="495" y="162"/>
                        </a:lnTo>
                        <a:lnTo>
                          <a:pt x="511" y="169"/>
                        </a:lnTo>
                        <a:lnTo>
                          <a:pt x="535" y="153"/>
                        </a:lnTo>
                        <a:lnTo>
                          <a:pt x="551" y="137"/>
                        </a:lnTo>
                        <a:lnTo>
                          <a:pt x="585" y="137"/>
                        </a:lnTo>
                        <a:lnTo>
                          <a:pt x="575" y="121"/>
                        </a:lnTo>
                        <a:lnTo>
                          <a:pt x="567" y="113"/>
                        </a:lnTo>
                        <a:lnTo>
                          <a:pt x="551" y="121"/>
                        </a:lnTo>
                        <a:lnTo>
                          <a:pt x="535" y="121"/>
                        </a:lnTo>
                        <a:lnTo>
                          <a:pt x="535" y="89"/>
                        </a:lnTo>
                        <a:lnTo>
                          <a:pt x="544" y="72"/>
                        </a:lnTo>
                        <a:lnTo>
                          <a:pt x="560" y="81"/>
                        </a:lnTo>
                        <a:lnTo>
                          <a:pt x="585" y="72"/>
                        </a:lnTo>
                        <a:lnTo>
                          <a:pt x="592" y="41"/>
                        </a:lnTo>
                        <a:lnTo>
                          <a:pt x="600" y="32"/>
                        </a:lnTo>
                        <a:lnTo>
                          <a:pt x="600" y="23"/>
                        </a:lnTo>
                        <a:lnTo>
                          <a:pt x="592" y="23"/>
                        </a:lnTo>
                        <a:lnTo>
                          <a:pt x="600" y="7"/>
                        </a:lnTo>
                        <a:lnTo>
                          <a:pt x="632" y="0"/>
                        </a:lnTo>
                        <a:lnTo>
                          <a:pt x="657" y="7"/>
                        </a:lnTo>
                        <a:lnTo>
                          <a:pt x="672" y="23"/>
                        </a:lnTo>
                        <a:lnTo>
                          <a:pt x="690" y="81"/>
                        </a:lnTo>
                        <a:lnTo>
                          <a:pt x="706" y="81"/>
                        </a:lnTo>
                        <a:lnTo>
                          <a:pt x="731" y="97"/>
                        </a:lnTo>
                        <a:lnTo>
                          <a:pt x="731" y="113"/>
                        </a:lnTo>
                        <a:lnTo>
                          <a:pt x="747" y="113"/>
                        </a:lnTo>
                        <a:lnTo>
                          <a:pt x="779" y="104"/>
                        </a:lnTo>
                        <a:lnTo>
                          <a:pt x="779" y="121"/>
                        </a:lnTo>
                        <a:lnTo>
                          <a:pt x="756" y="169"/>
                        </a:lnTo>
                        <a:lnTo>
                          <a:pt x="747" y="162"/>
                        </a:lnTo>
                        <a:lnTo>
                          <a:pt x="731" y="169"/>
                        </a:lnTo>
                        <a:lnTo>
                          <a:pt x="737" y="194"/>
                        </a:lnTo>
                        <a:lnTo>
                          <a:pt x="731" y="209"/>
                        </a:lnTo>
                        <a:lnTo>
                          <a:pt x="722" y="209"/>
                        </a:lnTo>
                        <a:lnTo>
                          <a:pt x="706" y="218"/>
                        </a:lnTo>
                        <a:lnTo>
                          <a:pt x="697" y="218"/>
                        </a:lnTo>
                        <a:lnTo>
                          <a:pt x="690" y="226"/>
                        </a:lnTo>
                        <a:lnTo>
                          <a:pt x="682" y="226"/>
                        </a:lnTo>
                        <a:lnTo>
                          <a:pt x="650" y="250"/>
                        </a:lnTo>
                        <a:lnTo>
                          <a:pt x="650" y="259"/>
                        </a:lnTo>
                        <a:lnTo>
                          <a:pt x="632" y="259"/>
                        </a:lnTo>
                        <a:lnTo>
                          <a:pt x="609" y="275"/>
                        </a:lnTo>
                        <a:lnTo>
                          <a:pt x="609" y="266"/>
                        </a:lnTo>
                        <a:lnTo>
                          <a:pt x="609" y="259"/>
                        </a:lnTo>
                        <a:lnTo>
                          <a:pt x="617" y="243"/>
                        </a:lnTo>
                        <a:lnTo>
                          <a:pt x="609" y="234"/>
                        </a:lnTo>
                        <a:lnTo>
                          <a:pt x="585" y="259"/>
                        </a:lnTo>
                        <a:lnTo>
                          <a:pt x="575" y="266"/>
                        </a:lnTo>
                        <a:lnTo>
                          <a:pt x="567" y="266"/>
                        </a:lnTo>
                        <a:lnTo>
                          <a:pt x="560" y="275"/>
                        </a:lnTo>
                        <a:lnTo>
                          <a:pt x="585" y="299"/>
                        </a:lnTo>
                        <a:lnTo>
                          <a:pt x="600" y="291"/>
                        </a:lnTo>
                        <a:lnTo>
                          <a:pt x="625" y="299"/>
                        </a:lnTo>
                        <a:lnTo>
                          <a:pt x="625" y="308"/>
                        </a:lnTo>
                        <a:lnTo>
                          <a:pt x="617" y="299"/>
                        </a:lnTo>
                        <a:lnTo>
                          <a:pt x="600" y="308"/>
                        </a:lnTo>
                        <a:lnTo>
                          <a:pt x="585" y="331"/>
                        </a:lnTo>
                        <a:lnTo>
                          <a:pt x="592" y="340"/>
                        </a:lnTo>
                        <a:lnTo>
                          <a:pt x="600" y="371"/>
                        </a:lnTo>
                        <a:lnTo>
                          <a:pt x="617" y="380"/>
                        </a:lnTo>
                        <a:lnTo>
                          <a:pt x="609" y="380"/>
                        </a:lnTo>
                        <a:lnTo>
                          <a:pt x="617" y="396"/>
                        </a:lnTo>
                        <a:lnTo>
                          <a:pt x="592" y="405"/>
                        </a:lnTo>
                        <a:lnTo>
                          <a:pt x="617" y="405"/>
                        </a:lnTo>
                        <a:lnTo>
                          <a:pt x="609" y="436"/>
                        </a:lnTo>
                        <a:lnTo>
                          <a:pt x="592" y="452"/>
                        </a:lnTo>
                        <a:lnTo>
                          <a:pt x="585" y="452"/>
                        </a:lnTo>
                        <a:lnTo>
                          <a:pt x="585" y="468"/>
                        </a:lnTo>
                        <a:lnTo>
                          <a:pt x="575" y="485"/>
                        </a:lnTo>
                        <a:lnTo>
                          <a:pt x="567" y="485"/>
                        </a:lnTo>
                        <a:lnTo>
                          <a:pt x="567" y="493"/>
                        </a:lnTo>
                        <a:lnTo>
                          <a:pt x="544" y="510"/>
                        </a:lnTo>
                        <a:lnTo>
                          <a:pt x="520" y="510"/>
                        </a:lnTo>
                        <a:lnTo>
                          <a:pt x="520" y="517"/>
                        </a:lnTo>
                        <a:lnTo>
                          <a:pt x="511" y="510"/>
                        </a:lnTo>
                        <a:lnTo>
                          <a:pt x="511" y="517"/>
                        </a:lnTo>
                        <a:lnTo>
                          <a:pt x="503" y="517"/>
                        </a:lnTo>
                        <a:lnTo>
                          <a:pt x="470" y="533"/>
                        </a:lnTo>
                        <a:lnTo>
                          <a:pt x="463" y="542"/>
                        </a:lnTo>
                        <a:lnTo>
                          <a:pt x="463" y="526"/>
                        </a:lnTo>
                        <a:lnTo>
                          <a:pt x="446" y="526"/>
                        </a:lnTo>
                        <a:lnTo>
                          <a:pt x="438" y="526"/>
                        </a:lnTo>
                        <a:lnTo>
                          <a:pt x="423" y="526"/>
                        </a:lnTo>
                        <a:lnTo>
                          <a:pt x="423" y="510"/>
                        </a:lnTo>
                        <a:lnTo>
                          <a:pt x="405" y="510"/>
                        </a:lnTo>
                        <a:lnTo>
                          <a:pt x="373" y="517"/>
                        </a:lnTo>
                        <a:lnTo>
                          <a:pt x="364" y="510"/>
                        </a:lnTo>
                        <a:lnTo>
                          <a:pt x="364" y="517"/>
                        </a:lnTo>
                        <a:lnTo>
                          <a:pt x="358" y="517"/>
                        </a:lnTo>
                        <a:lnTo>
                          <a:pt x="358" y="533"/>
                        </a:lnTo>
                        <a:lnTo>
                          <a:pt x="349" y="533"/>
                        </a:lnTo>
                        <a:lnTo>
                          <a:pt x="349" y="526"/>
                        </a:lnTo>
                        <a:lnTo>
                          <a:pt x="340" y="526"/>
                        </a:lnTo>
                        <a:lnTo>
                          <a:pt x="324" y="517"/>
                        </a:lnTo>
                        <a:lnTo>
                          <a:pt x="324" y="510"/>
                        </a:lnTo>
                        <a:lnTo>
                          <a:pt x="324" y="502"/>
                        </a:lnTo>
                        <a:lnTo>
                          <a:pt x="317" y="493"/>
                        </a:lnTo>
                        <a:lnTo>
                          <a:pt x="308" y="493"/>
                        </a:lnTo>
                        <a:lnTo>
                          <a:pt x="317" y="452"/>
                        </a:lnTo>
                        <a:lnTo>
                          <a:pt x="308" y="436"/>
                        </a:lnTo>
                        <a:lnTo>
                          <a:pt x="299" y="436"/>
                        </a:lnTo>
                        <a:lnTo>
                          <a:pt x="284" y="420"/>
                        </a:lnTo>
                        <a:lnTo>
                          <a:pt x="268" y="420"/>
                        </a:lnTo>
                        <a:lnTo>
                          <a:pt x="227" y="436"/>
                        </a:lnTo>
                        <a:lnTo>
                          <a:pt x="202" y="436"/>
                        </a:lnTo>
                        <a:lnTo>
                          <a:pt x="194" y="445"/>
                        </a:lnTo>
                        <a:lnTo>
                          <a:pt x="187" y="436"/>
                        </a:lnTo>
                        <a:lnTo>
                          <a:pt x="178" y="436"/>
                        </a:lnTo>
                        <a:lnTo>
                          <a:pt x="154" y="436"/>
                        </a:lnTo>
                        <a:lnTo>
                          <a:pt x="137" y="428"/>
                        </a:lnTo>
                        <a:lnTo>
                          <a:pt x="129" y="420"/>
                        </a:lnTo>
                        <a:lnTo>
                          <a:pt x="122" y="420"/>
                        </a:lnTo>
                        <a:lnTo>
                          <a:pt x="106" y="405"/>
                        </a:lnTo>
                        <a:lnTo>
                          <a:pt x="88" y="405"/>
                        </a:lnTo>
                        <a:lnTo>
                          <a:pt x="65" y="396"/>
                        </a:lnTo>
                        <a:lnTo>
                          <a:pt x="57" y="371"/>
                        </a:lnTo>
                        <a:lnTo>
                          <a:pt x="73" y="371"/>
                        </a:lnTo>
                        <a:lnTo>
                          <a:pt x="65" y="355"/>
                        </a:lnTo>
                        <a:lnTo>
                          <a:pt x="82" y="340"/>
                        </a:lnTo>
                        <a:lnTo>
                          <a:pt x="82" y="323"/>
                        </a:lnTo>
                        <a:lnTo>
                          <a:pt x="73" y="315"/>
                        </a:lnTo>
                        <a:lnTo>
                          <a:pt x="48" y="323"/>
                        </a:lnTo>
                        <a:lnTo>
                          <a:pt x="32" y="315"/>
                        </a:lnTo>
                        <a:lnTo>
                          <a:pt x="25" y="308"/>
                        </a:lnTo>
                        <a:lnTo>
                          <a:pt x="8" y="299"/>
                        </a:lnTo>
                        <a:lnTo>
                          <a:pt x="16" y="299"/>
                        </a:lnTo>
                        <a:lnTo>
                          <a:pt x="16" y="275"/>
                        </a:lnTo>
                        <a:lnTo>
                          <a:pt x="0" y="275"/>
                        </a:lnTo>
                        <a:lnTo>
                          <a:pt x="0" y="250"/>
                        </a:lnTo>
                        <a:lnTo>
                          <a:pt x="16" y="243"/>
                        </a:lnTo>
                        <a:lnTo>
                          <a:pt x="32" y="243"/>
                        </a:lnTo>
                        <a:lnTo>
                          <a:pt x="40" y="234"/>
                        </a:lnTo>
                        <a:lnTo>
                          <a:pt x="57" y="234"/>
                        </a:lnTo>
                        <a:lnTo>
                          <a:pt x="82" y="218"/>
                        </a:lnTo>
                        <a:lnTo>
                          <a:pt x="88" y="203"/>
                        </a:lnTo>
                        <a:lnTo>
                          <a:pt x="82" y="169"/>
                        </a:lnTo>
                        <a:lnTo>
                          <a:pt x="82" y="162"/>
                        </a:lnTo>
                        <a:lnTo>
                          <a:pt x="106" y="162"/>
                        </a:lnTo>
                        <a:lnTo>
                          <a:pt x="113" y="129"/>
                        </a:lnTo>
                        <a:lnTo>
                          <a:pt x="137" y="129"/>
                        </a:lnTo>
                        <a:lnTo>
                          <a:pt x="147" y="129"/>
                        </a:lnTo>
                        <a:lnTo>
                          <a:pt x="154" y="104"/>
                        </a:lnTo>
                        <a:lnTo>
                          <a:pt x="162" y="97"/>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50" name="Freeform 9"/>
                  <p:cNvSpPr>
                    <a:spLocks/>
                  </p:cNvSpPr>
                  <p:nvPr/>
                </p:nvSpPr>
                <p:spPr bwMode="gray">
                  <a:xfrm>
                    <a:off x="6019851" y="4273092"/>
                    <a:ext cx="325655" cy="309090"/>
                  </a:xfrm>
                  <a:custGeom>
                    <a:avLst/>
                    <a:gdLst>
                      <a:gd name="T0" fmla="*/ 8 w 211"/>
                      <a:gd name="T1" fmla="*/ 178 h 204"/>
                      <a:gd name="T2" fmla="*/ 8 w 211"/>
                      <a:gd name="T3" fmla="*/ 162 h 204"/>
                      <a:gd name="T4" fmla="*/ 23 w 211"/>
                      <a:gd name="T5" fmla="*/ 153 h 204"/>
                      <a:gd name="T6" fmla="*/ 16 w 211"/>
                      <a:gd name="T7" fmla="*/ 137 h 204"/>
                      <a:gd name="T8" fmla="*/ 8 w 211"/>
                      <a:gd name="T9" fmla="*/ 129 h 204"/>
                      <a:gd name="T10" fmla="*/ 0 w 211"/>
                      <a:gd name="T11" fmla="*/ 113 h 204"/>
                      <a:gd name="T12" fmla="*/ 16 w 211"/>
                      <a:gd name="T13" fmla="*/ 121 h 204"/>
                      <a:gd name="T14" fmla="*/ 65 w 211"/>
                      <a:gd name="T15" fmla="*/ 113 h 204"/>
                      <a:gd name="T16" fmla="*/ 65 w 211"/>
                      <a:gd name="T17" fmla="*/ 97 h 204"/>
                      <a:gd name="T18" fmla="*/ 73 w 211"/>
                      <a:gd name="T19" fmla="*/ 90 h 204"/>
                      <a:gd name="T20" fmla="*/ 107 w 211"/>
                      <a:gd name="T21" fmla="*/ 81 h 204"/>
                      <a:gd name="T22" fmla="*/ 107 w 211"/>
                      <a:gd name="T23" fmla="*/ 66 h 204"/>
                      <a:gd name="T24" fmla="*/ 113 w 211"/>
                      <a:gd name="T25" fmla="*/ 56 h 204"/>
                      <a:gd name="T26" fmla="*/ 113 w 211"/>
                      <a:gd name="T27" fmla="*/ 49 h 204"/>
                      <a:gd name="T28" fmla="*/ 122 w 211"/>
                      <a:gd name="T29" fmla="*/ 49 h 204"/>
                      <a:gd name="T30" fmla="*/ 129 w 211"/>
                      <a:gd name="T31" fmla="*/ 32 h 204"/>
                      <a:gd name="T32" fmla="*/ 129 w 211"/>
                      <a:gd name="T33" fmla="*/ 16 h 204"/>
                      <a:gd name="T34" fmla="*/ 147 w 211"/>
                      <a:gd name="T35" fmla="*/ 9 h 204"/>
                      <a:gd name="T36" fmla="*/ 162 w 211"/>
                      <a:gd name="T37" fmla="*/ 0 h 204"/>
                      <a:gd name="T38" fmla="*/ 170 w 211"/>
                      <a:gd name="T39" fmla="*/ 0 h 204"/>
                      <a:gd name="T40" fmla="*/ 187 w 211"/>
                      <a:gd name="T41" fmla="*/ 9 h 204"/>
                      <a:gd name="T42" fmla="*/ 194 w 211"/>
                      <a:gd name="T43" fmla="*/ 16 h 204"/>
                      <a:gd name="T44" fmla="*/ 210 w 211"/>
                      <a:gd name="T45" fmla="*/ 24 h 204"/>
                      <a:gd name="T46" fmla="*/ 202 w 211"/>
                      <a:gd name="T47" fmla="*/ 32 h 204"/>
                      <a:gd name="T48" fmla="*/ 187 w 211"/>
                      <a:gd name="T49" fmla="*/ 41 h 204"/>
                      <a:gd name="T50" fmla="*/ 170 w 211"/>
                      <a:gd name="T51" fmla="*/ 32 h 204"/>
                      <a:gd name="T52" fmla="*/ 162 w 211"/>
                      <a:gd name="T53" fmla="*/ 41 h 204"/>
                      <a:gd name="T54" fmla="*/ 170 w 211"/>
                      <a:gd name="T55" fmla="*/ 49 h 204"/>
                      <a:gd name="T56" fmla="*/ 162 w 211"/>
                      <a:gd name="T57" fmla="*/ 66 h 204"/>
                      <a:gd name="T58" fmla="*/ 178 w 211"/>
                      <a:gd name="T59" fmla="*/ 72 h 204"/>
                      <a:gd name="T60" fmla="*/ 178 w 211"/>
                      <a:gd name="T61" fmla="*/ 81 h 204"/>
                      <a:gd name="T62" fmla="*/ 170 w 211"/>
                      <a:gd name="T63" fmla="*/ 81 h 204"/>
                      <a:gd name="T64" fmla="*/ 178 w 211"/>
                      <a:gd name="T65" fmla="*/ 90 h 204"/>
                      <a:gd name="T66" fmla="*/ 138 w 211"/>
                      <a:gd name="T67" fmla="*/ 137 h 204"/>
                      <a:gd name="T68" fmla="*/ 122 w 211"/>
                      <a:gd name="T69" fmla="*/ 146 h 204"/>
                      <a:gd name="T70" fmla="*/ 113 w 211"/>
                      <a:gd name="T71" fmla="*/ 137 h 204"/>
                      <a:gd name="T72" fmla="*/ 107 w 211"/>
                      <a:gd name="T73" fmla="*/ 146 h 204"/>
                      <a:gd name="T74" fmla="*/ 107 w 211"/>
                      <a:gd name="T75" fmla="*/ 162 h 204"/>
                      <a:gd name="T76" fmla="*/ 113 w 211"/>
                      <a:gd name="T77" fmla="*/ 162 h 204"/>
                      <a:gd name="T78" fmla="*/ 113 w 211"/>
                      <a:gd name="T79" fmla="*/ 169 h 204"/>
                      <a:gd name="T80" fmla="*/ 122 w 211"/>
                      <a:gd name="T81" fmla="*/ 169 h 204"/>
                      <a:gd name="T82" fmla="*/ 122 w 211"/>
                      <a:gd name="T83" fmla="*/ 186 h 204"/>
                      <a:gd name="T84" fmla="*/ 122 w 211"/>
                      <a:gd name="T85" fmla="*/ 194 h 204"/>
                      <a:gd name="T86" fmla="*/ 97 w 211"/>
                      <a:gd name="T87" fmla="*/ 194 h 204"/>
                      <a:gd name="T88" fmla="*/ 88 w 211"/>
                      <a:gd name="T89" fmla="*/ 203 h 204"/>
                      <a:gd name="T90" fmla="*/ 82 w 211"/>
                      <a:gd name="T91" fmla="*/ 194 h 204"/>
                      <a:gd name="T92" fmla="*/ 73 w 211"/>
                      <a:gd name="T93" fmla="*/ 178 h 204"/>
                      <a:gd name="T94" fmla="*/ 48 w 211"/>
                      <a:gd name="T95" fmla="*/ 178 h 204"/>
                      <a:gd name="T96" fmla="*/ 32 w 211"/>
                      <a:gd name="T97" fmla="*/ 178 h 204"/>
                      <a:gd name="T98" fmla="*/ 8 w 211"/>
                      <a:gd name="T99" fmla="*/ 17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1" h="204">
                        <a:moveTo>
                          <a:pt x="8" y="178"/>
                        </a:moveTo>
                        <a:lnTo>
                          <a:pt x="8" y="162"/>
                        </a:lnTo>
                        <a:lnTo>
                          <a:pt x="23" y="153"/>
                        </a:lnTo>
                        <a:lnTo>
                          <a:pt x="16" y="137"/>
                        </a:lnTo>
                        <a:lnTo>
                          <a:pt x="8" y="129"/>
                        </a:lnTo>
                        <a:lnTo>
                          <a:pt x="0" y="113"/>
                        </a:lnTo>
                        <a:lnTo>
                          <a:pt x="16" y="121"/>
                        </a:lnTo>
                        <a:lnTo>
                          <a:pt x="65" y="113"/>
                        </a:lnTo>
                        <a:lnTo>
                          <a:pt x="65" y="97"/>
                        </a:lnTo>
                        <a:lnTo>
                          <a:pt x="73" y="90"/>
                        </a:lnTo>
                        <a:lnTo>
                          <a:pt x="107" y="81"/>
                        </a:lnTo>
                        <a:lnTo>
                          <a:pt x="107" y="66"/>
                        </a:lnTo>
                        <a:lnTo>
                          <a:pt x="113" y="56"/>
                        </a:lnTo>
                        <a:lnTo>
                          <a:pt x="113" y="49"/>
                        </a:lnTo>
                        <a:lnTo>
                          <a:pt x="122" y="49"/>
                        </a:lnTo>
                        <a:lnTo>
                          <a:pt x="129" y="32"/>
                        </a:lnTo>
                        <a:lnTo>
                          <a:pt x="129" y="16"/>
                        </a:lnTo>
                        <a:lnTo>
                          <a:pt x="147" y="9"/>
                        </a:lnTo>
                        <a:lnTo>
                          <a:pt x="162" y="0"/>
                        </a:lnTo>
                        <a:lnTo>
                          <a:pt x="170" y="0"/>
                        </a:lnTo>
                        <a:lnTo>
                          <a:pt x="187" y="9"/>
                        </a:lnTo>
                        <a:lnTo>
                          <a:pt x="194" y="16"/>
                        </a:lnTo>
                        <a:lnTo>
                          <a:pt x="210" y="24"/>
                        </a:lnTo>
                        <a:lnTo>
                          <a:pt x="202" y="32"/>
                        </a:lnTo>
                        <a:lnTo>
                          <a:pt x="187" y="41"/>
                        </a:lnTo>
                        <a:lnTo>
                          <a:pt x="170" y="32"/>
                        </a:lnTo>
                        <a:lnTo>
                          <a:pt x="162" y="41"/>
                        </a:lnTo>
                        <a:lnTo>
                          <a:pt x="170" y="49"/>
                        </a:lnTo>
                        <a:lnTo>
                          <a:pt x="162" y="66"/>
                        </a:lnTo>
                        <a:lnTo>
                          <a:pt x="178" y="72"/>
                        </a:lnTo>
                        <a:lnTo>
                          <a:pt x="178" y="81"/>
                        </a:lnTo>
                        <a:lnTo>
                          <a:pt x="170" y="81"/>
                        </a:lnTo>
                        <a:lnTo>
                          <a:pt x="178" y="90"/>
                        </a:lnTo>
                        <a:lnTo>
                          <a:pt x="138" y="137"/>
                        </a:lnTo>
                        <a:lnTo>
                          <a:pt x="122" y="146"/>
                        </a:lnTo>
                        <a:lnTo>
                          <a:pt x="113" y="137"/>
                        </a:lnTo>
                        <a:lnTo>
                          <a:pt x="107" y="146"/>
                        </a:lnTo>
                        <a:lnTo>
                          <a:pt x="107" y="162"/>
                        </a:lnTo>
                        <a:lnTo>
                          <a:pt x="113" y="162"/>
                        </a:lnTo>
                        <a:lnTo>
                          <a:pt x="113" y="169"/>
                        </a:lnTo>
                        <a:lnTo>
                          <a:pt x="122" y="169"/>
                        </a:lnTo>
                        <a:lnTo>
                          <a:pt x="122" y="186"/>
                        </a:lnTo>
                        <a:lnTo>
                          <a:pt x="122" y="194"/>
                        </a:lnTo>
                        <a:lnTo>
                          <a:pt x="97" y="194"/>
                        </a:lnTo>
                        <a:lnTo>
                          <a:pt x="88" y="203"/>
                        </a:lnTo>
                        <a:lnTo>
                          <a:pt x="82" y="194"/>
                        </a:lnTo>
                        <a:lnTo>
                          <a:pt x="73" y="178"/>
                        </a:lnTo>
                        <a:lnTo>
                          <a:pt x="48" y="178"/>
                        </a:lnTo>
                        <a:lnTo>
                          <a:pt x="32" y="178"/>
                        </a:lnTo>
                        <a:lnTo>
                          <a:pt x="8" y="178"/>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51" name="Freeform 10"/>
                  <p:cNvSpPr>
                    <a:spLocks/>
                  </p:cNvSpPr>
                  <p:nvPr/>
                </p:nvSpPr>
                <p:spPr bwMode="gray">
                  <a:xfrm>
                    <a:off x="6006979" y="4237623"/>
                    <a:ext cx="288327" cy="220416"/>
                  </a:xfrm>
                  <a:custGeom>
                    <a:avLst/>
                    <a:gdLst>
                      <a:gd name="T0" fmla="*/ 179 w 188"/>
                      <a:gd name="T1" fmla="*/ 24 h 146"/>
                      <a:gd name="T2" fmla="*/ 171 w 188"/>
                      <a:gd name="T3" fmla="*/ 24 h 146"/>
                      <a:gd name="T4" fmla="*/ 156 w 188"/>
                      <a:gd name="T5" fmla="*/ 33 h 146"/>
                      <a:gd name="T6" fmla="*/ 138 w 188"/>
                      <a:gd name="T7" fmla="*/ 40 h 146"/>
                      <a:gd name="T8" fmla="*/ 138 w 188"/>
                      <a:gd name="T9" fmla="*/ 56 h 146"/>
                      <a:gd name="T10" fmla="*/ 131 w 188"/>
                      <a:gd name="T11" fmla="*/ 73 h 146"/>
                      <a:gd name="T12" fmla="*/ 122 w 188"/>
                      <a:gd name="T13" fmla="*/ 73 h 146"/>
                      <a:gd name="T14" fmla="*/ 122 w 188"/>
                      <a:gd name="T15" fmla="*/ 80 h 146"/>
                      <a:gd name="T16" fmla="*/ 116 w 188"/>
                      <a:gd name="T17" fmla="*/ 90 h 146"/>
                      <a:gd name="T18" fmla="*/ 116 w 188"/>
                      <a:gd name="T19" fmla="*/ 105 h 146"/>
                      <a:gd name="T20" fmla="*/ 82 w 188"/>
                      <a:gd name="T21" fmla="*/ 114 h 146"/>
                      <a:gd name="T22" fmla="*/ 74 w 188"/>
                      <a:gd name="T23" fmla="*/ 121 h 146"/>
                      <a:gd name="T24" fmla="*/ 74 w 188"/>
                      <a:gd name="T25" fmla="*/ 137 h 146"/>
                      <a:gd name="T26" fmla="*/ 25 w 188"/>
                      <a:gd name="T27" fmla="*/ 145 h 146"/>
                      <a:gd name="T28" fmla="*/ 9 w 188"/>
                      <a:gd name="T29" fmla="*/ 137 h 146"/>
                      <a:gd name="T30" fmla="*/ 17 w 188"/>
                      <a:gd name="T31" fmla="*/ 121 h 146"/>
                      <a:gd name="T32" fmla="*/ 17 w 188"/>
                      <a:gd name="T33" fmla="*/ 114 h 146"/>
                      <a:gd name="T34" fmla="*/ 0 w 188"/>
                      <a:gd name="T35" fmla="*/ 105 h 146"/>
                      <a:gd name="T36" fmla="*/ 0 w 188"/>
                      <a:gd name="T37" fmla="*/ 73 h 146"/>
                      <a:gd name="T38" fmla="*/ 9 w 188"/>
                      <a:gd name="T39" fmla="*/ 56 h 146"/>
                      <a:gd name="T40" fmla="*/ 9 w 188"/>
                      <a:gd name="T41" fmla="*/ 48 h 146"/>
                      <a:gd name="T42" fmla="*/ 32 w 188"/>
                      <a:gd name="T43" fmla="*/ 48 h 146"/>
                      <a:gd name="T44" fmla="*/ 32 w 188"/>
                      <a:gd name="T45" fmla="*/ 40 h 146"/>
                      <a:gd name="T46" fmla="*/ 50 w 188"/>
                      <a:gd name="T47" fmla="*/ 40 h 146"/>
                      <a:gd name="T48" fmla="*/ 57 w 188"/>
                      <a:gd name="T49" fmla="*/ 24 h 146"/>
                      <a:gd name="T50" fmla="*/ 66 w 188"/>
                      <a:gd name="T51" fmla="*/ 24 h 146"/>
                      <a:gd name="T52" fmla="*/ 66 w 188"/>
                      <a:gd name="T53" fmla="*/ 16 h 146"/>
                      <a:gd name="T54" fmla="*/ 97 w 188"/>
                      <a:gd name="T55" fmla="*/ 24 h 146"/>
                      <a:gd name="T56" fmla="*/ 116 w 188"/>
                      <a:gd name="T57" fmla="*/ 24 h 146"/>
                      <a:gd name="T58" fmla="*/ 116 w 188"/>
                      <a:gd name="T59" fmla="*/ 16 h 146"/>
                      <a:gd name="T60" fmla="*/ 122 w 188"/>
                      <a:gd name="T61" fmla="*/ 16 h 146"/>
                      <a:gd name="T62" fmla="*/ 131 w 188"/>
                      <a:gd name="T63" fmla="*/ 0 h 146"/>
                      <a:gd name="T64" fmla="*/ 138 w 188"/>
                      <a:gd name="T65" fmla="*/ 8 h 146"/>
                      <a:gd name="T66" fmla="*/ 147 w 188"/>
                      <a:gd name="T67" fmla="*/ 33 h 146"/>
                      <a:gd name="T68" fmla="*/ 162 w 188"/>
                      <a:gd name="T69" fmla="*/ 16 h 146"/>
                      <a:gd name="T70" fmla="*/ 187 w 188"/>
                      <a:gd name="T71" fmla="*/ 24 h 146"/>
                      <a:gd name="T72" fmla="*/ 179 w 188"/>
                      <a:gd name="T73" fmla="*/ 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8" h="146">
                        <a:moveTo>
                          <a:pt x="179" y="24"/>
                        </a:moveTo>
                        <a:lnTo>
                          <a:pt x="171" y="24"/>
                        </a:lnTo>
                        <a:lnTo>
                          <a:pt x="156" y="33"/>
                        </a:lnTo>
                        <a:lnTo>
                          <a:pt x="138" y="40"/>
                        </a:lnTo>
                        <a:lnTo>
                          <a:pt x="138" y="56"/>
                        </a:lnTo>
                        <a:lnTo>
                          <a:pt x="131" y="73"/>
                        </a:lnTo>
                        <a:lnTo>
                          <a:pt x="122" y="73"/>
                        </a:lnTo>
                        <a:lnTo>
                          <a:pt x="122" y="80"/>
                        </a:lnTo>
                        <a:lnTo>
                          <a:pt x="116" y="90"/>
                        </a:lnTo>
                        <a:lnTo>
                          <a:pt x="116" y="105"/>
                        </a:lnTo>
                        <a:lnTo>
                          <a:pt x="82" y="114"/>
                        </a:lnTo>
                        <a:lnTo>
                          <a:pt x="74" y="121"/>
                        </a:lnTo>
                        <a:lnTo>
                          <a:pt x="74" y="137"/>
                        </a:lnTo>
                        <a:lnTo>
                          <a:pt x="25" y="145"/>
                        </a:lnTo>
                        <a:lnTo>
                          <a:pt x="9" y="137"/>
                        </a:lnTo>
                        <a:lnTo>
                          <a:pt x="17" y="121"/>
                        </a:lnTo>
                        <a:lnTo>
                          <a:pt x="17" y="114"/>
                        </a:lnTo>
                        <a:lnTo>
                          <a:pt x="0" y="105"/>
                        </a:lnTo>
                        <a:lnTo>
                          <a:pt x="0" y="73"/>
                        </a:lnTo>
                        <a:lnTo>
                          <a:pt x="9" y="56"/>
                        </a:lnTo>
                        <a:lnTo>
                          <a:pt x="9" y="48"/>
                        </a:lnTo>
                        <a:lnTo>
                          <a:pt x="32" y="48"/>
                        </a:lnTo>
                        <a:lnTo>
                          <a:pt x="32" y="40"/>
                        </a:lnTo>
                        <a:lnTo>
                          <a:pt x="50" y="40"/>
                        </a:lnTo>
                        <a:lnTo>
                          <a:pt x="57" y="24"/>
                        </a:lnTo>
                        <a:lnTo>
                          <a:pt x="66" y="24"/>
                        </a:lnTo>
                        <a:lnTo>
                          <a:pt x="66" y="16"/>
                        </a:lnTo>
                        <a:lnTo>
                          <a:pt x="97" y="24"/>
                        </a:lnTo>
                        <a:lnTo>
                          <a:pt x="116" y="24"/>
                        </a:lnTo>
                        <a:lnTo>
                          <a:pt x="116" y="16"/>
                        </a:lnTo>
                        <a:lnTo>
                          <a:pt x="122" y="16"/>
                        </a:lnTo>
                        <a:lnTo>
                          <a:pt x="131" y="0"/>
                        </a:lnTo>
                        <a:lnTo>
                          <a:pt x="138" y="8"/>
                        </a:lnTo>
                        <a:lnTo>
                          <a:pt x="147" y="33"/>
                        </a:lnTo>
                        <a:lnTo>
                          <a:pt x="162" y="16"/>
                        </a:lnTo>
                        <a:lnTo>
                          <a:pt x="187" y="24"/>
                        </a:lnTo>
                        <a:lnTo>
                          <a:pt x="179" y="24"/>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52" name="Freeform 11"/>
                  <p:cNvSpPr>
                    <a:spLocks/>
                  </p:cNvSpPr>
                  <p:nvPr/>
                </p:nvSpPr>
                <p:spPr bwMode="gray">
                  <a:xfrm>
                    <a:off x="5683898" y="4199621"/>
                    <a:ext cx="373280" cy="344559"/>
                  </a:xfrm>
                  <a:custGeom>
                    <a:avLst/>
                    <a:gdLst>
                      <a:gd name="T0" fmla="*/ 227 w 243"/>
                      <a:gd name="T1" fmla="*/ 227 h 228"/>
                      <a:gd name="T2" fmla="*/ 170 w 243"/>
                      <a:gd name="T3" fmla="*/ 218 h 228"/>
                      <a:gd name="T4" fmla="*/ 162 w 243"/>
                      <a:gd name="T5" fmla="*/ 202 h 228"/>
                      <a:gd name="T6" fmla="*/ 137 w 243"/>
                      <a:gd name="T7" fmla="*/ 211 h 228"/>
                      <a:gd name="T8" fmla="*/ 121 w 243"/>
                      <a:gd name="T9" fmla="*/ 211 h 228"/>
                      <a:gd name="T10" fmla="*/ 96 w 243"/>
                      <a:gd name="T11" fmla="*/ 186 h 228"/>
                      <a:gd name="T12" fmla="*/ 80 w 243"/>
                      <a:gd name="T13" fmla="*/ 162 h 228"/>
                      <a:gd name="T14" fmla="*/ 65 w 243"/>
                      <a:gd name="T15" fmla="*/ 155 h 228"/>
                      <a:gd name="T16" fmla="*/ 56 w 243"/>
                      <a:gd name="T17" fmla="*/ 155 h 228"/>
                      <a:gd name="T18" fmla="*/ 48 w 243"/>
                      <a:gd name="T19" fmla="*/ 146 h 228"/>
                      <a:gd name="T20" fmla="*/ 40 w 243"/>
                      <a:gd name="T21" fmla="*/ 121 h 228"/>
                      <a:gd name="T22" fmla="*/ 24 w 243"/>
                      <a:gd name="T23" fmla="*/ 115 h 228"/>
                      <a:gd name="T24" fmla="*/ 15 w 243"/>
                      <a:gd name="T25" fmla="*/ 98 h 228"/>
                      <a:gd name="T26" fmla="*/ 24 w 243"/>
                      <a:gd name="T27" fmla="*/ 81 h 228"/>
                      <a:gd name="T28" fmla="*/ 24 w 243"/>
                      <a:gd name="T29" fmla="*/ 65 h 228"/>
                      <a:gd name="T30" fmla="*/ 15 w 243"/>
                      <a:gd name="T31" fmla="*/ 65 h 228"/>
                      <a:gd name="T32" fmla="*/ 8 w 243"/>
                      <a:gd name="T33" fmla="*/ 49 h 228"/>
                      <a:gd name="T34" fmla="*/ 0 w 243"/>
                      <a:gd name="T35" fmla="*/ 9 h 228"/>
                      <a:gd name="T36" fmla="*/ 8 w 243"/>
                      <a:gd name="T37" fmla="*/ 0 h 228"/>
                      <a:gd name="T38" fmla="*/ 15 w 243"/>
                      <a:gd name="T39" fmla="*/ 16 h 228"/>
                      <a:gd name="T40" fmla="*/ 24 w 243"/>
                      <a:gd name="T41" fmla="*/ 16 h 228"/>
                      <a:gd name="T42" fmla="*/ 31 w 243"/>
                      <a:gd name="T43" fmla="*/ 16 h 228"/>
                      <a:gd name="T44" fmla="*/ 48 w 243"/>
                      <a:gd name="T45" fmla="*/ 9 h 228"/>
                      <a:gd name="T46" fmla="*/ 56 w 243"/>
                      <a:gd name="T47" fmla="*/ 9 h 228"/>
                      <a:gd name="T48" fmla="*/ 48 w 243"/>
                      <a:gd name="T49" fmla="*/ 16 h 228"/>
                      <a:gd name="T50" fmla="*/ 65 w 243"/>
                      <a:gd name="T51" fmla="*/ 25 h 228"/>
                      <a:gd name="T52" fmla="*/ 65 w 243"/>
                      <a:gd name="T53" fmla="*/ 41 h 228"/>
                      <a:gd name="T54" fmla="*/ 96 w 243"/>
                      <a:gd name="T55" fmla="*/ 58 h 228"/>
                      <a:gd name="T56" fmla="*/ 130 w 243"/>
                      <a:gd name="T57" fmla="*/ 58 h 228"/>
                      <a:gd name="T58" fmla="*/ 130 w 243"/>
                      <a:gd name="T59" fmla="*/ 41 h 228"/>
                      <a:gd name="T60" fmla="*/ 145 w 243"/>
                      <a:gd name="T61" fmla="*/ 33 h 228"/>
                      <a:gd name="T62" fmla="*/ 170 w 243"/>
                      <a:gd name="T63" fmla="*/ 33 h 228"/>
                      <a:gd name="T64" fmla="*/ 219 w 243"/>
                      <a:gd name="T65" fmla="*/ 58 h 228"/>
                      <a:gd name="T66" fmla="*/ 219 w 243"/>
                      <a:gd name="T67" fmla="*/ 65 h 228"/>
                      <a:gd name="T68" fmla="*/ 219 w 243"/>
                      <a:gd name="T69" fmla="*/ 73 h 228"/>
                      <a:gd name="T70" fmla="*/ 219 w 243"/>
                      <a:gd name="T71" fmla="*/ 81 h 228"/>
                      <a:gd name="T72" fmla="*/ 210 w 243"/>
                      <a:gd name="T73" fmla="*/ 98 h 228"/>
                      <a:gd name="T74" fmla="*/ 210 w 243"/>
                      <a:gd name="T75" fmla="*/ 130 h 228"/>
                      <a:gd name="T76" fmla="*/ 227 w 243"/>
                      <a:gd name="T77" fmla="*/ 139 h 228"/>
                      <a:gd name="T78" fmla="*/ 227 w 243"/>
                      <a:gd name="T79" fmla="*/ 146 h 228"/>
                      <a:gd name="T80" fmla="*/ 219 w 243"/>
                      <a:gd name="T81" fmla="*/ 162 h 228"/>
                      <a:gd name="T82" fmla="*/ 227 w 243"/>
                      <a:gd name="T83" fmla="*/ 178 h 228"/>
                      <a:gd name="T84" fmla="*/ 235 w 243"/>
                      <a:gd name="T85" fmla="*/ 186 h 228"/>
                      <a:gd name="T86" fmla="*/ 242 w 243"/>
                      <a:gd name="T87" fmla="*/ 202 h 228"/>
                      <a:gd name="T88" fmla="*/ 227 w 243"/>
                      <a:gd name="T89" fmla="*/ 211 h 228"/>
                      <a:gd name="T90" fmla="*/ 227 w 243"/>
                      <a:gd name="T91" fmla="*/ 22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3" h="228">
                        <a:moveTo>
                          <a:pt x="227" y="227"/>
                        </a:moveTo>
                        <a:lnTo>
                          <a:pt x="170" y="218"/>
                        </a:lnTo>
                        <a:lnTo>
                          <a:pt x="162" y="202"/>
                        </a:lnTo>
                        <a:lnTo>
                          <a:pt x="137" y="211"/>
                        </a:lnTo>
                        <a:lnTo>
                          <a:pt x="121" y="211"/>
                        </a:lnTo>
                        <a:lnTo>
                          <a:pt x="96" y="186"/>
                        </a:lnTo>
                        <a:lnTo>
                          <a:pt x="80" y="162"/>
                        </a:lnTo>
                        <a:lnTo>
                          <a:pt x="65" y="155"/>
                        </a:lnTo>
                        <a:lnTo>
                          <a:pt x="56" y="155"/>
                        </a:lnTo>
                        <a:lnTo>
                          <a:pt x="48" y="146"/>
                        </a:lnTo>
                        <a:lnTo>
                          <a:pt x="40" y="121"/>
                        </a:lnTo>
                        <a:lnTo>
                          <a:pt x="24" y="115"/>
                        </a:lnTo>
                        <a:lnTo>
                          <a:pt x="15" y="98"/>
                        </a:lnTo>
                        <a:lnTo>
                          <a:pt x="24" y="81"/>
                        </a:lnTo>
                        <a:lnTo>
                          <a:pt x="24" y="65"/>
                        </a:lnTo>
                        <a:lnTo>
                          <a:pt x="15" y="65"/>
                        </a:lnTo>
                        <a:lnTo>
                          <a:pt x="8" y="49"/>
                        </a:lnTo>
                        <a:lnTo>
                          <a:pt x="0" y="9"/>
                        </a:lnTo>
                        <a:lnTo>
                          <a:pt x="8" y="0"/>
                        </a:lnTo>
                        <a:lnTo>
                          <a:pt x="15" y="16"/>
                        </a:lnTo>
                        <a:lnTo>
                          <a:pt x="24" y="16"/>
                        </a:lnTo>
                        <a:lnTo>
                          <a:pt x="31" y="16"/>
                        </a:lnTo>
                        <a:lnTo>
                          <a:pt x="48" y="9"/>
                        </a:lnTo>
                        <a:lnTo>
                          <a:pt x="56" y="9"/>
                        </a:lnTo>
                        <a:lnTo>
                          <a:pt x="48" y="16"/>
                        </a:lnTo>
                        <a:lnTo>
                          <a:pt x="65" y="25"/>
                        </a:lnTo>
                        <a:lnTo>
                          <a:pt x="65" y="41"/>
                        </a:lnTo>
                        <a:lnTo>
                          <a:pt x="96" y="58"/>
                        </a:lnTo>
                        <a:lnTo>
                          <a:pt x="130" y="58"/>
                        </a:lnTo>
                        <a:lnTo>
                          <a:pt x="130" y="41"/>
                        </a:lnTo>
                        <a:lnTo>
                          <a:pt x="145" y="33"/>
                        </a:lnTo>
                        <a:lnTo>
                          <a:pt x="170" y="33"/>
                        </a:lnTo>
                        <a:lnTo>
                          <a:pt x="219" y="58"/>
                        </a:lnTo>
                        <a:lnTo>
                          <a:pt x="219" y="65"/>
                        </a:lnTo>
                        <a:lnTo>
                          <a:pt x="219" y="73"/>
                        </a:lnTo>
                        <a:lnTo>
                          <a:pt x="219" y="81"/>
                        </a:lnTo>
                        <a:lnTo>
                          <a:pt x="210" y="98"/>
                        </a:lnTo>
                        <a:lnTo>
                          <a:pt x="210" y="130"/>
                        </a:lnTo>
                        <a:lnTo>
                          <a:pt x="227" y="139"/>
                        </a:lnTo>
                        <a:lnTo>
                          <a:pt x="227" y="146"/>
                        </a:lnTo>
                        <a:lnTo>
                          <a:pt x="219" y="162"/>
                        </a:lnTo>
                        <a:lnTo>
                          <a:pt x="227" y="178"/>
                        </a:lnTo>
                        <a:lnTo>
                          <a:pt x="235" y="186"/>
                        </a:lnTo>
                        <a:lnTo>
                          <a:pt x="242" y="202"/>
                        </a:lnTo>
                        <a:lnTo>
                          <a:pt x="227" y="211"/>
                        </a:lnTo>
                        <a:lnTo>
                          <a:pt x="227" y="227"/>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53" name="Freeform 12"/>
                  <p:cNvSpPr>
                    <a:spLocks/>
                  </p:cNvSpPr>
                  <p:nvPr/>
                </p:nvSpPr>
                <p:spPr bwMode="gray">
                  <a:xfrm>
                    <a:off x="6184609" y="4114748"/>
                    <a:ext cx="212384" cy="100074"/>
                  </a:xfrm>
                  <a:custGeom>
                    <a:avLst/>
                    <a:gdLst>
                      <a:gd name="T0" fmla="*/ 137 w 138"/>
                      <a:gd name="T1" fmla="*/ 15 h 66"/>
                      <a:gd name="T2" fmla="*/ 137 w 138"/>
                      <a:gd name="T3" fmla="*/ 24 h 66"/>
                      <a:gd name="T4" fmla="*/ 112 w 138"/>
                      <a:gd name="T5" fmla="*/ 40 h 66"/>
                      <a:gd name="T6" fmla="*/ 95 w 138"/>
                      <a:gd name="T7" fmla="*/ 40 h 66"/>
                      <a:gd name="T8" fmla="*/ 87 w 138"/>
                      <a:gd name="T9" fmla="*/ 49 h 66"/>
                      <a:gd name="T10" fmla="*/ 71 w 138"/>
                      <a:gd name="T11" fmla="*/ 49 h 66"/>
                      <a:gd name="T12" fmla="*/ 55 w 138"/>
                      <a:gd name="T13" fmla="*/ 56 h 66"/>
                      <a:gd name="T14" fmla="*/ 55 w 138"/>
                      <a:gd name="T15" fmla="*/ 65 h 66"/>
                      <a:gd name="T16" fmla="*/ 31 w 138"/>
                      <a:gd name="T17" fmla="*/ 65 h 66"/>
                      <a:gd name="T18" fmla="*/ 22 w 138"/>
                      <a:gd name="T19" fmla="*/ 65 h 66"/>
                      <a:gd name="T20" fmla="*/ 0 w 138"/>
                      <a:gd name="T21" fmla="*/ 65 h 66"/>
                      <a:gd name="T22" fmla="*/ 0 w 138"/>
                      <a:gd name="T23" fmla="*/ 56 h 66"/>
                      <a:gd name="T24" fmla="*/ 15 w 138"/>
                      <a:gd name="T25" fmla="*/ 56 h 66"/>
                      <a:gd name="T26" fmla="*/ 15 w 138"/>
                      <a:gd name="T27" fmla="*/ 49 h 66"/>
                      <a:gd name="T28" fmla="*/ 31 w 138"/>
                      <a:gd name="T29" fmla="*/ 49 h 66"/>
                      <a:gd name="T30" fmla="*/ 46 w 138"/>
                      <a:gd name="T31" fmla="*/ 40 h 66"/>
                      <a:gd name="T32" fmla="*/ 31 w 138"/>
                      <a:gd name="T33" fmla="*/ 32 h 66"/>
                      <a:gd name="T34" fmla="*/ 22 w 138"/>
                      <a:gd name="T35" fmla="*/ 32 h 66"/>
                      <a:gd name="T36" fmla="*/ 6 w 138"/>
                      <a:gd name="T37" fmla="*/ 32 h 66"/>
                      <a:gd name="T38" fmla="*/ 22 w 138"/>
                      <a:gd name="T39" fmla="*/ 15 h 66"/>
                      <a:gd name="T40" fmla="*/ 15 w 138"/>
                      <a:gd name="T41" fmla="*/ 15 h 66"/>
                      <a:gd name="T42" fmla="*/ 22 w 138"/>
                      <a:gd name="T43" fmla="*/ 9 h 66"/>
                      <a:gd name="T44" fmla="*/ 46 w 138"/>
                      <a:gd name="T45" fmla="*/ 15 h 66"/>
                      <a:gd name="T46" fmla="*/ 46 w 138"/>
                      <a:gd name="T47" fmla="*/ 9 h 66"/>
                      <a:gd name="T48" fmla="*/ 55 w 138"/>
                      <a:gd name="T49" fmla="*/ 0 h 66"/>
                      <a:gd name="T50" fmla="*/ 71 w 138"/>
                      <a:gd name="T51" fmla="*/ 9 h 66"/>
                      <a:gd name="T52" fmla="*/ 120 w 138"/>
                      <a:gd name="T53" fmla="*/ 9 h 66"/>
                      <a:gd name="T54" fmla="*/ 137 w 138"/>
                      <a:gd name="T55" fmla="*/ 1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8" h="66">
                        <a:moveTo>
                          <a:pt x="137" y="15"/>
                        </a:moveTo>
                        <a:lnTo>
                          <a:pt x="137" y="24"/>
                        </a:lnTo>
                        <a:lnTo>
                          <a:pt x="112" y="40"/>
                        </a:lnTo>
                        <a:lnTo>
                          <a:pt x="95" y="40"/>
                        </a:lnTo>
                        <a:lnTo>
                          <a:pt x="87" y="49"/>
                        </a:lnTo>
                        <a:lnTo>
                          <a:pt x="71" y="49"/>
                        </a:lnTo>
                        <a:lnTo>
                          <a:pt x="55" y="56"/>
                        </a:lnTo>
                        <a:lnTo>
                          <a:pt x="55" y="65"/>
                        </a:lnTo>
                        <a:lnTo>
                          <a:pt x="31" y="65"/>
                        </a:lnTo>
                        <a:lnTo>
                          <a:pt x="22" y="65"/>
                        </a:lnTo>
                        <a:lnTo>
                          <a:pt x="0" y="65"/>
                        </a:lnTo>
                        <a:lnTo>
                          <a:pt x="0" y="56"/>
                        </a:lnTo>
                        <a:lnTo>
                          <a:pt x="15" y="56"/>
                        </a:lnTo>
                        <a:lnTo>
                          <a:pt x="15" y="49"/>
                        </a:lnTo>
                        <a:lnTo>
                          <a:pt x="31" y="49"/>
                        </a:lnTo>
                        <a:lnTo>
                          <a:pt x="46" y="40"/>
                        </a:lnTo>
                        <a:lnTo>
                          <a:pt x="31" y="32"/>
                        </a:lnTo>
                        <a:lnTo>
                          <a:pt x="22" y="32"/>
                        </a:lnTo>
                        <a:lnTo>
                          <a:pt x="6" y="32"/>
                        </a:lnTo>
                        <a:lnTo>
                          <a:pt x="22" y="15"/>
                        </a:lnTo>
                        <a:lnTo>
                          <a:pt x="15" y="15"/>
                        </a:lnTo>
                        <a:lnTo>
                          <a:pt x="22" y="9"/>
                        </a:lnTo>
                        <a:lnTo>
                          <a:pt x="46" y="15"/>
                        </a:lnTo>
                        <a:lnTo>
                          <a:pt x="46" y="9"/>
                        </a:lnTo>
                        <a:lnTo>
                          <a:pt x="55" y="0"/>
                        </a:lnTo>
                        <a:lnTo>
                          <a:pt x="71" y="9"/>
                        </a:lnTo>
                        <a:lnTo>
                          <a:pt x="120" y="9"/>
                        </a:lnTo>
                        <a:lnTo>
                          <a:pt x="137" y="15"/>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754" name="Freeform 13"/>
                  <p:cNvSpPr>
                    <a:spLocks/>
                  </p:cNvSpPr>
                  <p:nvPr/>
                </p:nvSpPr>
                <p:spPr bwMode="gray">
                  <a:xfrm>
                    <a:off x="5844795" y="4128682"/>
                    <a:ext cx="289614" cy="182414"/>
                  </a:xfrm>
                  <a:custGeom>
                    <a:avLst/>
                    <a:gdLst>
                      <a:gd name="T0" fmla="*/ 179 w 188"/>
                      <a:gd name="T1" fmla="*/ 96 h 121"/>
                      <a:gd name="T2" fmla="*/ 171 w 188"/>
                      <a:gd name="T3" fmla="*/ 88 h 121"/>
                      <a:gd name="T4" fmla="*/ 171 w 188"/>
                      <a:gd name="T5" fmla="*/ 96 h 121"/>
                      <a:gd name="T6" fmla="*/ 162 w 188"/>
                      <a:gd name="T7" fmla="*/ 96 h 121"/>
                      <a:gd name="T8" fmla="*/ 155 w 188"/>
                      <a:gd name="T9" fmla="*/ 112 h 121"/>
                      <a:gd name="T10" fmla="*/ 137 w 188"/>
                      <a:gd name="T11" fmla="*/ 112 h 121"/>
                      <a:gd name="T12" fmla="*/ 137 w 188"/>
                      <a:gd name="T13" fmla="*/ 120 h 121"/>
                      <a:gd name="T14" fmla="*/ 114 w 188"/>
                      <a:gd name="T15" fmla="*/ 120 h 121"/>
                      <a:gd name="T16" fmla="*/ 114 w 188"/>
                      <a:gd name="T17" fmla="*/ 112 h 121"/>
                      <a:gd name="T18" fmla="*/ 114 w 188"/>
                      <a:gd name="T19" fmla="*/ 105 h 121"/>
                      <a:gd name="T20" fmla="*/ 65 w 188"/>
                      <a:gd name="T21" fmla="*/ 80 h 121"/>
                      <a:gd name="T22" fmla="*/ 40 w 188"/>
                      <a:gd name="T23" fmla="*/ 80 h 121"/>
                      <a:gd name="T24" fmla="*/ 25 w 188"/>
                      <a:gd name="T25" fmla="*/ 88 h 121"/>
                      <a:gd name="T26" fmla="*/ 25 w 188"/>
                      <a:gd name="T27" fmla="*/ 63 h 121"/>
                      <a:gd name="T28" fmla="*/ 16 w 188"/>
                      <a:gd name="T29" fmla="*/ 63 h 121"/>
                      <a:gd name="T30" fmla="*/ 16 w 188"/>
                      <a:gd name="T31" fmla="*/ 47 h 121"/>
                      <a:gd name="T32" fmla="*/ 9 w 188"/>
                      <a:gd name="T33" fmla="*/ 47 h 121"/>
                      <a:gd name="T34" fmla="*/ 9 w 188"/>
                      <a:gd name="T35" fmla="*/ 40 h 121"/>
                      <a:gd name="T36" fmla="*/ 25 w 188"/>
                      <a:gd name="T37" fmla="*/ 40 h 121"/>
                      <a:gd name="T38" fmla="*/ 32 w 188"/>
                      <a:gd name="T39" fmla="*/ 31 h 121"/>
                      <a:gd name="T40" fmla="*/ 16 w 188"/>
                      <a:gd name="T41" fmla="*/ 15 h 121"/>
                      <a:gd name="T42" fmla="*/ 9 w 188"/>
                      <a:gd name="T43" fmla="*/ 15 h 121"/>
                      <a:gd name="T44" fmla="*/ 9 w 188"/>
                      <a:gd name="T45" fmla="*/ 31 h 121"/>
                      <a:gd name="T46" fmla="*/ 0 w 188"/>
                      <a:gd name="T47" fmla="*/ 15 h 121"/>
                      <a:gd name="T48" fmla="*/ 25 w 188"/>
                      <a:gd name="T49" fmla="*/ 6 h 121"/>
                      <a:gd name="T50" fmla="*/ 40 w 188"/>
                      <a:gd name="T51" fmla="*/ 23 h 121"/>
                      <a:gd name="T52" fmla="*/ 49 w 188"/>
                      <a:gd name="T53" fmla="*/ 23 h 121"/>
                      <a:gd name="T54" fmla="*/ 57 w 188"/>
                      <a:gd name="T55" fmla="*/ 23 h 121"/>
                      <a:gd name="T56" fmla="*/ 57 w 188"/>
                      <a:gd name="T57" fmla="*/ 15 h 121"/>
                      <a:gd name="T58" fmla="*/ 74 w 188"/>
                      <a:gd name="T59" fmla="*/ 6 h 121"/>
                      <a:gd name="T60" fmla="*/ 81 w 188"/>
                      <a:gd name="T61" fmla="*/ 6 h 121"/>
                      <a:gd name="T62" fmla="*/ 74 w 188"/>
                      <a:gd name="T63" fmla="*/ 0 h 121"/>
                      <a:gd name="T64" fmla="*/ 81 w 188"/>
                      <a:gd name="T65" fmla="*/ 0 h 121"/>
                      <a:gd name="T66" fmla="*/ 97 w 188"/>
                      <a:gd name="T67" fmla="*/ 6 h 121"/>
                      <a:gd name="T68" fmla="*/ 97 w 188"/>
                      <a:gd name="T69" fmla="*/ 23 h 121"/>
                      <a:gd name="T70" fmla="*/ 122 w 188"/>
                      <a:gd name="T71" fmla="*/ 23 h 121"/>
                      <a:gd name="T72" fmla="*/ 130 w 188"/>
                      <a:gd name="T73" fmla="*/ 47 h 121"/>
                      <a:gd name="T74" fmla="*/ 171 w 188"/>
                      <a:gd name="T75" fmla="*/ 72 h 121"/>
                      <a:gd name="T76" fmla="*/ 187 w 188"/>
                      <a:gd name="T77" fmla="*/ 80 h 121"/>
                      <a:gd name="T78" fmla="*/ 179 w 188"/>
                      <a:gd name="T79" fmla="*/ 9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8" h="121">
                        <a:moveTo>
                          <a:pt x="179" y="96"/>
                        </a:moveTo>
                        <a:lnTo>
                          <a:pt x="171" y="88"/>
                        </a:lnTo>
                        <a:lnTo>
                          <a:pt x="171" y="96"/>
                        </a:lnTo>
                        <a:lnTo>
                          <a:pt x="162" y="96"/>
                        </a:lnTo>
                        <a:lnTo>
                          <a:pt x="155" y="112"/>
                        </a:lnTo>
                        <a:lnTo>
                          <a:pt x="137" y="112"/>
                        </a:lnTo>
                        <a:lnTo>
                          <a:pt x="137" y="120"/>
                        </a:lnTo>
                        <a:lnTo>
                          <a:pt x="114" y="120"/>
                        </a:lnTo>
                        <a:lnTo>
                          <a:pt x="114" y="112"/>
                        </a:lnTo>
                        <a:lnTo>
                          <a:pt x="114" y="105"/>
                        </a:lnTo>
                        <a:lnTo>
                          <a:pt x="65" y="80"/>
                        </a:lnTo>
                        <a:lnTo>
                          <a:pt x="40" y="80"/>
                        </a:lnTo>
                        <a:lnTo>
                          <a:pt x="25" y="88"/>
                        </a:lnTo>
                        <a:lnTo>
                          <a:pt x="25" y="63"/>
                        </a:lnTo>
                        <a:lnTo>
                          <a:pt x="16" y="63"/>
                        </a:lnTo>
                        <a:lnTo>
                          <a:pt x="16" y="47"/>
                        </a:lnTo>
                        <a:lnTo>
                          <a:pt x="9" y="47"/>
                        </a:lnTo>
                        <a:lnTo>
                          <a:pt x="9" y="40"/>
                        </a:lnTo>
                        <a:lnTo>
                          <a:pt x="25" y="40"/>
                        </a:lnTo>
                        <a:lnTo>
                          <a:pt x="32" y="31"/>
                        </a:lnTo>
                        <a:lnTo>
                          <a:pt x="16" y="15"/>
                        </a:lnTo>
                        <a:lnTo>
                          <a:pt x="9" y="15"/>
                        </a:lnTo>
                        <a:lnTo>
                          <a:pt x="9" y="31"/>
                        </a:lnTo>
                        <a:lnTo>
                          <a:pt x="0" y="15"/>
                        </a:lnTo>
                        <a:lnTo>
                          <a:pt x="25" y="6"/>
                        </a:lnTo>
                        <a:lnTo>
                          <a:pt x="40" y="23"/>
                        </a:lnTo>
                        <a:lnTo>
                          <a:pt x="49" y="23"/>
                        </a:lnTo>
                        <a:lnTo>
                          <a:pt x="57" y="23"/>
                        </a:lnTo>
                        <a:lnTo>
                          <a:pt x="57" y="15"/>
                        </a:lnTo>
                        <a:lnTo>
                          <a:pt x="74" y="6"/>
                        </a:lnTo>
                        <a:lnTo>
                          <a:pt x="81" y="6"/>
                        </a:lnTo>
                        <a:lnTo>
                          <a:pt x="74" y="0"/>
                        </a:lnTo>
                        <a:lnTo>
                          <a:pt x="81" y="0"/>
                        </a:lnTo>
                        <a:lnTo>
                          <a:pt x="97" y="6"/>
                        </a:lnTo>
                        <a:lnTo>
                          <a:pt x="97" y="23"/>
                        </a:lnTo>
                        <a:lnTo>
                          <a:pt x="122" y="23"/>
                        </a:lnTo>
                        <a:lnTo>
                          <a:pt x="130" y="47"/>
                        </a:lnTo>
                        <a:lnTo>
                          <a:pt x="171" y="72"/>
                        </a:lnTo>
                        <a:lnTo>
                          <a:pt x="187" y="80"/>
                        </a:lnTo>
                        <a:lnTo>
                          <a:pt x="179" y="96"/>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55" name="Freeform 14"/>
                  <p:cNvSpPr>
                    <a:spLocks/>
                  </p:cNvSpPr>
                  <p:nvPr/>
                </p:nvSpPr>
                <p:spPr bwMode="gray">
                  <a:xfrm>
                    <a:off x="5920738" y="4052677"/>
                    <a:ext cx="337240" cy="222950"/>
                  </a:xfrm>
                  <a:custGeom>
                    <a:avLst/>
                    <a:gdLst>
                      <a:gd name="T0" fmla="*/ 130 w 219"/>
                      <a:gd name="T1" fmla="*/ 146 h 147"/>
                      <a:gd name="T2" fmla="*/ 147 w 219"/>
                      <a:gd name="T3" fmla="*/ 146 h 147"/>
                      <a:gd name="T4" fmla="*/ 153 w 219"/>
                      <a:gd name="T5" fmla="*/ 130 h 147"/>
                      <a:gd name="T6" fmla="*/ 153 w 219"/>
                      <a:gd name="T7" fmla="*/ 113 h 147"/>
                      <a:gd name="T8" fmla="*/ 147 w 219"/>
                      <a:gd name="T9" fmla="*/ 106 h 147"/>
                      <a:gd name="T10" fmla="*/ 162 w 219"/>
                      <a:gd name="T11" fmla="*/ 106 h 147"/>
                      <a:gd name="T12" fmla="*/ 172 w 219"/>
                      <a:gd name="T13" fmla="*/ 90 h 147"/>
                      <a:gd name="T14" fmla="*/ 172 w 219"/>
                      <a:gd name="T15" fmla="*/ 81 h 147"/>
                      <a:gd name="T16" fmla="*/ 187 w 219"/>
                      <a:gd name="T17" fmla="*/ 81 h 147"/>
                      <a:gd name="T18" fmla="*/ 187 w 219"/>
                      <a:gd name="T19" fmla="*/ 90 h 147"/>
                      <a:gd name="T20" fmla="*/ 203 w 219"/>
                      <a:gd name="T21" fmla="*/ 90 h 147"/>
                      <a:gd name="T22" fmla="*/ 218 w 219"/>
                      <a:gd name="T23" fmla="*/ 81 h 147"/>
                      <a:gd name="T24" fmla="*/ 203 w 219"/>
                      <a:gd name="T25" fmla="*/ 73 h 147"/>
                      <a:gd name="T26" fmla="*/ 194 w 219"/>
                      <a:gd name="T27" fmla="*/ 73 h 147"/>
                      <a:gd name="T28" fmla="*/ 178 w 219"/>
                      <a:gd name="T29" fmla="*/ 73 h 147"/>
                      <a:gd name="T30" fmla="*/ 194 w 219"/>
                      <a:gd name="T31" fmla="*/ 56 h 147"/>
                      <a:gd name="T32" fmla="*/ 187 w 219"/>
                      <a:gd name="T33" fmla="*/ 56 h 147"/>
                      <a:gd name="T34" fmla="*/ 162 w 219"/>
                      <a:gd name="T35" fmla="*/ 81 h 147"/>
                      <a:gd name="T36" fmla="*/ 153 w 219"/>
                      <a:gd name="T37" fmla="*/ 73 h 147"/>
                      <a:gd name="T38" fmla="*/ 138 w 219"/>
                      <a:gd name="T39" fmla="*/ 73 h 147"/>
                      <a:gd name="T40" fmla="*/ 138 w 219"/>
                      <a:gd name="T41" fmla="*/ 65 h 147"/>
                      <a:gd name="T42" fmla="*/ 130 w 219"/>
                      <a:gd name="T43" fmla="*/ 65 h 147"/>
                      <a:gd name="T44" fmla="*/ 130 w 219"/>
                      <a:gd name="T45" fmla="*/ 50 h 147"/>
                      <a:gd name="T46" fmla="*/ 113 w 219"/>
                      <a:gd name="T47" fmla="*/ 31 h 147"/>
                      <a:gd name="T48" fmla="*/ 73 w 219"/>
                      <a:gd name="T49" fmla="*/ 31 h 147"/>
                      <a:gd name="T50" fmla="*/ 48 w 219"/>
                      <a:gd name="T51" fmla="*/ 9 h 147"/>
                      <a:gd name="T52" fmla="*/ 32 w 219"/>
                      <a:gd name="T53" fmla="*/ 0 h 147"/>
                      <a:gd name="T54" fmla="*/ 0 w 219"/>
                      <a:gd name="T55" fmla="*/ 9 h 147"/>
                      <a:gd name="T56" fmla="*/ 0 w 219"/>
                      <a:gd name="T57" fmla="*/ 73 h 147"/>
                      <a:gd name="T58" fmla="*/ 8 w 219"/>
                      <a:gd name="T59" fmla="*/ 73 h 147"/>
                      <a:gd name="T60" fmla="*/ 8 w 219"/>
                      <a:gd name="T61" fmla="*/ 65 h 147"/>
                      <a:gd name="T62" fmla="*/ 25 w 219"/>
                      <a:gd name="T63" fmla="*/ 56 h 147"/>
                      <a:gd name="T64" fmla="*/ 32 w 219"/>
                      <a:gd name="T65" fmla="*/ 56 h 147"/>
                      <a:gd name="T66" fmla="*/ 25 w 219"/>
                      <a:gd name="T67" fmla="*/ 50 h 147"/>
                      <a:gd name="T68" fmla="*/ 32 w 219"/>
                      <a:gd name="T69" fmla="*/ 50 h 147"/>
                      <a:gd name="T70" fmla="*/ 48 w 219"/>
                      <a:gd name="T71" fmla="*/ 56 h 147"/>
                      <a:gd name="T72" fmla="*/ 48 w 219"/>
                      <a:gd name="T73" fmla="*/ 73 h 147"/>
                      <a:gd name="T74" fmla="*/ 73 w 219"/>
                      <a:gd name="T75" fmla="*/ 73 h 147"/>
                      <a:gd name="T76" fmla="*/ 81 w 219"/>
                      <a:gd name="T77" fmla="*/ 97 h 147"/>
                      <a:gd name="T78" fmla="*/ 122 w 219"/>
                      <a:gd name="T79" fmla="*/ 122 h 147"/>
                      <a:gd name="T80" fmla="*/ 138 w 219"/>
                      <a:gd name="T81" fmla="*/ 130 h 147"/>
                      <a:gd name="T82" fmla="*/ 130 w 219"/>
                      <a:gd name="T83" fmla="*/ 14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9" h="147">
                        <a:moveTo>
                          <a:pt x="130" y="146"/>
                        </a:moveTo>
                        <a:lnTo>
                          <a:pt x="147" y="146"/>
                        </a:lnTo>
                        <a:lnTo>
                          <a:pt x="153" y="130"/>
                        </a:lnTo>
                        <a:lnTo>
                          <a:pt x="153" y="113"/>
                        </a:lnTo>
                        <a:lnTo>
                          <a:pt x="147" y="106"/>
                        </a:lnTo>
                        <a:lnTo>
                          <a:pt x="162" y="106"/>
                        </a:lnTo>
                        <a:lnTo>
                          <a:pt x="172" y="90"/>
                        </a:lnTo>
                        <a:lnTo>
                          <a:pt x="172" y="81"/>
                        </a:lnTo>
                        <a:lnTo>
                          <a:pt x="187" y="81"/>
                        </a:lnTo>
                        <a:lnTo>
                          <a:pt x="187" y="90"/>
                        </a:lnTo>
                        <a:lnTo>
                          <a:pt x="203" y="90"/>
                        </a:lnTo>
                        <a:lnTo>
                          <a:pt x="218" y="81"/>
                        </a:lnTo>
                        <a:lnTo>
                          <a:pt x="203" y="73"/>
                        </a:lnTo>
                        <a:lnTo>
                          <a:pt x="194" y="73"/>
                        </a:lnTo>
                        <a:lnTo>
                          <a:pt x="178" y="73"/>
                        </a:lnTo>
                        <a:lnTo>
                          <a:pt x="194" y="56"/>
                        </a:lnTo>
                        <a:lnTo>
                          <a:pt x="187" y="56"/>
                        </a:lnTo>
                        <a:lnTo>
                          <a:pt x="162" y="81"/>
                        </a:lnTo>
                        <a:lnTo>
                          <a:pt x="153" y="73"/>
                        </a:lnTo>
                        <a:lnTo>
                          <a:pt x="138" y="73"/>
                        </a:lnTo>
                        <a:lnTo>
                          <a:pt x="138" y="65"/>
                        </a:lnTo>
                        <a:lnTo>
                          <a:pt x="130" y="65"/>
                        </a:lnTo>
                        <a:lnTo>
                          <a:pt x="130" y="50"/>
                        </a:lnTo>
                        <a:lnTo>
                          <a:pt x="113" y="31"/>
                        </a:lnTo>
                        <a:lnTo>
                          <a:pt x="73" y="31"/>
                        </a:lnTo>
                        <a:lnTo>
                          <a:pt x="48" y="9"/>
                        </a:lnTo>
                        <a:lnTo>
                          <a:pt x="32" y="0"/>
                        </a:lnTo>
                        <a:lnTo>
                          <a:pt x="0" y="9"/>
                        </a:lnTo>
                        <a:lnTo>
                          <a:pt x="0" y="73"/>
                        </a:lnTo>
                        <a:lnTo>
                          <a:pt x="8" y="73"/>
                        </a:lnTo>
                        <a:lnTo>
                          <a:pt x="8" y="65"/>
                        </a:lnTo>
                        <a:lnTo>
                          <a:pt x="25" y="56"/>
                        </a:lnTo>
                        <a:lnTo>
                          <a:pt x="32" y="56"/>
                        </a:lnTo>
                        <a:lnTo>
                          <a:pt x="25" y="50"/>
                        </a:lnTo>
                        <a:lnTo>
                          <a:pt x="32" y="50"/>
                        </a:lnTo>
                        <a:lnTo>
                          <a:pt x="48" y="56"/>
                        </a:lnTo>
                        <a:lnTo>
                          <a:pt x="48" y="73"/>
                        </a:lnTo>
                        <a:lnTo>
                          <a:pt x="73" y="73"/>
                        </a:lnTo>
                        <a:lnTo>
                          <a:pt x="81" y="97"/>
                        </a:lnTo>
                        <a:lnTo>
                          <a:pt x="122" y="122"/>
                        </a:lnTo>
                        <a:lnTo>
                          <a:pt x="138" y="130"/>
                        </a:lnTo>
                        <a:lnTo>
                          <a:pt x="130" y="146"/>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756" name="Freeform 15"/>
                  <p:cNvSpPr>
                    <a:spLocks/>
                  </p:cNvSpPr>
                  <p:nvPr/>
                </p:nvSpPr>
                <p:spPr bwMode="gray">
                  <a:xfrm>
                    <a:off x="5731524" y="3760056"/>
                    <a:ext cx="813493" cy="416764"/>
                  </a:xfrm>
                  <a:custGeom>
                    <a:avLst/>
                    <a:gdLst>
                      <a:gd name="T0" fmla="*/ 504 w 529"/>
                      <a:gd name="T1" fmla="*/ 144 h 275"/>
                      <a:gd name="T2" fmla="*/ 487 w 529"/>
                      <a:gd name="T3" fmla="*/ 169 h 275"/>
                      <a:gd name="T4" fmla="*/ 456 w 529"/>
                      <a:gd name="T5" fmla="*/ 202 h 275"/>
                      <a:gd name="T6" fmla="*/ 432 w 529"/>
                      <a:gd name="T7" fmla="*/ 209 h 275"/>
                      <a:gd name="T8" fmla="*/ 432 w 529"/>
                      <a:gd name="T9" fmla="*/ 249 h 275"/>
                      <a:gd name="T10" fmla="*/ 366 w 529"/>
                      <a:gd name="T11" fmla="*/ 243 h 275"/>
                      <a:gd name="T12" fmla="*/ 341 w 529"/>
                      <a:gd name="T13" fmla="*/ 243 h 275"/>
                      <a:gd name="T14" fmla="*/ 317 w 529"/>
                      <a:gd name="T15" fmla="*/ 243 h 275"/>
                      <a:gd name="T16" fmla="*/ 285 w 529"/>
                      <a:gd name="T17" fmla="*/ 274 h 275"/>
                      <a:gd name="T18" fmla="*/ 261 w 529"/>
                      <a:gd name="T19" fmla="*/ 266 h 275"/>
                      <a:gd name="T20" fmla="*/ 253 w 529"/>
                      <a:gd name="T21" fmla="*/ 258 h 275"/>
                      <a:gd name="T22" fmla="*/ 236 w 529"/>
                      <a:gd name="T23" fmla="*/ 224 h 275"/>
                      <a:gd name="T24" fmla="*/ 171 w 529"/>
                      <a:gd name="T25" fmla="*/ 202 h 275"/>
                      <a:gd name="T26" fmla="*/ 123 w 529"/>
                      <a:gd name="T27" fmla="*/ 202 h 275"/>
                      <a:gd name="T28" fmla="*/ 114 w 529"/>
                      <a:gd name="T29" fmla="*/ 266 h 275"/>
                      <a:gd name="T30" fmla="*/ 74 w 529"/>
                      <a:gd name="T31" fmla="*/ 258 h 275"/>
                      <a:gd name="T32" fmla="*/ 65 w 529"/>
                      <a:gd name="T33" fmla="*/ 243 h 275"/>
                      <a:gd name="T34" fmla="*/ 49 w 529"/>
                      <a:gd name="T35" fmla="*/ 218 h 275"/>
                      <a:gd name="T36" fmla="*/ 59 w 529"/>
                      <a:gd name="T37" fmla="*/ 209 h 275"/>
                      <a:gd name="T38" fmla="*/ 99 w 529"/>
                      <a:gd name="T39" fmla="*/ 202 h 275"/>
                      <a:gd name="T40" fmla="*/ 74 w 529"/>
                      <a:gd name="T41" fmla="*/ 169 h 275"/>
                      <a:gd name="T42" fmla="*/ 34 w 529"/>
                      <a:gd name="T43" fmla="*/ 177 h 275"/>
                      <a:gd name="T44" fmla="*/ 34 w 529"/>
                      <a:gd name="T45" fmla="*/ 169 h 275"/>
                      <a:gd name="T46" fmla="*/ 9 w 529"/>
                      <a:gd name="T47" fmla="*/ 153 h 275"/>
                      <a:gd name="T48" fmla="*/ 9 w 529"/>
                      <a:gd name="T49" fmla="*/ 96 h 275"/>
                      <a:gd name="T50" fmla="*/ 34 w 529"/>
                      <a:gd name="T51" fmla="*/ 112 h 275"/>
                      <a:gd name="T52" fmla="*/ 49 w 529"/>
                      <a:gd name="T53" fmla="*/ 72 h 275"/>
                      <a:gd name="T54" fmla="*/ 74 w 529"/>
                      <a:gd name="T55" fmla="*/ 72 h 275"/>
                      <a:gd name="T56" fmla="*/ 114 w 529"/>
                      <a:gd name="T57" fmla="*/ 96 h 275"/>
                      <a:gd name="T58" fmla="*/ 148 w 529"/>
                      <a:gd name="T59" fmla="*/ 87 h 275"/>
                      <a:gd name="T60" fmla="*/ 188 w 529"/>
                      <a:gd name="T61" fmla="*/ 96 h 275"/>
                      <a:gd name="T62" fmla="*/ 171 w 529"/>
                      <a:gd name="T63" fmla="*/ 72 h 275"/>
                      <a:gd name="T64" fmla="*/ 179 w 529"/>
                      <a:gd name="T65" fmla="*/ 56 h 275"/>
                      <a:gd name="T66" fmla="*/ 188 w 529"/>
                      <a:gd name="T67" fmla="*/ 22 h 275"/>
                      <a:gd name="T68" fmla="*/ 276 w 529"/>
                      <a:gd name="T69" fmla="*/ 7 h 275"/>
                      <a:gd name="T70" fmla="*/ 285 w 529"/>
                      <a:gd name="T71" fmla="*/ 0 h 275"/>
                      <a:gd name="T72" fmla="*/ 317 w 529"/>
                      <a:gd name="T73" fmla="*/ 16 h 275"/>
                      <a:gd name="T74" fmla="*/ 326 w 529"/>
                      <a:gd name="T75" fmla="*/ 22 h 275"/>
                      <a:gd name="T76" fmla="*/ 341 w 529"/>
                      <a:gd name="T77" fmla="*/ 40 h 275"/>
                      <a:gd name="T78" fmla="*/ 375 w 529"/>
                      <a:gd name="T79" fmla="*/ 22 h 275"/>
                      <a:gd name="T80" fmla="*/ 398 w 529"/>
                      <a:gd name="T81" fmla="*/ 40 h 275"/>
                      <a:gd name="T82" fmla="*/ 438 w 529"/>
                      <a:gd name="T83" fmla="*/ 81 h 275"/>
                      <a:gd name="T84" fmla="*/ 472 w 529"/>
                      <a:gd name="T85" fmla="*/ 87 h 275"/>
                      <a:gd name="T86" fmla="*/ 512 w 529"/>
                      <a:gd name="T87" fmla="*/ 121 h 275"/>
                      <a:gd name="T88" fmla="*/ 528 w 529"/>
                      <a:gd name="T89" fmla="*/ 12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9" h="275">
                        <a:moveTo>
                          <a:pt x="512" y="137"/>
                        </a:moveTo>
                        <a:lnTo>
                          <a:pt x="504" y="144"/>
                        </a:lnTo>
                        <a:lnTo>
                          <a:pt x="497" y="169"/>
                        </a:lnTo>
                        <a:lnTo>
                          <a:pt x="487" y="169"/>
                        </a:lnTo>
                        <a:lnTo>
                          <a:pt x="463" y="169"/>
                        </a:lnTo>
                        <a:lnTo>
                          <a:pt x="456" y="202"/>
                        </a:lnTo>
                        <a:lnTo>
                          <a:pt x="432" y="202"/>
                        </a:lnTo>
                        <a:lnTo>
                          <a:pt x="432" y="209"/>
                        </a:lnTo>
                        <a:lnTo>
                          <a:pt x="438" y="243"/>
                        </a:lnTo>
                        <a:lnTo>
                          <a:pt x="432" y="249"/>
                        </a:lnTo>
                        <a:lnTo>
                          <a:pt x="415" y="243"/>
                        </a:lnTo>
                        <a:lnTo>
                          <a:pt x="366" y="243"/>
                        </a:lnTo>
                        <a:lnTo>
                          <a:pt x="350" y="234"/>
                        </a:lnTo>
                        <a:lnTo>
                          <a:pt x="341" y="243"/>
                        </a:lnTo>
                        <a:lnTo>
                          <a:pt x="341" y="249"/>
                        </a:lnTo>
                        <a:lnTo>
                          <a:pt x="317" y="243"/>
                        </a:lnTo>
                        <a:lnTo>
                          <a:pt x="310" y="249"/>
                        </a:lnTo>
                        <a:lnTo>
                          <a:pt x="285" y="274"/>
                        </a:lnTo>
                        <a:lnTo>
                          <a:pt x="276" y="266"/>
                        </a:lnTo>
                        <a:lnTo>
                          <a:pt x="261" y="266"/>
                        </a:lnTo>
                        <a:lnTo>
                          <a:pt x="261" y="258"/>
                        </a:lnTo>
                        <a:lnTo>
                          <a:pt x="253" y="258"/>
                        </a:lnTo>
                        <a:lnTo>
                          <a:pt x="253" y="243"/>
                        </a:lnTo>
                        <a:lnTo>
                          <a:pt x="236" y="224"/>
                        </a:lnTo>
                        <a:lnTo>
                          <a:pt x="196" y="224"/>
                        </a:lnTo>
                        <a:lnTo>
                          <a:pt x="171" y="202"/>
                        </a:lnTo>
                        <a:lnTo>
                          <a:pt x="155" y="193"/>
                        </a:lnTo>
                        <a:lnTo>
                          <a:pt x="123" y="202"/>
                        </a:lnTo>
                        <a:lnTo>
                          <a:pt x="123" y="266"/>
                        </a:lnTo>
                        <a:lnTo>
                          <a:pt x="114" y="266"/>
                        </a:lnTo>
                        <a:lnTo>
                          <a:pt x="99" y="249"/>
                        </a:lnTo>
                        <a:lnTo>
                          <a:pt x="74" y="258"/>
                        </a:lnTo>
                        <a:lnTo>
                          <a:pt x="74" y="243"/>
                        </a:lnTo>
                        <a:lnTo>
                          <a:pt x="65" y="243"/>
                        </a:lnTo>
                        <a:lnTo>
                          <a:pt x="59" y="218"/>
                        </a:lnTo>
                        <a:lnTo>
                          <a:pt x="49" y="218"/>
                        </a:lnTo>
                        <a:lnTo>
                          <a:pt x="65" y="218"/>
                        </a:lnTo>
                        <a:lnTo>
                          <a:pt x="59" y="209"/>
                        </a:lnTo>
                        <a:lnTo>
                          <a:pt x="65" y="202"/>
                        </a:lnTo>
                        <a:lnTo>
                          <a:pt x="99" y="202"/>
                        </a:lnTo>
                        <a:lnTo>
                          <a:pt x="90" y="177"/>
                        </a:lnTo>
                        <a:lnTo>
                          <a:pt x="74" y="169"/>
                        </a:lnTo>
                        <a:lnTo>
                          <a:pt x="59" y="161"/>
                        </a:lnTo>
                        <a:lnTo>
                          <a:pt x="34" y="177"/>
                        </a:lnTo>
                        <a:lnTo>
                          <a:pt x="25" y="177"/>
                        </a:lnTo>
                        <a:lnTo>
                          <a:pt x="34" y="169"/>
                        </a:lnTo>
                        <a:lnTo>
                          <a:pt x="25" y="153"/>
                        </a:lnTo>
                        <a:lnTo>
                          <a:pt x="9" y="153"/>
                        </a:lnTo>
                        <a:lnTo>
                          <a:pt x="0" y="137"/>
                        </a:lnTo>
                        <a:lnTo>
                          <a:pt x="9" y="96"/>
                        </a:lnTo>
                        <a:lnTo>
                          <a:pt x="25" y="112"/>
                        </a:lnTo>
                        <a:lnTo>
                          <a:pt x="34" y="112"/>
                        </a:lnTo>
                        <a:lnTo>
                          <a:pt x="25" y="96"/>
                        </a:lnTo>
                        <a:lnTo>
                          <a:pt x="49" y="72"/>
                        </a:lnTo>
                        <a:lnTo>
                          <a:pt x="65" y="81"/>
                        </a:lnTo>
                        <a:lnTo>
                          <a:pt x="74" y="72"/>
                        </a:lnTo>
                        <a:lnTo>
                          <a:pt x="90" y="81"/>
                        </a:lnTo>
                        <a:lnTo>
                          <a:pt x="114" y="96"/>
                        </a:lnTo>
                        <a:lnTo>
                          <a:pt x="131" y="87"/>
                        </a:lnTo>
                        <a:lnTo>
                          <a:pt x="148" y="87"/>
                        </a:lnTo>
                        <a:lnTo>
                          <a:pt x="155" y="96"/>
                        </a:lnTo>
                        <a:lnTo>
                          <a:pt x="188" y="96"/>
                        </a:lnTo>
                        <a:lnTo>
                          <a:pt x="196" y="81"/>
                        </a:lnTo>
                        <a:lnTo>
                          <a:pt x="171" y="72"/>
                        </a:lnTo>
                        <a:lnTo>
                          <a:pt x="188" y="63"/>
                        </a:lnTo>
                        <a:lnTo>
                          <a:pt x="179" y="56"/>
                        </a:lnTo>
                        <a:lnTo>
                          <a:pt x="188" y="47"/>
                        </a:lnTo>
                        <a:lnTo>
                          <a:pt x="188" y="22"/>
                        </a:lnTo>
                        <a:lnTo>
                          <a:pt x="204" y="32"/>
                        </a:lnTo>
                        <a:lnTo>
                          <a:pt x="276" y="7"/>
                        </a:lnTo>
                        <a:lnTo>
                          <a:pt x="276" y="0"/>
                        </a:lnTo>
                        <a:lnTo>
                          <a:pt x="285" y="0"/>
                        </a:lnTo>
                        <a:lnTo>
                          <a:pt x="310" y="0"/>
                        </a:lnTo>
                        <a:lnTo>
                          <a:pt x="317" y="16"/>
                        </a:lnTo>
                        <a:lnTo>
                          <a:pt x="317" y="22"/>
                        </a:lnTo>
                        <a:lnTo>
                          <a:pt x="326" y="22"/>
                        </a:lnTo>
                        <a:lnTo>
                          <a:pt x="341" y="32"/>
                        </a:lnTo>
                        <a:lnTo>
                          <a:pt x="341" y="40"/>
                        </a:lnTo>
                        <a:lnTo>
                          <a:pt x="358" y="40"/>
                        </a:lnTo>
                        <a:lnTo>
                          <a:pt x="375" y="22"/>
                        </a:lnTo>
                        <a:lnTo>
                          <a:pt x="390" y="16"/>
                        </a:lnTo>
                        <a:lnTo>
                          <a:pt x="398" y="40"/>
                        </a:lnTo>
                        <a:lnTo>
                          <a:pt x="432" y="96"/>
                        </a:lnTo>
                        <a:lnTo>
                          <a:pt x="438" y="81"/>
                        </a:lnTo>
                        <a:lnTo>
                          <a:pt x="447" y="96"/>
                        </a:lnTo>
                        <a:lnTo>
                          <a:pt x="472" y="87"/>
                        </a:lnTo>
                        <a:lnTo>
                          <a:pt x="497" y="112"/>
                        </a:lnTo>
                        <a:lnTo>
                          <a:pt x="512" y="121"/>
                        </a:lnTo>
                        <a:lnTo>
                          <a:pt x="512" y="112"/>
                        </a:lnTo>
                        <a:lnTo>
                          <a:pt x="528" y="129"/>
                        </a:lnTo>
                        <a:lnTo>
                          <a:pt x="512" y="137"/>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757" name="Freeform 72"/>
                  <p:cNvSpPr>
                    <a:spLocks/>
                  </p:cNvSpPr>
                  <p:nvPr/>
                </p:nvSpPr>
                <p:spPr bwMode="gray">
                  <a:xfrm>
                    <a:off x="6568186" y="4480841"/>
                    <a:ext cx="63072" cy="26602"/>
                  </a:xfrm>
                  <a:custGeom>
                    <a:avLst/>
                    <a:gdLst>
                      <a:gd name="T0" fmla="*/ 33 w 41"/>
                      <a:gd name="T1" fmla="*/ 0 h 17"/>
                      <a:gd name="T2" fmla="*/ 8 w 41"/>
                      <a:gd name="T3" fmla="*/ 0 h 17"/>
                      <a:gd name="T4" fmla="*/ 0 w 41"/>
                      <a:gd name="T5" fmla="*/ 9 h 17"/>
                      <a:gd name="T6" fmla="*/ 0 w 41"/>
                      <a:gd name="T7" fmla="*/ 16 h 17"/>
                      <a:gd name="T8" fmla="*/ 33 w 41"/>
                      <a:gd name="T9" fmla="*/ 16 h 17"/>
                      <a:gd name="T10" fmla="*/ 40 w 41"/>
                      <a:gd name="T11" fmla="*/ 16 h 17"/>
                      <a:gd name="T12" fmla="*/ 33 w 41"/>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41" h="17">
                        <a:moveTo>
                          <a:pt x="33" y="0"/>
                        </a:moveTo>
                        <a:lnTo>
                          <a:pt x="8" y="0"/>
                        </a:lnTo>
                        <a:lnTo>
                          <a:pt x="0" y="9"/>
                        </a:lnTo>
                        <a:lnTo>
                          <a:pt x="0" y="16"/>
                        </a:lnTo>
                        <a:lnTo>
                          <a:pt x="33" y="16"/>
                        </a:lnTo>
                        <a:lnTo>
                          <a:pt x="40" y="16"/>
                        </a:lnTo>
                        <a:lnTo>
                          <a:pt x="33" y="0"/>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58" name="Freeform 73"/>
                  <p:cNvSpPr>
                    <a:spLocks/>
                  </p:cNvSpPr>
                  <p:nvPr/>
                </p:nvSpPr>
                <p:spPr bwMode="gray">
                  <a:xfrm>
                    <a:off x="6568186" y="4480841"/>
                    <a:ext cx="63072" cy="26602"/>
                  </a:xfrm>
                  <a:custGeom>
                    <a:avLst/>
                    <a:gdLst>
                      <a:gd name="T0" fmla="*/ 33 w 41"/>
                      <a:gd name="T1" fmla="*/ 0 h 17"/>
                      <a:gd name="T2" fmla="*/ 8 w 41"/>
                      <a:gd name="T3" fmla="*/ 0 h 17"/>
                      <a:gd name="T4" fmla="*/ 0 w 41"/>
                      <a:gd name="T5" fmla="*/ 9 h 17"/>
                      <a:gd name="T6" fmla="*/ 0 w 41"/>
                      <a:gd name="T7" fmla="*/ 16 h 17"/>
                      <a:gd name="T8" fmla="*/ 33 w 41"/>
                      <a:gd name="T9" fmla="*/ 16 h 17"/>
                      <a:gd name="T10" fmla="*/ 40 w 41"/>
                      <a:gd name="T11" fmla="*/ 16 h 17"/>
                      <a:gd name="T12" fmla="*/ 33 w 41"/>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41" h="17">
                        <a:moveTo>
                          <a:pt x="33" y="0"/>
                        </a:moveTo>
                        <a:lnTo>
                          <a:pt x="8" y="0"/>
                        </a:lnTo>
                        <a:lnTo>
                          <a:pt x="0" y="9"/>
                        </a:lnTo>
                        <a:lnTo>
                          <a:pt x="0" y="16"/>
                        </a:lnTo>
                        <a:lnTo>
                          <a:pt x="33" y="16"/>
                        </a:lnTo>
                        <a:lnTo>
                          <a:pt x="40" y="16"/>
                        </a:lnTo>
                        <a:lnTo>
                          <a:pt x="33" y="0"/>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59" name="Freeform 74"/>
                  <p:cNvSpPr>
                    <a:spLocks/>
                  </p:cNvSpPr>
                  <p:nvPr/>
                </p:nvSpPr>
                <p:spPr bwMode="gray">
                  <a:xfrm>
                    <a:off x="6156290" y="4298428"/>
                    <a:ext cx="575366" cy="590310"/>
                  </a:xfrm>
                  <a:custGeom>
                    <a:avLst/>
                    <a:gdLst>
                      <a:gd name="T0" fmla="*/ 358 w 374"/>
                      <a:gd name="T1" fmla="*/ 105 h 390"/>
                      <a:gd name="T2" fmla="*/ 373 w 374"/>
                      <a:gd name="T3" fmla="*/ 137 h 390"/>
                      <a:gd name="T4" fmla="*/ 349 w 374"/>
                      <a:gd name="T5" fmla="*/ 146 h 390"/>
                      <a:gd name="T6" fmla="*/ 326 w 374"/>
                      <a:gd name="T7" fmla="*/ 187 h 390"/>
                      <a:gd name="T8" fmla="*/ 318 w 374"/>
                      <a:gd name="T9" fmla="*/ 211 h 390"/>
                      <a:gd name="T10" fmla="*/ 308 w 374"/>
                      <a:gd name="T11" fmla="*/ 178 h 390"/>
                      <a:gd name="T12" fmla="*/ 293 w 374"/>
                      <a:gd name="T13" fmla="*/ 187 h 390"/>
                      <a:gd name="T14" fmla="*/ 308 w 374"/>
                      <a:gd name="T15" fmla="*/ 162 h 390"/>
                      <a:gd name="T16" fmla="*/ 276 w 374"/>
                      <a:gd name="T17" fmla="*/ 146 h 390"/>
                      <a:gd name="T18" fmla="*/ 261 w 374"/>
                      <a:gd name="T19" fmla="*/ 146 h 390"/>
                      <a:gd name="T20" fmla="*/ 252 w 374"/>
                      <a:gd name="T21" fmla="*/ 170 h 390"/>
                      <a:gd name="T22" fmla="*/ 268 w 374"/>
                      <a:gd name="T23" fmla="*/ 211 h 390"/>
                      <a:gd name="T24" fmla="*/ 261 w 374"/>
                      <a:gd name="T25" fmla="*/ 202 h 390"/>
                      <a:gd name="T26" fmla="*/ 236 w 374"/>
                      <a:gd name="T27" fmla="*/ 236 h 390"/>
                      <a:gd name="T28" fmla="*/ 180 w 374"/>
                      <a:gd name="T29" fmla="*/ 276 h 390"/>
                      <a:gd name="T30" fmla="*/ 171 w 374"/>
                      <a:gd name="T31" fmla="*/ 283 h 390"/>
                      <a:gd name="T32" fmla="*/ 156 w 374"/>
                      <a:gd name="T33" fmla="*/ 292 h 390"/>
                      <a:gd name="T34" fmla="*/ 156 w 374"/>
                      <a:gd name="T35" fmla="*/ 324 h 390"/>
                      <a:gd name="T36" fmla="*/ 147 w 374"/>
                      <a:gd name="T37" fmla="*/ 364 h 390"/>
                      <a:gd name="T38" fmla="*/ 131 w 374"/>
                      <a:gd name="T39" fmla="*/ 380 h 390"/>
                      <a:gd name="T40" fmla="*/ 106 w 374"/>
                      <a:gd name="T41" fmla="*/ 380 h 390"/>
                      <a:gd name="T42" fmla="*/ 65 w 374"/>
                      <a:gd name="T43" fmla="*/ 283 h 390"/>
                      <a:gd name="T44" fmla="*/ 59 w 374"/>
                      <a:gd name="T45" fmla="*/ 202 h 390"/>
                      <a:gd name="T46" fmla="*/ 34 w 374"/>
                      <a:gd name="T47" fmla="*/ 227 h 390"/>
                      <a:gd name="T48" fmla="*/ 25 w 374"/>
                      <a:gd name="T49" fmla="*/ 202 h 390"/>
                      <a:gd name="T50" fmla="*/ 19 w 374"/>
                      <a:gd name="T51" fmla="*/ 195 h 390"/>
                      <a:gd name="T52" fmla="*/ 9 w 374"/>
                      <a:gd name="T53" fmla="*/ 178 h 390"/>
                      <a:gd name="T54" fmla="*/ 34 w 374"/>
                      <a:gd name="T55" fmla="*/ 170 h 390"/>
                      <a:gd name="T56" fmla="*/ 25 w 374"/>
                      <a:gd name="T57" fmla="*/ 153 h 390"/>
                      <a:gd name="T58" fmla="*/ 19 w 374"/>
                      <a:gd name="T59" fmla="*/ 146 h 390"/>
                      <a:gd name="T60" fmla="*/ 25 w 374"/>
                      <a:gd name="T61" fmla="*/ 121 h 390"/>
                      <a:gd name="T62" fmla="*/ 50 w 374"/>
                      <a:gd name="T63" fmla="*/ 121 h 390"/>
                      <a:gd name="T64" fmla="*/ 82 w 374"/>
                      <a:gd name="T65" fmla="*/ 65 h 390"/>
                      <a:gd name="T66" fmla="*/ 90 w 374"/>
                      <a:gd name="T67" fmla="*/ 56 h 390"/>
                      <a:gd name="T68" fmla="*/ 82 w 374"/>
                      <a:gd name="T69" fmla="*/ 33 h 390"/>
                      <a:gd name="T70" fmla="*/ 82 w 374"/>
                      <a:gd name="T71" fmla="*/ 16 h 390"/>
                      <a:gd name="T72" fmla="*/ 114 w 374"/>
                      <a:gd name="T73" fmla="*/ 16 h 390"/>
                      <a:gd name="T74" fmla="*/ 147 w 374"/>
                      <a:gd name="T75" fmla="*/ 0 h 390"/>
                      <a:gd name="T76" fmla="*/ 156 w 374"/>
                      <a:gd name="T77" fmla="*/ 25 h 390"/>
                      <a:gd name="T78" fmla="*/ 147 w 374"/>
                      <a:gd name="T79" fmla="*/ 56 h 390"/>
                      <a:gd name="T80" fmla="*/ 139 w 374"/>
                      <a:gd name="T81" fmla="*/ 81 h 390"/>
                      <a:gd name="T82" fmla="*/ 156 w 374"/>
                      <a:gd name="T83" fmla="*/ 113 h 390"/>
                      <a:gd name="T84" fmla="*/ 243 w 374"/>
                      <a:gd name="T85" fmla="*/ 146 h 390"/>
                      <a:gd name="T86" fmla="*/ 252 w 374"/>
                      <a:gd name="T87" fmla="*/ 137 h 390"/>
                      <a:gd name="T88" fmla="*/ 261 w 374"/>
                      <a:gd name="T89" fmla="*/ 121 h 390"/>
                      <a:gd name="T90" fmla="*/ 268 w 374"/>
                      <a:gd name="T91" fmla="*/ 137 h 390"/>
                      <a:gd name="T92" fmla="*/ 308 w 374"/>
                      <a:gd name="T93" fmla="*/ 137 h 390"/>
                      <a:gd name="T94" fmla="*/ 342 w 374"/>
                      <a:gd name="T95" fmla="*/ 10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4" h="390">
                        <a:moveTo>
                          <a:pt x="342" y="105"/>
                        </a:moveTo>
                        <a:lnTo>
                          <a:pt x="358" y="105"/>
                        </a:lnTo>
                        <a:lnTo>
                          <a:pt x="373" y="121"/>
                        </a:lnTo>
                        <a:lnTo>
                          <a:pt x="373" y="137"/>
                        </a:lnTo>
                        <a:lnTo>
                          <a:pt x="358" y="137"/>
                        </a:lnTo>
                        <a:lnTo>
                          <a:pt x="349" y="146"/>
                        </a:lnTo>
                        <a:lnTo>
                          <a:pt x="333" y="178"/>
                        </a:lnTo>
                        <a:lnTo>
                          <a:pt x="326" y="187"/>
                        </a:lnTo>
                        <a:lnTo>
                          <a:pt x="318" y="202"/>
                        </a:lnTo>
                        <a:lnTo>
                          <a:pt x="318" y="211"/>
                        </a:lnTo>
                        <a:lnTo>
                          <a:pt x="308" y="187"/>
                        </a:lnTo>
                        <a:lnTo>
                          <a:pt x="308" y="178"/>
                        </a:lnTo>
                        <a:lnTo>
                          <a:pt x="301" y="187"/>
                        </a:lnTo>
                        <a:lnTo>
                          <a:pt x="293" y="187"/>
                        </a:lnTo>
                        <a:lnTo>
                          <a:pt x="293" y="178"/>
                        </a:lnTo>
                        <a:lnTo>
                          <a:pt x="308" y="162"/>
                        </a:lnTo>
                        <a:lnTo>
                          <a:pt x="276" y="162"/>
                        </a:lnTo>
                        <a:lnTo>
                          <a:pt x="276" y="146"/>
                        </a:lnTo>
                        <a:lnTo>
                          <a:pt x="268" y="146"/>
                        </a:lnTo>
                        <a:lnTo>
                          <a:pt x="261" y="146"/>
                        </a:lnTo>
                        <a:lnTo>
                          <a:pt x="261" y="153"/>
                        </a:lnTo>
                        <a:lnTo>
                          <a:pt x="252" y="170"/>
                        </a:lnTo>
                        <a:lnTo>
                          <a:pt x="261" y="170"/>
                        </a:lnTo>
                        <a:lnTo>
                          <a:pt x="268" y="211"/>
                        </a:lnTo>
                        <a:lnTo>
                          <a:pt x="261" y="211"/>
                        </a:lnTo>
                        <a:lnTo>
                          <a:pt x="261" y="202"/>
                        </a:lnTo>
                        <a:lnTo>
                          <a:pt x="243" y="211"/>
                        </a:lnTo>
                        <a:lnTo>
                          <a:pt x="236" y="236"/>
                        </a:lnTo>
                        <a:lnTo>
                          <a:pt x="221" y="242"/>
                        </a:lnTo>
                        <a:lnTo>
                          <a:pt x="180" y="276"/>
                        </a:lnTo>
                        <a:lnTo>
                          <a:pt x="180" y="283"/>
                        </a:lnTo>
                        <a:lnTo>
                          <a:pt x="171" y="283"/>
                        </a:lnTo>
                        <a:lnTo>
                          <a:pt x="162" y="292"/>
                        </a:lnTo>
                        <a:lnTo>
                          <a:pt x="156" y="292"/>
                        </a:lnTo>
                        <a:lnTo>
                          <a:pt x="156" y="299"/>
                        </a:lnTo>
                        <a:lnTo>
                          <a:pt x="156" y="324"/>
                        </a:lnTo>
                        <a:lnTo>
                          <a:pt x="147" y="339"/>
                        </a:lnTo>
                        <a:lnTo>
                          <a:pt x="147" y="364"/>
                        </a:lnTo>
                        <a:lnTo>
                          <a:pt x="139" y="373"/>
                        </a:lnTo>
                        <a:lnTo>
                          <a:pt x="131" y="380"/>
                        </a:lnTo>
                        <a:lnTo>
                          <a:pt x="122" y="389"/>
                        </a:lnTo>
                        <a:lnTo>
                          <a:pt x="106" y="380"/>
                        </a:lnTo>
                        <a:lnTo>
                          <a:pt x="82" y="307"/>
                        </a:lnTo>
                        <a:lnTo>
                          <a:pt x="65" y="283"/>
                        </a:lnTo>
                        <a:lnTo>
                          <a:pt x="59" y="236"/>
                        </a:lnTo>
                        <a:lnTo>
                          <a:pt x="59" y="202"/>
                        </a:lnTo>
                        <a:lnTo>
                          <a:pt x="50" y="218"/>
                        </a:lnTo>
                        <a:lnTo>
                          <a:pt x="34" y="227"/>
                        </a:lnTo>
                        <a:lnTo>
                          <a:pt x="9" y="202"/>
                        </a:lnTo>
                        <a:lnTo>
                          <a:pt x="25" y="202"/>
                        </a:lnTo>
                        <a:lnTo>
                          <a:pt x="25" y="195"/>
                        </a:lnTo>
                        <a:lnTo>
                          <a:pt x="19" y="195"/>
                        </a:lnTo>
                        <a:lnTo>
                          <a:pt x="0" y="187"/>
                        </a:lnTo>
                        <a:lnTo>
                          <a:pt x="9" y="178"/>
                        </a:lnTo>
                        <a:lnTo>
                          <a:pt x="34" y="178"/>
                        </a:lnTo>
                        <a:lnTo>
                          <a:pt x="34" y="170"/>
                        </a:lnTo>
                        <a:lnTo>
                          <a:pt x="34" y="153"/>
                        </a:lnTo>
                        <a:lnTo>
                          <a:pt x="25" y="153"/>
                        </a:lnTo>
                        <a:lnTo>
                          <a:pt x="25" y="146"/>
                        </a:lnTo>
                        <a:lnTo>
                          <a:pt x="19" y="146"/>
                        </a:lnTo>
                        <a:lnTo>
                          <a:pt x="19" y="130"/>
                        </a:lnTo>
                        <a:lnTo>
                          <a:pt x="25" y="121"/>
                        </a:lnTo>
                        <a:lnTo>
                          <a:pt x="34" y="130"/>
                        </a:lnTo>
                        <a:lnTo>
                          <a:pt x="50" y="121"/>
                        </a:lnTo>
                        <a:lnTo>
                          <a:pt x="90" y="74"/>
                        </a:lnTo>
                        <a:lnTo>
                          <a:pt x="82" y="65"/>
                        </a:lnTo>
                        <a:lnTo>
                          <a:pt x="90" y="65"/>
                        </a:lnTo>
                        <a:lnTo>
                          <a:pt x="90" y="56"/>
                        </a:lnTo>
                        <a:lnTo>
                          <a:pt x="74" y="50"/>
                        </a:lnTo>
                        <a:lnTo>
                          <a:pt x="82" y="33"/>
                        </a:lnTo>
                        <a:lnTo>
                          <a:pt x="74" y="25"/>
                        </a:lnTo>
                        <a:lnTo>
                          <a:pt x="82" y="16"/>
                        </a:lnTo>
                        <a:lnTo>
                          <a:pt x="99" y="25"/>
                        </a:lnTo>
                        <a:lnTo>
                          <a:pt x="114" y="16"/>
                        </a:lnTo>
                        <a:lnTo>
                          <a:pt x="122" y="8"/>
                        </a:lnTo>
                        <a:lnTo>
                          <a:pt x="147" y="0"/>
                        </a:lnTo>
                        <a:lnTo>
                          <a:pt x="156" y="8"/>
                        </a:lnTo>
                        <a:lnTo>
                          <a:pt x="156" y="25"/>
                        </a:lnTo>
                        <a:lnTo>
                          <a:pt x="139" y="40"/>
                        </a:lnTo>
                        <a:lnTo>
                          <a:pt x="147" y="56"/>
                        </a:lnTo>
                        <a:lnTo>
                          <a:pt x="131" y="56"/>
                        </a:lnTo>
                        <a:lnTo>
                          <a:pt x="139" y="81"/>
                        </a:lnTo>
                        <a:lnTo>
                          <a:pt x="162" y="90"/>
                        </a:lnTo>
                        <a:lnTo>
                          <a:pt x="156" y="113"/>
                        </a:lnTo>
                        <a:lnTo>
                          <a:pt x="171" y="121"/>
                        </a:lnTo>
                        <a:lnTo>
                          <a:pt x="243" y="146"/>
                        </a:lnTo>
                        <a:lnTo>
                          <a:pt x="252" y="146"/>
                        </a:lnTo>
                        <a:lnTo>
                          <a:pt x="252" y="137"/>
                        </a:lnTo>
                        <a:lnTo>
                          <a:pt x="252" y="121"/>
                        </a:lnTo>
                        <a:lnTo>
                          <a:pt x="261" y="121"/>
                        </a:lnTo>
                        <a:lnTo>
                          <a:pt x="268" y="130"/>
                        </a:lnTo>
                        <a:lnTo>
                          <a:pt x="268" y="137"/>
                        </a:lnTo>
                        <a:lnTo>
                          <a:pt x="301" y="137"/>
                        </a:lnTo>
                        <a:lnTo>
                          <a:pt x="308" y="137"/>
                        </a:lnTo>
                        <a:lnTo>
                          <a:pt x="301" y="121"/>
                        </a:lnTo>
                        <a:lnTo>
                          <a:pt x="342" y="105"/>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60" name="Freeform 75"/>
                  <p:cNvSpPr>
                    <a:spLocks/>
                  </p:cNvSpPr>
                  <p:nvPr/>
                </p:nvSpPr>
                <p:spPr bwMode="gray">
                  <a:xfrm>
                    <a:off x="6543730" y="3868997"/>
                    <a:ext cx="628140" cy="295155"/>
                  </a:xfrm>
                  <a:custGeom>
                    <a:avLst/>
                    <a:gdLst>
                      <a:gd name="T0" fmla="*/ 268 w 408"/>
                      <a:gd name="T1" fmla="*/ 49 h 195"/>
                      <a:gd name="T2" fmla="*/ 220 w 408"/>
                      <a:gd name="T3" fmla="*/ 24 h 195"/>
                      <a:gd name="T4" fmla="*/ 205 w 408"/>
                      <a:gd name="T5" fmla="*/ 32 h 195"/>
                      <a:gd name="T6" fmla="*/ 195 w 408"/>
                      <a:gd name="T7" fmla="*/ 32 h 195"/>
                      <a:gd name="T8" fmla="*/ 180 w 408"/>
                      <a:gd name="T9" fmla="*/ 9 h 195"/>
                      <a:gd name="T10" fmla="*/ 146 w 408"/>
                      <a:gd name="T11" fmla="*/ 0 h 195"/>
                      <a:gd name="T12" fmla="*/ 130 w 408"/>
                      <a:gd name="T13" fmla="*/ 9 h 195"/>
                      <a:gd name="T14" fmla="*/ 130 w 408"/>
                      <a:gd name="T15" fmla="*/ 24 h 195"/>
                      <a:gd name="T16" fmla="*/ 130 w 408"/>
                      <a:gd name="T17" fmla="*/ 40 h 195"/>
                      <a:gd name="T18" fmla="*/ 97 w 408"/>
                      <a:gd name="T19" fmla="*/ 40 h 195"/>
                      <a:gd name="T20" fmla="*/ 81 w 408"/>
                      <a:gd name="T21" fmla="*/ 32 h 195"/>
                      <a:gd name="T22" fmla="*/ 49 w 408"/>
                      <a:gd name="T23" fmla="*/ 24 h 195"/>
                      <a:gd name="T24" fmla="*/ 9 w 408"/>
                      <a:gd name="T25" fmla="*/ 49 h 195"/>
                      <a:gd name="T26" fmla="*/ 0 w 408"/>
                      <a:gd name="T27" fmla="*/ 57 h 195"/>
                      <a:gd name="T28" fmla="*/ 16 w 408"/>
                      <a:gd name="T29" fmla="*/ 81 h 195"/>
                      <a:gd name="T30" fmla="*/ 34 w 408"/>
                      <a:gd name="T31" fmla="*/ 81 h 195"/>
                      <a:gd name="T32" fmla="*/ 41 w 408"/>
                      <a:gd name="T33" fmla="*/ 97 h 195"/>
                      <a:gd name="T34" fmla="*/ 41 w 408"/>
                      <a:gd name="T35" fmla="*/ 130 h 195"/>
                      <a:gd name="T36" fmla="*/ 90 w 408"/>
                      <a:gd name="T37" fmla="*/ 146 h 195"/>
                      <a:gd name="T38" fmla="*/ 115 w 408"/>
                      <a:gd name="T39" fmla="*/ 171 h 195"/>
                      <a:gd name="T40" fmla="*/ 162 w 408"/>
                      <a:gd name="T41" fmla="*/ 171 h 195"/>
                      <a:gd name="T42" fmla="*/ 186 w 408"/>
                      <a:gd name="T43" fmla="*/ 186 h 195"/>
                      <a:gd name="T44" fmla="*/ 220 w 408"/>
                      <a:gd name="T45" fmla="*/ 194 h 195"/>
                      <a:gd name="T46" fmla="*/ 252 w 408"/>
                      <a:gd name="T47" fmla="*/ 177 h 195"/>
                      <a:gd name="T48" fmla="*/ 285 w 408"/>
                      <a:gd name="T49" fmla="*/ 177 h 195"/>
                      <a:gd name="T50" fmla="*/ 308 w 408"/>
                      <a:gd name="T51" fmla="*/ 152 h 195"/>
                      <a:gd name="T52" fmla="*/ 302 w 408"/>
                      <a:gd name="T53" fmla="*/ 146 h 195"/>
                      <a:gd name="T54" fmla="*/ 317 w 408"/>
                      <a:gd name="T55" fmla="*/ 130 h 195"/>
                      <a:gd name="T56" fmla="*/ 333 w 408"/>
                      <a:gd name="T57" fmla="*/ 137 h 195"/>
                      <a:gd name="T58" fmla="*/ 357 w 408"/>
                      <a:gd name="T59" fmla="*/ 121 h 195"/>
                      <a:gd name="T60" fmla="*/ 373 w 408"/>
                      <a:gd name="T61" fmla="*/ 105 h 195"/>
                      <a:gd name="T62" fmla="*/ 407 w 408"/>
                      <a:gd name="T63" fmla="*/ 105 h 195"/>
                      <a:gd name="T64" fmla="*/ 397 w 408"/>
                      <a:gd name="T65" fmla="*/ 89 h 195"/>
                      <a:gd name="T66" fmla="*/ 389 w 408"/>
                      <a:gd name="T67" fmla="*/ 81 h 195"/>
                      <a:gd name="T68" fmla="*/ 373 w 408"/>
                      <a:gd name="T69" fmla="*/ 89 h 195"/>
                      <a:gd name="T70" fmla="*/ 357 w 408"/>
                      <a:gd name="T71" fmla="*/ 89 h 195"/>
                      <a:gd name="T72" fmla="*/ 357 w 408"/>
                      <a:gd name="T73" fmla="*/ 57 h 195"/>
                      <a:gd name="T74" fmla="*/ 366 w 408"/>
                      <a:gd name="T75" fmla="*/ 40 h 195"/>
                      <a:gd name="T76" fmla="*/ 342 w 408"/>
                      <a:gd name="T77" fmla="*/ 32 h 195"/>
                      <a:gd name="T78" fmla="*/ 325 w 408"/>
                      <a:gd name="T79" fmla="*/ 49 h 195"/>
                      <a:gd name="T80" fmla="*/ 292 w 408"/>
                      <a:gd name="T81" fmla="*/ 57 h 195"/>
                      <a:gd name="T82" fmla="*/ 268 w 408"/>
                      <a:gd name="T83" fmla="*/ 4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8" h="195">
                        <a:moveTo>
                          <a:pt x="268" y="49"/>
                        </a:moveTo>
                        <a:lnTo>
                          <a:pt x="220" y="24"/>
                        </a:lnTo>
                        <a:lnTo>
                          <a:pt x="205" y="32"/>
                        </a:lnTo>
                        <a:lnTo>
                          <a:pt x="195" y="32"/>
                        </a:lnTo>
                        <a:lnTo>
                          <a:pt x="180" y="9"/>
                        </a:lnTo>
                        <a:lnTo>
                          <a:pt x="146" y="0"/>
                        </a:lnTo>
                        <a:lnTo>
                          <a:pt x="130" y="9"/>
                        </a:lnTo>
                        <a:lnTo>
                          <a:pt x="130" y="24"/>
                        </a:lnTo>
                        <a:lnTo>
                          <a:pt x="130" y="40"/>
                        </a:lnTo>
                        <a:lnTo>
                          <a:pt x="97" y="40"/>
                        </a:lnTo>
                        <a:lnTo>
                          <a:pt x="81" y="32"/>
                        </a:lnTo>
                        <a:lnTo>
                          <a:pt x="49" y="24"/>
                        </a:lnTo>
                        <a:lnTo>
                          <a:pt x="9" y="49"/>
                        </a:lnTo>
                        <a:lnTo>
                          <a:pt x="0" y="57"/>
                        </a:lnTo>
                        <a:lnTo>
                          <a:pt x="16" y="81"/>
                        </a:lnTo>
                        <a:lnTo>
                          <a:pt x="34" y="81"/>
                        </a:lnTo>
                        <a:lnTo>
                          <a:pt x="41" y="97"/>
                        </a:lnTo>
                        <a:lnTo>
                          <a:pt x="41" y="130"/>
                        </a:lnTo>
                        <a:lnTo>
                          <a:pt x="90" y="146"/>
                        </a:lnTo>
                        <a:lnTo>
                          <a:pt x="115" y="171"/>
                        </a:lnTo>
                        <a:lnTo>
                          <a:pt x="162" y="171"/>
                        </a:lnTo>
                        <a:lnTo>
                          <a:pt x="186" y="186"/>
                        </a:lnTo>
                        <a:lnTo>
                          <a:pt x="220" y="194"/>
                        </a:lnTo>
                        <a:lnTo>
                          <a:pt x="252" y="177"/>
                        </a:lnTo>
                        <a:lnTo>
                          <a:pt x="285" y="177"/>
                        </a:lnTo>
                        <a:lnTo>
                          <a:pt x="308" y="152"/>
                        </a:lnTo>
                        <a:lnTo>
                          <a:pt x="302" y="146"/>
                        </a:lnTo>
                        <a:lnTo>
                          <a:pt x="317" y="130"/>
                        </a:lnTo>
                        <a:lnTo>
                          <a:pt x="333" y="137"/>
                        </a:lnTo>
                        <a:lnTo>
                          <a:pt x="357" y="121"/>
                        </a:lnTo>
                        <a:lnTo>
                          <a:pt x="373" y="105"/>
                        </a:lnTo>
                        <a:lnTo>
                          <a:pt x="407" y="105"/>
                        </a:lnTo>
                        <a:lnTo>
                          <a:pt x="397" y="89"/>
                        </a:lnTo>
                        <a:lnTo>
                          <a:pt x="389" y="81"/>
                        </a:lnTo>
                        <a:lnTo>
                          <a:pt x="373" y="89"/>
                        </a:lnTo>
                        <a:lnTo>
                          <a:pt x="357" y="89"/>
                        </a:lnTo>
                        <a:lnTo>
                          <a:pt x="357" y="57"/>
                        </a:lnTo>
                        <a:lnTo>
                          <a:pt x="366" y="40"/>
                        </a:lnTo>
                        <a:lnTo>
                          <a:pt x="342" y="32"/>
                        </a:lnTo>
                        <a:lnTo>
                          <a:pt x="325" y="49"/>
                        </a:lnTo>
                        <a:lnTo>
                          <a:pt x="292" y="57"/>
                        </a:lnTo>
                        <a:lnTo>
                          <a:pt x="268" y="49"/>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761" name="Freeform 111"/>
                  <p:cNvSpPr>
                    <a:spLocks/>
                  </p:cNvSpPr>
                  <p:nvPr/>
                </p:nvSpPr>
                <p:spPr bwMode="gray">
                  <a:xfrm>
                    <a:off x="5695483" y="4199621"/>
                    <a:ext cx="27031" cy="25335"/>
                  </a:xfrm>
                  <a:custGeom>
                    <a:avLst/>
                    <a:gdLst>
                      <a:gd name="T0" fmla="*/ 16 w 17"/>
                      <a:gd name="T1" fmla="*/ 16 h 17"/>
                      <a:gd name="T2" fmla="*/ 7 w 17"/>
                      <a:gd name="T3" fmla="*/ 16 h 17"/>
                      <a:gd name="T4" fmla="*/ 0 w 17"/>
                      <a:gd name="T5" fmla="*/ 0 h 17"/>
                      <a:gd name="T6" fmla="*/ 16 w 17"/>
                      <a:gd name="T7" fmla="*/ 9 h 17"/>
                      <a:gd name="T8" fmla="*/ 16 w 17"/>
                      <a:gd name="T9" fmla="*/ 16 h 17"/>
                    </a:gdLst>
                    <a:ahLst/>
                    <a:cxnLst>
                      <a:cxn ang="0">
                        <a:pos x="T0" y="T1"/>
                      </a:cxn>
                      <a:cxn ang="0">
                        <a:pos x="T2" y="T3"/>
                      </a:cxn>
                      <a:cxn ang="0">
                        <a:pos x="T4" y="T5"/>
                      </a:cxn>
                      <a:cxn ang="0">
                        <a:pos x="T6" y="T7"/>
                      </a:cxn>
                      <a:cxn ang="0">
                        <a:pos x="T8" y="T9"/>
                      </a:cxn>
                    </a:cxnLst>
                    <a:rect l="0" t="0" r="r" b="b"/>
                    <a:pathLst>
                      <a:path w="17" h="17">
                        <a:moveTo>
                          <a:pt x="16" y="16"/>
                        </a:moveTo>
                        <a:lnTo>
                          <a:pt x="7" y="16"/>
                        </a:lnTo>
                        <a:lnTo>
                          <a:pt x="0" y="0"/>
                        </a:lnTo>
                        <a:lnTo>
                          <a:pt x="16" y="9"/>
                        </a:lnTo>
                        <a:lnTo>
                          <a:pt x="16" y="16"/>
                        </a:lnTo>
                      </a:path>
                    </a:pathLst>
                  </a:custGeom>
                  <a:grpFill/>
                  <a:ln w="3175" cap="rnd" cmpd="sng">
                    <a:solidFill>
                      <a:schemeClr val="bg1"/>
                    </a:solidFill>
                    <a:prstDash val="solid"/>
                    <a:round/>
                    <a:headEnd/>
                    <a:tailEnd/>
                  </a:ln>
                  <a:effectLst/>
                </p:spPr>
                <p:txBody>
                  <a:bodyPr/>
                  <a:lstStyle/>
                  <a:p>
                    <a:endParaRPr lang="de-DE" dirty="0"/>
                  </a:p>
                </p:txBody>
              </p:sp>
              <p:sp>
                <p:nvSpPr>
                  <p:cNvPr id="762" name="Freeform 150"/>
                  <p:cNvSpPr>
                    <a:spLocks/>
                  </p:cNvSpPr>
                  <p:nvPr/>
                </p:nvSpPr>
                <p:spPr bwMode="gray">
                  <a:xfrm>
                    <a:off x="5858954" y="4555580"/>
                    <a:ext cx="136441" cy="162145"/>
                  </a:xfrm>
                  <a:custGeom>
                    <a:avLst/>
                    <a:gdLst>
                      <a:gd name="T0" fmla="*/ 0 w 89"/>
                      <a:gd name="T1" fmla="*/ 106 h 107"/>
                      <a:gd name="T2" fmla="*/ 23 w 89"/>
                      <a:gd name="T3" fmla="*/ 106 h 107"/>
                      <a:gd name="T4" fmla="*/ 31 w 89"/>
                      <a:gd name="T5" fmla="*/ 97 h 107"/>
                      <a:gd name="T6" fmla="*/ 40 w 89"/>
                      <a:gd name="T7" fmla="*/ 89 h 107"/>
                      <a:gd name="T8" fmla="*/ 56 w 89"/>
                      <a:gd name="T9" fmla="*/ 82 h 107"/>
                      <a:gd name="T10" fmla="*/ 65 w 89"/>
                      <a:gd name="T11" fmla="*/ 72 h 107"/>
                      <a:gd name="T12" fmla="*/ 65 w 89"/>
                      <a:gd name="T13" fmla="*/ 66 h 107"/>
                      <a:gd name="T14" fmla="*/ 81 w 89"/>
                      <a:gd name="T15" fmla="*/ 41 h 107"/>
                      <a:gd name="T16" fmla="*/ 88 w 89"/>
                      <a:gd name="T17" fmla="*/ 32 h 107"/>
                      <a:gd name="T18" fmla="*/ 72 w 89"/>
                      <a:gd name="T19" fmla="*/ 17 h 107"/>
                      <a:gd name="T20" fmla="*/ 56 w 89"/>
                      <a:gd name="T21" fmla="*/ 8 h 107"/>
                      <a:gd name="T22" fmla="*/ 48 w 89"/>
                      <a:gd name="T23" fmla="*/ 0 h 107"/>
                      <a:gd name="T24" fmla="*/ 31 w 89"/>
                      <a:gd name="T25" fmla="*/ 17 h 107"/>
                      <a:gd name="T26" fmla="*/ 40 w 89"/>
                      <a:gd name="T27" fmla="*/ 25 h 107"/>
                      <a:gd name="T28" fmla="*/ 48 w 89"/>
                      <a:gd name="T29" fmla="*/ 32 h 107"/>
                      <a:gd name="T30" fmla="*/ 48 w 89"/>
                      <a:gd name="T31" fmla="*/ 41 h 107"/>
                      <a:gd name="T32" fmla="*/ 48 w 89"/>
                      <a:gd name="T33" fmla="*/ 48 h 107"/>
                      <a:gd name="T34" fmla="*/ 48 w 89"/>
                      <a:gd name="T35" fmla="*/ 57 h 107"/>
                      <a:gd name="T36" fmla="*/ 40 w 89"/>
                      <a:gd name="T37" fmla="*/ 57 h 107"/>
                      <a:gd name="T38" fmla="*/ 31 w 89"/>
                      <a:gd name="T39" fmla="*/ 66 h 107"/>
                      <a:gd name="T40" fmla="*/ 23 w 89"/>
                      <a:gd name="T41" fmla="*/ 72 h 107"/>
                      <a:gd name="T42" fmla="*/ 16 w 89"/>
                      <a:gd name="T43" fmla="*/ 82 h 107"/>
                      <a:gd name="T44" fmla="*/ 7 w 89"/>
                      <a:gd name="T45" fmla="*/ 89 h 107"/>
                      <a:gd name="T46" fmla="*/ 0 w 89"/>
                      <a:gd name="T47" fmla="*/ 97 h 107"/>
                      <a:gd name="T48" fmla="*/ 0 w 89"/>
                      <a:gd name="T49" fmla="*/ 10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9" h="107">
                        <a:moveTo>
                          <a:pt x="0" y="106"/>
                        </a:moveTo>
                        <a:lnTo>
                          <a:pt x="23" y="106"/>
                        </a:lnTo>
                        <a:lnTo>
                          <a:pt x="31" y="97"/>
                        </a:lnTo>
                        <a:lnTo>
                          <a:pt x="40" y="89"/>
                        </a:lnTo>
                        <a:lnTo>
                          <a:pt x="56" y="82"/>
                        </a:lnTo>
                        <a:lnTo>
                          <a:pt x="65" y="72"/>
                        </a:lnTo>
                        <a:lnTo>
                          <a:pt x="65" y="66"/>
                        </a:lnTo>
                        <a:lnTo>
                          <a:pt x="81" y="41"/>
                        </a:lnTo>
                        <a:lnTo>
                          <a:pt x="88" y="32"/>
                        </a:lnTo>
                        <a:lnTo>
                          <a:pt x="72" y="17"/>
                        </a:lnTo>
                        <a:lnTo>
                          <a:pt x="56" y="8"/>
                        </a:lnTo>
                        <a:lnTo>
                          <a:pt x="48" y="0"/>
                        </a:lnTo>
                        <a:lnTo>
                          <a:pt x="31" y="17"/>
                        </a:lnTo>
                        <a:lnTo>
                          <a:pt x="40" y="25"/>
                        </a:lnTo>
                        <a:lnTo>
                          <a:pt x="48" y="32"/>
                        </a:lnTo>
                        <a:lnTo>
                          <a:pt x="48" y="41"/>
                        </a:lnTo>
                        <a:lnTo>
                          <a:pt x="48" y="48"/>
                        </a:lnTo>
                        <a:lnTo>
                          <a:pt x="48" y="57"/>
                        </a:lnTo>
                        <a:lnTo>
                          <a:pt x="40" y="57"/>
                        </a:lnTo>
                        <a:lnTo>
                          <a:pt x="31" y="66"/>
                        </a:lnTo>
                        <a:lnTo>
                          <a:pt x="23" y="72"/>
                        </a:lnTo>
                        <a:lnTo>
                          <a:pt x="16" y="82"/>
                        </a:lnTo>
                        <a:lnTo>
                          <a:pt x="7" y="89"/>
                        </a:lnTo>
                        <a:lnTo>
                          <a:pt x="0" y="97"/>
                        </a:lnTo>
                        <a:lnTo>
                          <a:pt x="0" y="106"/>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63" name="Freeform 152"/>
                  <p:cNvSpPr>
                    <a:spLocks/>
                  </p:cNvSpPr>
                  <p:nvPr/>
                </p:nvSpPr>
                <p:spPr bwMode="gray">
                  <a:xfrm>
                    <a:off x="6395705" y="4433971"/>
                    <a:ext cx="149312" cy="86140"/>
                  </a:xfrm>
                  <a:custGeom>
                    <a:avLst/>
                    <a:gdLst>
                      <a:gd name="T0" fmla="*/ 6 w 97"/>
                      <a:gd name="T1" fmla="*/ 0 h 57"/>
                      <a:gd name="T2" fmla="*/ 0 w 97"/>
                      <a:gd name="T3" fmla="*/ 23 h 57"/>
                      <a:gd name="T4" fmla="*/ 15 w 97"/>
                      <a:gd name="T5" fmla="*/ 31 h 57"/>
                      <a:gd name="T6" fmla="*/ 87 w 97"/>
                      <a:gd name="T7" fmla="*/ 56 h 57"/>
                      <a:gd name="T8" fmla="*/ 96 w 97"/>
                      <a:gd name="T9" fmla="*/ 56 h 57"/>
                      <a:gd name="T10" fmla="*/ 96 w 97"/>
                      <a:gd name="T11" fmla="*/ 47 h 57"/>
                      <a:gd name="T12" fmla="*/ 96 w 97"/>
                      <a:gd name="T13" fmla="*/ 31 h 57"/>
                      <a:gd name="T14" fmla="*/ 72 w 97"/>
                      <a:gd name="T15" fmla="*/ 31 h 57"/>
                      <a:gd name="T16" fmla="*/ 55 w 97"/>
                      <a:gd name="T17" fmla="*/ 23 h 57"/>
                      <a:gd name="T18" fmla="*/ 47 w 97"/>
                      <a:gd name="T19" fmla="*/ 15 h 57"/>
                      <a:gd name="T20" fmla="*/ 40 w 97"/>
                      <a:gd name="T21" fmla="*/ 15 h 57"/>
                      <a:gd name="T22" fmla="*/ 24 w 97"/>
                      <a:gd name="T23" fmla="*/ 0 h 57"/>
                      <a:gd name="T24" fmla="*/ 6 w 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57">
                        <a:moveTo>
                          <a:pt x="6" y="0"/>
                        </a:moveTo>
                        <a:lnTo>
                          <a:pt x="0" y="23"/>
                        </a:lnTo>
                        <a:lnTo>
                          <a:pt x="15" y="31"/>
                        </a:lnTo>
                        <a:lnTo>
                          <a:pt x="87" y="56"/>
                        </a:lnTo>
                        <a:lnTo>
                          <a:pt x="96" y="56"/>
                        </a:lnTo>
                        <a:lnTo>
                          <a:pt x="96" y="47"/>
                        </a:lnTo>
                        <a:lnTo>
                          <a:pt x="96" y="31"/>
                        </a:lnTo>
                        <a:lnTo>
                          <a:pt x="72" y="31"/>
                        </a:lnTo>
                        <a:lnTo>
                          <a:pt x="55" y="23"/>
                        </a:lnTo>
                        <a:lnTo>
                          <a:pt x="47" y="15"/>
                        </a:lnTo>
                        <a:lnTo>
                          <a:pt x="40" y="15"/>
                        </a:lnTo>
                        <a:lnTo>
                          <a:pt x="24" y="0"/>
                        </a:lnTo>
                        <a:lnTo>
                          <a:pt x="6" y="0"/>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64" name="Freeform 153"/>
                  <p:cNvSpPr>
                    <a:spLocks/>
                  </p:cNvSpPr>
                  <p:nvPr/>
                </p:nvSpPr>
                <p:spPr bwMode="gray">
                  <a:xfrm>
                    <a:off x="6543730" y="4518844"/>
                    <a:ext cx="102974" cy="110208"/>
                  </a:xfrm>
                  <a:custGeom>
                    <a:avLst/>
                    <a:gdLst>
                      <a:gd name="T0" fmla="*/ 66 w 67"/>
                      <a:gd name="T1" fmla="*/ 65 h 73"/>
                      <a:gd name="T2" fmla="*/ 56 w 67"/>
                      <a:gd name="T3" fmla="*/ 41 h 73"/>
                      <a:gd name="T4" fmla="*/ 56 w 67"/>
                      <a:gd name="T5" fmla="*/ 32 h 73"/>
                      <a:gd name="T6" fmla="*/ 49 w 67"/>
                      <a:gd name="T7" fmla="*/ 41 h 73"/>
                      <a:gd name="T8" fmla="*/ 41 w 67"/>
                      <a:gd name="T9" fmla="*/ 41 h 73"/>
                      <a:gd name="T10" fmla="*/ 41 w 67"/>
                      <a:gd name="T11" fmla="*/ 32 h 73"/>
                      <a:gd name="T12" fmla="*/ 56 w 67"/>
                      <a:gd name="T13" fmla="*/ 16 h 73"/>
                      <a:gd name="T14" fmla="*/ 24 w 67"/>
                      <a:gd name="T15" fmla="*/ 16 h 73"/>
                      <a:gd name="T16" fmla="*/ 24 w 67"/>
                      <a:gd name="T17" fmla="*/ 0 h 73"/>
                      <a:gd name="T18" fmla="*/ 16 w 67"/>
                      <a:gd name="T19" fmla="*/ 0 h 73"/>
                      <a:gd name="T20" fmla="*/ 9 w 67"/>
                      <a:gd name="T21" fmla="*/ 0 h 73"/>
                      <a:gd name="T22" fmla="*/ 9 w 67"/>
                      <a:gd name="T23" fmla="*/ 7 h 73"/>
                      <a:gd name="T24" fmla="*/ 0 w 67"/>
                      <a:gd name="T25" fmla="*/ 24 h 73"/>
                      <a:gd name="T26" fmla="*/ 9 w 67"/>
                      <a:gd name="T27" fmla="*/ 24 h 73"/>
                      <a:gd name="T28" fmla="*/ 16 w 67"/>
                      <a:gd name="T29" fmla="*/ 65 h 73"/>
                      <a:gd name="T30" fmla="*/ 34 w 67"/>
                      <a:gd name="T31" fmla="*/ 65 h 73"/>
                      <a:gd name="T32" fmla="*/ 49 w 67"/>
                      <a:gd name="T33" fmla="*/ 49 h 73"/>
                      <a:gd name="T34" fmla="*/ 56 w 67"/>
                      <a:gd name="T35" fmla="*/ 72 h 73"/>
                      <a:gd name="T36" fmla="*/ 66 w 67"/>
                      <a:gd name="T37" fmla="*/ 6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73">
                        <a:moveTo>
                          <a:pt x="66" y="65"/>
                        </a:moveTo>
                        <a:lnTo>
                          <a:pt x="56" y="41"/>
                        </a:lnTo>
                        <a:lnTo>
                          <a:pt x="56" y="32"/>
                        </a:lnTo>
                        <a:lnTo>
                          <a:pt x="49" y="41"/>
                        </a:lnTo>
                        <a:lnTo>
                          <a:pt x="41" y="41"/>
                        </a:lnTo>
                        <a:lnTo>
                          <a:pt x="41" y="32"/>
                        </a:lnTo>
                        <a:lnTo>
                          <a:pt x="56" y="16"/>
                        </a:lnTo>
                        <a:lnTo>
                          <a:pt x="24" y="16"/>
                        </a:lnTo>
                        <a:lnTo>
                          <a:pt x="24" y="0"/>
                        </a:lnTo>
                        <a:lnTo>
                          <a:pt x="16" y="0"/>
                        </a:lnTo>
                        <a:lnTo>
                          <a:pt x="9" y="0"/>
                        </a:lnTo>
                        <a:lnTo>
                          <a:pt x="9" y="7"/>
                        </a:lnTo>
                        <a:lnTo>
                          <a:pt x="0" y="24"/>
                        </a:lnTo>
                        <a:lnTo>
                          <a:pt x="9" y="24"/>
                        </a:lnTo>
                        <a:lnTo>
                          <a:pt x="16" y="65"/>
                        </a:lnTo>
                        <a:lnTo>
                          <a:pt x="34" y="65"/>
                        </a:lnTo>
                        <a:lnTo>
                          <a:pt x="49" y="49"/>
                        </a:lnTo>
                        <a:lnTo>
                          <a:pt x="56" y="72"/>
                        </a:lnTo>
                        <a:lnTo>
                          <a:pt x="66" y="65"/>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65" name="Freeform 154"/>
                  <p:cNvSpPr>
                    <a:spLocks/>
                  </p:cNvSpPr>
                  <p:nvPr/>
                </p:nvSpPr>
                <p:spPr bwMode="gray">
                  <a:xfrm>
                    <a:off x="6629971" y="4480841"/>
                    <a:ext cx="177630" cy="383828"/>
                  </a:xfrm>
                  <a:custGeom>
                    <a:avLst/>
                    <a:gdLst>
                      <a:gd name="T0" fmla="*/ 83 w 116"/>
                      <a:gd name="T1" fmla="*/ 252 h 253"/>
                      <a:gd name="T2" fmla="*/ 99 w 116"/>
                      <a:gd name="T3" fmla="*/ 218 h 253"/>
                      <a:gd name="T4" fmla="*/ 90 w 116"/>
                      <a:gd name="T5" fmla="*/ 196 h 253"/>
                      <a:gd name="T6" fmla="*/ 83 w 116"/>
                      <a:gd name="T7" fmla="*/ 178 h 253"/>
                      <a:gd name="T8" fmla="*/ 83 w 116"/>
                      <a:gd name="T9" fmla="*/ 162 h 253"/>
                      <a:gd name="T10" fmla="*/ 74 w 116"/>
                      <a:gd name="T11" fmla="*/ 138 h 253"/>
                      <a:gd name="T12" fmla="*/ 74 w 116"/>
                      <a:gd name="T13" fmla="*/ 121 h 253"/>
                      <a:gd name="T14" fmla="*/ 106 w 116"/>
                      <a:gd name="T15" fmla="*/ 106 h 253"/>
                      <a:gd name="T16" fmla="*/ 115 w 116"/>
                      <a:gd name="T17" fmla="*/ 90 h 253"/>
                      <a:gd name="T18" fmla="*/ 106 w 116"/>
                      <a:gd name="T19" fmla="*/ 90 h 253"/>
                      <a:gd name="T20" fmla="*/ 90 w 116"/>
                      <a:gd name="T21" fmla="*/ 81 h 253"/>
                      <a:gd name="T22" fmla="*/ 90 w 116"/>
                      <a:gd name="T23" fmla="*/ 74 h 253"/>
                      <a:gd name="T24" fmla="*/ 90 w 116"/>
                      <a:gd name="T25" fmla="*/ 66 h 253"/>
                      <a:gd name="T26" fmla="*/ 83 w 116"/>
                      <a:gd name="T27" fmla="*/ 57 h 253"/>
                      <a:gd name="T28" fmla="*/ 74 w 116"/>
                      <a:gd name="T29" fmla="*/ 57 h 253"/>
                      <a:gd name="T30" fmla="*/ 83 w 116"/>
                      <a:gd name="T31" fmla="*/ 16 h 253"/>
                      <a:gd name="T32" fmla="*/ 74 w 116"/>
                      <a:gd name="T33" fmla="*/ 0 h 253"/>
                      <a:gd name="T34" fmla="*/ 65 w 116"/>
                      <a:gd name="T35" fmla="*/ 0 h 253"/>
                      <a:gd name="T36" fmla="*/ 65 w 116"/>
                      <a:gd name="T37" fmla="*/ 16 h 253"/>
                      <a:gd name="T38" fmla="*/ 50 w 116"/>
                      <a:gd name="T39" fmla="*/ 16 h 253"/>
                      <a:gd name="T40" fmla="*/ 41 w 116"/>
                      <a:gd name="T41" fmla="*/ 25 h 253"/>
                      <a:gd name="T42" fmla="*/ 25 w 116"/>
                      <a:gd name="T43" fmla="*/ 57 h 253"/>
                      <a:gd name="T44" fmla="*/ 18 w 116"/>
                      <a:gd name="T45" fmla="*/ 66 h 253"/>
                      <a:gd name="T46" fmla="*/ 10 w 116"/>
                      <a:gd name="T47" fmla="*/ 81 h 253"/>
                      <a:gd name="T48" fmla="*/ 10 w 116"/>
                      <a:gd name="T49" fmla="*/ 90 h 253"/>
                      <a:gd name="T50" fmla="*/ 0 w 116"/>
                      <a:gd name="T51" fmla="*/ 97 h 253"/>
                      <a:gd name="T52" fmla="*/ 18 w 116"/>
                      <a:gd name="T53" fmla="*/ 115 h 253"/>
                      <a:gd name="T54" fmla="*/ 25 w 116"/>
                      <a:gd name="T55" fmla="*/ 131 h 253"/>
                      <a:gd name="T56" fmla="*/ 34 w 116"/>
                      <a:gd name="T57" fmla="*/ 155 h 253"/>
                      <a:gd name="T58" fmla="*/ 25 w 116"/>
                      <a:gd name="T59" fmla="*/ 162 h 253"/>
                      <a:gd name="T60" fmla="*/ 41 w 116"/>
                      <a:gd name="T61" fmla="*/ 171 h 253"/>
                      <a:gd name="T62" fmla="*/ 59 w 116"/>
                      <a:gd name="T63" fmla="*/ 155 h 253"/>
                      <a:gd name="T64" fmla="*/ 65 w 116"/>
                      <a:gd name="T65" fmla="*/ 162 h 253"/>
                      <a:gd name="T66" fmla="*/ 83 w 116"/>
                      <a:gd name="T67" fmla="*/ 211 h 253"/>
                      <a:gd name="T68" fmla="*/ 83 w 116"/>
                      <a:gd name="T69" fmla="*/ 2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6" h="253">
                        <a:moveTo>
                          <a:pt x="83" y="252"/>
                        </a:moveTo>
                        <a:lnTo>
                          <a:pt x="99" y="218"/>
                        </a:lnTo>
                        <a:lnTo>
                          <a:pt x="90" y="196"/>
                        </a:lnTo>
                        <a:lnTo>
                          <a:pt x="83" y="178"/>
                        </a:lnTo>
                        <a:lnTo>
                          <a:pt x="83" y="162"/>
                        </a:lnTo>
                        <a:lnTo>
                          <a:pt x="74" y="138"/>
                        </a:lnTo>
                        <a:lnTo>
                          <a:pt x="74" y="121"/>
                        </a:lnTo>
                        <a:lnTo>
                          <a:pt x="106" y="106"/>
                        </a:lnTo>
                        <a:lnTo>
                          <a:pt x="115" y="90"/>
                        </a:lnTo>
                        <a:lnTo>
                          <a:pt x="106" y="90"/>
                        </a:lnTo>
                        <a:lnTo>
                          <a:pt x="90" y="81"/>
                        </a:lnTo>
                        <a:lnTo>
                          <a:pt x="90" y="74"/>
                        </a:lnTo>
                        <a:lnTo>
                          <a:pt x="90" y="66"/>
                        </a:lnTo>
                        <a:lnTo>
                          <a:pt x="83" y="57"/>
                        </a:lnTo>
                        <a:lnTo>
                          <a:pt x="74" y="57"/>
                        </a:lnTo>
                        <a:lnTo>
                          <a:pt x="83" y="16"/>
                        </a:lnTo>
                        <a:lnTo>
                          <a:pt x="74" y="0"/>
                        </a:lnTo>
                        <a:lnTo>
                          <a:pt x="65" y="0"/>
                        </a:lnTo>
                        <a:lnTo>
                          <a:pt x="65" y="16"/>
                        </a:lnTo>
                        <a:lnTo>
                          <a:pt x="50" y="16"/>
                        </a:lnTo>
                        <a:lnTo>
                          <a:pt x="41" y="25"/>
                        </a:lnTo>
                        <a:lnTo>
                          <a:pt x="25" y="57"/>
                        </a:lnTo>
                        <a:lnTo>
                          <a:pt x="18" y="66"/>
                        </a:lnTo>
                        <a:lnTo>
                          <a:pt x="10" y="81"/>
                        </a:lnTo>
                        <a:lnTo>
                          <a:pt x="10" y="90"/>
                        </a:lnTo>
                        <a:lnTo>
                          <a:pt x="0" y="97"/>
                        </a:lnTo>
                        <a:lnTo>
                          <a:pt x="18" y="115"/>
                        </a:lnTo>
                        <a:lnTo>
                          <a:pt x="25" y="131"/>
                        </a:lnTo>
                        <a:lnTo>
                          <a:pt x="34" y="155"/>
                        </a:lnTo>
                        <a:lnTo>
                          <a:pt x="25" y="162"/>
                        </a:lnTo>
                        <a:lnTo>
                          <a:pt x="41" y="171"/>
                        </a:lnTo>
                        <a:lnTo>
                          <a:pt x="59" y="155"/>
                        </a:lnTo>
                        <a:lnTo>
                          <a:pt x="65" y="162"/>
                        </a:lnTo>
                        <a:lnTo>
                          <a:pt x="83" y="211"/>
                        </a:lnTo>
                        <a:lnTo>
                          <a:pt x="83" y="252"/>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66" name="Freeform 155"/>
                  <p:cNvSpPr>
                    <a:spLocks/>
                  </p:cNvSpPr>
                  <p:nvPr/>
                </p:nvSpPr>
                <p:spPr bwMode="gray">
                  <a:xfrm>
                    <a:off x="6743241" y="4641720"/>
                    <a:ext cx="150599" cy="296422"/>
                  </a:xfrm>
                  <a:custGeom>
                    <a:avLst/>
                    <a:gdLst>
                      <a:gd name="T0" fmla="*/ 32 w 98"/>
                      <a:gd name="T1" fmla="*/ 0 h 196"/>
                      <a:gd name="T2" fmla="*/ 0 w 98"/>
                      <a:gd name="T3" fmla="*/ 15 h 196"/>
                      <a:gd name="T4" fmla="*/ 0 w 98"/>
                      <a:gd name="T5" fmla="*/ 32 h 196"/>
                      <a:gd name="T6" fmla="*/ 9 w 98"/>
                      <a:gd name="T7" fmla="*/ 56 h 196"/>
                      <a:gd name="T8" fmla="*/ 9 w 98"/>
                      <a:gd name="T9" fmla="*/ 72 h 196"/>
                      <a:gd name="T10" fmla="*/ 16 w 98"/>
                      <a:gd name="T11" fmla="*/ 90 h 196"/>
                      <a:gd name="T12" fmla="*/ 25 w 98"/>
                      <a:gd name="T13" fmla="*/ 112 h 196"/>
                      <a:gd name="T14" fmla="*/ 9 w 98"/>
                      <a:gd name="T15" fmla="*/ 146 h 196"/>
                      <a:gd name="T16" fmla="*/ 9 w 98"/>
                      <a:gd name="T17" fmla="*/ 153 h 196"/>
                      <a:gd name="T18" fmla="*/ 9 w 98"/>
                      <a:gd name="T19" fmla="*/ 162 h 196"/>
                      <a:gd name="T20" fmla="*/ 32 w 98"/>
                      <a:gd name="T21" fmla="*/ 186 h 196"/>
                      <a:gd name="T22" fmla="*/ 32 w 98"/>
                      <a:gd name="T23" fmla="*/ 177 h 196"/>
                      <a:gd name="T24" fmla="*/ 41 w 98"/>
                      <a:gd name="T25" fmla="*/ 186 h 196"/>
                      <a:gd name="T26" fmla="*/ 50 w 98"/>
                      <a:gd name="T27" fmla="*/ 195 h 196"/>
                      <a:gd name="T28" fmla="*/ 56 w 98"/>
                      <a:gd name="T29" fmla="*/ 186 h 196"/>
                      <a:gd name="T30" fmla="*/ 50 w 98"/>
                      <a:gd name="T31" fmla="*/ 177 h 196"/>
                      <a:gd name="T32" fmla="*/ 32 w 98"/>
                      <a:gd name="T33" fmla="*/ 177 h 196"/>
                      <a:gd name="T34" fmla="*/ 25 w 98"/>
                      <a:gd name="T35" fmla="*/ 146 h 196"/>
                      <a:gd name="T36" fmla="*/ 16 w 98"/>
                      <a:gd name="T37" fmla="*/ 146 h 196"/>
                      <a:gd name="T38" fmla="*/ 16 w 98"/>
                      <a:gd name="T39" fmla="*/ 137 h 196"/>
                      <a:gd name="T40" fmla="*/ 25 w 98"/>
                      <a:gd name="T41" fmla="*/ 112 h 196"/>
                      <a:gd name="T42" fmla="*/ 25 w 98"/>
                      <a:gd name="T43" fmla="*/ 97 h 196"/>
                      <a:gd name="T44" fmla="*/ 41 w 98"/>
                      <a:gd name="T45" fmla="*/ 97 h 196"/>
                      <a:gd name="T46" fmla="*/ 41 w 98"/>
                      <a:gd name="T47" fmla="*/ 105 h 196"/>
                      <a:gd name="T48" fmla="*/ 50 w 98"/>
                      <a:gd name="T49" fmla="*/ 105 h 196"/>
                      <a:gd name="T50" fmla="*/ 65 w 98"/>
                      <a:gd name="T51" fmla="*/ 122 h 196"/>
                      <a:gd name="T52" fmla="*/ 65 w 98"/>
                      <a:gd name="T53" fmla="*/ 112 h 196"/>
                      <a:gd name="T54" fmla="*/ 56 w 98"/>
                      <a:gd name="T55" fmla="*/ 97 h 196"/>
                      <a:gd name="T56" fmla="*/ 65 w 98"/>
                      <a:gd name="T57" fmla="*/ 80 h 196"/>
                      <a:gd name="T58" fmla="*/ 97 w 98"/>
                      <a:gd name="T59" fmla="*/ 80 h 196"/>
                      <a:gd name="T60" fmla="*/ 97 w 98"/>
                      <a:gd name="T61" fmla="*/ 65 h 196"/>
                      <a:gd name="T62" fmla="*/ 90 w 98"/>
                      <a:gd name="T63" fmla="*/ 56 h 196"/>
                      <a:gd name="T64" fmla="*/ 81 w 98"/>
                      <a:gd name="T65" fmla="*/ 40 h 196"/>
                      <a:gd name="T66" fmla="*/ 75 w 98"/>
                      <a:gd name="T67" fmla="*/ 25 h 196"/>
                      <a:gd name="T68" fmla="*/ 56 w 98"/>
                      <a:gd name="T69" fmla="*/ 32 h 196"/>
                      <a:gd name="T70" fmla="*/ 41 w 98"/>
                      <a:gd name="T71" fmla="*/ 40 h 196"/>
                      <a:gd name="T72" fmla="*/ 41 w 98"/>
                      <a:gd name="T73" fmla="*/ 15 h 196"/>
                      <a:gd name="T74" fmla="*/ 32 w 98"/>
                      <a:gd name="T75" fmla="*/ 9 h 196"/>
                      <a:gd name="T76" fmla="*/ 32 w 98"/>
                      <a:gd name="T77"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196">
                        <a:moveTo>
                          <a:pt x="32" y="0"/>
                        </a:moveTo>
                        <a:lnTo>
                          <a:pt x="0" y="15"/>
                        </a:lnTo>
                        <a:lnTo>
                          <a:pt x="0" y="32"/>
                        </a:lnTo>
                        <a:lnTo>
                          <a:pt x="9" y="56"/>
                        </a:lnTo>
                        <a:lnTo>
                          <a:pt x="9" y="72"/>
                        </a:lnTo>
                        <a:lnTo>
                          <a:pt x="16" y="90"/>
                        </a:lnTo>
                        <a:lnTo>
                          <a:pt x="25" y="112"/>
                        </a:lnTo>
                        <a:lnTo>
                          <a:pt x="9" y="146"/>
                        </a:lnTo>
                        <a:lnTo>
                          <a:pt x="9" y="153"/>
                        </a:lnTo>
                        <a:lnTo>
                          <a:pt x="9" y="162"/>
                        </a:lnTo>
                        <a:lnTo>
                          <a:pt x="32" y="186"/>
                        </a:lnTo>
                        <a:lnTo>
                          <a:pt x="32" y="177"/>
                        </a:lnTo>
                        <a:lnTo>
                          <a:pt x="41" y="186"/>
                        </a:lnTo>
                        <a:lnTo>
                          <a:pt x="50" y="195"/>
                        </a:lnTo>
                        <a:lnTo>
                          <a:pt x="56" y="186"/>
                        </a:lnTo>
                        <a:lnTo>
                          <a:pt x="50" y="177"/>
                        </a:lnTo>
                        <a:lnTo>
                          <a:pt x="32" y="177"/>
                        </a:lnTo>
                        <a:lnTo>
                          <a:pt x="25" y="146"/>
                        </a:lnTo>
                        <a:lnTo>
                          <a:pt x="16" y="146"/>
                        </a:lnTo>
                        <a:lnTo>
                          <a:pt x="16" y="137"/>
                        </a:lnTo>
                        <a:lnTo>
                          <a:pt x="25" y="112"/>
                        </a:lnTo>
                        <a:lnTo>
                          <a:pt x="25" y="97"/>
                        </a:lnTo>
                        <a:lnTo>
                          <a:pt x="41" y="97"/>
                        </a:lnTo>
                        <a:lnTo>
                          <a:pt x="41" y="105"/>
                        </a:lnTo>
                        <a:lnTo>
                          <a:pt x="50" y="105"/>
                        </a:lnTo>
                        <a:lnTo>
                          <a:pt x="65" y="122"/>
                        </a:lnTo>
                        <a:lnTo>
                          <a:pt x="65" y="112"/>
                        </a:lnTo>
                        <a:lnTo>
                          <a:pt x="56" y="97"/>
                        </a:lnTo>
                        <a:lnTo>
                          <a:pt x="65" y="80"/>
                        </a:lnTo>
                        <a:lnTo>
                          <a:pt x="97" y="80"/>
                        </a:lnTo>
                        <a:lnTo>
                          <a:pt x="97" y="65"/>
                        </a:lnTo>
                        <a:lnTo>
                          <a:pt x="90" y="56"/>
                        </a:lnTo>
                        <a:lnTo>
                          <a:pt x="81" y="40"/>
                        </a:lnTo>
                        <a:lnTo>
                          <a:pt x="75" y="25"/>
                        </a:lnTo>
                        <a:lnTo>
                          <a:pt x="56" y="32"/>
                        </a:lnTo>
                        <a:lnTo>
                          <a:pt x="41" y="40"/>
                        </a:lnTo>
                        <a:lnTo>
                          <a:pt x="41" y="15"/>
                        </a:lnTo>
                        <a:lnTo>
                          <a:pt x="32" y="9"/>
                        </a:lnTo>
                        <a:lnTo>
                          <a:pt x="32" y="0"/>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67" name="Freeform 156"/>
                  <p:cNvSpPr>
                    <a:spLocks/>
                  </p:cNvSpPr>
                  <p:nvPr/>
                </p:nvSpPr>
                <p:spPr bwMode="gray">
                  <a:xfrm>
                    <a:off x="6793441" y="4603717"/>
                    <a:ext cx="139015" cy="176080"/>
                  </a:xfrm>
                  <a:custGeom>
                    <a:avLst/>
                    <a:gdLst>
                      <a:gd name="T0" fmla="*/ 90 w 91"/>
                      <a:gd name="T1" fmla="*/ 105 h 116"/>
                      <a:gd name="T2" fmla="*/ 90 w 91"/>
                      <a:gd name="T3" fmla="*/ 90 h 116"/>
                      <a:gd name="T4" fmla="*/ 74 w 91"/>
                      <a:gd name="T5" fmla="*/ 74 h 116"/>
                      <a:gd name="T6" fmla="*/ 74 w 91"/>
                      <a:gd name="T7" fmla="*/ 65 h 116"/>
                      <a:gd name="T8" fmla="*/ 43 w 91"/>
                      <a:gd name="T9" fmla="*/ 40 h 116"/>
                      <a:gd name="T10" fmla="*/ 58 w 91"/>
                      <a:gd name="T11" fmla="*/ 34 h 116"/>
                      <a:gd name="T12" fmla="*/ 49 w 91"/>
                      <a:gd name="T13" fmla="*/ 25 h 116"/>
                      <a:gd name="T14" fmla="*/ 33 w 91"/>
                      <a:gd name="T15" fmla="*/ 16 h 116"/>
                      <a:gd name="T16" fmla="*/ 24 w 91"/>
                      <a:gd name="T17" fmla="*/ 0 h 116"/>
                      <a:gd name="T18" fmla="*/ 18 w 91"/>
                      <a:gd name="T19" fmla="*/ 0 h 116"/>
                      <a:gd name="T20" fmla="*/ 18 w 91"/>
                      <a:gd name="T21" fmla="*/ 16 h 116"/>
                      <a:gd name="T22" fmla="*/ 9 w 91"/>
                      <a:gd name="T23" fmla="*/ 16 h 116"/>
                      <a:gd name="T24" fmla="*/ 9 w 91"/>
                      <a:gd name="T25" fmla="*/ 9 h 116"/>
                      <a:gd name="T26" fmla="*/ 0 w 91"/>
                      <a:gd name="T27" fmla="*/ 25 h 116"/>
                      <a:gd name="T28" fmla="*/ 0 w 91"/>
                      <a:gd name="T29" fmla="*/ 34 h 116"/>
                      <a:gd name="T30" fmla="*/ 9 w 91"/>
                      <a:gd name="T31" fmla="*/ 40 h 116"/>
                      <a:gd name="T32" fmla="*/ 9 w 91"/>
                      <a:gd name="T33" fmla="*/ 65 h 116"/>
                      <a:gd name="T34" fmla="*/ 24 w 91"/>
                      <a:gd name="T35" fmla="*/ 57 h 116"/>
                      <a:gd name="T36" fmla="*/ 43 w 91"/>
                      <a:gd name="T37" fmla="*/ 50 h 116"/>
                      <a:gd name="T38" fmla="*/ 49 w 91"/>
                      <a:gd name="T39" fmla="*/ 65 h 116"/>
                      <a:gd name="T40" fmla="*/ 58 w 91"/>
                      <a:gd name="T41" fmla="*/ 81 h 116"/>
                      <a:gd name="T42" fmla="*/ 65 w 91"/>
                      <a:gd name="T43" fmla="*/ 90 h 116"/>
                      <a:gd name="T44" fmla="*/ 65 w 91"/>
                      <a:gd name="T45" fmla="*/ 105 h 116"/>
                      <a:gd name="T46" fmla="*/ 74 w 91"/>
                      <a:gd name="T47" fmla="*/ 115 h 116"/>
                      <a:gd name="T48" fmla="*/ 74 w 91"/>
                      <a:gd name="T49" fmla="*/ 105 h 116"/>
                      <a:gd name="T50" fmla="*/ 90 w 91"/>
                      <a:gd name="T51"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116">
                        <a:moveTo>
                          <a:pt x="90" y="105"/>
                        </a:moveTo>
                        <a:lnTo>
                          <a:pt x="90" y="90"/>
                        </a:lnTo>
                        <a:lnTo>
                          <a:pt x="74" y="74"/>
                        </a:lnTo>
                        <a:lnTo>
                          <a:pt x="74" y="65"/>
                        </a:lnTo>
                        <a:lnTo>
                          <a:pt x="43" y="40"/>
                        </a:lnTo>
                        <a:lnTo>
                          <a:pt x="58" y="34"/>
                        </a:lnTo>
                        <a:lnTo>
                          <a:pt x="49" y="25"/>
                        </a:lnTo>
                        <a:lnTo>
                          <a:pt x="33" y="16"/>
                        </a:lnTo>
                        <a:lnTo>
                          <a:pt x="24" y="0"/>
                        </a:lnTo>
                        <a:lnTo>
                          <a:pt x="18" y="0"/>
                        </a:lnTo>
                        <a:lnTo>
                          <a:pt x="18" y="16"/>
                        </a:lnTo>
                        <a:lnTo>
                          <a:pt x="9" y="16"/>
                        </a:lnTo>
                        <a:lnTo>
                          <a:pt x="9" y="9"/>
                        </a:lnTo>
                        <a:lnTo>
                          <a:pt x="0" y="25"/>
                        </a:lnTo>
                        <a:lnTo>
                          <a:pt x="0" y="34"/>
                        </a:lnTo>
                        <a:lnTo>
                          <a:pt x="9" y="40"/>
                        </a:lnTo>
                        <a:lnTo>
                          <a:pt x="9" y="65"/>
                        </a:lnTo>
                        <a:lnTo>
                          <a:pt x="24" y="57"/>
                        </a:lnTo>
                        <a:lnTo>
                          <a:pt x="43" y="50"/>
                        </a:lnTo>
                        <a:lnTo>
                          <a:pt x="49" y="65"/>
                        </a:lnTo>
                        <a:lnTo>
                          <a:pt x="58" y="81"/>
                        </a:lnTo>
                        <a:lnTo>
                          <a:pt x="65" y="90"/>
                        </a:lnTo>
                        <a:lnTo>
                          <a:pt x="65" y="105"/>
                        </a:lnTo>
                        <a:lnTo>
                          <a:pt x="74" y="115"/>
                        </a:lnTo>
                        <a:lnTo>
                          <a:pt x="74" y="105"/>
                        </a:lnTo>
                        <a:lnTo>
                          <a:pt x="90" y="105"/>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68" name="Freeform 157"/>
                  <p:cNvSpPr>
                    <a:spLocks/>
                  </p:cNvSpPr>
                  <p:nvPr/>
                </p:nvSpPr>
                <p:spPr bwMode="gray">
                  <a:xfrm>
                    <a:off x="6829482" y="4593583"/>
                    <a:ext cx="141589" cy="281220"/>
                  </a:xfrm>
                  <a:custGeom>
                    <a:avLst/>
                    <a:gdLst>
                      <a:gd name="T0" fmla="*/ 0 w 92"/>
                      <a:gd name="T1" fmla="*/ 7 h 186"/>
                      <a:gd name="T2" fmla="*/ 0 w 92"/>
                      <a:gd name="T3" fmla="*/ 0 h 186"/>
                      <a:gd name="T4" fmla="*/ 9 w 92"/>
                      <a:gd name="T5" fmla="*/ 7 h 186"/>
                      <a:gd name="T6" fmla="*/ 41 w 92"/>
                      <a:gd name="T7" fmla="*/ 0 h 186"/>
                      <a:gd name="T8" fmla="*/ 59 w 92"/>
                      <a:gd name="T9" fmla="*/ 0 h 186"/>
                      <a:gd name="T10" fmla="*/ 59 w 92"/>
                      <a:gd name="T11" fmla="*/ 16 h 186"/>
                      <a:gd name="T12" fmla="*/ 74 w 92"/>
                      <a:gd name="T13" fmla="*/ 16 h 186"/>
                      <a:gd name="T14" fmla="*/ 59 w 92"/>
                      <a:gd name="T15" fmla="*/ 23 h 186"/>
                      <a:gd name="T16" fmla="*/ 50 w 92"/>
                      <a:gd name="T17" fmla="*/ 41 h 186"/>
                      <a:gd name="T18" fmla="*/ 41 w 92"/>
                      <a:gd name="T19" fmla="*/ 47 h 186"/>
                      <a:gd name="T20" fmla="*/ 82 w 92"/>
                      <a:gd name="T21" fmla="*/ 104 h 186"/>
                      <a:gd name="T22" fmla="*/ 91 w 92"/>
                      <a:gd name="T23" fmla="*/ 122 h 186"/>
                      <a:gd name="T24" fmla="*/ 82 w 92"/>
                      <a:gd name="T25" fmla="*/ 154 h 186"/>
                      <a:gd name="T26" fmla="*/ 66 w 92"/>
                      <a:gd name="T27" fmla="*/ 162 h 186"/>
                      <a:gd name="T28" fmla="*/ 59 w 92"/>
                      <a:gd name="T29" fmla="*/ 162 h 186"/>
                      <a:gd name="T30" fmla="*/ 50 w 92"/>
                      <a:gd name="T31" fmla="*/ 178 h 186"/>
                      <a:gd name="T32" fmla="*/ 34 w 92"/>
                      <a:gd name="T33" fmla="*/ 185 h 186"/>
                      <a:gd name="T34" fmla="*/ 34 w 92"/>
                      <a:gd name="T35" fmla="*/ 169 h 186"/>
                      <a:gd name="T36" fmla="*/ 25 w 92"/>
                      <a:gd name="T37" fmla="*/ 162 h 186"/>
                      <a:gd name="T38" fmla="*/ 41 w 92"/>
                      <a:gd name="T39" fmla="*/ 154 h 186"/>
                      <a:gd name="T40" fmla="*/ 50 w 92"/>
                      <a:gd name="T41" fmla="*/ 144 h 186"/>
                      <a:gd name="T42" fmla="*/ 66 w 92"/>
                      <a:gd name="T43" fmla="*/ 137 h 186"/>
                      <a:gd name="T44" fmla="*/ 66 w 92"/>
                      <a:gd name="T45" fmla="*/ 112 h 186"/>
                      <a:gd name="T46" fmla="*/ 66 w 92"/>
                      <a:gd name="T47" fmla="*/ 97 h 186"/>
                      <a:gd name="T48" fmla="*/ 50 w 92"/>
                      <a:gd name="T49" fmla="*/ 81 h 186"/>
                      <a:gd name="T50" fmla="*/ 50 w 92"/>
                      <a:gd name="T51" fmla="*/ 72 h 186"/>
                      <a:gd name="T52" fmla="*/ 19 w 92"/>
                      <a:gd name="T53" fmla="*/ 47 h 186"/>
                      <a:gd name="T54" fmla="*/ 34 w 92"/>
                      <a:gd name="T55" fmla="*/ 41 h 186"/>
                      <a:gd name="T56" fmla="*/ 25 w 92"/>
                      <a:gd name="T57" fmla="*/ 32 h 186"/>
                      <a:gd name="T58" fmla="*/ 9 w 92"/>
                      <a:gd name="T59" fmla="*/ 23 h 186"/>
                      <a:gd name="T60" fmla="*/ 0 w 92"/>
                      <a:gd name="T61" fmla="*/ 7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186">
                        <a:moveTo>
                          <a:pt x="0" y="7"/>
                        </a:moveTo>
                        <a:lnTo>
                          <a:pt x="0" y="0"/>
                        </a:lnTo>
                        <a:lnTo>
                          <a:pt x="9" y="7"/>
                        </a:lnTo>
                        <a:lnTo>
                          <a:pt x="41" y="0"/>
                        </a:lnTo>
                        <a:lnTo>
                          <a:pt x="59" y="0"/>
                        </a:lnTo>
                        <a:lnTo>
                          <a:pt x="59" y="16"/>
                        </a:lnTo>
                        <a:lnTo>
                          <a:pt x="74" y="16"/>
                        </a:lnTo>
                        <a:lnTo>
                          <a:pt x="59" y="23"/>
                        </a:lnTo>
                        <a:lnTo>
                          <a:pt x="50" y="41"/>
                        </a:lnTo>
                        <a:lnTo>
                          <a:pt x="41" y="47"/>
                        </a:lnTo>
                        <a:lnTo>
                          <a:pt x="82" y="104"/>
                        </a:lnTo>
                        <a:lnTo>
                          <a:pt x="91" y="122"/>
                        </a:lnTo>
                        <a:lnTo>
                          <a:pt x="82" y="154"/>
                        </a:lnTo>
                        <a:lnTo>
                          <a:pt x="66" y="162"/>
                        </a:lnTo>
                        <a:lnTo>
                          <a:pt x="59" y="162"/>
                        </a:lnTo>
                        <a:lnTo>
                          <a:pt x="50" y="178"/>
                        </a:lnTo>
                        <a:lnTo>
                          <a:pt x="34" y="185"/>
                        </a:lnTo>
                        <a:lnTo>
                          <a:pt x="34" y="169"/>
                        </a:lnTo>
                        <a:lnTo>
                          <a:pt x="25" y="162"/>
                        </a:lnTo>
                        <a:lnTo>
                          <a:pt x="41" y="154"/>
                        </a:lnTo>
                        <a:lnTo>
                          <a:pt x="50" y="144"/>
                        </a:lnTo>
                        <a:lnTo>
                          <a:pt x="66" y="137"/>
                        </a:lnTo>
                        <a:lnTo>
                          <a:pt x="66" y="112"/>
                        </a:lnTo>
                        <a:lnTo>
                          <a:pt x="66" y="97"/>
                        </a:lnTo>
                        <a:lnTo>
                          <a:pt x="50" y="81"/>
                        </a:lnTo>
                        <a:lnTo>
                          <a:pt x="50" y="72"/>
                        </a:lnTo>
                        <a:lnTo>
                          <a:pt x="19" y="47"/>
                        </a:lnTo>
                        <a:lnTo>
                          <a:pt x="34" y="41"/>
                        </a:lnTo>
                        <a:lnTo>
                          <a:pt x="25" y="32"/>
                        </a:lnTo>
                        <a:lnTo>
                          <a:pt x="9" y="23"/>
                        </a:lnTo>
                        <a:lnTo>
                          <a:pt x="0" y="7"/>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69" name="Freeform 158"/>
                  <p:cNvSpPr>
                    <a:spLocks/>
                  </p:cNvSpPr>
                  <p:nvPr/>
                </p:nvSpPr>
                <p:spPr bwMode="gray">
                  <a:xfrm>
                    <a:off x="6829482" y="4763328"/>
                    <a:ext cx="102974" cy="77272"/>
                  </a:xfrm>
                  <a:custGeom>
                    <a:avLst/>
                    <a:gdLst>
                      <a:gd name="T0" fmla="*/ 25 w 67"/>
                      <a:gd name="T1" fmla="*/ 50 h 51"/>
                      <a:gd name="T2" fmla="*/ 41 w 67"/>
                      <a:gd name="T3" fmla="*/ 42 h 51"/>
                      <a:gd name="T4" fmla="*/ 50 w 67"/>
                      <a:gd name="T5" fmla="*/ 32 h 51"/>
                      <a:gd name="T6" fmla="*/ 66 w 67"/>
                      <a:gd name="T7" fmla="*/ 25 h 51"/>
                      <a:gd name="T8" fmla="*/ 66 w 67"/>
                      <a:gd name="T9" fmla="*/ 0 h 51"/>
                      <a:gd name="T10" fmla="*/ 50 w 67"/>
                      <a:gd name="T11" fmla="*/ 0 h 51"/>
                      <a:gd name="T12" fmla="*/ 50 w 67"/>
                      <a:gd name="T13" fmla="*/ 10 h 51"/>
                      <a:gd name="T14" fmla="*/ 41 w 67"/>
                      <a:gd name="T15" fmla="*/ 0 h 51"/>
                      <a:gd name="T16" fmla="*/ 9 w 67"/>
                      <a:gd name="T17" fmla="*/ 0 h 51"/>
                      <a:gd name="T18" fmla="*/ 0 w 67"/>
                      <a:gd name="T19" fmla="*/ 17 h 51"/>
                      <a:gd name="T20" fmla="*/ 9 w 67"/>
                      <a:gd name="T21" fmla="*/ 32 h 51"/>
                      <a:gd name="T22" fmla="*/ 9 w 67"/>
                      <a:gd name="T23" fmla="*/ 42 h 51"/>
                      <a:gd name="T24" fmla="*/ 9 w 67"/>
                      <a:gd name="T25" fmla="*/ 50 h 51"/>
                      <a:gd name="T26" fmla="*/ 25 w 67"/>
                      <a:gd name="T27" fmla="*/ 5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51">
                        <a:moveTo>
                          <a:pt x="25" y="50"/>
                        </a:moveTo>
                        <a:lnTo>
                          <a:pt x="41" y="42"/>
                        </a:lnTo>
                        <a:lnTo>
                          <a:pt x="50" y="32"/>
                        </a:lnTo>
                        <a:lnTo>
                          <a:pt x="66" y="25"/>
                        </a:lnTo>
                        <a:lnTo>
                          <a:pt x="66" y="0"/>
                        </a:lnTo>
                        <a:lnTo>
                          <a:pt x="50" y="0"/>
                        </a:lnTo>
                        <a:lnTo>
                          <a:pt x="50" y="10"/>
                        </a:lnTo>
                        <a:lnTo>
                          <a:pt x="41" y="0"/>
                        </a:lnTo>
                        <a:lnTo>
                          <a:pt x="9" y="0"/>
                        </a:lnTo>
                        <a:lnTo>
                          <a:pt x="0" y="17"/>
                        </a:lnTo>
                        <a:lnTo>
                          <a:pt x="9" y="32"/>
                        </a:lnTo>
                        <a:lnTo>
                          <a:pt x="9" y="42"/>
                        </a:lnTo>
                        <a:lnTo>
                          <a:pt x="9" y="50"/>
                        </a:lnTo>
                        <a:lnTo>
                          <a:pt x="25" y="50"/>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70" name="Freeform 159"/>
                  <p:cNvSpPr>
                    <a:spLocks/>
                  </p:cNvSpPr>
                  <p:nvPr/>
                </p:nvSpPr>
                <p:spPr bwMode="gray">
                  <a:xfrm>
                    <a:off x="6793441" y="4910272"/>
                    <a:ext cx="75943" cy="112741"/>
                  </a:xfrm>
                  <a:custGeom>
                    <a:avLst/>
                    <a:gdLst>
                      <a:gd name="T0" fmla="*/ 24 w 50"/>
                      <a:gd name="T1" fmla="*/ 9 h 75"/>
                      <a:gd name="T2" fmla="*/ 18 w 50"/>
                      <a:gd name="T3" fmla="*/ 18 h 75"/>
                      <a:gd name="T4" fmla="*/ 9 w 50"/>
                      <a:gd name="T5" fmla="*/ 9 h 75"/>
                      <a:gd name="T6" fmla="*/ 0 w 50"/>
                      <a:gd name="T7" fmla="*/ 0 h 75"/>
                      <a:gd name="T8" fmla="*/ 0 w 50"/>
                      <a:gd name="T9" fmla="*/ 9 h 75"/>
                      <a:gd name="T10" fmla="*/ 0 w 50"/>
                      <a:gd name="T11" fmla="*/ 34 h 75"/>
                      <a:gd name="T12" fmla="*/ 18 w 50"/>
                      <a:gd name="T13" fmla="*/ 50 h 75"/>
                      <a:gd name="T14" fmla="*/ 43 w 50"/>
                      <a:gd name="T15" fmla="*/ 74 h 75"/>
                      <a:gd name="T16" fmla="*/ 49 w 50"/>
                      <a:gd name="T17" fmla="*/ 74 h 75"/>
                      <a:gd name="T18" fmla="*/ 43 w 50"/>
                      <a:gd name="T19" fmla="*/ 50 h 75"/>
                      <a:gd name="T20" fmla="*/ 43 w 50"/>
                      <a:gd name="T21" fmla="*/ 25 h 75"/>
                      <a:gd name="T22" fmla="*/ 24 w 50"/>
                      <a:gd name="T23" fmla="*/ 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75">
                        <a:moveTo>
                          <a:pt x="24" y="9"/>
                        </a:moveTo>
                        <a:lnTo>
                          <a:pt x="18" y="18"/>
                        </a:lnTo>
                        <a:lnTo>
                          <a:pt x="9" y="9"/>
                        </a:lnTo>
                        <a:lnTo>
                          <a:pt x="0" y="0"/>
                        </a:lnTo>
                        <a:lnTo>
                          <a:pt x="0" y="9"/>
                        </a:lnTo>
                        <a:lnTo>
                          <a:pt x="0" y="34"/>
                        </a:lnTo>
                        <a:lnTo>
                          <a:pt x="18" y="50"/>
                        </a:lnTo>
                        <a:lnTo>
                          <a:pt x="43" y="74"/>
                        </a:lnTo>
                        <a:lnTo>
                          <a:pt x="49" y="74"/>
                        </a:lnTo>
                        <a:lnTo>
                          <a:pt x="43" y="50"/>
                        </a:lnTo>
                        <a:lnTo>
                          <a:pt x="43" y="25"/>
                        </a:lnTo>
                        <a:lnTo>
                          <a:pt x="24" y="9"/>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71" name="Freeform 160"/>
                  <p:cNvSpPr>
                    <a:spLocks/>
                  </p:cNvSpPr>
                  <p:nvPr/>
                </p:nvSpPr>
                <p:spPr bwMode="gray">
                  <a:xfrm>
                    <a:off x="6969784" y="4910272"/>
                    <a:ext cx="202086" cy="112741"/>
                  </a:xfrm>
                  <a:custGeom>
                    <a:avLst/>
                    <a:gdLst>
                      <a:gd name="T0" fmla="*/ 71 w 131"/>
                      <a:gd name="T1" fmla="*/ 25 h 75"/>
                      <a:gd name="T2" fmla="*/ 80 w 131"/>
                      <a:gd name="T3" fmla="*/ 25 h 75"/>
                      <a:gd name="T4" fmla="*/ 71 w 131"/>
                      <a:gd name="T5" fmla="*/ 34 h 75"/>
                      <a:gd name="T6" fmla="*/ 65 w 131"/>
                      <a:gd name="T7" fmla="*/ 34 h 75"/>
                      <a:gd name="T8" fmla="*/ 56 w 131"/>
                      <a:gd name="T9" fmla="*/ 34 h 75"/>
                      <a:gd name="T10" fmla="*/ 40 w 131"/>
                      <a:gd name="T11" fmla="*/ 50 h 75"/>
                      <a:gd name="T12" fmla="*/ 25 w 131"/>
                      <a:gd name="T13" fmla="*/ 50 h 75"/>
                      <a:gd name="T14" fmla="*/ 25 w 131"/>
                      <a:gd name="T15" fmla="*/ 65 h 75"/>
                      <a:gd name="T16" fmla="*/ 0 w 131"/>
                      <a:gd name="T17" fmla="*/ 65 h 75"/>
                      <a:gd name="T18" fmla="*/ 15 w 131"/>
                      <a:gd name="T19" fmla="*/ 74 h 75"/>
                      <a:gd name="T20" fmla="*/ 31 w 131"/>
                      <a:gd name="T21" fmla="*/ 74 h 75"/>
                      <a:gd name="T22" fmla="*/ 40 w 131"/>
                      <a:gd name="T23" fmla="*/ 65 h 75"/>
                      <a:gd name="T24" fmla="*/ 56 w 131"/>
                      <a:gd name="T25" fmla="*/ 74 h 75"/>
                      <a:gd name="T26" fmla="*/ 65 w 131"/>
                      <a:gd name="T27" fmla="*/ 65 h 75"/>
                      <a:gd name="T28" fmla="*/ 89 w 131"/>
                      <a:gd name="T29" fmla="*/ 34 h 75"/>
                      <a:gd name="T30" fmla="*/ 112 w 131"/>
                      <a:gd name="T31" fmla="*/ 34 h 75"/>
                      <a:gd name="T32" fmla="*/ 120 w 131"/>
                      <a:gd name="T33" fmla="*/ 34 h 75"/>
                      <a:gd name="T34" fmla="*/ 112 w 131"/>
                      <a:gd name="T35" fmla="*/ 25 h 75"/>
                      <a:gd name="T36" fmla="*/ 130 w 131"/>
                      <a:gd name="T37" fmla="*/ 25 h 75"/>
                      <a:gd name="T38" fmla="*/ 105 w 131"/>
                      <a:gd name="T39" fmla="*/ 18 h 75"/>
                      <a:gd name="T40" fmla="*/ 105 w 131"/>
                      <a:gd name="T41" fmla="*/ 9 h 75"/>
                      <a:gd name="T42" fmla="*/ 96 w 131"/>
                      <a:gd name="T43" fmla="*/ 0 h 75"/>
                      <a:gd name="T44" fmla="*/ 80 w 131"/>
                      <a:gd name="T45" fmla="*/ 18 h 75"/>
                      <a:gd name="T46" fmla="*/ 71 w 131"/>
                      <a:gd name="T47"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75">
                        <a:moveTo>
                          <a:pt x="71" y="25"/>
                        </a:moveTo>
                        <a:lnTo>
                          <a:pt x="80" y="25"/>
                        </a:lnTo>
                        <a:lnTo>
                          <a:pt x="71" y="34"/>
                        </a:lnTo>
                        <a:lnTo>
                          <a:pt x="65" y="34"/>
                        </a:lnTo>
                        <a:lnTo>
                          <a:pt x="56" y="34"/>
                        </a:lnTo>
                        <a:lnTo>
                          <a:pt x="40" y="50"/>
                        </a:lnTo>
                        <a:lnTo>
                          <a:pt x="25" y="50"/>
                        </a:lnTo>
                        <a:lnTo>
                          <a:pt x="25" y="65"/>
                        </a:lnTo>
                        <a:lnTo>
                          <a:pt x="0" y="65"/>
                        </a:lnTo>
                        <a:lnTo>
                          <a:pt x="15" y="74"/>
                        </a:lnTo>
                        <a:lnTo>
                          <a:pt x="31" y="74"/>
                        </a:lnTo>
                        <a:lnTo>
                          <a:pt x="40" y="65"/>
                        </a:lnTo>
                        <a:lnTo>
                          <a:pt x="56" y="74"/>
                        </a:lnTo>
                        <a:lnTo>
                          <a:pt x="65" y="65"/>
                        </a:lnTo>
                        <a:lnTo>
                          <a:pt x="89" y="34"/>
                        </a:lnTo>
                        <a:lnTo>
                          <a:pt x="112" y="34"/>
                        </a:lnTo>
                        <a:lnTo>
                          <a:pt x="120" y="34"/>
                        </a:lnTo>
                        <a:lnTo>
                          <a:pt x="112" y="25"/>
                        </a:lnTo>
                        <a:lnTo>
                          <a:pt x="130" y="25"/>
                        </a:lnTo>
                        <a:lnTo>
                          <a:pt x="105" y="18"/>
                        </a:lnTo>
                        <a:lnTo>
                          <a:pt x="105" y="9"/>
                        </a:lnTo>
                        <a:lnTo>
                          <a:pt x="96" y="0"/>
                        </a:lnTo>
                        <a:lnTo>
                          <a:pt x="80" y="18"/>
                        </a:lnTo>
                        <a:lnTo>
                          <a:pt x="71" y="25"/>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72" name="Freeform 161"/>
                  <p:cNvSpPr>
                    <a:spLocks/>
                  </p:cNvSpPr>
                  <p:nvPr/>
                </p:nvSpPr>
                <p:spPr bwMode="gray">
                  <a:xfrm>
                    <a:off x="7056025" y="4947008"/>
                    <a:ext cx="38615" cy="26602"/>
                  </a:xfrm>
                  <a:custGeom>
                    <a:avLst/>
                    <a:gdLst>
                      <a:gd name="T0" fmla="*/ 0 w 25"/>
                      <a:gd name="T1" fmla="*/ 16 h 17"/>
                      <a:gd name="T2" fmla="*/ 9 w 25"/>
                      <a:gd name="T3" fmla="*/ 16 h 17"/>
                      <a:gd name="T4" fmla="*/ 15 w 25"/>
                      <a:gd name="T5" fmla="*/ 16 h 17"/>
                      <a:gd name="T6" fmla="*/ 24 w 25"/>
                      <a:gd name="T7" fmla="*/ 0 h 17"/>
                      <a:gd name="T8" fmla="*/ 15 w 25"/>
                      <a:gd name="T9" fmla="*/ 0 h 17"/>
                      <a:gd name="T10" fmla="*/ 0 w 25"/>
                      <a:gd name="T11" fmla="*/ 16 h 17"/>
                    </a:gdLst>
                    <a:ahLst/>
                    <a:cxnLst>
                      <a:cxn ang="0">
                        <a:pos x="T0" y="T1"/>
                      </a:cxn>
                      <a:cxn ang="0">
                        <a:pos x="T2" y="T3"/>
                      </a:cxn>
                      <a:cxn ang="0">
                        <a:pos x="T4" y="T5"/>
                      </a:cxn>
                      <a:cxn ang="0">
                        <a:pos x="T6" y="T7"/>
                      </a:cxn>
                      <a:cxn ang="0">
                        <a:pos x="T8" y="T9"/>
                      </a:cxn>
                      <a:cxn ang="0">
                        <a:pos x="T10" y="T11"/>
                      </a:cxn>
                    </a:cxnLst>
                    <a:rect l="0" t="0" r="r" b="b"/>
                    <a:pathLst>
                      <a:path w="25" h="17">
                        <a:moveTo>
                          <a:pt x="0" y="16"/>
                        </a:moveTo>
                        <a:lnTo>
                          <a:pt x="9" y="16"/>
                        </a:lnTo>
                        <a:lnTo>
                          <a:pt x="15" y="16"/>
                        </a:lnTo>
                        <a:lnTo>
                          <a:pt x="24" y="0"/>
                        </a:lnTo>
                        <a:lnTo>
                          <a:pt x="15" y="0"/>
                        </a:lnTo>
                        <a:lnTo>
                          <a:pt x="0" y="16"/>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73" name="Freeform 162"/>
                  <p:cNvSpPr>
                    <a:spLocks/>
                  </p:cNvSpPr>
                  <p:nvPr/>
                </p:nvSpPr>
                <p:spPr bwMode="gray">
                  <a:xfrm>
                    <a:off x="6955625" y="4960943"/>
                    <a:ext cx="200799" cy="160879"/>
                  </a:xfrm>
                  <a:custGeom>
                    <a:avLst/>
                    <a:gdLst>
                      <a:gd name="T0" fmla="*/ 9 w 130"/>
                      <a:gd name="T1" fmla="*/ 31 h 106"/>
                      <a:gd name="T2" fmla="*/ 24 w 130"/>
                      <a:gd name="T3" fmla="*/ 40 h 106"/>
                      <a:gd name="T4" fmla="*/ 40 w 130"/>
                      <a:gd name="T5" fmla="*/ 40 h 106"/>
                      <a:gd name="T6" fmla="*/ 49 w 130"/>
                      <a:gd name="T7" fmla="*/ 31 h 106"/>
                      <a:gd name="T8" fmla="*/ 65 w 130"/>
                      <a:gd name="T9" fmla="*/ 40 h 106"/>
                      <a:gd name="T10" fmla="*/ 74 w 130"/>
                      <a:gd name="T11" fmla="*/ 31 h 106"/>
                      <a:gd name="T12" fmla="*/ 98 w 130"/>
                      <a:gd name="T13" fmla="*/ 0 h 106"/>
                      <a:gd name="T14" fmla="*/ 121 w 130"/>
                      <a:gd name="T15" fmla="*/ 0 h 106"/>
                      <a:gd name="T16" fmla="*/ 114 w 130"/>
                      <a:gd name="T17" fmla="*/ 16 h 106"/>
                      <a:gd name="T18" fmla="*/ 121 w 130"/>
                      <a:gd name="T19" fmla="*/ 25 h 106"/>
                      <a:gd name="T20" fmla="*/ 114 w 130"/>
                      <a:gd name="T21" fmla="*/ 31 h 106"/>
                      <a:gd name="T22" fmla="*/ 129 w 130"/>
                      <a:gd name="T23" fmla="*/ 40 h 106"/>
                      <a:gd name="T24" fmla="*/ 121 w 130"/>
                      <a:gd name="T25" fmla="*/ 48 h 106"/>
                      <a:gd name="T26" fmla="*/ 105 w 130"/>
                      <a:gd name="T27" fmla="*/ 65 h 106"/>
                      <a:gd name="T28" fmla="*/ 98 w 130"/>
                      <a:gd name="T29" fmla="*/ 81 h 106"/>
                      <a:gd name="T30" fmla="*/ 105 w 130"/>
                      <a:gd name="T31" fmla="*/ 81 h 106"/>
                      <a:gd name="T32" fmla="*/ 98 w 130"/>
                      <a:gd name="T33" fmla="*/ 97 h 106"/>
                      <a:gd name="T34" fmla="*/ 80 w 130"/>
                      <a:gd name="T35" fmla="*/ 105 h 106"/>
                      <a:gd name="T36" fmla="*/ 74 w 130"/>
                      <a:gd name="T37" fmla="*/ 97 h 106"/>
                      <a:gd name="T38" fmla="*/ 57 w 130"/>
                      <a:gd name="T39" fmla="*/ 97 h 106"/>
                      <a:gd name="T40" fmla="*/ 40 w 130"/>
                      <a:gd name="T41" fmla="*/ 97 h 106"/>
                      <a:gd name="T42" fmla="*/ 40 w 130"/>
                      <a:gd name="T43" fmla="*/ 88 h 106"/>
                      <a:gd name="T44" fmla="*/ 24 w 130"/>
                      <a:gd name="T45" fmla="*/ 88 h 106"/>
                      <a:gd name="T46" fmla="*/ 17 w 130"/>
                      <a:gd name="T47" fmla="*/ 72 h 106"/>
                      <a:gd name="T48" fmla="*/ 9 w 130"/>
                      <a:gd name="T49" fmla="*/ 56 h 106"/>
                      <a:gd name="T50" fmla="*/ 0 w 130"/>
                      <a:gd name="T51" fmla="*/ 40 h 106"/>
                      <a:gd name="T52" fmla="*/ 9 w 130"/>
                      <a:gd name="T53" fmla="*/ 3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 h="106">
                        <a:moveTo>
                          <a:pt x="9" y="31"/>
                        </a:moveTo>
                        <a:lnTo>
                          <a:pt x="24" y="40"/>
                        </a:lnTo>
                        <a:lnTo>
                          <a:pt x="40" y="40"/>
                        </a:lnTo>
                        <a:lnTo>
                          <a:pt x="49" y="31"/>
                        </a:lnTo>
                        <a:lnTo>
                          <a:pt x="65" y="40"/>
                        </a:lnTo>
                        <a:lnTo>
                          <a:pt x="74" y="31"/>
                        </a:lnTo>
                        <a:lnTo>
                          <a:pt x="98" y="0"/>
                        </a:lnTo>
                        <a:lnTo>
                          <a:pt x="121" y="0"/>
                        </a:lnTo>
                        <a:lnTo>
                          <a:pt x="114" y="16"/>
                        </a:lnTo>
                        <a:lnTo>
                          <a:pt x="121" y="25"/>
                        </a:lnTo>
                        <a:lnTo>
                          <a:pt x="114" y="31"/>
                        </a:lnTo>
                        <a:lnTo>
                          <a:pt x="129" y="40"/>
                        </a:lnTo>
                        <a:lnTo>
                          <a:pt x="121" y="48"/>
                        </a:lnTo>
                        <a:lnTo>
                          <a:pt x="105" y="65"/>
                        </a:lnTo>
                        <a:lnTo>
                          <a:pt x="98" y="81"/>
                        </a:lnTo>
                        <a:lnTo>
                          <a:pt x="105" y="81"/>
                        </a:lnTo>
                        <a:lnTo>
                          <a:pt x="98" y="97"/>
                        </a:lnTo>
                        <a:lnTo>
                          <a:pt x="80" y="105"/>
                        </a:lnTo>
                        <a:lnTo>
                          <a:pt x="74" y="97"/>
                        </a:lnTo>
                        <a:lnTo>
                          <a:pt x="57" y="97"/>
                        </a:lnTo>
                        <a:lnTo>
                          <a:pt x="40" y="97"/>
                        </a:lnTo>
                        <a:lnTo>
                          <a:pt x="40" y="88"/>
                        </a:lnTo>
                        <a:lnTo>
                          <a:pt x="24" y="88"/>
                        </a:lnTo>
                        <a:lnTo>
                          <a:pt x="17" y="72"/>
                        </a:lnTo>
                        <a:lnTo>
                          <a:pt x="9" y="56"/>
                        </a:lnTo>
                        <a:lnTo>
                          <a:pt x="0" y="40"/>
                        </a:lnTo>
                        <a:lnTo>
                          <a:pt x="9" y="31"/>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74" name="Freeform 163"/>
                  <p:cNvSpPr>
                    <a:spLocks/>
                  </p:cNvSpPr>
                  <p:nvPr/>
                </p:nvSpPr>
                <p:spPr bwMode="gray">
                  <a:xfrm>
                    <a:off x="7394552" y="5045816"/>
                    <a:ext cx="202086" cy="171013"/>
                  </a:xfrm>
                  <a:custGeom>
                    <a:avLst/>
                    <a:gdLst>
                      <a:gd name="T0" fmla="*/ 130 w 131"/>
                      <a:gd name="T1" fmla="*/ 32 h 113"/>
                      <a:gd name="T2" fmla="*/ 130 w 131"/>
                      <a:gd name="T3" fmla="*/ 65 h 113"/>
                      <a:gd name="T4" fmla="*/ 130 w 131"/>
                      <a:gd name="T5" fmla="*/ 112 h 113"/>
                      <a:gd name="T6" fmla="*/ 112 w 131"/>
                      <a:gd name="T7" fmla="*/ 97 h 113"/>
                      <a:gd name="T8" fmla="*/ 88 w 131"/>
                      <a:gd name="T9" fmla="*/ 106 h 113"/>
                      <a:gd name="T10" fmla="*/ 97 w 131"/>
                      <a:gd name="T11" fmla="*/ 89 h 113"/>
                      <a:gd name="T12" fmla="*/ 88 w 131"/>
                      <a:gd name="T13" fmla="*/ 72 h 113"/>
                      <a:gd name="T14" fmla="*/ 31 w 131"/>
                      <a:gd name="T15" fmla="*/ 41 h 113"/>
                      <a:gd name="T16" fmla="*/ 25 w 131"/>
                      <a:gd name="T17" fmla="*/ 49 h 113"/>
                      <a:gd name="T18" fmla="*/ 25 w 131"/>
                      <a:gd name="T19" fmla="*/ 41 h 113"/>
                      <a:gd name="T20" fmla="*/ 16 w 131"/>
                      <a:gd name="T21" fmla="*/ 32 h 113"/>
                      <a:gd name="T22" fmla="*/ 31 w 131"/>
                      <a:gd name="T23" fmla="*/ 32 h 113"/>
                      <a:gd name="T24" fmla="*/ 40 w 131"/>
                      <a:gd name="T25" fmla="*/ 25 h 113"/>
                      <a:gd name="T26" fmla="*/ 16 w 131"/>
                      <a:gd name="T27" fmla="*/ 25 h 113"/>
                      <a:gd name="T28" fmla="*/ 6 w 131"/>
                      <a:gd name="T29" fmla="*/ 16 h 113"/>
                      <a:gd name="T30" fmla="*/ 0 w 131"/>
                      <a:gd name="T31" fmla="*/ 16 h 113"/>
                      <a:gd name="T32" fmla="*/ 16 w 131"/>
                      <a:gd name="T33" fmla="*/ 0 h 113"/>
                      <a:gd name="T34" fmla="*/ 25 w 131"/>
                      <a:gd name="T35" fmla="*/ 0 h 113"/>
                      <a:gd name="T36" fmla="*/ 40 w 131"/>
                      <a:gd name="T37" fmla="*/ 9 h 113"/>
                      <a:gd name="T38" fmla="*/ 40 w 131"/>
                      <a:gd name="T39" fmla="*/ 25 h 113"/>
                      <a:gd name="T40" fmla="*/ 56 w 131"/>
                      <a:gd name="T41" fmla="*/ 41 h 113"/>
                      <a:gd name="T42" fmla="*/ 72 w 131"/>
                      <a:gd name="T43" fmla="*/ 25 h 113"/>
                      <a:gd name="T44" fmla="*/ 88 w 131"/>
                      <a:gd name="T45" fmla="*/ 16 h 113"/>
                      <a:gd name="T46" fmla="*/ 130 w 131"/>
                      <a:gd name="T47" fmla="*/ 3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113">
                        <a:moveTo>
                          <a:pt x="130" y="32"/>
                        </a:moveTo>
                        <a:lnTo>
                          <a:pt x="130" y="65"/>
                        </a:lnTo>
                        <a:lnTo>
                          <a:pt x="130" y="112"/>
                        </a:lnTo>
                        <a:lnTo>
                          <a:pt x="112" y="97"/>
                        </a:lnTo>
                        <a:lnTo>
                          <a:pt x="88" y="106"/>
                        </a:lnTo>
                        <a:lnTo>
                          <a:pt x="97" y="89"/>
                        </a:lnTo>
                        <a:lnTo>
                          <a:pt x="88" y="72"/>
                        </a:lnTo>
                        <a:lnTo>
                          <a:pt x="31" y="41"/>
                        </a:lnTo>
                        <a:lnTo>
                          <a:pt x="25" y="49"/>
                        </a:lnTo>
                        <a:lnTo>
                          <a:pt x="25" y="41"/>
                        </a:lnTo>
                        <a:lnTo>
                          <a:pt x="16" y="32"/>
                        </a:lnTo>
                        <a:lnTo>
                          <a:pt x="31" y="32"/>
                        </a:lnTo>
                        <a:lnTo>
                          <a:pt x="40" y="25"/>
                        </a:lnTo>
                        <a:lnTo>
                          <a:pt x="16" y="25"/>
                        </a:lnTo>
                        <a:lnTo>
                          <a:pt x="6" y="16"/>
                        </a:lnTo>
                        <a:lnTo>
                          <a:pt x="0" y="16"/>
                        </a:lnTo>
                        <a:lnTo>
                          <a:pt x="16" y="0"/>
                        </a:lnTo>
                        <a:lnTo>
                          <a:pt x="25" y="0"/>
                        </a:lnTo>
                        <a:lnTo>
                          <a:pt x="40" y="9"/>
                        </a:lnTo>
                        <a:lnTo>
                          <a:pt x="40" y="25"/>
                        </a:lnTo>
                        <a:lnTo>
                          <a:pt x="56" y="41"/>
                        </a:lnTo>
                        <a:lnTo>
                          <a:pt x="72" y="25"/>
                        </a:lnTo>
                        <a:lnTo>
                          <a:pt x="88" y="16"/>
                        </a:lnTo>
                        <a:lnTo>
                          <a:pt x="130" y="32"/>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75" name="Freeform 164"/>
                  <p:cNvSpPr>
                    <a:spLocks/>
                  </p:cNvSpPr>
                  <p:nvPr/>
                </p:nvSpPr>
                <p:spPr bwMode="gray">
                  <a:xfrm>
                    <a:off x="7594063" y="5093952"/>
                    <a:ext cx="189215" cy="160879"/>
                  </a:xfrm>
                  <a:custGeom>
                    <a:avLst/>
                    <a:gdLst>
                      <a:gd name="T0" fmla="*/ 0 w 123"/>
                      <a:gd name="T1" fmla="*/ 80 h 106"/>
                      <a:gd name="T2" fmla="*/ 0 w 123"/>
                      <a:gd name="T3" fmla="*/ 33 h 106"/>
                      <a:gd name="T4" fmla="*/ 0 w 123"/>
                      <a:gd name="T5" fmla="*/ 0 h 106"/>
                      <a:gd name="T6" fmla="*/ 32 w 123"/>
                      <a:gd name="T7" fmla="*/ 9 h 106"/>
                      <a:gd name="T8" fmla="*/ 57 w 123"/>
                      <a:gd name="T9" fmla="*/ 25 h 106"/>
                      <a:gd name="T10" fmla="*/ 57 w 123"/>
                      <a:gd name="T11" fmla="*/ 33 h 106"/>
                      <a:gd name="T12" fmla="*/ 88 w 123"/>
                      <a:gd name="T13" fmla="*/ 49 h 106"/>
                      <a:gd name="T14" fmla="*/ 72 w 123"/>
                      <a:gd name="T15" fmla="*/ 57 h 106"/>
                      <a:gd name="T16" fmla="*/ 81 w 123"/>
                      <a:gd name="T17" fmla="*/ 57 h 106"/>
                      <a:gd name="T18" fmla="*/ 88 w 123"/>
                      <a:gd name="T19" fmla="*/ 65 h 106"/>
                      <a:gd name="T20" fmla="*/ 97 w 123"/>
                      <a:gd name="T21" fmla="*/ 80 h 106"/>
                      <a:gd name="T22" fmla="*/ 104 w 123"/>
                      <a:gd name="T23" fmla="*/ 80 h 106"/>
                      <a:gd name="T24" fmla="*/ 104 w 123"/>
                      <a:gd name="T25" fmla="*/ 90 h 106"/>
                      <a:gd name="T26" fmla="*/ 122 w 123"/>
                      <a:gd name="T27" fmla="*/ 99 h 106"/>
                      <a:gd name="T28" fmla="*/ 122 w 123"/>
                      <a:gd name="T29" fmla="*/ 105 h 106"/>
                      <a:gd name="T30" fmla="*/ 81 w 123"/>
                      <a:gd name="T31" fmla="*/ 99 h 106"/>
                      <a:gd name="T32" fmla="*/ 63 w 123"/>
                      <a:gd name="T33" fmla="*/ 65 h 106"/>
                      <a:gd name="T34" fmla="*/ 47 w 123"/>
                      <a:gd name="T35" fmla="*/ 65 h 106"/>
                      <a:gd name="T36" fmla="*/ 40 w 123"/>
                      <a:gd name="T37" fmla="*/ 65 h 106"/>
                      <a:gd name="T38" fmla="*/ 23 w 123"/>
                      <a:gd name="T39" fmla="*/ 74 h 106"/>
                      <a:gd name="T40" fmla="*/ 32 w 123"/>
                      <a:gd name="T41" fmla="*/ 80 h 106"/>
                      <a:gd name="T42" fmla="*/ 15 w 123"/>
                      <a:gd name="T43" fmla="*/ 80 h 106"/>
                      <a:gd name="T44" fmla="*/ 0 w 123"/>
                      <a:gd name="T45"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06">
                        <a:moveTo>
                          <a:pt x="0" y="80"/>
                        </a:moveTo>
                        <a:lnTo>
                          <a:pt x="0" y="33"/>
                        </a:lnTo>
                        <a:lnTo>
                          <a:pt x="0" y="0"/>
                        </a:lnTo>
                        <a:lnTo>
                          <a:pt x="32" y="9"/>
                        </a:lnTo>
                        <a:lnTo>
                          <a:pt x="57" y="25"/>
                        </a:lnTo>
                        <a:lnTo>
                          <a:pt x="57" y="33"/>
                        </a:lnTo>
                        <a:lnTo>
                          <a:pt x="88" y="49"/>
                        </a:lnTo>
                        <a:lnTo>
                          <a:pt x="72" y="57"/>
                        </a:lnTo>
                        <a:lnTo>
                          <a:pt x="81" y="57"/>
                        </a:lnTo>
                        <a:lnTo>
                          <a:pt x="88" y="65"/>
                        </a:lnTo>
                        <a:lnTo>
                          <a:pt x="97" y="80"/>
                        </a:lnTo>
                        <a:lnTo>
                          <a:pt x="104" y="80"/>
                        </a:lnTo>
                        <a:lnTo>
                          <a:pt x="104" y="90"/>
                        </a:lnTo>
                        <a:lnTo>
                          <a:pt x="122" y="99"/>
                        </a:lnTo>
                        <a:lnTo>
                          <a:pt x="122" y="105"/>
                        </a:lnTo>
                        <a:lnTo>
                          <a:pt x="81" y="99"/>
                        </a:lnTo>
                        <a:lnTo>
                          <a:pt x="63" y="65"/>
                        </a:lnTo>
                        <a:lnTo>
                          <a:pt x="47" y="65"/>
                        </a:lnTo>
                        <a:lnTo>
                          <a:pt x="40" y="65"/>
                        </a:lnTo>
                        <a:lnTo>
                          <a:pt x="23" y="74"/>
                        </a:lnTo>
                        <a:lnTo>
                          <a:pt x="32" y="80"/>
                        </a:lnTo>
                        <a:lnTo>
                          <a:pt x="15" y="80"/>
                        </a:lnTo>
                        <a:lnTo>
                          <a:pt x="0" y="80"/>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76" name="Freeform 165"/>
                  <p:cNvSpPr>
                    <a:spLocks/>
                  </p:cNvSpPr>
                  <p:nvPr/>
                </p:nvSpPr>
                <p:spPr bwMode="gray">
                  <a:xfrm>
                    <a:off x="7303162" y="4237623"/>
                    <a:ext cx="68220" cy="100074"/>
                  </a:xfrm>
                  <a:custGeom>
                    <a:avLst/>
                    <a:gdLst>
                      <a:gd name="T0" fmla="*/ 0 w 44"/>
                      <a:gd name="T1" fmla="*/ 16 h 66"/>
                      <a:gd name="T2" fmla="*/ 25 w 44"/>
                      <a:gd name="T3" fmla="*/ 0 h 66"/>
                      <a:gd name="T4" fmla="*/ 34 w 44"/>
                      <a:gd name="T5" fmla="*/ 16 h 66"/>
                      <a:gd name="T6" fmla="*/ 43 w 44"/>
                      <a:gd name="T7" fmla="*/ 40 h 66"/>
                      <a:gd name="T8" fmla="*/ 34 w 44"/>
                      <a:gd name="T9" fmla="*/ 56 h 66"/>
                      <a:gd name="T10" fmla="*/ 0 w 44"/>
                      <a:gd name="T11" fmla="*/ 65 h 66"/>
                      <a:gd name="T12" fmla="*/ 0 w 44"/>
                      <a:gd name="T13" fmla="*/ 56 h 66"/>
                      <a:gd name="T14" fmla="*/ 0 w 44"/>
                      <a:gd name="T15" fmla="*/ 48 h 66"/>
                      <a:gd name="T16" fmla="*/ 0 w 44"/>
                      <a:gd name="T17" fmla="*/ 24 h 66"/>
                      <a:gd name="T18" fmla="*/ 0 w 44"/>
                      <a:gd name="T19" fmla="*/ 1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66">
                        <a:moveTo>
                          <a:pt x="0" y="16"/>
                        </a:moveTo>
                        <a:lnTo>
                          <a:pt x="25" y="0"/>
                        </a:lnTo>
                        <a:lnTo>
                          <a:pt x="34" y="16"/>
                        </a:lnTo>
                        <a:lnTo>
                          <a:pt x="43" y="40"/>
                        </a:lnTo>
                        <a:lnTo>
                          <a:pt x="34" y="56"/>
                        </a:lnTo>
                        <a:lnTo>
                          <a:pt x="0" y="65"/>
                        </a:lnTo>
                        <a:lnTo>
                          <a:pt x="0" y="56"/>
                        </a:lnTo>
                        <a:lnTo>
                          <a:pt x="0" y="48"/>
                        </a:lnTo>
                        <a:lnTo>
                          <a:pt x="0" y="24"/>
                        </a:lnTo>
                        <a:lnTo>
                          <a:pt x="0" y="16"/>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77" name="Freeform 166"/>
                  <p:cNvSpPr>
                    <a:spLocks/>
                  </p:cNvSpPr>
                  <p:nvPr/>
                </p:nvSpPr>
                <p:spPr bwMode="gray">
                  <a:xfrm>
                    <a:off x="7269696" y="4137550"/>
                    <a:ext cx="126143" cy="125410"/>
                  </a:xfrm>
                  <a:custGeom>
                    <a:avLst/>
                    <a:gdLst>
                      <a:gd name="T0" fmla="*/ 81 w 82"/>
                      <a:gd name="T1" fmla="*/ 0 h 83"/>
                      <a:gd name="T2" fmla="*/ 72 w 82"/>
                      <a:gd name="T3" fmla="*/ 0 h 83"/>
                      <a:gd name="T4" fmla="*/ 56 w 82"/>
                      <a:gd name="T5" fmla="*/ 9 h 83"/>
                      <a:gd name="T6" fmla="*/ 47 w 82"/>
                      <a:gd name="T7" fmla="*/ 9 h 83"/>
                      <a:gd name="T8" fmla="*/ 40 w 82"/>
                      <a:gd name="T9" fmla="*/ 17 h 83"/>
                      <a:gd name="T10" fmla="*/ 32 w 82"/>
                      <a:gd name="T11" fmla="*/ 17 h 83"/>
                      <a:gd name="T12" fmla="*/ 0 w 82"/>
                      <a:gd name="T13" fmla="*/ 41 h 83"/>
                      <a:gd name="T14" fmla="*/ 0 w 82"/>
                      <a:gd name="T15" fmla="*/ 50 h 83"/>
                      <a:gd name="T16" fmla="*/ 7 w 82"/>
                      <a:gd name="T17" fmla="*/ 50 h 83"/>
                      <a:gd name="T18" fmla="*/ 0 w 82"/>
                      <a:gd name="T19" fmla="*/ 74 h 83"/>
                      <a:gd name="T20" fmla="*/ 7 w 82"/>
                      <a:gd name="T21" fmla="*/ 82 h 83"/>
                      <a:gd name="T22" fmla="*/ 16 w 82"/>
                      <a:gd name="T23" fmla="*/ 82 h 83"/>
                      <a:gd name="T24" fmla="*/ 22 w 82"/>
                      <a:gd name="T25" fmla="*/ 82 h 83"/>
                      <a:gd name="T26" fmla="*/ 47 w 82"/>
                      <a:gd name="T27" fmla="*/ 66 h 83"/>
                      <a:gd name="T28" fmla="*/ 32 w 82"/>
                      <a:gd name="T29" fmla="*/ 57 h 83"/>
                      <a:gd name="T30" fmla="*/ 32 w 82"/>
                      <a:gd name="T31" fmla="*/ 50 h 83"/>
                      <a:gd name="T32" fmla="*/ 65 w 82"/>
                      <a:gd name="T33" fmla="*/ 34 h 83"/>
                      <a:gd name="T34" fmla="*/ 65 w 82"/>
                      <a:gd name="T35" fmla="*/ 17 h 83"/>
                      <a:gd name="T36" fmla="*/ 81 w 82"/>
                      <a:gd name="T3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83">
                        <a:moveTo>
                          <a:pt x="81" y="0"/>
                        </a:moveTo>
                        <a:lnTo>
                          <a:pt x="72" y="0"/>
                        </a:lnTo>
                        <a:lnTo>
                          <a:pt x="56" y="9"/>
                        </a:lnTo>
                        <a:lnTo>
                          <a:pt x="47" y="9"/>
                        </a:lnTo>
                        <a:lnTo>
                          <a:pt x="40" y="17"/>
                        </a:lnTo>
                        <a:lnTo>
                          <a:pt x="32" y="17"/>
                        </a:lnTo>
                        <a:lnTo>
                          <a:pt x="0" y="41"/>
                        </a:lnTo>
                        <a:lnTo>
                          <a:pt x="0" y="50"/>
                        </a:lnTo>
                        <a:lnTo>
                          <a:pt x="7" y="50"/>
                        </a:lnTo>
                        <a:lnTo>
                          <a:pt x="0" y="74"/>
                        </a:lnTo>
                        <a:lnTo>
                          <a:pt x="7" y="82"/>
                        </a:lnTo>
                        <a:lnTo>
                          <a:pt x="16" y="82"/>
                        </a:lnTo>
                        <a:lnTo>
                          <a:pt x="22" y="82"/>
                        </a:lnTo>
                        <a:lnTo>
                          <a:pt x="47" y="66"/>
                        </a:lnTo>
                        <a:lnTo>
                          <a:pt x="32" y="57"/>
                        </a:lnTo>
                        <a:lnTo>
                          <a:pt x="32" y="50"/>
                        </a:lnTo>
                        <a:lnTo>
                          <a:pt x="65" y="34"/>
                        </a:lnTo>
                        <a:lnTo>
                          <a:pt x="65" y="17"/>
                        </a:lnTo>
                        <a:lnTo>
                          <a:pt x="81" y="0"/>
                        </a:lnTo>
                      </a:path>
                    </a:pathLst>
                  </a:custGeom>
                  <a:grpFill/>
                  <a:ln w="3175" cap="rnd" cmpd="sng">
                    <a:solidFill>
                      <a:schemeClr val="bg1"/>
                    </a:solidFill>
                    <a:prstDash val="solid"/>
                    <a:round/>
                    <a:headEnd/>
                    <a:tailEnd/>
                  </a:ln>
                  <a:effectLst/>
                </p:spPr>
                <p:txBody>
                  <a:bodyPr/>
                  <a:lstStyle/>
                  <a:p>
                    <a:endParaRPr lang="de-DE" dirty="0"/>
                  </a:p>
                </p:txBody>
              </p:sp>
              <p:sp>
                <p:nvSpPr>
                  <p:cNvPr id="778" name="Freeform 240"/>
                  <p:cNvSpPr>
                    <a:spLocks/>
                  </p:cNvSpPr>
                  <p:nvPr/>
                </p:nvSpPr>
                <p:spPr bwMode="gray">
                  <a:xfrm>
                    <a:off x="6730370" y="5007813"/>
                    <a:ext cx="25743" cy="27868"/>
                  </a:xfrm>
                  <a:custGeom>
                    <a:avLst/>
                    <a:gdLst>
                      <a:gd name="T0" fmla="*/ 0 w 17"/>
                      <a:gd name="T1" fmla="*/ 9 h 18"/>
                      <a:gd name="T2" fmla="*/ 16 w 17"/>
                      <a:gd name="T3" fmla="*/ 17 h 18"/>
                      <a:gd name="T4" fmla="*/ 0 w 17"/>
                      <a:gd name="T5" fmla="*/ 0 h 18"/>
                      <a:gd name="T6" fmla="*/ 0 w 17"/>
                      <a:gd name="T7" fmla="*/ 9 h 18"/>
                    </a:gdLst>
                    <a:ahLst/>
                    <a:cxnLst>
                      <a:cxn ang="0">
                        <a:pos x="T0" y="T1"/>
                      </a:cxn>
                      <a:cxn ang="0">
                        <a:pos x="T2" y="T3"/>
                      </a:cxn>
                      <a:cxn ang="0">
                        <a:pos x="T4" y="T5"/>
                      </a:cxn>
                      <a:cxn ang="0">
                        <a:pos x="T6" y="T7"/>
                      </a:cxn>
                    </a:cxnLst>
                    <a:rect l="0" t="0" r="r" b="b"/>
                    <a:pathLst>
                      <a:path w="17" h="18">
                        <a:moveTo>
                          <a:pt x="0" y="9"/>
                        </a:moveTo>
                        <a:lnTo>
                          <a:pt x="16" y="17"/>
                        </a:lnTo>
                        <a:lnTo>
                          <a:pt x="0" y="0"/>
                        </a:lnTo>
                        <a:lnTo>
                          <a:pt x="0" y="9"/>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79" name="Freeform 241"/>
                  <p:cNvSpPr>
                    <a:spLocks/>
                  </p:cNvSpPr>
                  <p:nvPr/>
                </p:nvSpPr>
                <p:spPr bwMode="gray">
                  <a:xfrm>
                    <a:off x="6730370" y="5007813"/>
                    <a:ext cx="25743" cy="27868"/>
                  </a:xfrm>
                  <a:custGeom>
                    <a:avLst/>
                    <a:gdLst>
                      <a:gd name="T0" fmla="*/ 0 w 17"/>
                      <a:gd name="T1" fmla="*/ 9 h 18"/>
                      <a:gd name="T2" fmla="*/ 16 w 17"/>
                      <a:gd name="T3" fmla="*/ 17 h 18"/>
                      <a:gd name="T4" fmla="*/ 0 w 17"/>
                      <a:gd name="T5" fmla="*/ 0 h 18"/>
                      <a:gd name="T6" fmla="*/ 0 w 17"/>
                      <a:gd name="T7" fmla="*/ 9 h 18"/>
                    </a:gdLst>
                    <a:ahLst/>
                    <a:cxnLst>
                      <a:cxn ang="0">
                        <a:pos x="T0" y="T1"/>
                      </a:cxn>
                      <a:cxn ang="0">
                        <a:pos x="T2" y="T3"/>
                      </a:cxn>
                      <a:cxn ang="0">
                        <a:pos x="T4" y="T5"/>
                      </a:cxn>
                      <a:cxn ang="0">
                        <a:pos x="T6" y="T7"/>
                      </a:cxn>
                    </a:cxnLst>
                    <a:rect l="0" t="0" r="r" b="b"/>
                    <a:pathLst>
                      <a:path w="17" h="18">
                        <a:moveTo>
                          <a:pt x="0" y="9"/>
                        </a:moveTo>
                        <a:lnTo>
                          <a:pt x="16" y="17"/>
                        </a:lnTo>
                        <a:lnTo>
                          <a:pt x="0" y="0"/>
                        </a:lnTo>
                        <a:lnTo>
                          <a:pt x="0" y="9"/>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80" name="Freeform 242"/>
                  <p:cNvSpPr>
                    <a:spLocks/>
                  </p:cNvSpPr>
                  <p:nvPr/>
                </p:nvSpPr>
                <p:spPr bwMode="gray">
                  <a:xfrm>
                    <a:off x="6757401" y="5059751"/>
                    <a:ext cx="25743" cy="25335"/>
                  </a:xfrm>
                  <a:custGeom>
                    <a:avLst/>
                    <a:gdLst>
                      <a:gd name="T0" fmla="*/ 0 w 17"/>
                      <a:gd name="T1" fmla="*/ 0 h 17"/>
                      <a:gd name="T2" fmla="*/ 16 w 17"/>
                      <a:gd name="T3" fmla="*/ 16 h 17"/>
                      <a:gd name="T4" fmla="*/ 16 w 17"/>
                      <a:gd name="T5" fmla="*/ 7 h 17"/>
                      <a:gd name="T6" fmla="*/ 16 w 17"/>
                      <a:gd name="T7" fmla="*/ 0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lnTo>
                          <a:pt x="16" y="16"/>
                        </a:lnTo>
                        <a:lnTo>
                          <a:pt x="16" y="7"/>
                        </a:lnTo>
                        <a:lnTo>
                          <a:pt x="16" y="0"/>
                        </a:lnTo>
                        <a:lnTo>
                          <a:pt x="0" y="0"/>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81" name="Freeform 243"/>
                  <p:cNvSpPr>
                    <a:spLocks/>
                  </p:cNvSpPr>
                  <p:nvPr/>
                </p:nvSpPr>
                <p:spPr bwMode="gray">
                  <a:xfrm>
                    <a:off x="6757401" y="5059751"/>
                    <a:ext cx="25743" cy="25335"/>
                  </a:xfrm>
                  <a:custGeom>
                    <a:avLst/>
                    <a:gdLst>
                      <a:gd name="T0" fmla="*/ 0 w 17"/>
                      <a:gd name="T1" fmla="*/ 0 h 17"/>
                      <a:gd name="T2" fmla="*/ 16 w 17"/>
                      <a:gd name="T3" fmla="*/ 16 h 17"/>
                      <a:gd name="T4" fmla="*/ 16 w 17"/>
                      <a:gd name="T5" fmla="*/ 7 h 17"/>
                      <a:gd name="T6" fmla="*/ 16 w 17"/>
                      <a:gd name="T7" fmla="*/ 0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lnTo>
                          <a:pt x="16" y="16"/>
                        </a:lnTo>
                        <a:lnTo>
                          <a:pt x="16" y="7"/>
                        </a:lnTo>
                        <a:lnTo>
                          <a:pt x="16" y="0"/>
                        </a:lnTo>
                        <a:lnTo>
                          <a:pt x="0" y="0"/>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82" name="Freeform 244"/>
                  <p:cNvSpPr>
                    <a:spLocks/>
                  </p:cNvSpPr>
                  <p:nvPr/>
                </p:nvSpPr>
                <p:spPr bwMode="gray">
                  <a:xfrm>
                    <a:off x="6381546" y="4849468"/>
                    <a:ext cx="52774" cy="74739"/>
                  </a:xfrm>
                  <a:custGeom>
                    <a:avLst/>
                    <a:gdLst>
                      <a:gd name="T0" fmla="*/ 0 w 34"/>
                      <a:gd name="T1" fmla="*/ 25 h 50"/>
                      <a:gd name="T2" fmla="*/ 9 w 34"/>
                      <a:gd name="T3" fmla="*/ 49 h 50"/>
                      <a:gd name="T4" fmla="*/ 24 w 34"/>
                      <a:gd name="T5" fmla="*/ 49 h 50"/>
                      <a:gd name="T6" fmla="*/ 33 w 34"/>
                      <a:gd name="T7" fmla="*/ 34 h 50"/>
                      <a:gd name="T8" fmla="*/ 15 w 34"/>
                      <a:gd name="T9" fmla="*/ 9 h 50"/>
                      <a:gd name="T10" fmla="*/ 9 w 34"/>
                      <a:gd name="T11" fmla="*/ 0 h 50"/>
                      <a:gd name="T12" fmla="*/ 0 w 34"/>
                      <a:gd name="T13" fmla="*/ 25 h 50"/>
                    </a:gdLst>
                    <a:ahLst/>
                    <a:cxnLst>
                      <a:cxn ang="0">
                        <a:pos x="T0" y="T1"/>
                      </a:cxn>
                      <a:cxn ang="0">
                        <a:pos x="T2" y="T3"/>
                      </a:cxn>
                      <a:cxn ang="0">
                        <a:pos x="T4" y="T5"/>
                      </a:cxn>
                      <a:cxn ang="0">
                        <a:pos x="T6" y="T7"/>
                      </a:cxn>
                      <a:cxn ang="0">
                        <a:pos x="T8" y="T9"/>
                      </a:cxn>
                      <a:cxn ang="0">
                        <a:pos x="T10" y="T11"/>
                      </a:cxn>
                      <a:cxn ang="0">
                        <a:pos x="T12" y="T13"/>
                      </a:cxn>
                    </a:cxnLst>
                    <a:rect l="0" t="0" r="r" b="b"/>
                    <a:pathLst>
                      <a:path w="34" h="50">
                        <a:moveTo>
                          <a:pt x="0" y="25"/>
                        </a:moveTo>
                        <a:lnTo>
                          <a:pt x="9" y="49"/>
                        </a:lnTo>
                        <a:lnTo>
                          <a:pt x="24" y="49"/>
                        </a:lnTo>
                        <a:lnTo>
                          <a:pt x="33" y="34"/>
                        </a:lnTo>
                        <a:lnTo>
                          <a:pt x="15" y="9"/>
                        </a:lnTo>
                        <a:lnTo>
                          <a:pt x="9" y="0"/>
                        </a:lnTo>
                        <a:lnTo>
                          <a:pt x="0" y="25"/>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83" name="Freeform 245"/>
                  <p:cNvSpPr>
                    <a:spLocks/>
                  </p:cNvSpPr>
                  <p:nvPr/>
                </p:nvSpPr>
                <p:spPr bwMode="gray">
                  <a:xfrm>
                    <a:off x="6955625" y="4655654"/>
                    <a:ext cx="54061" cy="35469"/>
                  </a:xfrm>
                  <a:custGeom>
                    <a:avLst/>
                    <a:gdLst>
                      <a:gd name="T0" fmla="*/ 0 w 35"/>
                      <a:gd name="T1" fmla="*/ 6 h 24"/>
                      <a:gd name="T2" fmla="*/ 0 w 35"/>
                      <a:gd name="T3" fmla="*/ 16 h 24"/>
                      <a:gd name="T4" fmla="*/ 17 w 35"/>
                      <a:gd name="T5" fmla="*/ 23 h 24"/>
                      <a:gd name="T6" fmla="*/ 24 w 35"/>
                      <a:gd name="T7" fmla="*/ 16 h 24"/>
                      <a:gd name="T8" fmla="*/ 34 w 35"/>
                      <a:gd name="T9" fmla="*/ 0 h 24"/>
                      <a:gd name="T10" fmla="*/ 9 w 35"/>
                      <a:gd name="T11" fmla="*/ 0 h 24"/>
                      <a:gd name="T12" fmla="*/ 0 w 35"/>
                      <a:gd name="T13" fmla="*/ 6 h 24"/>
                    </a:gdLst>
                    <a:ahLst/>
                    <a:cxnLst>
                      <a:cxn ang="0">
                        <a:pos x="T0" y="T1"/>
                      </a:cxn>
                      <a:cxn ang="0">
                        <a:pos x="T2" y="T3"/>
                      </a:cxn>
                      <a:cxn ang="0">
                        <a:pos x="T4" y="T5"/>
                      </a:cxn>
                      <a:cxn ang="0">
                        <a:pos x="T6" y="T7"/>
                      </a:cxn>
                      <a:cxn ang="0">
                        <a:pos x="T8" y="T9"/>
                      </a:cxn>
                      <a:cxn ang="0">
                        <a:pos x="T10" y="T11"/>
                      </a:cxn>
                      <a:cxn ang="0">
                        <a:pos x="T12" y="T13"/>
                      </a:cxn>
                    </a:cxnLst>
                    <a:rect l="0" t="0" r="r" b="b"/>
                    <a:pathLst>
                      <a:path w="35" h="24">
                        <a:moveTo>
                          <a:pt x="0" y="6"/>
                        </a:moveTo>
                        <a:lnTo>
                          <a:pt x="0" y="16"/>
                        </a:lnTo>
                        <a:lnTo>
                          <a:pt x="17" y="23"/>
                        </a:lnTo>
                        <a:lnTo>
                          <a:pt x="24" y="16"/>
                        </a:lnTo>
                        <a:lnTo>
                          <a:pt x="34" y="0"/>
                        </a:lnTo>
                        <a:lnTo>
                          <a:pt x="9" y="0"/>
                        </a:lnTo>
                        <a:lnTo>
                          <a:pt x="0" y="6"/>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84" name="Freeform 246"/>
                  <p:cNvSpPr>
                    <a:spLocks/>
                  </p:cNvSpPr>
                  <p:nvPr/>
                </p:nvSpPr>
                <p:spPr bwMode="gray">
                  <a:xfrm>
                    <a:off x="7180881" y="4542912"/>
                    <a:ext cx="39902" cy="62071"/>
                  </a:xfrm>
                  <a:custGeom>
                    <a:avLst/>
                    <a:gdLst>
                      <a:gd name="T0" fmla="*/ 0 w 26"/>
                      <a:gd name="T1" fmla="*/ 25 h 41"/>
                      <a:gd name="T2" fmla="*/ 0 w 26"/>
                      <a:gd name="T3" fmla="*/ 33 h 41"/>
                      <a:gd name="T4" fmla="*/ 8 w 26"/>
                      <a:gd name="T5" fmla="*/ 40 h 41"/>
                      <a:gd name="T6" fmla="*/ 25 w 26"/>
                      <a:gd name="T7" fmla="*/ 0 h 41"/>
                      <a:gd name="T8" fmla="*/ 17 w 26"/>
                      <a:gd name="T9" fmla="*/ 0 h 41"/>
                      <a:gd name="T10" fmla="*/ 0 w 26"/>
                      <a:gd name="T11" fmla="*/ 25 h 41"/>
                    </a:gdLst>
                    <a:ahLst/>
                    <a:cxnLst>
                      <a:cxn ang="0">
                        <a:pos x="T0" y="T1"/>
                      </a:cxn>
                      <a:cxn ang="0">
                        <a:pos x="T2" y="T3"/>
                      </a:cxn>
                      <a:cxn ang="0">
                        <a:pos x="T4" y="T5"/>
                      </a:cxn>
                      <a:cxn ang="0">
                        <a:pos x="T6" y="T7"/>
                      </a:cxn>
                      <a:cxn ang="0">
                        <a:pos x="T8" y="T9"/>
                      </a:cxn>
                      <a:cxn ang="0">
                        <a:pos x="T10" y="T11"/>
                      </a:cxn>
                    </a:cxnLst>
                    <a:rect l="0" t="0" r="r" b="b"/>
                    <a:pathLst>
                      <a:path w="26" h="41">
                        <a:moveTo>
                          <a:pt x="0" y="25"/>
                        </a:moveTo>
                        <a:lnTo>
                          <a:pt x="0" y="33"/>
                        </a:lnTo>
                        <a:lnTo>
                          <a:pt x="8" y="40"/>
                        </a:lnTo>
                        <a:lnTo>
                          <a:pt x="25" y="0"/>
                        </a:lnTo>
                        <a:lnTo>
                          <a:pt x="17" y="0"/>
                        </a:lnTo>
                        <a:lnTo>
                          <a:pt x="0" y="25"/>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85" name="Freeform 247"/>
                  <p:cNvSpPr>
                    <a:spLocks/>
                  </p:cNvSpPr>
                  <p:nvPr/>
                </p:nvSpPr>
                <p:spPr bwMode="gray">
                  <a:xfrm>
                    <a:off x="7370095" y="4347832"/>
                    <a:ext cx="50200" cy="74739"/>
                  </a:xfrm>
                  <a:custGeom>
                    <a:avLst/>
                    <a:gdLst>
                      <a:gd name="T0" fmla="*/ 0 w 33"/>
                      <a:gd name="T1" fmla="*/ 7 h 49"/>
                      <a:gd name="T2" fmla="*/ 0 w 33"/>
                      <a:gd name="T3" fmla="*/ 17 h 49"/>
                      <a:gd name="T4" fmla="*/ 7 w 33"/>
                      <a:gd name="T5" fmla="*/ 17 h 49"/>
                      <a:gd name="T6" fmla="*/ 7 w 33"/>
                      <a:gd name="T7" fmla="*/ 41 h 49"/>
                      <a:gd name="T8" fmla="*/ 16 w 33"/>
                      <a:gd name="T9" fmla="*/ 48 h 49"/>
                      <a:gd name="T10" fmla="*/ 22 w 33"/>
                      <a:gd name="T11" fmla="*/ 41 h 49"/>
                      <a:gd name="T12" fmla="*/ 32 w 33"/>
                      <a:gd name="T13" fmla="*/ 17 h 49"/>
                      <a:gd name="T14" fmla="*/ 22 w 33"/>
                      <a:gd name="T15" fmla="*/ 7 h 49"/>
                      <a:gd name="T16" fmla="*/ 7 w 33"/>
                      <a:gd name="T17" fmla="*/ 0 h 49"/>
                      <a:gd name="T18" fmla="*/ 0 w 33"/>
                      <a:gd name="T19"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49">
                        <a:moveTo>
                          <a:pt x="0" y="7"/>
                        </a:moveTo>
                        <a:lnTo>
                          <a:pt x="0" y="17"/>
                        </a:lnTo>
                        <a:lnTo>
                          <a:pt x="7" y="17"/>
                        </a:lnTo>
                        <a:lnTo>
                          <a:pt x="7" y="41"/>
                        </a:lnTo>
                        <a:lnTo>
                          <a:pt x="16" y="48"/>
                        </a:lnTo>
                        <a:lnTo>
                          <a:pt x="22" y="41"/>
                        </a:lnTo>
                        <a:lnTo>
                          <a:pt x="32" y="17"/>
                        </a:lnTo>
                        <a:lnTo>
                          <a:pt x="22" y="7"/>
                        </a:lnTo>
                        <a:lnTo>
                          <a:pt x="7" y="0"/>
                        </a:lnTo>
                        <a:lnTo>
                          <a:pt x="0" y="7"/>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86" name="Freeform 248"/>
                  <p:cNvSpPr>
                    <a:spLocks/>
                  </p:cNvSpPr>
                  <p:nvPr/>
                </p:nvSpPr>
                <p:spPr bwMode="gray">
                  <a:xfrm>
                    <a:off x="7419008" y="4347832"/>
                    <a:ext cx="51487" cy="27868"/>
                  </a:xfrm>
                  <a:custGeom>
                    <a:avLst/>
                    <a:gdLst>
                      <a:gd name="T0" fmla="*/ 0 w 33"/>
                      <a:gd name="T1" fmla="*/ 7 h 18"/>
                      <a:gd name="T2" fmla="*/ 0 w 33"/>
                      <a:gd name="T3" fmla="*/ 17 h 18"/>
                      <a:gd name="T4" fmla="*/ 9 w 33"/>
                      <a:gd name="T5" fmla="*/ 17 h 18"/>
                      <a:gd name="T6" fmla="*/ 15 w 33"/>
                      <a:gd name="T7" fmla="*/ 7 h 18"/>
                      <a:gd name="T8" fmla="*/ 24 w 33"/>
                      <a:gd name="T9" fmla="*/ 7 h 18"/>
                      <a:gd name="T10" fmla="*/ 32 w 33"/>
                      <a:gd name="T11" fmla="*/ 0 h 18"/>
                      <a:gd name="T12" fmla="*/ 15 w 33"/>
                      <a:gd name="T13" fmla="*/ 0 h 18"/>
                      <a:gd name="T14" fmla="*/ 0 w 33"/>
                      <a:gd name="T15" fmla="*/ 7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8">
                        <a:moveTo>
                          <a:pt x="0" y="7"/>
                        </a:moveTo>
                        <a:lnTo>
                          <a:pt x="0" y="17"/>
                        </a:lnTo>
                        <a:lnTo>
                          <a:pt x="9" y="17"/>
                        </a:lnTo>
                        <a:lnTo>
                          <a:pt x="15" y="7"/>
                        </a:lnTo>
                        <a:lnTo>
                          <a:pt x="24" y="7"/>
                        </a:lnTo>
                        <a:lnTo>
                          <a:pt x="32" y="0"/>
                        </a:lnTo>
                        <a:lnTo>
                          <a:pt x="15" y="0"/>
                        </a:lnTo>
                        <a:lnTo>
                          <a:pt x="0" y="7"/>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87" name="Freeform 249"/>
                  <p:cNvSpPr>
                    <a:spLocks/>
                  </p:cNvSpPr>
                  <p:nvPr/>
                </p:nvSpPr>
                <p:spPr bwMode="gray">
                  <a:xfrm>
                    <a:off x="7394552" y="4162885"/>
                    <a:ext cx="212384" cy="197615"/>
                  </a:xfrm>
                  <a:custGeom>
                    <a:avLst/>
                    <a:gdLst>
                      <a:gd name="T0" fmla="*/ 0 w 138"/>
                      <a:gd name="T1" fmla="*/ 114 h 130"/>
                      <a:gd name="T2" fmla="*/ 0 w 138"/>
                      <a:gd name="T3" fmla="*/ 122 h 130"/>
                      <a:gd name="T4" fmla="*/ 16 w 138"/>
                      <a:gd name="T5" fmla="*/ 122 h 130"/>
                      <a:gd name="T6" fmla="*/ 48 w 138"/>
                      <a:gd name="T7" fmla="*/ 105 h 130"/>
                      <a:gd name="T8" fmla="*/ 56 w 138"/>
                      <a:gd name="T9" fmla="*/ 114 h 130"/>
                      <a:gd name="T10" fmla="*/ 56 w 138"/>
                      <a:gd name="T11" fmla="*/ 122 h 130"/>
                      <a:gd name="T12" fmla="*/ 65 w 138"/>
                      <a:gd name="T13" fmla="*/ 129 h 130"/>
                      <a:gd name="T14" fmla="*/ 72 w 138"/>
                      <a:gd name="T15" fmla="*/ 114 h 130"/>
                      <a:gd name="T16" fmla="*/ 72 w 138"/>
                      <a:gd name="T17" fmla="*/ 105 h 130"/>
                      <a:gd name="T18" fmla="*/ 80 w 138"/>
                      <a:gd name="T19" fmla="*/ 114 h 130"/>
                      <a:gd name="T20" fmla="*/ 88 w 138"/>
                      <a:gd name="T21" fmla="*/ 114 h 130"/>
                      <a:gd name="T22" fmla="*/ 97 w 138"/>
                      <a:gd name="T23" fmla="*/ 105 h 130"/>
                      <a:gd name="T24" fmla="*/ 105 w 138"/>
                      <a:gd name="T25" fmla="*/ 114 h 130"/>
                      <a:gd name="T26" fmla="*/ 105 w 138"/>
                      <a:gd name="T27" fmla="*/ 105 h 130"/>
                      <a:gd name="T28" fmla="*/ 112 w 138"/>
                      <a:gd name="T29" fmla="*/ 97 h 130"/>
                      <a:gd name="T30" fmla="*/ 112 w 138"/>
                      <a:gd name="T31" fmla="*/ 105 h 130"/>
                      <a:gd name="T32" fmla="*/ 121 w 138"/>
                      <a:gd name="T33" fmla="*/ 105 h 130"/>
                      <a:gd name="T34" fmla="*/ 130 w 138"/>
                      <a:gd name="T35" fmla="*/ 97 h 130"/>
                      <a:gd name="T36" fmla="*/ 130 w 138"/>
                      <a:gd name="T37" fmla="*/ 57 h 130"/>
                      <a:gd name="T38" fmla="*/ 137 w 138"/>
                      <a:gd name="T39" fmla="*/ 57 h 130"/>
                      <a:gd name="T40" fmla="*/ 137 w 138"/>
                      <a:gd name="T41" fmla="*/ 8 h 130"/>
                      <a:gd name="T42" fmla="*/ 130 w 138"/>
                      <a:gd name="T43" fmla="*/ 0 h 130"/>
                      <a:gd name="T44" fmla="*/ 130 w 138"/>
                      <a:gd name="T45" fmla="*/ 8 h 130"/>
                      <a:gd name="T46" fmla="*/ 121 w 138"/>
                      <a:gd name="T47" fmla="*/ 8 h 130"/>
                      <a:gd name="T48" fmla="*/ 112 w 138"/>
                      <a:gd name="T49" fmla="*/ 40 h 130"/>
                      <a:gd name="T50" fmla="*/ 97 w 138"/>
                      <a:gd name="T51" fmla="*/ 65 h 130"/>
                      <a:gd name="T52" fmla="*/ 80 w 138"/>
                      <a:gd name="T53" fmla="*/ 82 h 130"/>
                      <a:gd name="T54" fmla="*/ 80 w 138"/>
                      <a:gd name="T55" fmla="*/ 65 h 130"/>
                      <a:gd name="T56" fmla="*/ 72 w 138"/>
                      <a:gd name="T57" fmla="*/ 73 h 130"/>
                      <a:gd name="T58" fmla="*/ 65 w 138"/>
                      <a:gd name="T59" fmla="*/ 97 h 130"/>
                      <a:gd name="T60" fmla="*/ 56 w 138"/>
                      <a:gd name="T61" fmla="*/ 97 h 130"/>
                      <a:gd name="T62" fmla="*/ 25 w 138"/>
                      <a:gd name="T63" fmla="*/ 97 h 130"/>
                      <a:gd name="T64" fmla="*/ 0 w 138"/>
                      <a:gd name="T65" fmla="*/ 11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30">
                        <a:moveTo>
                          <a:pt x="0" y="114"/>
                        </a:moveTo>
                        <a:lnTo>
                          <a:pt x="0" y="122"/>
                        </a:lnTo>
                        <a:lnTo>
                          <a:pt x="16" y="122"/>
                        </a:lnTo>
                        <a:lnTo>
                          <a:pt x="48" y="105"/>
                        </a:lnTo>
                        <a:lnTo>
                          <a:pt x="56" y="114"/>
                        </a:lnTo>
                        <a:lnTo>
                          <a:pt x="56" y="122"/>
                        </a:lnTo>
                        <a:lnTo>
                          <a:pt x="65" y="129"/>
                        </a:lnTo>
                        <a:lnTo>
                          <a:pt x="72" y="114"/>
                        </a:lnTo>
                        <a:lnTo>
                          <a:pt x="72" y="105"/>
                        </a:lnTo>
                        <a:lnTo>
                          <a:pt x="80" y="114"/>
                        </a:lnTo>
                        <a:lnTo>
                          <a:pt x="88" y="114"/>
                        </a:lnTo>
                        <a:lnTo>
                          <a:pt x="97" y="105"/>
                        </a:lnTo>
                        <a:lnTo>
                          <a:pt x="105" y="114"/>
                        </a:lnTo>
                        <a:lnTo>
                          <a:pt x="105" y="105"/>
                        </a:lnTo>
                        <a:lnTo>
                          <a:pt x="112" y="97"/>
                        </a:lnTo>
                        <a:lnTo>
                          <a:pt x="112" y="105"/>
                        </a:lnTo>
                        <a:lnTo>
                          <a:pt x="121" y="105"/>
                        </a:lnTo>
                        <a:lnTo>
                          <a:pt x="130" y="97"/>
                        </a:lnTo>
                        <a:lnTo>
                          <a:pt x="130" y="57"/>
                        </a:lnTo>
                        <a:lnTo>
                          <a:pt x="137" y="57"/>
                        </a:lnTo>
                        <a:lnTo>
                          <a:pt x="137" y="8"/>
                        </a:lnTo>
                        <a:lnTo>
                          <a:pt x="130" y="0"/>
                        </a:lnTo>
                        <a:lnTo>
                          <a:pt x="130" y="8"/>
                        </a:lnTo>
                        <a:lnTo>
                          <a:pt x="121" y="8"/>
                        </a:lnTo>
                        <a:lnTo>
                          <a:pt x="112" y="40"/>
                        </a:lnTo>
                        <a:lnTo>
                          <a:pt x="97" y="65"/>
                        </a:lnTo>
                        <a:lnTo>
                          <a:pt x="80" y="82"/>
                        </a:lnTo>
                        <a:lnTo>
                          <a:pt x="80" y="65"/>
                        </a:lnTo>
                        <a:lnTo>
                          <a:pt x="72" y="73"/>
                        </a:lnTo>
                        <a:lnTo>
                          <a:pt x="65" y="97"/>
                        </a:lnTo>
                        <a:lnTo>
                          <a:pt x="56" y="97"/>
                        </a:lnTo>
                        <a:lnTo>
                          <a:pt x="25" y="97"/>
                        </a:lnTo>
                        <a:lnTo>
                          <a:pt x="0" y="114"/>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88" name="Freeform 250"/>
                  <p:cNvSpPr>
                    <a:spLocks/>
                  </p:cNvSpPr>
                  <p:nvPr/>
                </p:nvSpPr>
                <p:spPr bwMode="gray">
                  <a:xfrm>
                    <a:off x="7567032" y="4052677"/>
                    <a:ext cx="126143" cy="111475"/>
                  </a:xfrm>
                  <a:custGeom>
                    <a:avLst/>
                    <a:gdLst>
                      <a:gd name="T0" fmla="*/ 0 w 82"/>
                      <a:gd name="T1" fmla="*/ 56 h 74"/>
                      <a:gd name="T2" fmla="*/ 0 w 82"/>
                      <a:gd name="T3" fmla="*/ 73 h 74"/>
                      <a:gd name="T4" fmla="*/ 18 w 82"/>
                      <a:gd name="T5" fmla="*/ 65 h 74"/>
                      <a:gd name="T6" fmla="*/ 9 w 82"/>
                      <a:gd name="T7" fmla="*/ 65 h 74"/>
                      <a:gd name="T8" fmla="*/ 9 w 82"/>
                      <a:gd name="T9" fmla="*/ 56 h 74"/>
                      <a:gd name="T10" fmla="*/ 25 w 82"/>
                      <a:gd name="T11" fmla="*/ 56 h 74"/>
                      <a:gd name="T12" fmla="*/ 50 w 82"/>
                      <a:gd name="T13" fmla="*/ 65 h 74"/>
                      <a:gd name="T14" fmla="*/ 58 w 82"/>
                      <a:gd name="T15" fmla="*/ 50 h 74"/>
                      <a:gd name="T16" fmla="*/ 65 w 82"/>
                      <a:gd name="T17" fmla="*/ 50 h 74"/>
                      <a:gd name="T18" fmla="*/ 81 w 82"/>
                      <a:gd name="T19" fmla="*/ 41 h 74"/>
                      <a:gd name="T20" fmla="*/ 75 w 82"/>
                      <a:gd name="T21" fmla="*/ 41 h 74"/>
                      <a:gd name="T22" fmla="*/ 65 w 82"/>
                      <a:gd name="T23" fmla="*/ 31 h 74"/>
                      <a:gd name="T24" fmla="*/ 75 w 82"/>
                      <a:gd name="T25" fmla="*/ 25 h 74"/>
                      <a:gd name="T26" fmla="*/ 65 w 82"/>
                      <a:gd name="T27" fmla="*/ 31 h 74"/>
                      <a:gd name="T28" fmla="*/ 50 w 82"/>
                      <a:gd name="T29" fmla="*/ 25 h 74"/>
                      <a:gd name="T30" fmla="*/ 25 w 82"/>
                      <a:gd name="T31" fmla="*/ 0 h 74"/>
                      <a:gd name="T32" fmla="*/ 25 w 82"/>
                      <a:gd name="T33" fmla="*/ 9 h 74"/>
                      <a:gd name="T34" fmla="*/ 25 w 82"/>
                      <a:gd name="T35" fmla="*/ 16 h 74"/>
                      <a:gd name="T36" fmla="*/ 18 w 82"/>
                      <a:gd name="T37" fmla="*/ 50 h 74"/>
                      <a:gd name="T38" fmla="*/ 9 w 82"/>
                      <a:gd name="T39" fmla="*/ 41 h 74"/>
                      <a:gd name="T40" fmla="*/ 9 w 82"/>
                      <a:gd name="T41" fmla="*/ 50 h 74"/>
                      <a:gd name="T42" fmla="*/ 0 w 82"/>
                      <a:gd name="T43" fmla="*/ 5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2" h="74">
                        <a:moveTo>
                          <a:pt x="0" y="56"/>
                        </a:moveTo>
                        <a:lnTo>
                          <a:pt x="0" y="73"/>
                        </a:lnTo>
                        <a:lnTo>
                          <a:pt x="18" y="65"/>
                        </a:lnTo>
                        <a:lnTo>
                          <a:pt x="9" y="65"/>
                        </a:lnTo>
                        <a:lnTo>
                          <a:pt x="9" y="56"/>
                        </a:lnTo>
                        <a:lnTo>
                          <a:pt x="25" y="56"/>
                        </a:lnTo>
                        <a:lnTo>
                          <a:pt x="50" y="65"/>
                        </a:lnTo>
                        <a:lnTo>
                          <a:pt x="58" y="50"/>
                        </a:lnTo>
                        <a:lnTo>
                          <a:pt x="65" y="50"/>
                        </a:lnTo>
                        <a:lnTo>
                          <a:pt x="81" y="41"/>
                        </a:lnTo>
                        <a:lnTo>
                          <a:pt x="75" y="41"/>
                        </a:lnTo>
                        <a:lnTo>
                          <a:pt x="65" y="31"/>
                        </a:lnTo>
                        <a:lnTo>
                          <a:pt x="75" y="25"/>
                        </a:lnTo>
                        <a:lnTo>
                          <a:pt x="65" y="31"/>
                        </a:lnTo>
                        <a:lnTo>
                          <a:pt x="50" y="25"/>
                        </a:lnTo>
                        <a:lnTo>
                          <a:pt x="25" y="0"/>
                        </a:lnTo>
                        <a:lnTo>
                          <a:pt x="25" y="9"/>
                        </a:lnTo>
                        <a:lnTo>
                          <a:pt x="25" y="16"/>
                        </a:lnTo>
                        <a:lnTo>
                          <a:pt x="18" y="50"/>
                        </a:lnTo>
                        <a:lnTo>
                          <a:pt x="9" y="41"/>
                        </a:lnTo>
                        <a:lnTo>
                          <a:pt x="9" y="50"/>
                        </a:lnTo>
                        <a:lnTo>
                          <a:pt x="0" y="56"/>
                        </a:lnTo>
                      </a:path>
                    </a:pathLst>
                  </a:custGeom>
                  <a:grpFill/>
                  <a:ln w="3175" cap="rnd" cmpd="sng">
                    <a:solidFill>
                      <a:schemeClr val="bg1"/>
                    </a:solidFill>
                    <a:prstDash val="solid"/>
                    <a:round/>
                    <a:headEnd/>
                    <a:tailEnd/>
                  </a:ln>
                  <a:effectLst/>
                </p:spPr>
                <p:txBody>
                  <a:bodyPr/>
                  <a:lstStyle/>
                  <a:p>
                    <a:endParaRPr lang="de-DE" dirty="0"/>
                  </a:p>
                </p:txBody>
              </p:sp>
              <p:sp>
                <p:nvSpPr>
                  <p:cNvPr id="789" name="Freeform 251"/>
                  <p:cNvSpPr>
                    <a:spLocks/>
                  </p:cNvSpPr>
                  <p:nvPr/>
                </p:nvSpPr>
                <p:spPr bwMode="gray">
                  <a:xfrm>
                    <a:off x="7866944" y="3905732"/>
                    <a:ext cx="27031" cy="25335"/>
                  </a:xfrm>
                  <a:custGeom>
                    <a:avLst/>
                    <a:gdLst>
                      <a:gd name="T0" fmla="*/ 0 w 18"/>
                      <a:gd name="T1" fmla="*/ 8 h 17"/>
                      <a:gd name="T2" fmla="*/ 0 w 18"/>
                      <a:gd name="T3" fmla="*/ 16 h 17"/>
                      <a:gd name="T4" fmla="*/ 8 w 18"/>
                      <a:gd name="T5" fmla="*/ 8 h 17"/>
                      <a:gd name="T6" fmla="*/ 17 w 18"/>
                      <a:gd name="T7" fmla="*/ 0 h 17"/>
                      <a:gd name="T8" fmla="*/ 0 w 18"/>
                      <a:gd name="T9" fmla="*/ 8 h 17"/>
                    </a:gdLst>
                    <a:ahLst/>
                    <a:cxnLst>
                      <a:cxn ang="0">
                        <a:pos x="T0" y="T1"/>
                      </a:cxn>
                      <a:cxn ang="0">
                        <a:pos x="T2" y="T3"/>
                      </a:cxn>
                      <a:cxn ang="0">
                        <a:pos x="T4" y="T5"/>
                      </a:cxn>
                      <a:cxn ang="0">
                        <a:pos x="T6" y="T7"/>
                      </a:cxn>
                      <a:cxn ang="0">
                        <a:pos x="T8" y="T9"/>
                      </a:cxn>
                    </a:cxnLst>
                    <a:rect l="0" t="0" r="r" b="b"/>
                    <a:pathLst>
                      <a:path w="18" h="17">
                        <a:moveTo>
                          <a:pt x="0" y="8"/>
                        </a:moveTo>
                        <a:lnTo>
                          <a:pt x="0" y="16"/>
                        </a:lnTo>
                        <a:lnTo>
                          <a:pt x="8" y="8"/>
                        </a:lnTo>
                        <a:lnTo>
                          <a:pt x="17" y="0"/>
                        </a:lnTo>
                        <a:lnTo>
                          <a:pt x="0" y="8"/>
                        </a:lnTo>
                      </a:path>
                    </a:pathLst>
                  </a:custGeom>
                  <a:grpFill/>
                  <a:ln w="3175" cap="rnd" cmpd="sng">
                    <a:solidFill>
                      <a:schemeClr val="bg1"/>
                    </a:solidFill>
                    <a:prstDash val="solid"/>
                    <a:round/>
                    <a:headEnd/>
                    <a:tailEnd/>
                  </a:ln>
                  <a:effectLst/>
                </p:spPr>
                <p:txBody>
                  <a:bodyPr/>
                  <a:lstStyle/>
                  <a:p>
                    <a:endParaRPr lang="de-DE" dirty="0"/>
                  </a:p>
                </p:txBody>
              </p:sp>
              <p:sp>
                <p:nvSpPr>
                  <p:cNvPr id="790" name="Freeform 252"/>
                  <p:cNvSpPr>
                    <a:spLocks/>
                  </p:cNvSpPr>
                  <p:nvPr/>
                </p:nvSpPr>
                <p:spPr bwMode="gray">
                  <a:xfrm>
                    <a:off x="7866944" y="3905732"/>
                    <a:ext cx="27031" cy="25335"/>
                  </a:xfrm>
                  <a:custGeom>
                    <a:avLst/>
                    <a:gdLst>
                      <a:gd name="T0" fmla="*/ 0 w 18"/>
                      <a:gd name="T1" fmla="*/ 8 h 17"/>
                      <a:gd name="T2" fmla="*/ 0 w 18"/>
                      <a:gd name="T3" fmla="*/ 16 h 17"/>
                      <a:gd name="T4" fmla="*/ 8 w 18"/>
                      <a:gd name="T5" fmla="*/ 8 h 17"/>
                      <a:gd name="T6" fmla="*/ 17 w 18"/>
                      <a:gd name="T7" fmla="*/ 0 h 17"/>
                      <a:gd name="T8" fmla="*/ 0 w 18"/>
                      <a:gd name="T9" fmla="*/ 8 h 17"/>
                    </a:gdLst>
                    <a:ahLst/>
                    <a:cxnLst>
                      <a:cxn ang="0">
                        <a:pos x="T0" y="T1"/>
                      </a:cxn>
                      <a:cxn ang="0">
                        <a:pos x="T2" y="T3"/>
                      </a:cxn>
                      <a:cxn ang="0">
                        <a:pos x="T4" y="T5"/>
                      </a:cxn>
                      <a:cxn ang="0">
                        <a:pos x="T6" y="T7"/>
                      </a:cxn>
                      <a:cxn ang="0">
                        <a:pos x="T8" y="T9"/>
                      </a:cxn>
                    </a:cxnLst>
                    <a:rect l="0" t="0" r="r" b="b"/>
                    <a:pathLst>
                      <a:path w="18" h="17">
                        <a:moveTo>
                          <a:pt x="0" y="8"/>
                        </a:moveTo>
                        <a:lnTo>
                          <a:pt x="0" y="16"/>
                        </a:lnTo>
                        <a:lnTo>
                          <a:pt x="8" y="8"/>
                        </a:lnTo>
                        <a:lnTo>
                          <a:pt x="17" y="0"/>
                        </a:lnTo>
                        <a:lnTo>
                          <a:pt x="0" y="8"/>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791" name="Freeform 253"/>
                  <p:cNvSpPr>
                    <a:spLocks/>
                  </p:cNvSpPr>
                  <p:nvPr/>
                </p:nvSpPr>
                <p:spPr bwMode="gray">
                  <a:xfrm>
                    <a:off x="8030415" y="3624512"/>
                    <a:ext cx="25743" cy="25335"/>
                  </a:xfrm>
                  <a:custGeom>
                    <a:avLst/>
                    <a:gdLst>
                      <a:gd name="T0" fmla="*/ 0 w 17"/>
                      <a:gd name="T1" fmla="*/ 16 h 17"/>
                      <a:gd name="T2" fmla="*/ 16 w 17"/>
                      <a:gd name="T3" fmla="*/ 7 h 17"/>
                      <a:gd name="T4" fmla="*/ 16 w 17"/>
                      <a:gd name="T5" fmla="*/ 0 h 17"/>
                      <a:gd name="T6" fmla="*/ 1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16" y="7"/>
                        </a:lnTo>
                        <a:lnTo>
                          <a:pt x="16" y="0"/>
                        </a:lnTo>
                        <a:lnTo>
                          <a:pt x="10" y="0"/>
                        </a:lnTo>
                        <a:lnTo>
                          <a:pt x="0" y="16"/>
                        </a:lnTo>
                      </a:path>
                    </a:pathLst>
                  </a:custGeom>
                  <a:grpFill/>
                  <a:ln w="3175" cap="rnd" cmpd="sng">
                    <a:solidFill>
                      <a:schemeClr val="bg1"/>
                    </a:solidFill>
                    <a:prstDash val="solid"/>
                    <a:round/>
                    <a:headEnd/>
                    <a:tailEnd/>
                  </a:ln>
                  <a:effectLst/>
                </p:spPr>
                <p:txBody>
                  <a:bodyPr/>
                  <a:lstStyle/>
                  <a:p>
                    <a:endParaRPr lang="de-DE" dirty="0"/>
                  </a:p>
                </p:txBody>
              </p:sp>
              <p:sp>
                <p:nvSpPr>
                  <p:cNvPr id="792" name="Freeform 254"/>
                  <p:cNvSpPr>
                    <a:spLocks/>
                  </p:cNvSpPr>
                  <p:nvPr/>
                </p:nvSpPr>
                <p:spPr bwMode="gray">
                  <a:xfrm>
                    <a:off x="8030415" y="3624512"/>
                    <a:ext cx="25743" cy="25335"/>
                  </a:xfrm>
                  <a:custGeom>
                    <a:avLst/>
                    <a:gdLst>
                      <a:gd name="T0" fmla="*/ 0 w 17"/>
                      <a:gd name="T1" fmla="*/ 16 h 17"/>
                      <a:gd name="T2" fmla="*/ 16 w 17"/>
                      <a:gd name="T3" fmla="*/ 7 h 17"/>
                      <a:gd name="T4" fmla="*/ 16 w 17"/>
                      <a:gd name="T5" fmla="*/ 0 h 17"/>
                      <a:gd name="T6" fmla="*/ 1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16" y="7"/>
                        </a:lnTo>
                        <a:lnTo>
                          <a:pt x="16" y="0"/>
                        </a:lnTo>
                        <a:lnTo>
                          <a:pt x="10" y="0"/>
                        </a:lnTo>
                        <a:lnTo>
                          <a:pt x="0" y="16"/>
                        </a:lnTo>
                      </a:path>
                    </a:pathLst>
                  </a:custGeom>
                  <a:grpFill/>
                  <a:ln w="3175" cap="rnd" cmpd="sng">
                    <a:solidFill>
                      <a:schemeClr val="bg1"/>
                    </a:solidFill>
                    <a:prstDash val="solid"/>
                    <a:round/>
                    <a:headEnd type="none" w="sm" len="sm"/>
                    <a:tailEnd type="none" w="sm" len="sm"/>
                  </a:ln>
                  <a:effectLst/>
                </p:spPr>
                <p:txBody>
                  <a:bodyPr/>
                  <a:lstStyle/>
                  <a:p>
                    <a:endParaRPr lang="de-DE" dirty="0"/>
                  </a:p>
                </p:txBody>
              </p:sp>
              <p:sp>
                <p:nvSpPr>
                  <p:cNvPr id="793" name="Freeform 255"/>
                  <p:cNvSpPr>
                    <a:spLocks/>
                  </p:cNvSpPr>
                  <p:nvPr/>
                </p:nvSpPr>
                <p:spPr bwMode="gray">
                  <a:xfrm>
                    <a:off x="7605647" y="3794257"/>
                    <a:ext cx="51487" cy="259686"/>
                  </a:xfrm>
                  <a:custGeom>
                    <a:avLst/>
                    <a:gdLst>
                      <a:gd name="T0" fmla="*/ 0 w 34"/>
                      <a:gd name="T1" fmla="*/ 18 h 172"/>
                      <a:gd name="T2" fmla="*/ 0 w 34"/>
                      <a:gd name="T3" fmla="*/ 59 h 172"/>
                      <a:gd name="T4" fmla="*/ 8 w 34"/>
                      <a:gd name="T5" fmla="*/ 65 h 172"/>
                      <a:gd name="T6" fmla="*/ 0 w 34"/>
                      <a:gd name="T7" fmla="*/ 115 h 172"/>
                      <a:gd name="T8" fmla="*/ 8 w 34"/>
                      <a:gd name="T9" fmla="*/ 131 h 172"/>
                      <a:gd name="T10" fmla="*/ 0 w 34"/>
                      <a:gd name="T11" fmla="*/ 155 h 172"/>
                      <a:gd name="T12" fmla="*/ 8 w 34"/>
                      <a:gd name="T13" fmla="*/ 171 h 172"/>
                      <a:gd name="T14" fmla="*/ 8 w 34"/>
                      <a:gd name="T15" fmla="*/ 155 h 172"/>
                      <a:gd name="T16" fmla="*/ 25 w 34"/>
                      <a:gd name="T17" fmla="*/ 162 h 172"/>
                      <a:gd name="T18" fmla="*/ 25 w 34"/>
                      <a:gd name="T19" fmla="*/ 155 h 172"/>
                      <a:gd name="T20" fmla="*/ 8 w 34"/>
                      <a:gd name="T21" fmla="*/ 131 h 172"/>
                      <a:gd name="T22" fmla="*/ 16 w 34"/>
                      <a:gd name="T23" fmla="*/ 107 h 172"/>
                      <a:gd name="T24" fmla="*/ 25 w 34"/>
                      <a:gd name="T25" fmla="*/ 107 h 172"/>
                      <a:gd name="T26" fmla="*/ 33 w 34"/>
                      <a:gd name="T27" fmla="*/ 107 h 172"/>
                      <a:gd name="T28" fmla="*/ 16 w 34"/>
                      <a:gd name="T29" fmla="*/ 50 h 172"/>
                      <a:gd name="T30" fmla="*/ 16 w 34"/>
                      <a:gd name="T31" fmla="*/ 10 h 172"/>
                      <a:gd name="T32" fmla="*/ 16 w 34"/>
                      <a:gd name="T33" fmla="*/ 0 h 172"/>
                      <a:gd name="T34" fmla="*/ 8 w 34"/>
                      <a:gd name="T35" fmla="*/ 0 h 172"/>
                      <a:gd name="T36" fmla="*/ 8 w 34"/>
                      <a:gd name="T37" fmla="*/ 10 h 172"/>
                      <a:gd name="T38" fmla="*/ 0 w 34"/>
                      <a:gd name="T39" fmla="*/ 1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172">
                        <a:moveTo>
                          <a:pt x="0" y="18"/>
                        </a:moveTo>
                        <a:lnTo>
                          <a:pt x="0" y="59"/>
                        </a:lnTo>
                        <a:lnTo>
                          <a:pt x="8" y="65"/>
                        </a:lnTo>
                        <a:lnTo>
                          <a:pt x="0" y="115"/>
                        </a:lnTo>
                        <a:lnTo>
                          <a:pt x="8" y="131"/>
                        </a:lnTo>
                        <a:lnTo>
                          <a:pt x="0" y="155"/>
                        </a:lnTo>
                        <a:lnTo>
                          <a:pt x="8" y="171"/>
                        </a:lnTo>
                        <a:lnTo>
                          <a:pt x="8" y="155"/>
                        </a:lnTo>
                        <a:lnTo>
                          <a:pt x="25" y="162"/>
                        </a:lnTo>
                        <a:lnTo>
                          <a:pt x="25" y="155"/>
                        </a:lnTo>
                        <a:lnTo>
                          <a:pt x="8" y="131"/>
                        </a:lnTo>
                        <a:lnTo>
                          <a:pt x="16" y="107"/>
                        </a:lnTo>
                        <a:lnTo>
                          <a:pt x="25" y="107"/>
                        </a:lnTo>
                        <a:lnTo>
                          <a:pt x="33" y="107"/>
                        </a:lnTo>
                        <a:lnTo>
                          <a:pt x="16" y="50"/>
                        </a:lnTo>
                        <a:lnTo>
                          <a:pt x="16" y="10"/>
                        </a:lnTo>
                        <a:lnTo>
                          <a:pt x="16" y="0"/>
                        </a:lnTo>
                        <a:lnTo>
                          <a:pt x="8" y="0"/>
                        </a:lnTo>
                        <a:lnTo>
                          <a:pt x="8" y="10"/>
                        </a:lnTo>
                        <a:lnTo>
                          <a:pt x="0" y="18"/>
                        </a:lnTo>
                      </a:path>
                    </a:pathLst>
                  </a:custGeom>
                  <a:grpFill/>
                  <a:ln w="3175" cap="rnd" cmpd="sng">
                    <a:solidFill>
                      <a:schemeClr val="bg1"/>
                    </a:solidFill>
                    <a:prstDash val="solid"/>
                    <a:round/>
                    <a:headEnd/>
                    <a:tailEnd/>
                  </a:ln>
                  <a:effectLst/>
                </p:spPr>
                <p:txBody>
                  <a:bodyPr/>
                  <a:lstStyle/>
                  <a:p>
                    <a:endParaRPr lang="de-DE" dirty="0"/>
                  </a:p>
                </p:txBody>
              </p:sp>
              <p:sp>
                <p:nvSpPr>
                  <p:cNvPr id="794" name="Freeform 275"/>
                  <p:cNvSpPr>
                    <a:spLocks/>
                  </p:cNvSpPr>
                  <p:nvPr/>
                </p:nvSpPr>
                <p:spPr bwMode="gray">
                  <a:xfrm>
                    <a:off x="7043153" y="5253565"/>
                    <a:ext cx="801909" cy="614378"/>
                  </a:xfrm>
                  <a:custGeom>
                    <a:avLst/>
                    <a:gdLst>
                      <a:gd name="T0" fmla="*/ 48 w 521"/>
                      <a:gd name="T1" fmla="*/ 342 h 406"/>
                      <a:gd name="T2" fmla="*/ 89 w 521"/>
                      <a:gd name="T3" fmla="*/ 317 h 406"/>
                      <a:gd name="T4" fmla="*/ 138 w 521"/>
                      <a:gd name="T5" fmla="*/ 308 h 406"/>
                      <a:gd name="T6" fmla="*/ 234 w 521"/>
                      <a:gd name="T7" fmla="*/ 283 h 406"/>
                      <a:gd name="T8" fmla="*/ 268 w 521"/>
                      <a:gd name="T9" fmla="*/ 308 h 406"/>
                      <a:gd name="T10" fmla="*/ 293 w 521"/>
                      <a:gd name="T11" fmla="*/ 342 h 406"/>
                      <a:gd name="T12" fmla="*/ 316 w 521"/>
                      <a:gd name="T13" fmla="*/ 317 h 406"/>
                      <a:gd name="T14" fmla="*/ 316 w 521"/>
                      <a:gd name="T15" fmla="*/ 342 h 406"/>
                      <a:gd name="T16" fmla="*/ 325 w 521"/>
                      <a:gd name="T17" fmla="*/ 342 h 406"/>
                      <a:gd name="T18" fmla="*/ 333 w 521"/>
                      <a:gd name="T19" fmla="*/ 348 h 406"/>
                      <a:gd name="T20" fmla="*/ 340 w 521"/>
                      <a:gd name="T21" fmla="*/ 373 h 406"/>
                      <a:gd name="T22" fmla="*/ 365 w 521"/>
                      <a:gd name="T23" fmla="*/ 389 h 406"/>
                      <a:gd name="T24" fmla="*/ 390 w 521"/>
                      <a:gd name="T25" fmla="*/ 398 h 406"/>
                      <a:gd name="T26" fmla="*/ 405 w 521"/>
                      <a:gd name="T27" fmla="*/ 389 h 406"/>
                      <a:gd name="T28" fmla="*/ 415 w 521"/>
                      <a:gd name="T29" fmla="*/ 398 h 406"/>
                      <a:gd name="T30" fmla="*/ 446 w 521"/>
                      <a:gd name="T31" fmla="*/ 382 h 406"/>
                      <a:gd name="T32" fmla="*/ 480 w 521"/>
                      <a:gd name="T33" fmla="*/ 348 h 406"/>
                      <a:gd name="T34" fmla="*/ 520 w 521"/>
                      <a:gd name="T35" fmla="*/ 243 h 406"/>
                      <a:gd name="T36" fmla="*/ 495 w 521"/>
                      <a:gd name="T37" fmla="*/ 180 h 406"/>
                      <a:gd name="T38" fmla="*/ 480 w 521"/>
                      <a:gd name="T39" fmla="*/ 156 h 406"/>
                      <a:gd name="T40" fmla="*/ 470 w 521"/>
                      <a:gd name="T41" fmla="*/ 156 h 406"/>
                      <a:gd name="T42" fmla="*/ 430 w 521"/>
                      <a:gd name="T43" fmla="*/ 106 h 406"/>
                      <a:gd name="T44" fmla="*/ 415 w 521"/>
                      <a:gd name="T45" fmla="*/ 74 h 406"/>
                      <a:gd name="T46" fmla="*/ 405 w 521"/>
                      <a:gd name="T47" fmla="*/ 49 h 406"/>
                      <a:gd name="T48" fmla="*/ 381 w 521"/>
                      <a:gd name="T49" fmla="*/ 0 h 406"/>
                      <a:gd name="T50" fmla="*/ 365 w 521"/>
                      <a:gd name="T51" fmla="*/ 17 h 406"/>
                      <a:gd name="T52" fmla="*/ 358 w 521"/>
                      <a:gd name="T53" fmla="*/ 90 h 406"/>
                      <a:gd name="T54" fmla="*/ 308 w 521"/>
                      <a:gd name="T55" fmla="*/ 66 h 406"/>
                      <a:gd name="T56" fmla="*/ 300 w 521"/>
                      <a:gd name="T57" fmla="*/ 57 h 406"/>
                      <a:gd name="T58" fmla="*/ 293 w 521"/>
                      <a:gd name="T59" fmla="*/ 34 h 406"/>
                      <a:gd name="T60" fmla="*/ 308 w 521"/>
                      <a:gd name="T61" fmla="*/ 17 h 406"/>
                      <a:gd name="T62" fmla="*/ 293 w 521"/>
                      <a:gd name="T63" fmla="*/ 25 h 406"/>
                      <a:gd name="T64" fmla="*/ 284 w 521"/>
                      <a:gd name="T65" fmla="*/ 17 h 406"/>
                      <a:gd name="T66" fmla="*/ 253 w 521"/>
                      <a:gd name="T67" fmla="*/ 17 h 406"/>
                      <a:gd name="T68" fmla="*/ 228 w 521"/>
                      <a:gd name="T69" fmla="*/ 17 h 406"/>
                      <a:gd name="T70" fmla="*/ 219 w 521"/>
                      <a:gd name="T71" fmla="*/ 34 h 406"/>
                      <a:gd name="T72" fmla="*/ 212 w 521"/>
                      <a:gd name="T73" fmla="*/ 49 h 406"/>
                      <a:gd name="T74" fmla="*/ 194 w 521"/>
                      <a:gd name="T75" fmla="*/ 49 h 406"/>
                      <a:gd name="T76" fmla="*/ 194 w 521"/>
                      <a:gd name="T77" fmla="*/ 49 h 406"/>
                      <a:gd name="T78" fmla="*/ 179 w 521"/>
                      <a:gd name="T79" fmla="*/ 41 h 406"/>
                      <a:gd name="T80" fmla="*/ 154 w 521"/>
                      <a:gd name="T81" fmla="*/ 49 h 406"/>
                      <a:gd name="T82" fmla="*/ 138 w 521"/>
                      <a:gd name="T83" fmla="*/ 74 h 406"/>
                      <a:gd name="T84" fmla="*/ 138 w 521"/>
                      <a:gd name="T85" fmla="*/ 81 h 406"/>
                      <a:gd name="T86" fmla="*/ 129 w 521"/>
                      <a:gd name="T87" fmla="*/ 74 h 406"/>
                      <a:gd name="T88" fmla="*/ 122 w 521"/>
                      <a:gd name="T89" fmla="*/ 97 h 406"/>
                      <a:gd name="T90" fmla="*/ 41 w 521"/>
                      <a:gd name="T91" fmla="*/ 131 h 406"/>
                      <a:gd name="T92" fmla="*/ 8 w 521"/>
                      <a:gd name="T93" fmla="*/ 146 h 406"/>
                      <a:gd name="T94" fmla="*/ 8 w 521"/>
                      <a:gd name="T95" fmla="*/ 171 h 406"/>
                      <a:gd name="T96" fmla="*/ 17 w 521"/>
                      <a:gd name="T97" fmla="*/ 211 h 406"/>
                      <a:gd name="T98" fmla="*/ 8 w 521"/>
                      <a:gd name="T99" fmla="*/ 211 h 406"/>
                      <a:gd name="T100" fmla="*/ 23 w 521"/>
                      <a:gd name="T101" fmla="*/ 251 h 406"/>
                      <a:gd name="T102" fmla="*/ 32 w 521"/>
                      <a:gd name="T103" fmla="*/ 308 h 406"/>
                      <a:gd name="T104" fmla="*/ 23 w 521"/>
                      <a:gd name="T105" fmla="*/ 324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1" h="406">
                        <a:moveTo>
                          <a:pt x="23" y="324"/>
                        </a:moveTo>
                        <a:lnTo>
                          <a:pt x="48" y="342"/>
                        </a:lnTo>
                        <a:lnTo>
                          <a:pt x="64" y="342"/>
                        </a:lnTo>
                        <a:lnTo>
                          <a:pt x="89" y="317"/>
                        </a:lnTo>
                        <a:lnTo>
                          <a:pt x="129" y="317"/>
                        </a:lnTo>
                        <a:lnTo>
                          <a:pt x="138" y="308"/>
                        </a:lnTo>
                        <a:lnTo>
                          <a:pt x="169" y="293"/>
                        </a:lnTo>
                        <a:lnTo>
                          <a:pt x="234" y="283"/>
                        </a:lnTo>
                        <a:lnTo>
                          <a:pt x="268" y="299"/>
                        </a:lnTo>
                        <a:lnTo>
                          <a:pt x="268" y="308"/>
                        </a:lnTo>
                        <a:lnTo>
                          <a:pt x="276" y="308"/>
                        </a:lnTo>
                        <a:lnTo>
                          <a:pt x="293" y="342"/>
                        </a:lnTo>
                        <a:lnTo>
                          <a:pt x="316" y="299"/>
                        </a:lnTo>
                        <a:lnTo>
                          <a:pt x="316" y="317"/>
                        </a:lnTo>
                        <a:lnTo>
                          <a:pt x="308" y="342"/>
                        </a:lnTo>
                        <a:lnTo>
                          <a:pt x="316" y="342"/>
                        </a:lnTo>
                        <a:lnTo>
                          <a:pt x="316" y="324"/>
                        </a:lnTo>
                        <a:lnTo>
                          <a:pt x="325" y="342"/>
                        </a:lnTo>
                        <a:lnTo>
                          <a:pt x="316" y="348"/>
                        </a:lnTo>
                        <a:lnTo>
                          <a:pt x="333" y="348"/>
                        </a:lnTo>
                        <a:lnTo>
                          <a:pt x="340" y="365"/>
                        </a:lnTo>
                        <a:lnTo>
                          <a:pt x="340" y="373"/>
                        </a:lnTo>
                        <a:lnTo>
                          <a:pt x="349" y="382"/>
                        </a:lnTo>
                        <a:lnTo>
                          <a:pt x="365" y="389"/>
                        </a:lnTo>
                        <a:lnTo>
                          <a:pt x="381" y="389"/>
                        </a:lnTo>
                        <a:lnTo>
                          <a:pt x="390" y="398"/>
                        </a:lnTo>
                        <a:lnTo>
                          <a:pt x="405" y="382"/>
                        </a:lnTo>
                        <a:lnTo>
                          <a:pt x="405" y="389"/>
                        </a:lnTo>
                        <a:lnTo>
                          <a:pt x="415" y="389"/>
                        </a:lnTo>
                        <a:lnTo>
                          <a:pt x="415" y="398"/>
                        </a:lnTo>
                        <a:lnTo>
                          <a:pt x="430" y="405"/>
                        </a:lnTo>
                        <a:lnTo>
                          <a:pt x="446" y="382"/>
                        </a:lnTo>
                        <a:lnTo>
                          <a:pt x="470" y="382"/>
                        </a:lnTo>
                        <a:lnTo>
                          <a:pt x="480" y="348"/>
                        </a:lnTo>
                        <a:lnTo>
                          <a:pt x="511" y="276"/>
                        </a:lnTo>
                        <a:lnTo>
                          <a:pt x="520" y="243"/>
                        </a:lnTo>
                        <a:lnTo>
                          <a:pt x="511" y="203"/>
                        </a:lnTo>
                        <a:lnTo>
                          <a:pt x="495" y="180"/>
                        </a:lnTo>
                        <a:lnTo>
                          <a:pt x="487" y="171"/>
                        </a:lnTo>
                        <a:lnTo>
                          <a:pt x="480" y="156"/>
                        </a:lnTo>
                        <a:lnTo>
                          <a:pt x="470" y="146"/>
                        </a:lnTo>
                        <a:lnTo>
                          <a:pt x="470" y="156"/>
                        </a:lnTo>
                        <a:lnTo>
                          <a:pt x="455" y="131"/>
                        </a:lnTo>
                        <a:lnTo>
                          <a:pt x="430" y="106"/>
                        </a:lnTo>
                        <a:lnTo>
                          <a:pt x="421" y="81"/>
                        </a:lnTo>
                        <a:lnTo>
                          <a:pt x="415" y="74"/>
                        </a:lnTo>
                        <a:lnTo>
                          <a:pt x="415" y="57"/>
                        </a:lnTo>
                        <a:lnTo>
                          <a:pt x="405" y="49"/>
                        </a:lnTo>
                        <a:lnTo>
                          <a:pt x="390" y="49"/>
                        </a:lnTo>
                        <a:lnTo>
                          <a:pt x="381" y="0"/>
                        </a:lnTo>
                        <a:lnTo>
                          <a:pt x="373" y="0"/>
                        </a:lnTo>
                        <a:lnTo>
                          <a:pt x="365" y="17"/>
                        </a:lnTo>
                        <a:lnTo>
                          <a:pt x="365" y="57"/>
                        </a:lnTo>
                        <a:lnTo>
                          <a:pt x="358" y="90"/>
                        </a:lnTo>
                        <a:lnTo>
                          <a:pt x="340" y="90"/>
                        </a:lnTo>
                        <a:lnTo>
                          <a:pt x="308" y="66"/>
                        </a:lnTo>
                        <a:lnTo>
                          <a:pt x="300" y="66"/>
                        </a:lnTo>
                        <a:lnTo>
                          <a:pt x="300" y="57"/>
                        </a:lnTo>
                        <a:lnTo>
                          <a:pt x="284" y="57"/>
                        </a:lnTo>
                        <a:lnTo>
                          <a:pt x="293" y="34"/>
                        </a:lnTo>
                        <a:lnTo>
                          <a:pt x="300" y="34"/>
                        </a:lnTo>
                        <a:lnTo>
                          <a:pt x="308" y="17"/>
                        </a:lnTo>
                        <a:lnTo>
                          <a:pt x="300" y="17"/>
                        </a:lnTo>
                        <a:lnTo>
                          <a:pt x="293" y="25"/>
                        </a:lnTo>
                        <a:lnTo>
                          <a:pt x="293" y="17"/>
                        </a:lnTo>
                        <a:lnTo>
                          <a:pt x="284" y="17"/>
                        </a:lnTo>
                        <a:lnTo>
                          <a:pt x="244" y="9"/>
                        </a:lnTo>
                        <a:lnTo>
                          <a:pt x="253" y="17"/>
                        </a:lnTo>
                        <a:lnTo>
                          <a:pt x="244" y="17"/>
                        </a:lnTo>
                        <a:lnTo>
                          <a:pt x="228" y="17"/>
                        </a:lnTo>
                        <a:lnTo>
                          <a:pt x="219" y="25"/>
                        </a:lnTo>
                        <a:lnTo>
                          <a:pt x="219" y="34"/>
                        </a:lnTo>
                        <a:lnTo>
                          <a:pt x="212" y="34"/>
                        </a:lnTo>
                        <a:lnTo>
                          <a:pt x="212" y="49"/>
                        </a:lnTo>
                        <a:lnTo>
                          <a:pt x="212" y="57"/>
                        </a:lnTo>
                        <a:lnTo>
                          <a:pt x="194" y="49"/>
                        </a:lnTo>
                        <a:lnTo>
                          <a:pt x="194" y="57"/>
                        </a:lnTo>
                        <a:lnTo>
                          <a:pt x="194" y="49"/>
                        </a:lnTo>
                        <a:lnTo>
                          <a:pt x="187" y="41"/>
                        </a:lnTo>
                        <a:lnTo>
                          <a:pt x="179" y="41"/>
                        </a:lnTo>
                        <a:lnTo>
                          <a:pt x="163" y="49"/>
                        </a:lnTo>
                        <a:lnTo>
                          <a:pt x="154" y="49"/>
                        </a:lnTo>
                        <a:lnTo>
                          <a:pt x="147" y="74"/>
                        </a:lnTo>
                        <a:lnTo>
                          <a:pt x="138" y="74"/>
                        </a:lnTo>
                        <a:lnTo>
                          <a:pt x="129" y="74"/>
                        </a:lnTo>
                        <a:lnTo>
                          <a:pt x="138" y="81"/>
                        </a:lnTo>
                        <a:lnTo>
                          <a:pt x="129" y="90"/>
                        </a:lnTo>
                        <a:lnTo>
                          <a:pt x="129" y="74"/>
                        </a:lnTo>
                        <a:lnTo>
                          <a:pt x="114" y="90"/>
                        </a:lnTo>
                        <a:lnTo>
                          <a:pt x="122" y="97"/>
                        </a:lnTo>
                        <a:lnTo>
                          <a:pt x="97" y="114"/>
                        </a:lnTo>
                        <a:lnTo>
                          <a:pt x="41" y="131"/>
                        </a:lnTo>
                        <a:lnTo>
                          <a:pt x="17" y="156"/>
                        </a:lnTo>
                        <a:lnTo>
                          <a:pt x="8" y="146"/>
                        </a:lnTo>
                        <a:lnTo>
                          <a:pt x="8" y="156"/>
                        </a:lnTo>
                        <a:lnTo>
                          <a:pt x="8" y="171"/>
                        </a:lnTo>
                        <a:lnTo>
                          <a:pt x="0" y="171"/>
                        </a:lnTo>
                        <a:lnTo>
                          <a:pt x="17" y="211"/>
                        </a:lnTo>
                        <a:lnTo>
                          <a:pt x="8" y="196"/>
                        </a:lnTo>
                        <a:lnTo>
                          <a:pt x="8" y="211"/>
                        </a:lnTo>
                        <a:lnTo>
                          <a:pt x="0" y="203"/>
                        </a:lnTo>
                        <a:lnTo>
                          <a:pt x="23" y="251"/>
                        </a:lnTo>
                        <a:lnTo>
                          <a:pt x="32" y="283"/>
                        </a:lnTo>
                        <a:lnTo>
                          <a:pt x="32" y="308"/>
                        </a:lnTo>
                        <a:lnTo>
                          <a:pt x="23" y="317"/>
                        </a:lnTo>
                        <a:lnTo>
                          <a:pt x="23" y="324"/>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95" name="Freeform 276"/>
                  <p:cNvSpPr>
                    <a:spLocks/>
                  </p:cNvSpPr>
                  <p:nvPr/>
                </p:nvSpPr>
                <p:spPr bwMode="gray">
                  <a:xfrm>
                    <a:off x="7380393" y="5267498"/>
                    <a:ext cx="25743" cy="25335"/>
                  </a:xfrm>
                  <a:custGeom>
                    <a:avLst/>
                    <a:gdLst>
                      <a:gd name="T0" fmla="*/ 0 w 17"/>
                      <a:gd name="T1" fmla="*/ 16 h 17"/>
                      <a:gd name="T2" fmla="*/ 9 w 17"/>
                      <a:gd name="T3" fmla="*/ 16 h 17"/>
                      <a:gd name="T4" fmla="*/ 16 w 17"/>
                      <a:gd name="T5" fmla="*/ 0 h 17"/>
                      <a:gd name="T6" fmla="*/ 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9" y="16"/>
                        </a:lnTo>
                        <a:lnTo>
                          <a:pt x="16" y="0"/>
                        </a:lnTo>
                        <a:lnTo>
                          <a:pt x="0" y="0"/>
                        </a:lnTo>
                        <a:lnTo>
                          <a:pt x="0" y="16"/>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96" name="Freeform 277"/>
                  <p:cNvSpPr>
                    <a:spLocks/>
                  </p:cNvSpPr>
                  <p:nvPr/>
                </p:nvSpPr>
                <p:spPr bwMode="gray">
                  <a:xfrm>
                    <a:off x="7380393" y="5267498"/>
                    <a:ext cx="25743" cy="25335"/>
                  </a:xfrm>
                  <a:custGeom>
                    <a:avLst/>
                    <a:gdLst>
                      <a:gd name="T0" fmla="*/ 0 w 17"/>
                      <a:gd name="T1" fmla="*/ 16 h 17"/>
                      <a:gd name="T2" fmla="*/ 9 w 17"/>
                      <a:gd name="T3" fmla="*/ 16 h 17"/>
                      <a:gd name="T4" fmla="*/ 16 w 17"/>
                      <a:gd name="T5" fmla="*/ 0 h 17"/>
                      <a:gd name="T6" fmla="*/ 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9" y="16"/>
                        </a:lnTo>
                        <a:lnTo>
                          <a:pt x="16" y="0"/>
                        </a:lnTo>
                        <a:lnTo>
                          <a:pt x="0" y="0"/>
                        </a:lnTo>
                        <a:lnTo>
                          <a:pt x="0" y="16"/>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97" name="Freeform 278"/>
                  <p:cNvSpPr>
                    <a:spLocks/>
                  </p:cNvSpPr>
                  <p:nvPr/>
                </p:nvSpPr>
                <p:spPr bwMode="gray">
                  <a:xfrm>
                    <a:off x="7505248" y="5780536"/>
                    <a:ext cx="25743" cy="25335"/>
                  </a:xfrm>
                  <a:custGeom>
                    <a:avLst/>
                    <a:gdLst>
                      <a:gd name="T0" fmla="*/ 0 w 17"/>
                      <a:gd name="T1" fmla="*/ 0 h 17"/>
                      <a:gd name="T2" fmla="*/ 16 w 17"/>
                      <a:gd name="T3" fmla="*/ 16 h 17"/>
                      <a:gd name="T4" fmla="*/ 16 w 17"/>
                      <a:gd name="T5" fmla="*/ 0 h 17"/>
                      <a:gd name="T6" fmla="*/ 8 w 17"/>
                      <a:gd name="T7" fmla="*/ 0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lnTo>
                          <a:pt x="16" y="16"/>
                        </a:lnTo>
                        <a:lnTo>
                          <a:pt x="16" y="0"/>
                        </a:lnTo>
                        <a:lnTo>
                          <a:pt x="8" y="0"/>
                        </a:lnTo>
                        <a:lnTo>
                          <a:pt x="0" y="0"/>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98" name="Freeform 279"/>
                  <p:cNvSpPr>
                    <a:spLocks/>
                  </p:cNvSpPr>
                  <p:nvPr/>
                </p:nvSpPr>
                <p:spPr bwMode="gray">
                  <a:xfrm>
                    <a:off x="7505248" y="5780536"/>
                    <a:ext cx="25743" cy="25335"/>
                  </a:xfrm>
                  <a:custGeom>
                    <a:avLst/>
                    <a:gdLst>
                      <a:gd name="T0" fmla="*/ 0 w 17"/>
                      <a:gd name="T1" fmla="*/ 0 h 17"/>
                      <a:gd name="T2" fmla="*/ 16 w 17"/>
                      <a:gd name="T3" fmla="*/ 16 h 17"/>
                      <a:gd name="T4" fmla="*/ 16 w 17"/>
                      <a:gd name="T5" fmla="*/ 0 h 17"/>
                      <a:gd name="T6" fmla="*/ 8 w 17"/>
                      <a:gd name="T7" fmla="*/ 0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lnTo>
                          <a:pt x="16" y="16"/>
                        </a:lnTo>
                        <a:lnTo>
                          <a:pt x="16" y="0"/>
                        </a:lnTo>
                        <a:lnTo>
                          <a:pt x="8" y="0"/>
                        </a:lnTo>
                        <a:lnTo>
                          <a:pt x="0" y="0"/>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799" name="Freeform 280"/>
                  <p:cNvSpPr>
                    <a:spLocks/>
                  </p:cNvSpPr>
                  <p:nvPr/>
                </p:nvSpPr>
                <p:spPr bwMode="gray">
                  <a:xfrm>
                    <a:off x="7667432" y="5904678"/>
                    <a:ext cx="77230" cy="76006"/>
                  </a:xfrm>
                  <a:custGeom>
                    <a:avLst/>
                    <a:gdLst>
                      <a:gd name="T0" fmla="*/ 0 w 51"/>
                      <a:gd name="T1" fmla="*/ 0 h 50"/>
                      <a:gd name="T2" fmla="*/ 10 w 51"/>
                      <a:gd name="T3" fmla="*/ 40 h 50"/>
                      <a:gd name="T4" fmla="*/ 25 w 51"/>
                      <a:gd name="T5" fmla="*/ 49 h 50"/>
                      <a:gd name="T6" fmla="*/ 34 w 51"/>
                      <a:gd name="T7" fmla="*/ 33 h 50"/>
                      <a:gd name="T8" fmla="*/ 41 w 51"/>
                      <a:gd name="T9" fmla="*/ 40 h 50"/>
                      <a:gd name="T10" fmla="*/ 50 w 51"/>
                      <a:gd name="T11" fmla="*/ 0 h 50"/>
                      <a:gd name="T12" fmla="*/ 41 w 51"/>
                      <a:gd name="T13" fmla="*/ 0 h 50"/>
                      <a:gd name="T14" fmla="*/ 16 w 51"/>
                      <a:gd name="T15" fmla="*/ 8 h 50"/>
                      <a:gd name="T16" fmla="*/ 0 w 51"/>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0">
                        <a:moveTo>
                          <a:pt x="0" y="0"/>
                        </a:moveTo>
                        <a:lnTo>
                          <a:pt x="10" y="40"/>
                        </a:lnTo>
                        <a:lnTo>
                          <a:pt x="25" y="49"/>
                        </a:lnTo>
                        <a:lnTo>
                          <a:pt x="34" y="33"/>
                        </a:lnTo>
                        <a:lnTo>
                          <a:pt x="41" y="40"/>
                        </a:lnTo>
                        <a:lnTo>
                          <a:pt x="50" y="0"/>
                        </a:lnTo>
                        <a:lnTo>
                          <a:pt x="41" y="0"/>
                        </a:lnTo>
                        <a:lnTo>
                          <a:pt x="16" y="8"/>
                        </a:lnTo>
                        <a:lnTo>
                          <a:pt x="0" y="0"/>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00" name="Freeform 281"/>
                  <p:cNvSpPr>
                    <a:spLocks/>
                  </p:cNvSpPr>
                  <p:nvPr/>
                </p:nvSpPr>
                <p:spPr bwMode="gray">
                  <a:xfrm>
                    <a:off x="8217055" y="5757734"/>
                    <a:ext cx="113271" cy="173546"/>
                  </a:xfrm>
                  <a:custGeom>
                    <a:avLst/>
                    <a:gdLst>
                      <a:gd name="T0" fmla="*/ 16 w 73"/>
                      <a:gd name="T1" fmla="*/ 72 h 115"/>
                      <a:gd name="T2" fmla="*/ 31 w 73"/>
                      <a:gd name="T3" fmla="*/ 80 h 115"/>
                      <a:gd name="T4" fmla="*/ 25 w 73"/>
                      <a:gd name="T5" fmla="*/ 105 h 115"/>
                      <a:gd name="T6" fmla="*/ 31 w 73"/>
                      <a:gd name="T7" fmla="*/ 114 h 115"/>
                      <a:gd name="T8" fmla="*/ 40 w 73"/>
                      <a:gd name="T9" fmla="*/ 105 h 115"/>
                      <a:gd name="T10" fmla="*/ 56 w 73"/>
                      <a:gd name="T11" fmla="*/ 72 h 115"/>
                      <a:gd name="T12" fmla="*/ 65 w 73"/>
                      <a:gd name="T13" fmla="*/ 72 h 115"/>
                      <a:gd name="T14" fmla="*/ 72 w 73"/>
                      <a:gd name="T15" fmla="*/ 65 h 115"/>
                      <a:gd name="T16" fmla="*/ 72 w 73"/>
                      <a:gd name="T17" fmla="*/ 49 h 115"/>
                      <a:gd name="T18" fmla="*/ 65 w 73"/>
                      <a:gd name="T19" fmla="*/ 40 h 115"/>
                      <a:gd name="T20" fmla="*/ 56 w 73"/>
                      <a:gd name="T21" fmla="*/ 49 h 115"/>
                      <a:gd name="T22" fmla="*/ 40 w 73"/>
                      <a:gd name="T23" fmla="*/ 49 h 115"/>
                      <a:gd name="T24" fmla="*/ 40 w 73"/>
                      <a:gd name="T25" fmla="*/ 32 h 115"/>
                      <a:gd name="T26" fmla="*/ 31 w 73"/>
                      <a:gd name="T27" fmla="*/ 32 h 115"/>
                      <a:gd name="T28" fmla="*/ 31 w 73"/>
                      <a:gd name="T29" fmla="*/ 40 h 115"/>
                      <a:gd name="T30" fmla="*/ 25 w 73"/>
                      <a:gd name="T31" fmla="*/ 32 h 115"/>
                      <a:gd name="T32" fmla="*/ 25 w 73"/>
                      <a:gd name="T33" fmla="*/ 9 h 115"/>
                      <a:gd name="T34" fmla="*/ 0 w 73"/>
                      <a:gd name="T35" fmla="*/ 0 h 115"/>
                      <a:gd name="T36" fmla="*/ 25 w 73"/>
                      <a:gd name="T37" fmla="*/ 32 h 115"/>
                      <a:gd name="T38" fmla="*/ 25 w 73"/>
                      <a:gd name="T39" fmla="*/ 65 h 115"/>
                      <a:gd name="T40" fmla="*/ 16 w 73"/>
                      <a:gd name="T41" fmla="*/ 7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115">
                        <a:moveTo>
                          <a:pt x="16" y="72"/>
                        </a:moveTo>
                        <a:lnTo>
                          <a:pt x="31" y="80"/>
                        </a:lnTo>
                        <a:lnTo>
                          <a:pt x="25" y="105"/>
                        </a:lnTo>
                        <a:lnTo>
                          <a:pt x="31" y="114"/>
                        </a:lnTo>
                        <a:lnTo>
                          <a:pt x="40" y="105"/>
                        </a:lnTo>
                        <a:lnTo>
                          <a:pt x="56" y="72"/>
                        </a:lnTo>
                        <a:lnTo>
                          <a:pt x="65" y="72"/>
                        </a:lnTo>
                        <a:lnTo>
                          <a:pt x="72" y="65"/>
                        </a:lnTo>
                        <a:lnTo>
                          <a:pt x="72" y="49"/>
                        </a:lnTo>
                        <a:lnTo>
                          <a:pt x="65" y="40"/>
                        </a:lnTo>
                        <a:lnTo>
                          <a:pt x="56" y="49"/>
                        </a:lnTo>
                        <a:lnTo>
                          <a:pt x="40" y="49"/>
                        </a:lnTo>
                        <a:lnTo>
                          <a:pt x="40" y="32"/>
                        </a:lnTo>
                        <a:lnTo>
                          <a:pt x="31" y="32"/>
                        </a:lnTo>
                        <a:lnTo>
                          <a:pt x="31" y="40"/>
                        </a:lnTo>
                        <a:lnTo>
                          <a:pt x="25" y="32"/>
                        </a:lnTo>
                        <a:lnTo>
                          <a:pt x="25" y="9"/>
                        </a:lnTo>
                        <a:lnTo>
                          <a:pt x="0" y="0"/>
                        </a:lnTo>
                        <a:lnTo>
                          <a:pt x="25" y="32"/>
                        </a:lnTo>
                        <a:lnTo>
                          <a:pt x="25" y="65"/>
                        </a:lnTo>
                        <a:lnTo>
                          <a:pt x="16" y="72"/>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01" name="Freeform 282"/>
                  <p:cNvSpPr>
                    <a:spLocks/>
                  </p:cNvSpPr>
                  <p:nvPr/>
                </p:nvSpPr>
                <p:spPr bwMode="gray">
                  <a:xfrm>
                    <a:off x="8217055" y="5757734"/>
                    <a:ext cx="113271" cy="173546"/>
                  </a:xfrm>
                  <a:custGeom>
                    <a:avLst/>
                    <a:gdLst>
                      <a:gd name="T0" fmla="*/ 16 w 73"/>
                      <a:gd name="T1" fmla="*/ 72 h 115"/>
                      <a:gd name="T2" fmla="*/ 31 w 73"/>
                      <a:gd name="T3" fmla="*/ 80 h 115"/>
                      <a:gd name="T4" fmla="*/ 25 w 73"/>
                      <a:gd name="T5" fmla="*/ 105 h 115"/>
                      <a:gd name="T6" fmla="*/ 31 w 73"/>
                      <a:gd name="T7" fmla="*/ 114 h 115"/>
                      <a:gd name="T8" fmla="*/ 40 w 73"/>
                      <a:gd name="T9" fmla="*/ 105 h 115"/>
                      <a:gd name="T10" fmla="*/ 56 w 73"/>
                      <a:gd name="T11" fmla="*/ 72 h 115"/>
                      <a:gd name="T12" fmla="*/ 65 w 73"/>
                      <a:gd name="T13" fmla="*/ 72 h 115"/>
                      <a:gd name="T14" fmla="*/ 72 w 73"/>
                      <a:gd name="T15" fmla="*/ 65 h 115"/>
                      <a:gd name="T16" fmla="*/ 72 w 73"/>
                      <a:gd name="T17" fmla="*/ 49 h 115"/>
                      <a:gd name="T18" fmla="*/ 65 w 73"/>
                      <a:gd name="T19" fmla="*/ 40 h 115"/>
                      <a:gd name="T20" fmla="*/ 56 w 73"/>
                      <a:gd name="T21" fmla="*/ 49 h 115"/>
                      <a:gd name="T22" fmla="*/ 40 w 73"/>
                      <a:gd name="T23" fmla="*/ 49 h 115"/>
                      <a:gd name="T24" fmla="*/ 40 w 73"/>
                      <a:gd name="T25" fmla="*/ 32 h 115"/>
                      <a:gd name="T26" fmla="*/ 31 w 73"/>
                      <a:gd name="T27" fmla="*/ 32 h 115"/>
                      <a:gd name="T28" fmla="*/ 31 w 73"/>
                      <a:gd name="T29" fmla="*/ 40 h 115"/>
                      <a:gd name="T30" fmla="*/ 25 w 73"/>
                      <a:gd name="T31" fmla="*/ 32 h 115"/>
                      <a:gd name="T32" fmla="*/ 25 w 73"/>
                      <a:gd name="T33" fmla="*/ 9 h 115"/>
                      <a:gd name="T34" fmla="*/ 0 w 73"/>
                      <a:gd name="T35" fmla="*/ 0 h 115"/>
                      <a:gd name="T36" fmla="*/ 25 w 73"/>
                      <a:gd name="T37" fmla="*/ 32 h 115"/>
                      <a:gd name="T38" fmla="*/ 25 w 73"/>
                      <a:gd name="T39" fmla="*/ 65 h 115"/>
                      <a:gd name="T40" fmla="*/ 16 w 73"/>
                      <a:gd name="T41" fmla="*/ 7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115">
                        <a:moveTo>
                          <a:pt x="16" y="72"/>
                        </a:moveTo>
                        <a:lnTo>
                          <a:pt x="31" y="80"/>
                        </a:lnTo>
                        <a:lnTo>
                          <a:pt x="25" y="105"/>
                        </a:lnTo>
                        <a:lnTo>
                          <a:pt x="31" y="114"/>
                        </a:lnTo>
                        <a:lnTo>
                          <a:pt x="40" y="105"/>
                        </a:lnTo>
                        <a:lnTo>
                          <a:pt x="56" y="72"/>
                        </a:lnTo>
                        <a:lnTo>
                          <a:pt x="65" y="72"/>
                        </a:lnTo>
                        <a:lnTo>
                          <a:pt x="72" y="65"/>
                        </a:lnTo>
                        <a:lnTo>
                          <a:pt x="72" y="49"/>
                        </a:lnTo>
                        <a:lnTo>
                          <a:pt x="65" y="40"/>
                        </a:lnTo>
                        <a:lnTo>
                          <a:pt x="56" y="49"/>
                        </a:lnTo>
                        <a:lnTo>
                          <a:pt x="40" y="49"/>
                        </a:lnTo>
                        <a:lnTo>
                          <a:pt x="40" y="32"/>
                        </a:lnTo>
                        <a:lnTo>
                          <a:pt x="31" y="32"/>
                        </a:lnTo>
                        <a:lnTo>
                          <a:pt x="31" y="40"/>
                        </a:lnTo>
                        <a:lnTo>
                          <a:pt x="25" y="32"/>
                        </a:lnTo>
                        <a:lnTo>
                          <a:pt x="25" y="9"/>
                        </a:lnTo>
                        <a:lnTo>
                          <a:pt x="0" y="0"/>
                        </a:lnTo>
                        <a:lnTo>
                          <a:pt x="25" y="32"/>
                        </a:lnTo>
                        <a:lnTo>
                          <a:pt x="25" y="65"/>
                        </a:lnTo>
                        <a:lnTo>
                          <a:pt x="16" y="72"/>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02" name="Freeform 283"/>
                  <p:cNvSpPr>
                    <a:spLocks/>
                  </p:cNvSpPr>
                  <p:nvPr/>
                </p:nvSpPr>
                <p:spPr bwMode="gray">
                  <a:xfrm>
                    <a:off x="8093487" y="5904678"/>
                    <a:ext cx="164758" cy="160879"/>
                  </a:xfrm>
                  <a:custGeom>
                    <a:avLst/>
                    <a:gdLst>
                      <a:gd name="T0" fmla="*/ 0 w 107"/>
                      <a:gd name="T1" fmla="*/ 89 h 106"/>
                      <a:gd name="T2" fmla="*/ 9 w 107"/>
                      <a:gd name="T3" fmla="*/ 97 h 106"/>
                      <a:gd name="T4" fmla="*/ 15 w 107"/>
                      <a:gd name="T5" fmla="*/ 97 h 106"/>
                      <a:gd name="T6" fmla="*/ 32 w 107"/>
                      <a:gd name="T7" fmla="*/ 105 h 106"/>
                      <a:gd name="T8" fmla="*/ 49 w 107"/>
                      <a:gd name="T9" fmla="*/ 97 h 106"/>
                      <a:gd name="T10" fmla="*/ 56 w 107"/>
                      <a:gd name="T11" fmla="*/ 80 h 106"/>
                      <a:gd name="T12" fmla="*/ 65 w 107"/>
                      <a:gd name="T13" fmla="*/ 65 h 106"/>
                      <a:gd name="T14" fmla="*/ 81 w 107"/>
                      <a:gd name="T15" fmla="*/ 49 h 106"/>
                      <a:gd name="T16" fmla="*/ 89 w 107"/>
                      <a:gd name="T17" fmla="*/ 49 h 106"/>
                      <a:gd name="T18" fmla="*/ 81 w 107"/>
                      <a:gd name="T19" fmla="*/ 40 h 106"/>
                      <a:gd name="T20" fmla="*/ 106 w 107"/>
                      <a:gd name="T21" fmla="*/ 17 h 106"/>
                      <a:gd name="T22" fmla="*/ 106 w 107"/>
                      <a:gd name="T23" fmla="*/ 8 h 106"/>
                      <a:gd name="T24" fmla="*/ 97 w 107"/>
                      <a:gd name="T25" fmla="*/ 8 h 106"/>
                      <a:gd name="T26" fmla="*/ 97 w 107"/>
                      <a:gd name="T27" fmla="*/ 0 h 106"/>
                      <a:gd name="T28" fmla="*/ 89 w 107"/>
                      <a:gd name="T29" fmla="*/ 8 h 106"/>
                      <a:gd name="T30" fmla="*/ 89 w 107"/>
                      <a:gd name="T31" fmla="*/ 0 h 106"/>
                      <a:gd name="T32" fmla="*/ 81 w 107"/>
                      <a:gd name="T33" fmla="*/ 0 h 106"/>
                      <a:gd name="T34" fmla="*/ 72 w 107"/>
                      <a:gd name="T35" fmla="*/ 0 h 106"/>
                      <a:gd name="T36" fmla="*/ 72 w 107"/>
                      <a:gd name="T37" fmla="*/ 17 h 106"/>
                      <a:gd name="T38" fmla="*/ 65 w 107"/>
                      <a:gd name="T39" fmla="*/ 17 h 106"/>
                      <a:gd name="T40" fmla="*/ 56 w 107"/>
                      <a:gd name="T41" fmla="*/ 33 h 106"/>
                      <a:gd name="T42" fmla="*/ 24 w 107"/>
                      <a:gd name="T43" fmla="*/ 55 h 106"/>
                      <a:gd name="T44" fmla="*/ 0 w 107"/>
                      <a:gd name="T45" fmla="*/ 8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 h="106">
                        <a:moveTo>
                          <a:pt x="0" y="89"/>
                        </a:moveTo>
                        <a:lnTo>
                          <a:pt x="9" y="97"/>
                        </a:lnTo>
                        <a:lnTo>
                          <a:pt x="15" y="97"/>
                        </a:lnTo>
                        <a:lnTo>
                          <a:pt x="32" y="105"/>
                        </a:lnTo>
                        <a:lnTo>
                          <a:pt x="49" y="97"/>
                        </a:lnTo>
                        <a:lnTo>
                          <a:pt x="56" y="80"/>
                        </a:lnTo>
                        <a:lnTo>
                          <a:pt x="65" y="65"/>
                        </a:lnTo>
                        <a:lnTo>
                          <a:pt x="81" y="49"/>
                        </a:lnTo>
                        <a:lnTo>
                          <a:pt x="89" y="49"/>
                        </a:lnTo>
                        <a:lnTo>
                          <a:pt x="81" y="40"/>
                        </a:lnTo>
                        <a:lnTo>
                          <a:pt x="106" y="17"/>
                        </a:lnTo>
                        <a:lnTo>
                          <a:pt x="106" y="8"/>
                        </a:lnTo>
                        <a:lnTo>
                          <a:pt x="97" y="8"/>
                        </a:lnTo>
                        <a:lnTo>
                          <a:pt x="97" y="0"/>
                        </a:lnTo>
                        <a:lnTo>
                          <a:pt x="89" y="8"/>
                        </a:lnTo>
                        <a:lnTo>
                          <a:pt x="89" y="0"/>
                        </a:lnTo>
                        <a:lnTo>
                          <a:pt x="81" y="0"/>
                        </a:lnTo>
                        <a:lnTo>
                          <a:pt x="72" y="0"/>
                        </a:lnTo>
                        <a:lnTo>
                          <a:pt x="72" y="17"/>
                        </a:lnTo>
                        <a:lnTo>
                          <a:pt x="65" y="17"/>
                        </a:lnTo>
                        <a:lnTo>
                          <a:pt x="56" y="33"/>
                        </a:lnTo>
                        <a:lnTo>
                          <a:pt x="24" y="55"/>
                        </a:lnTo>
                        <a:lnTo>
                          <a:pt x="0" y="89"/>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03" name="Freeform 284"/>
                  <p:cNvSpPr>
                    <a:spLocks/>
                  </p:cNvSpPr>
                  <p:nvPr/>
                </p:nvSpPr>
                <p:spPr bwMode="gray">
                  <a:xfrm>
                    <a:off x="8093487" y="5904678"/>
                    <a:ext cx="164758" cy="160879"/>
                  </a:xfrm>
                  <a:custGeom>
                    <a:avLst/>
                    <a:gdLst>
                      <a:gd name="T0" fmla="*/ 0 w 107"/>
                      <a:gd name="T1" fmla="*/ 89 h 106"/>
                      <a:gd name="T2" fmla="*/ 9 w 107"/>
                      <a:gd name="T3" fmla="*/ 97 h 106"/>
                      <a:gd name="T4" fmla="*/ 15 w 107"/>
                      <a:gd name="T5" fmla="*/ 97 h 106"/>
                      <a:gd name="T6" fmla="*/ 32 w 107"/>
                      <a:gd name="T7" fmla="*/ 105 h 106"/>
                      <a:gd name="T8" fmla="*/ 49 w 107"/>
                      <a:gd name="T9" fmla="*/ 97 h 106"/>
                      <a:gd name="T10" fmla="*/ 56 w 107"/>
                      <a:gd name="T11" fmla="*/ 80 h 106"/>
                      <a:gd name="T12" fmla="*/ 65 w 107"/>
                      <a:gd name="T13" fmla="*/ 65 h 106"/>
                      <a:gd name="T14" fmla="*/ 81 w 107"/>
                      <a:gd name="T15" fmla="*/ 49 h 106"/>
                      <a:gd name="T16" fmla="*/ 89 w 107"/>
                      <a:gd name="T17" fmla="*/ 49 h 106"/>
                      <a:gd name="T18" fmla="*/ 81 w 107"/>
                      <a:gd name="T19" fmla="*/ 40 h 106"/>
                      <a:gd name="T20" fmla="*/ 106 w 107"/>
                      <a:gd name="T21" fmla="*/ 17 h 106"/>
                      <a:gd name="T22" fmla="*/ 106 w 107"/>
                      <a:gd name="T23" fmla="*/ 8 h 106"/>
                      <a:gd name="T24" fmla="*/ 97 w 107"/>
                      <a:gd name="T25" fmla="*/ 8 h 106"/>
                      <a:gd name="T26" fmla="*/ 97 w 107"/>
                      <a:gd name="T27" fmla="*/ 0 h 106"/>
                      <a:gd name="T28" fmla="*/ 89 w 107"/>
                      <a:gd name="T29" fmla="*/ 8 h 106"/>
                      <a:gd name="T30" fmla="*/ 89 w 107"/>
                      <a:gd name="T31" fmla="*/ 0 h 106"/>
                      <a:gd name="T32" fmla="*/ 81 w 107"/>
                      <a:gd name="T33" fmla="*/ 0 h 106"/>
                      <a:gd name="T34" fmla="*/ 72 w 107"/>
                      <a:gd name="T35" fmla="*/ 0 h 106"/>
                      <a:gd name="T36" fmla="*/ 72 w 107"/>
                      <a:gd name="T37" fmla="*/ 17 h 106"/>
                      <a:gd name="T38" fmla="*/ 65 w 107"/>
                      <a:gd name="T39" fmla="*/ 17 h 106"/>
                      <a:gd name="T40" fmla="*/ 56 w 107"/>
                      <a:gd name="T41" fmla="*/ 33 h 106"/>
                      <a:gd name="T42" fmla="*/ 24 w 107"/>
                      <a:gd name="T43" fmla="*/ 55 h 106"/>
                      <a:gd name="T44" fmla="*/ 0 w 107"/>
                      <a:gd name="T45" fmla="*/ 8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 h="106">
                        <a:moveTo>
                          <a:pt x="0" y="89"/>
                        </a:moveTo>
                        <a:lnTo>
                          <a:pt x="9" y="97"/>
                        </a:lnTo>
                        <a:lnTo>
                          <a:pt x="15" y="97"/>
                        </a:lnTo>
                        <a:lnTo>
                          <a:pt x="32" y="105"/>
                        </a:lnTo>
                        <a:lnTo>
                          <a:pt x="49" y="97"/>
                        </a:lnTo>
                        <a:lnTo>
                          <a:pt x="56" y="80"/>
                        </a:lnTo>
                        <a:lnTo>
                          <a:pt x="65" y="65"/>
                        </a:lnTo>
                        <a:lnTo>
                          <a:pt x="81" y="49"/>
                        </a:lnTo>
                        <a:lnTo>
                          <a:pt x="89" y="49"/>
                        </a:lnTo>
                        <a:lnTo>
                          <a:pt x="81" y="40"/>
                        </a:lnTo>
                        <a:lnTo>
                          <a:pt x="106" y="17"/>
                        </a:lnTo>
                        <a:lnTo>
                          <a:pt x="106" y="8"/>
                        </a:lnTo>
                        <a:lnTo>
                          <a:pt x="97" y="8"/>
                        </a:lnTo>
                        <a:lnTo>
                          <a:pt x="97" y="0"/>
                        </a:lnTo>
                        <a:lnTo>
                          <a:pt x="89" y="8"/>
                        </a:lnTo>
                        <a:lnTo>
                          <a:pt x="89" y="0"/>
                        </a:lnTo>
                        <a:lnTo>
                          <a:pt x="81" y="0"/>
                        </a:lnTo>
                        <a:lnTo>
                          <a:pt x="72" y="0"/>
                        </a:lnTo>
                        <a:lnTo>
                          <a:pt x="72" y="17"/>
                        </a:lnTo>
                        <a:lnTo>
                          <a:pt x="65" y="17"/>
                        </a:lnTo>
                        <a:lnTo>
                          <a:pt x="56" y="33"/>
                        </a:lnTo>
                        <a:lnTo>
                          <a:pt x="24" y="55"/>
                        </a:lnTo>
                        <a:lnTo>
                          <a:pt x="0" y="89"/>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04" name="Freeform 285"/>
                  <p:cNvSpPr>
                    <a:spLocks/>
                  </p:cNvSpPr>
                  <p:nvPr/>
                </p:nvSpPr>
                <p:spPr bwMode="gray">
                  <a:xfrm>
                    <a:off x="6693041" y="4936874"/>
                    <a:ext cx="214958" cy="219149"/>
                  </a:xfrm>
                  <a:custGeom>
                    <a:avLst/>
                    <a:gdLst>
                      <a:gd name="T0" fmla="*/ 0 w 140"/>
                      <a:gd name="T1" fmla="*/ 0 h 145"/>
                      <a:gd name="T2" fmla="*/ 0 w 140"/>
                      <a:gd name="T3" fmla="*/ 7 h 145"/>
                      <a:gd name="T4" fmla="*/ 18 w 140"/>
                      <a:gd name="T5" fmla="*/ 23 h 145"/>
                      <a:gd name="T6" fmla="*/ 33 w 140"/>
                      <a:gd name="T7" fmla="*/ 41 h 145"/>
                      <a:gd name="T8" fmla="*/ 42 w 140"/>
                      <a:gd name="T9" fmla="*/ 47 h 145"/>
                      <a:gd name="T10" fmla="*/ 49 w 140"/>
                      <a:gd name="T11" fmla="*/ 64 h 145"/>
                      <a:gd name="T12" fmla="*/ 65 w 140"/>
                      <a:gd name="T13" fmla="*/ 81 h 145"/>
                      <a:gd name="T14" fmla="*/ 83 w 140"/>
                      <a:gd name="T15" fmla="*/ 113 h 145"/>
                      <a:gd name="T16" fmla="*/ 114 w 140"/>
                      <a:gd name="T17" fmla="*/ 144 h 145"/>
                      <a:gd name="T18" fmla="*/ 130 w 140"/>
                      <a:gd name="T19" fmla="*/ 144 h 145"/>
                      <a:gd name="T20" fmla="*/ 139 w 140"/>
                      <a:gd name="T21" fmla="*/ 113 h 145"/>
                      <a:gd name="T22" fmla="*/ 130 w 140"/>
                      <a:gd name="T23" fmla="*/ 97 h 145"/>
                      <a:gd name="T24" fmla="*/ 123 w 140"/>
                      <a:gd name="T25" fmla="*/ 97 h 145"/>
                      <a:gd name="T26" fmla="*/ 114 w 140"/>
                      <a:gd name="T27" fmla="*/ 81 h 145"/>
                      <a:gd name="T28" fmla="*/ 108 w 140"/>
                      <a:gd name="T29" fmla="*/ 81 h 145"/>
                      <a:gd name="T30" fmla="*/ 108 w 140"/>
                      <a:gd name="T31" fmla="*/ 72 h 145"/>
                      <a:gd name="T32" fmla="*/ 98 w 140"/>
                      <a:gd name="T33" fmla="*/ 64 h 145"/>
                      <a:gd name="T34" fmla="*/ 98 w 140"/>
                      <a:gd name="T35" fmla="*/ 56 h 145"/>
                      <a:gd name="T36" fmla="*/ 74 w 140"/>
                      <a:gd name="T37" fmla="*/ 41 h 145"/>
                      <a:gd name="T38" fmla="*/ 65 w 140"/>
                      <a:gd name="T39" fmla="*/ 41 h 145"/>
                      <a:gd name="T40" fmla="*/ 24 w 140"/>
                      <a:gd name="T41" fmla="*/ 7 h 145"/>
                      <a:gd name="T42" fmla="*/ 0 w 140"/>
                      <a:gd name="T43"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0" h="145">
                        <a:moveTo>
                          <a:pt x="0" y="0"/>
                        </a:moveTo>
                        <a:lnTo>
                          <a:pt x="0" y="7"/>
                        </a:lnTo>
                        <a:lnTo>
                          <a:pt x="18" y="23"/>
                        </a:lnTo>
                        <a:lnTo>
                          <a:pt x="33" y="41"/>
                        </a:lnTo>
                        <a:lnTo>
                          <a:pt x="42" y="47"/>
                        </a:lnTo>
                        <a:lnTo>
                          <a:pt x="49" y="64"/>
                        </a:lnTo>
                        <a:lnTo>
                          <a:pt x="65" y="81"/>
                        </a:lnTo>
                        <a:lnTo>
                          <a:pt x="83" y="113"/>
                        </a:lnTo>
                        <a:lnTo>
                          <a:pt x="114" y="144"/>
                        </a:lnTo>
                        <a:lnTo>
                          <a:pt x="130" y="144"/>
                        </a:lnTo>
                        <a:lnTo>
                          <a:pt x="139" y="113"/>
                        </a:lnTo>
                        <a:lnTo>
                          <a:pt x="130" y="97"/>
                        </a:lnTo>
                        <a:lnTo>
                          <a:pt x="123" y="97"/>
                        </a:lnTo>
                        <a:lnTo>
                          <a:pt x="114" y="81"/>
                        </a:lnTo>
                        <a:lnTo>
                          <a:pt x="108" y="81"/>
                        </a:lnTo>
                        <a:lnTo>
                          <a:pt x="108" y="72"/>
                        </a:lnTo>
                        <a:lnTo>
                          <a:pt x="98" y="64"/>
                        </a:lnTo>
                        <a:lnTo>
                          <a:pt x="98" y="56"/>
                        </a:lnTo>
                        <a:lnTo>
                          <a:pt x="74" y="41"/>
                        </a:lnTo>
                        <a:lnTo>
                          <a:pt x="65" y="41"/>
                        </a:lnTo>
                        <a:lnTo>
                          <a:pt x="24" y="7"/>
                        </a:lnTo>
                        <a:lnTo>
                          <a:pt x="0" y="0"/>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05" name="Freeform 286"/>
                  <p:cNvSpPr>
                    <a:spLocks/>
                  </p:cNvSpPr>
                  <p:nvPr/>
                </p:nvSpPr>
                <p:spPr bwMode="gray">
                  <a:xfrm>
                    <a:off x="6892554" y="5154757"/>
                    <a:ext cx="178917" cy="53203"/>
                  </a:xfrm>
                  <a:custGeom>
                    <a:avLst/>
                    <a:gdLst>
                      <a:gd name="T0" fmla="*/ 0 w 116"/>
                      <a:gd name="T1" fmla="*/ 9 h 35"/>
                      <a:gd name="T2" fmla="*/ 33 w 116"/>
                      <a:gd name="T3" fmla="*/ 25 h 35"/>
                      <a:gd name="T4" fmla="*/ 115 w 116"/>
                      <a:gd name="T5" fmla="*/ 34 h 35"/>
                      <a:gd name="T6" fmla="*/ 115 w 116"/>
                      <a:gd name="T7" fmla="*/ 25 h 35"/>
                      <a:gd name="T8" fmla="*/ 98 w 116"/>
                      <a:gd name="T9" fmla="*/ 25 h 35"/>
                      <a:gd name="T10" fmla="*/ 90 w 116"/>
                      <a:gd name="T11" fmla="*/ 17 h 35"/>
                      <a:gd name="T12" fmla="*/ 65 w 116"/>
                      <a:gd name="T13" fmla="*/ 9 h 35"/>
                      <a:gd name="T14" fmla="*/ 65 w 116"/>
                      <a:gd name="T15" fmla="*/ 17 h 35"/>
                      <a:gd name="T16" fmla="*/ 50 w 116"/>
                      <a:gd name="T17" fmla="*/ 9 h 35"/>
                      <a:gd name="T18" fmla="*/ 25 w 116"/>
                      <a:gd name="T19" fmla="*/ 0 h 35"/>
                      <a:gd name="T20" fmla="*/ 9 w 116"/>
                      <a:gd name="T21" fmla="*/ 0 h 35"/>
                      <a:gd name="T22" fmla="*/ 0 w 116"/>
                      <a:gd name="T23"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35">
                        <a:moveTo>
                          <a:pt x="0" y="9"/>
                        </a:moveTo>
                        <a:lnTo>
                          <a:pt x="33" y="25"/>
                        </a:lnTo>
                        <a:lnTo>
                          <a:pt x="115" y="34"/>
                        </a:lnTo>
                        <a:lnTo>
                          <a:pt x="115" y="25"/>
                        </a:lnTo>
                        <a:lnTo>
                          <a:pt x="98" y="25"/>
                        </a:lnTo>
                        <a:lnTo>
                          <a:pt x="90" y="17"/>
                        </a:lnTo>
                        <a:lnTo>
                          <a:pt x="65" y="9"/>
                        </a:lnTo>
                        <a:lnTo>
                          <a:pt x="65" y="17"/>
                        </a:lnTo>
                        <a:lnTo>
                          <a:pt x="50" y="9"/>
                        </a:lnTo>
                        <a:lnTo>
                          <a:pt x="25" y="0"/>
                        </a:lnTo>
                        <a:lnTo>
                          <a:pt x="9" y="0"/>
                        </a:lnTo>
                        <a:lnTo>
                          <a:pt x="0" y="9"/>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06" name="Freeform 287"/>
                  <p:cNvSpPr>
                    <a:spLocks/>
                  </p:cNvSpPr>
                  <p:nvPr/>
                </p:nvSpPr>
                <p:spPr bwMode="gray">
                  <a:xfrm>
                    <a:off x="7070184" y="5206694"/>
                    <a:ext cx="25743" cy="1267"/>
                  </a:xfrm>
                  <a:custGeom>
                    <a:avLst/>
                    <a:gdLst>
                      <a:gd name="T0" fmla="*/ 0 w 17"/>
                      <a:gd name="T1" fmla="*/ 0 h 1"/>
                      <a:gd name="T2" fmla="*/ 6 w 17"/>
                      <a:gd name="T3" fmla="*/ 0 h 1"/>
                      <a:gd name="T4" fmla="*/ 16 w 17"/>
                      <a:gd name="T5" fmla="*/ 0 h 1"/>
                      <a:gd name="T6" fmla="*/ 0 w 17"/>
                      <a:gd name="T7" fmla="*/ 0 h 1"/>
                    </a:gdLst>
                    <a:ahLst/>
                    <a:cxnLst>
                      <a:cxn ang="0">
                        <a:pos x="T0" y="T1"/>
                      </a:cxn>
                      <a:cxn ang="0">
                        <a:pos x="T2" y="T3"/>
                      </a:cxn>
                      <a:cxn ang="0">
                        <a:pos x="T4" y="T5"/>
                      </a:cxn>
                      <a:cxn ang="0">
                        <a:pos x="T6" y="T7"/>
                      </a:cxn>
                    </a:cxnLst>
                    <a:rect l="0" t="0" r="r" b="b"/>
                    <a:pathLst>
                      <a:path w="17" h="1">
                        <a:moveTo>
                          <a:pt x="0" y="0"/>
                        </a:moveTo>
                        <a:lnTo>
                          <a:pt x="6" y="0"/>
                        </a:lnTo>
                        <a:lnTo>
                          <a:pt x="16" y="0"/>
                        </a:lnTo>
                        <a:lnTo>
                          <a:pt x="0" y="0"/>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07" name="Freeform 288"/>
                  <p:cNvSpPr>
                    <a:spLocks/>
                  </p:cNvSpPr>
                  <p:nvPr/>
                </p:nvSpPr>
                <p:spPr bwMode="gray">
                  <a:xfrm>
                    <a:off x="7106225" y="5206694"/>
                    <a:ext cx="151886" cy="25335"/>
                  </a:xfrm>
                  <a:custGeom>
                    <a:avLst/>
                    <a:gdLst>
                      <a:gd name="T0" fmla="*/ 0 w 98"/>
                      <a:gd name="T1" fmla="*/ 16 h 17"/>
                      <a:gd name="T2" fmla="*/ 7 w 98"/>
                      <a:gd name="T3" fmla="*/ 16 h 17"/>
                      <a:gd name="T4" fmla="*/ 41 w 98"/>
                      <a:gd name="T5" fmla="*/ 0 h 17"/>
                      <a:gd name="T6" fmla="*/ 73 w 98"/>
                      <a:gd name="T7" fmla="*/ 16 h 17"/>
                      <a:gd name="T8" fmla="*/ 97 w 98"/>
                      <a:gd name="T9" fmla="*/ 0 h 17"/>
                      <a:gd name="T10" fmla="*/ 81 w 98"/>
                      <a:gd name="T11" fmla="*/ 0 h 17"/>
                      <a:gd name="T12" fmla="*/ 56 w 98"/>
                      <a:gd name="T13" fmla="*/ 0 h 17"/>
                      <a:gd name="T14" fmla="*/ 41 w 98"/>
                      <a:gd name="T15" fmla="*/ 0 h 17"/>
                      <a:gd name="T16" fmla="*/ 16 w 98"/>
                      <a:gd name="T17" fmla="*/ 0 h 17"/>
                      <a:gd name="T18" fmla="*/ 23 w 98"/>
                      <a:gd name="T19" fmla="*/ 0 h 17"/>
                      <a:gd name="T20" fmla="*/ 0 w 98"/>
                      <a:gd name="T21" fmla="*/ 0 h 17"/>
                      <a:gd name="T22" fmla="*/ 0 w 98"/>
                      <a:gd name="T23"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7">
                        <a:moveTo>
                          <a:pt x="0" y="16"/>
                        </a:moveTo>
                        <a:lnTo>
                          <a:pt x="7" y="16"/>
                        </a:lnTo>
                        <a:lnTo>
                          <a:pt x="41" y="0"/>
                        </a:lnTo>
                        <a:lnTo>
                          <a:pt x="73" y="16"/>
                        </a:lnTo>
                        <a:lnTo>
                          <a:pt x="97" y="0"/>
                        </a:lnTo>
                        <a:lnTo>
                          <a:pt x="81" y="0"/>
                        </a:lnTo>
                        <a:lnTo>
                          <a:pt x="56" y="0"/>
                        </a:lnTo>
                        <a:lnTo>
                          <a:pt x="41" y="0"/>
                        </a:lnTo>
                        <a:lnTo>
                          <a:pt x="16" y="0"/>
                        </a:lnTo>
                        <a:lnTo>
                          <a:pt x="23" y="0"/>
                        </a:lnTo>
                        <a:lnTo>
                          <a:pt x="0" y="0"/>
                        </a:lnTo>
                        <a:lnTo>
                          <a:pt x="0" y="16"/>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08" name="Freeform 289"/>
                  <p:cNvSpPr>
                    <a:spLocks/>
                  </p:cNvSpPr>
                  <p:nvPr/>
                </p:nvSpPr>
                <p:spPr bwMode="gray">
                  <a:xfrm>
                    <a:off x="7153850" y="5230763"/>
                    <a:ext cx="41189" cy="25335"/>
                  </a:xfrm>
                  <a:custGeom>
                    <a:avLst/>
                    <a:gdLst>
                      <a:gd name="T0" fmla="*/ 0 w 26"/>
                      <a:gd name="T1" fmla="*/ 0 h 17"/>
                      <a:gd name="T2" fmla="*/ 17 w 26"/>
                      <a:gd name="T3" fmla="*/ 16 h 17"/>
                      <a:gd name="T4" fmla="*/ 25 w 26"/>
                      <a:gd name="T5" fmla="*/ 16 h 17"/>
                      <a:gd name="T6" fmla="*/ 17 w 26"/>
                      <a:gd name="T7" fmla="*/ 0 h 17"/>
                      <a:gd name="T8" fmla="*/ 0 w 26"/>
                      <a:gd name="T9" fmla="*/ 0 h 17"/>
                    </a:gdLst>
                    <a:ahLst/>
                    <a:cxnLst>
                      <a:cxn ang="0">
                        <a:pos x="T0" y="T1"/>
                      </a:cxn>
                      <a:cxn ang="0">
                        <a:pos x="T2" y="T3"/>
                      </a:cxn>
                      <a:cxn ang="0">
                        <a:pos x="T4" y="T5"/>
                      </a:cxn>
                      <a:cxn ang="0">
                        <a:pos x="T6" y="T7"/>
                      </a:cxn>
                      <a:cxn ang="0">
                        <a:pos x="T8" y="T9"/>
                      </a:cxn>
                    </a:cxnLst>
                    <a:rect l="0" t="0" r="r" b="b"/>
                    <a:pathLst>
                      <a:path w="26" h="17">
                        <a:moveTo>
                          <a:pt x="0" y="0"/>
                        </a:moveTo>
                        <a:lnTo>
                          <a:pt x="17" y="16"/>
                        </a:lnTo>
                        <a:lnTo>
                          <a:pt x="25" y="16"/>
                        </a:lnTo>
                        <a:lnTo>
                          <a:pt x="17" y="0"/>
                        </a:lnTo>
                        <a:lnTo>
                          <a:pt x="0" y="0"/>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09" name="Freeform 290"/>
                  <p:cNvSpPr>
                    <a:spLocks/>
                  </p:cNvSpPr>
                  <p:nvPr/>
                </p:nvSpPr>
                <p:spPr bwMode="gray">
                  <a:xfrm>
                    <a:off x="7242665" y="5206694"/>
                    <a:ext cx="78517" cy="39270"/>
                  </a:xfrm>
                  <a:custGeom>
                    <a:avLst/>
                    <a:gdLst>
                      <a:gd name="T0" fmla="*/ 0 w 51"/>
                      <a:gd name="T1" fmla="*/ 25 h 26"/>
                      <a:gd name="T2" fmla="*/ 18 w 51"/>
                      <a:gd name="T3" fmla="*/ 25 h 26"/>
                      <a:gd name="T4" fmla="*/ 50 w 51"/>
                      <a:gd name="T5" fmla="*/ 0 h 26"/>
                      <a:gd name="T6" fmla="*/ 25 w 51"/>
                      <a:gd name="T7" fmla="*/ 0 h 26"/>
                      <a:gd name="T8" fmla="*/ 9 w 51"/>
                      <a:gd name="T9" fmla="*/ 16 h 26"/>
                      <a:gd name="T10" fmla="*/ 0 w 51"/>
                      <a:gd name="T11" fmla="*/ 25 h 26"/>
                    </a:gdLst>
                    <a:ahLst/>
                    <a:cxnLst>
                      <a:cxn ang="0">
                        <a:pos x="T0" y="T1"/>
                      </a:cxn>
                      <a:cxn ang="0">
                        <a:pos x="T2" y="T3"/>
                      </a:cxn>
                      <a:cxn ang="0">
                        <a:pos x="T4" y="T5"/>
                      </a:cxn>
                      <a:cxn ang="0">
                        <a:pos x="T6" y="T7"/>
                      </a:cxn>
                      <a:cxn ang="0">
                        <a:pos x="T8" y="T9"/>
                      </a:cxn>
                      <a:cxn ang="0">
                        <a:pos x="T10" y="T11"/>
                      </a:cxn>
                    </a:cxnLst>
                    <a:rect l="0" t="0" r="r" b="b"/>
                    <a:pathLst>
                      <a:path w="51" h="26">
                        <a:moveTo>
                          <a:pt x="0" y="25"/>
                        </a:moveTo>
                        <a:lnTo>
                          <a:pt x="18" y="25"/>
                        </a:lnTo>
                        <a:lnTo>
                          <a:pt x="50" y="0"/>
                        </a:lnTo>
                        <a:lnTo>
                          <a:pt x="25" y="0"/>
                        </a:lnTo>
                        <a:lnTo>
                          <a:pt x="9" y="16"/>
                        </a:lnTo>
                        <a:lnTo>
                          <a:pt x="0" y="25"/>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10" name="Freeform 291"/>
                  <p:cNvSpPr>
                    <a:spLocks/>
                  </p:cNvSpPr>
                  <p:nvPr/>
                </p:nvSpPr>
                <p:spPr bwMode="gray">
                  <a:xfrm>
                    <a:off x="7456336" y="5144623"/>
                    <a:ext cx="25743" cy="38002"/>
                  </a:xfrm>
                  <a:custGeom>
                    <a:avLst/>
                    <a:gdLst>
                      <a:gd name="T0" fmla="*/ 0 w 17"/>
                      <a:gd name="T1" fmla="*/ 24 h 25"/>
                      <a:gd name="T2" fmla="*/ 16 w 17"/>
                      <a:gd name="T3" fmla="*/ 7 h 25"/>
                      <a:gd name="T4" fmla="*/ 16 w 17"/>
                      <a:gd name="T5" fmla="*/ 0 h 25"/>
                      <a:gd name="T6" fmla="*/ 0 w 17"/>
                      <a:gd name="T7" fmla="*/ 24 h 25"/>
                    </a:gdLst>
                    <a:ahLst/>
                    <a:cxnLst>
                      <a:cxn ang="0">
                        <a:pos x="T0" y="T1"/>
                      </a:cxn>
                      <a:cxn ang="0">
                        <a:pos x="T2" y="T3"/>
                      </a:cxn>
                      <a:cxn ang="0">
                        <a:pos x="T4" y="T5"/>
                      </a:cxn>
                      <a:cxn ang="0">
                        <a:pos x="T6" y="T7"/>
                      </a:cxn>
                    </a:cxnLst>
                    <a:rect l="0" t="0" r="r" b="b"/>
                    <a:pathLst>
                      <a:path w="17" h="25">
                        <a:moveTo>
                          <a:pt x="0" y="24"/>
                        </a:moveTo>
                        <a:lnTo>
                          <a:pt x="16" y="7"/>
                        </a:lnTo>
                        <a:lnTo>
                          <a:pt x="16" y="0"/>
                        </a:lnTo>
                        <a:lnTo>
                          <a:pt x="0" y="24"/>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11" name="Freeform 292"/>
                  <p:cNvSpPr>
                    <a:spLocks/>
                  </p:cNvSpPr>
                  <p:nvPr/>
                </p:nvSpPr>
                <p:spPr bwMode="gray">
                  <a:xfrm>
                    <a:off x="6892554" y="5069885"/>
                    <a:ext cx="29605" cy="39270"/>
                  </a:xfrm>
                  <a:custGeom>
                    <a:avLst/>
                    <a:gdLst>
                      <a:gd name="T0" fmla="*/ 0 w 19"/>
                      <a:gd name="T1" fmla="*/ 9 h 26"/>
                      <a:gd name="T2" fmla="*/ 9 w 19"/>
                      <a:gd name="T3" fmla="*/ 16 h 26"/>
                      <a:gd name="T4" fmla="*/ 18 w 19"/>
                      <a:gd name="T5" fmla="*/ 25 h 26"/>
                      <a:gd name="T6" fmla="*/ 18 w 19"/>
                      <a:gd name="T7" fmla="*/ 16 h 26"/>
                      <a:gd name="T8" fmla="*/ 9 w 19"/>
                      <a:gd name="T9" fmla="*/ 0 h 26"/>
                      <a:gd name="T10" fmla="*/ 0 w 19"/>
                      <a:gd name="T11" fmla="*/ 9 h 26"/>
                    </a:gdLst>
                    <a:ahLst/>
                    <a:cxnLst>
                      <a:cxn ang="0">
                        <a:pos x="T0" y="T1"/>
                      </a:cxn>
                      <a:cxn ang="0">
                        <a:pos x="T2" y="T3"/>
                      </a:cxn>
                      <a:cxn ang="0">
                        <a:pos x="T4" y="T5"/>
                      </a:cxn>
                      <a:cxn ang="0">
                        <a:pos x="T6" y="T7"/>
                      </a:cxn>
                      <a:cxn ang="0">
                        <a:pos x="T8" y="T9"/>
                      </a:cxn>
                      <a:cxn ang="0">
                        <a:pos x="T10" y="T11"/>
                      </a:cxn>
                    </a:cxnLst>
                    <a:rect l="0" t="0" r="r" b="b"/>
                    <a:pathLst>
                      <a:path w="19" h="26">
                        <a:moveTo>
                          <a:pt x="0" y="9"/>
                        </a:moveTo>
                        <a:lnTo>
                          <a:pt x="9" y="16"/>
                        </a:lnTo>
                        <a:lnTo>
                          <a:pt x="18" y="25"/>
                        </a:lnTo>
                        <a:lnTo>
                          <a:pt x="18" y="16"/>
                        </a:lnTo>
                        <a:lnTo>
                          <a:pt x="9" y="0"/>
                        </a:lnTo>
                        <a:lnTo>
                          <a:pt x="0" y="9"/>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12" name="Freeform 293"/>
                  <p:cNvSpPr>
                    <a:spLocks/>
                  </p:cNvSpPr>
                  <p:nvPr/>
                </p:nvSpPr>
                <p:spPr bwMode="gray">
                  <a:xfrm>
                    <a:off x="6892554" y="5069885"/>
                    <a:ext cx="29605" cy="39270"/>
                  </a:xfrm>
                  <a:custGeom>
                    <a:avLst/>
                    <a:gdLst>
                      <a:gd name="T0" fmla="*/ 0 w 19"/>
                      <a:gd name="T1" fmla="*/ 9 h 26"/>
                      <a:gd name="T2" fmla="*/ 9 w 19"/>
                      <a:gd name="T3" fmla="*/ 16 h 26"/>
                      <a:gd name="T4" fmla="*/ 18 w 19"/>
                      <a:gd name="T5" fmla="*/ 25 h 26"/>
                      <a:gd name="T6" fmla="*/ 18 w 19"/>
                      <a:gd name="T7" fmla="*/ 16 h 26"/>
                      <a:gd name="T8" fmla="*/ 9 w 19"/>
                      <a:gd name="T9" fmla="*/ 0 h 26"/>
                      <a:gd name="T10" fmla="*/ 0 w 19"/>
                      <a:gd name="T11" fmla="*/ 9 h 26"/>
                    </a:gdLst>
                    <a:ahLst/>
                    <a:cxnLst>
                      <a:cxn ang="0">
                        <a:pos x="T0" y="T1"/>
                      </a:cxn>
                      <a:cxn ang="0">
                        <a:pos x="T2" y="T3"/>
                      </a:cxn>
                      <a:cxn ang="0">
                        <a:pos x="T4" y="T5"/>
                      </a:cxn>
                      <a:cxn ang="0">
                        <a:pos x="T6" y="T7"/>
                      </a:cxn>
                      <a:cxn ang="0">
                        <a:pos x="T8" y="T9"/>
                      </a:cxn>
                      <a:cxn ang="0">
                        <a:pos x="T10" y="T11"/>
                      </a:cxn>
                    </a:cxnLst>
                    <a:rect l="0" t="0" r="r" b="b"/>
                    <a:pathLst>
                      <a:path w="19" h="26">
                        <a:moveTo>
                          <a:pt x="0" y="9"/>
                        </a:moveTo>
                        <a:lnTo>
                          <a:pt x="9" y="16"/>
                        </a:lnTo>
                        <a:lnTo>
                          <a:pt x="18" y="25"/>
                        </a:lnTo>
                        <a:lnTo>
                          <a:pt x="18" y="16"/>
                        </a:lnTo>
                        <a:lnTo>
                          <a:pt x="9" y="0"/>
                        </a:lnTo>
                        <a:lnTo>
                          <a:pt x="0" y="9"/>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13" name="Freeform 294"/>
                  <p:cNvSpPr>
                    <a:spLocks/>
                  </p:cNvSpPr>
                  <p:nvPr/>
                </p:nvSpPr>
                <p:spPr bwMode="gray">
                  <a:xfrm>
                    <a:off x="6931169" y="5093952"/>
                    <a:ext cx="25743" cy="26602"/>
                  </a:xfrm>
                  <a:custGeom>
                    <a:avLst/>
                    <a:gdLst>
                      <a:gd name="T0" fmla="*/ 0 w 17"/>
                      <a:gd name="T1" fmla="*/ 16 h 17"/>
                      <a:gd name="T2" fmla="*/ 16 w 17"/>
                      <a:gd name="T3" fmla="*/ 16 h 17"/>
                      <a:gd name="T4" fmla="*/ 16 w 17"/>
                      <a:gd name="T5" fmla="*/ 0 h 17"/>
                      <a:gd name="T6" fmla="*/ 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16" y="16"/>
                        </a:lnTo>
                        <a:lnTo>
                          <a:pt x="16" y="0"/>
                        </a:lnTo>
                        <a:lnTo>
                          <a:pt x="0" y="0"/>
                        </a:lnTo>
                        <a:lnTo>
                          <a:pt x="0" y="16"/>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14" name="Freeform 295"/>
                  <p:cNvSpPr>
                    <a:spLocks/>
                  </p:cNvSpPr>
                  <p:nvPr/>
                </p:nvSpPr>
                <p:spPr bwMode="gray">
                  <a:xfrm>
                    <a:off x="7153850" y="5007813"/>
                    <a:ext cx="128717" cy="148211"/>
                  </a:xfrm>
                  <a:custGeom>
                    <a:avLst/>
                    <a:gdLst>
                      <a:gd name="T0" fmla="*/ 0 w 83"/>
                      <a:gd name="T1" fmla="*/ 57 h 98"/>
                      <a:gd name="T2" fmla="*/ 0 w 83"/>
                      <a:gd name="T3" fmla="*/ 66 h 98"/>
                      <a:gd name="T4" fmla="*/ 10 w 83"/>
                      <a:gd name="T5" fmla="*/ 66 h 98"/>
                      <a:gd name="T6" fmla="*/ 10 w 83"/>
                      <a:gd name="T7" fmla="*/ 74 h 98"/>
                      <a:gd name="T8" fmla="*/ 10 w 83"/>
                      <a:gd name="T9" fmla="*/ 97 h 98"/>
                      <a:gd name="T10" fmla="*/ 17 w 83"/>
                      <a:gd name="T11" fmla="*/ 90 h 98"/>
                      <a:gd name="T12" fmla="*/ 17 w 83"/>
                      <a:gd name="T13" fmla="*/ 66 h 98"/>
                      <a:gd name="T14" fmla="*/ 25 w 83"/>
                      <a:gd name="T15" fmla="*/ 57 h 98"/>
                      <a:gd name="T16" fmla="*/ 34 w 83"/>
                      <a:gd name="T17" fmla="*/ 57 h 98"/>
                      <a:gd name="T18" fmla="*/ 25 w 83"/>
                      <a:gd name="T19" fmla="*/ 66 h 98"/>
                      <a:gd name="T20" fmla="*/ 34 w 83"/>
                      <a:gd name="T21" fmla="*/ 74 h 98"/>
                      <a:gd name="T22" fmla="*/ 34 w 83"/>
                      <a:gd name="T23" fmla="*/ 82 h 98"/>
                      <a:gd name="T24" fmla="*/ 50 w 83"/>
                      <a:gd name="T25" fmla="*/ 82 h 98"/>
                      <a:gd name="T26" fmla="*/ 50 w 83"/>
                      <a:gd name="T27" fmla="*/ 97 h 98"/>
                      <a:gd name="T28" fmla="*/ 57 w 83"/>
                      <a:gd name="T29" fmla="*/ 90 h 98"/>
                      <a:gd name="T30" fmla="*/ 57 w 83"/>
                      <a:gd name="T31" fmla="*/ 82 h 98"/>
                      <a:gd name="T32" fmla="*/ 42 w 83"/>
                      <a:gd name="T33" fmla="*/ 66 h 98"/>
                      <a:gd name="T34" fmla="*/ 50 w 83"/>
                      <a:gd name="T35" fmla="*/ 66 h 98"/>
                      <a:gd name="T36" fmla="*/ 34 w 83"/>
                      <a:gd name="T37" fmla="*/ 50 h 98"/>
                      <a:gd name="T38" fmla="*/ 50 w 83"/>
                      <a:gd name="T39" fmla="*/ 34 h 98"/>
                      <a:gd name="T40" fmla="*/ 57 w 83"/>
                      <a:gd name="T41" fmla="*/ 34 h 98"/>
                      <a:gd name="T42" fmla="*/ 25 w 83"/>
                      <a:gd name="T43" fmla="*/ 41 h 98"/>
                      <a:gd name="T44" fmla="*/ 17 w 83"/>
                      <a:gd name="T45" fmla="*/ 34 h 98"/>
                      <a:gd name="T46" fmla="*/ 17 w 83"/>
                      <a:gd name="T47" fmla="*/ 25 h 98"/>
                      <a:gd name="T48" fmla="*/ 25 w 83"/>
                      <a:gd name="T49" fmla="*/ 17 h 98"/>
                      <a:gd name="T50" fmla="*/ 75 w 83"/>
                      <a:gd name="T51" fmla="*/ 17 h 98"/>
                      <a:gd name="T52" fmla="*/ 82 w 83"/>
                      <a:gd name="T53" fmla="*/ 0 h 98"/>
                      <a:gd name="T54" fmla="*/ 66 w 83"/>
                      <a:gd name="T55" fmla="*/ 9 h 98"/>
                      <a:gd name="T56" fmla="*/ 50 w 83"/>
                      <a:gd name="T57" fmla="*/ 17 h 98"/>
                      <a:gd name="T58" fmla="*/ 25 w 83"/>
                      <a:gd name="T59" fmla="*/ 9 h 98"/>
                      <a:gd name="T60" fmla="*/ 25 w 83"/>
                      <a:gd name="T61" fmla="*/ 17 h 98"/>
                      <a:gd name="T62" fmla="*/ 17 w 83"/>
                      <a:gd name="T63" fmla="*/ 17 h 98"/>
                      <a:gd name="T64" fmla="*/ 17 w 83"/>
                      <a:gd name="T65" fmla="*/ 34 h 98"/>
                      <a:gd name="T66" fmla="*/ 0 w 83"/>
                      <a:gd name="T67" fmla="*/ 5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8">
                        <a:moveTo>
                          <a:pt x="0" y="57"/>
                        </a:moveTo>
                        <a:lnTo>
                          <a:pt x="0" y="66"/>
                        </a:lnTo>
                        <a:lnTo>
                          <a:pt x="10" y="66"/>
                        </a:lnTo>
                        <a:lnTo>
                          <a:pt x="10" y="74"/>
                        </a:lnTo>
                        <a:lnTo>
                          <a:pt x="10" y="97"/>
                        </a:lnTo>
                        <a:lnTo>
                          <a:pt x="17" y="90"/>
                        </a:lnTo>
                        <a:lnTo>
                          <a:pt x="17" y="66"/>
                        </a:lnTo>
                        <a:lnTo>
                          <a:pt x="25" y="57"/>
                        </a:lnTo>
                        <a:lnTo>
                          <a:pt x="34" y="57"/>
                        </a:lnTo>
                        <a:lnTo>
                          <a:pt x="25" y="66"/>
                        </a:lnTo>
                        <a:lnTo>
                          <a:pt x="34" y="74"/>
                        </a:lnTo>
                        <a:lnTo>
                          <a:pt x="34" y="82"/>
                        </a:lnTo>
                        <a:lnTo>
                          <a:pt x="50" y="82"/>
                        </a:lnTo>
                        <a:lnTo>
                          <a:pt x="50" y="97"/>
                        </a:lnTo>
                        <a:lnTo>
                          <a:pt x="57" y="90"/>
                        </a:lnTo>
                        <a:lnTo>
                          <a:pt x="57" y="82"/>
                        </a:lnTo>
                        <a:lnTo>
                          <a:pt x="42" y="66"/>
                        </a:lnTo>
                        <a:lnTo>
                          <a:pt x="50" y="66"/>
                        </a:lnTo>
                        <a:lnTo>
                          <a:pt x="34" y="50"/>
                        </a:lnTo>
                        <a:lnTo>
                          <a:pt x="50" y="34"/>
                        </a:lnTo>
                        <a:lnTo>
                          <a:pt x="57" y="34"/>
                        </a:lnTo>
                        <a:lnTo>
                          <a:pt x="25" y="41"/>
                        </a:lnTo>
                        <a:lnTo>
                          <a:pt x="17" y="34"/>
                        </a:lnTo>
                        <a:lnTo>
                          <a:pt x="17" y="25"/>
                        </a:lnTo>
                        <a:lnTo>
                          <a:pt x="25" y="17"/>
                        </a:lnTo>
                        <a:lnTo>
                          <a:pt x="75" y="17"/>
                        </a:lnTo>
                        <a:lnTo>
                          <a:pt x="82" y="0"/>
                        </a:lnTo>
                        <a:lnTo>
                          <a:pt x="66" y="9"/>
                        </a:lnTo>
                        <a:lnTo>
                          <a:pt x="50" y="17"/>
                        </a:lnTo>
                        <a:lnTo>
                          <a:pt x="25" y="9"/>
                        </a:lnTo>
                        <a:lnTo>
                          <a:pt x="25" y="17"/>
                        </a:lnTo>
                        <a:lnTo>
                          <a:pt x="17" y="17"/>
                        </a:lnTo>
                        <a:lnTo>
                          <a:pt x="17" y="34"/>
                        </a:lnTo>
                        <a:lnTo>
                          <a:pt x="0" y="57"/>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15" name="Freeform 296"/>
                  <p:cNvSpPr>
                    <a:spLocks/>
                  </p:cNvSpPr>
                  <p:nvPr/>
                </p:nvSpPr>
                <p:spPr bwMode="gray">
                  <a:xfrm>
                    <a:off x="7318608" y="4998946"/>
                    <a:ext cx="27031" cy="62071"/>
                  </a:xfrm>
                  <a:custGeom>
                    <a:avLst/>
                    <a:gdLst>
                      <a:gd name="T0" fmla="*/ 0 w 17"/>
                      <a:gd name="T1" fmla="*/ 15 h 41"/>
                      <a:gd name="T2" fmla="*/ 8 w 17"/>
                      <a:gd name="T3" fmla="*/ 31 h 41"/>
                      <a:gd name="T4" fmla="*/ 16 w 17"/>
                      <a:gd name="T5" fmla="*/ 40 h 41"/>
                      <a:gd name="T6" fmla="*/ 8 w 17"/>
                      <a:gd name="T7" fmla="*/ 31 h 41"/>
                      <a:gd name="T8" fmla="*/ 8 w 17"/>
                      <a:gd name="T9" fmla="*/ 23 h 41"/>
                      <a:gd name="T10" fmla="*/ 16 w 17"/>
                      <a:gd name="T11" fmla="*/ 23 h 41"/>
                      <a:gd name="T12" fmla="*/ 16 w 17"/>
                      <a:gd name="T13" fmla="*/ 15 h 41"/>
                      <a:gd name="T14" fmla="*/ 16 w 17"/>
                      <a:gd name="T15" fmla="*/ 6 h 41"/>
                      <a:gd name="T16" fmla="*/ 16 w 17"/>
                      <a:gd name="T17" fmla="*/ 15 h 41"/>
                      <a:gd name="T18" fmla="*/ 8 w 17"/>
                      <a:gd name="T19" fmla="*/ 0 h 41"/>
                      <a:gd name="T20" fmla="*/ 0 w 17"/>
                      <a:gd name="T21"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41">
                        <a:moveTo>
                          <a:pt x="0" y="15"/>
                        </a:moveTo>
                        <a:lnTo>
                          <a:pt x="8" y="31"/>
                        </a:lnTo>
                        <a:lnTo>
                          <a:pt x="16" y="40"/>
                        </a:lnTo>
                        <a:lnTo>
                          <a:pt x="8" y="31"/>
                        </a:lnTo>
                        <a:lnTo>
                          <a:pt x="8" y="23"/>
                        </a:lnTo>
                        <a:lnTo>
                          <a:pt x="16" y="23"/>
                        </a:lnTo>
                        <a:lnTo>
                          <a:pt x="16" y="15"/>
                        </a:lnTo>
                        <a:lnTo>
                          <a:pt x="16" y="6"/>
                        </a:lnTo>
                        <a:lnTo>
                          <a:pt x="16" y="15"/>
                        </a:lnTo>
                        <a:lnTo>
                          <a:pt x="8" y="0"/>
                        </a:lnTo>
                        <a:lnTo>
                          <a:pt x="0" y="15"/>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16" name="Freeform 297"/>
                  <p:cNvSpPr>
                    <a:spLocks/>
                  </p:cNvSpPr>
                  <p:nvPr/>
                </p:nvSpPr>
                <p:spPr bwMode="gray">
                  <a:xfrm>
                    <a:off x="7294152" y="5107887"/>
                    <a:ext cx="27031" cy="25335"/>
                  </a:xfrm>
                  <a:custGeom>
                    <a:avLst/>
                    <a:gdLst>
                      <a:gd name="T0" fmla="*/ 0 w 17"/>
                      <a:gd name="T1" fmla="*/ 0 h 17"/>
                      <a:gd name="T2" fmla="*/ 16 w 17"/>
                      <a:gd name="T3" fmla="*/ 16 h 17"/>
                      <a:gd name="T4" fmla="*/ 16 w 17"/>
                      <a:gd name="T5" fmla="*/ 0 h 17"/>
                      <a:gd name="T6" fmla="*/ 0 w 17"/>
                      <a:gd name="T7" fmla="*/ 0 h 17"/>
                    </a:gdLst>
                    <a:ahLst/>
                    <a:cxnLst>
                      <a:cxn ang="0">
                        <a:pos x="T0" y="T1"/>
                      </a:cxn>
                      <a:cxn ang="0">
                        <a:pos x="T2" y="T3"/>
                      </a:cxn>
                      <a:cxn ang="0">
                        <a:pos x="T4" y="T5"/>
                      </a:cxn>
                      <a:cxn ang="0">
                        <a:pos x="T6" y="T7"/>
                      </a:cxn>
                    </a:cxnLst>
                    <a:rect l="0" t="0" r="r" b="b"/>
                    <a:pathLst>
                      <a:path w="17" h="17">
                        <a:moveTo>
                          <a:pt x="0" y="0"/>
                        </a:moveTo>
                        <a:lnTo>
                          <a:pt x="16" y="16"/>
                        </a:lnTo>
                        <a:lnTo>
                          <a:pt x="16" y="0"/>
                        </a:lnTo>
                        <a:lnTo>
                          <a:pt x="0" y="0"/>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17" name="Freeform 298"/>
                  <p:cNvSpPr>
                    <a:spLocks/>
                  </p:cNvSpPr>
                  <p:nvPr/>
                </p:nvSpPr>
                <p:spPr bwMode="gray">
                  <a:xfrm>
                    <a:off x="7331480" y="5093952"/>
                    <a:ext cx="64359" cy="27868"/>
                  </a:xfrm>
                  <a:custGeom>
                    <a:avLst/>
                    <a:gdLst>
                      <a:gd name="T0" fmla="*/ 0 w 42"/>
                      <a:gd name="T1" fmla="*/ 9 h 18"/>
                      <a:gd name="T2" fmla="*/ 41 w 42"/>
                      <a:gd name="T3" fmla="*/ 17 h 18"/>
                      <a:gd name="T4" fmla="*/ 32 w 42"/>
                      <a:gd name="T5" fmla="*/ 9 h 18"/>
                      <a:gd name="T6" fmla="*/ 25 w 42"/>
                      <a:gd name="T7" fmla="*/ 0 h 18"/>
                      <a:gd name="T8" fmla="*/ 7 w 42"/>
                      <a:gd name="T9" fmla="*/ 0 h 18"/>
                      <a:gd name="T10" fmla="*/ 0 w 42"/>
                      <a:gd name="T11" fmla="*/ 9 h 18"/>
                    </a:gdLst>
                    <a:ahLst/>
                    <a:cxnLst>
                      <a:cxn ang="0">
                        <a:pos x="T0" y="T1"/>
                      </a:cxn>
                      <a:cxn ang="0">
                        <a:pos x="T2" y="T3"/>
                      </a:cxn>
                      <a:cxn ang="0">
                        <a:pos x="T4" y="T5"/>
                      </a:cxn>
                      <a:cxn ang="0">
                        <a:pos x="T6" y="T7"/>
                      </a:cxn>
                      <a:cxn ang="0">
                        <a:pos x="T8" y="T9"/>
                      </a:cxn>
                      <a:cxn ang="0">
                        <a:pos x="T10" y="T11"/>
                      </a:cxn>
                    </a:cxnLst>
                    <a:rect l="0" t="0" r="r" b="b"/>
                    <a:pathLst>
                      <a:path w="42" h="18">
                        <a:moveTo>
                          <a:pt x="0" y="9"/>
                        </a:moveTo>
                        <a:lnTo>
                          <a:pt x="41" y="17"/>
                        </a:lnTo>
                        <a:lnTo>
                          <a:pt x="32" y="9"/>
                        </a:lnTo>
                        <a:lnTo>
                          <a:pt x="25" y="0"/>
                        </a:lnTo>
                        <a:lnTo>
                          <a:pt x="7" y="0"/>
                        </a:lnTo>
                        <a:lnTo>
                          <a:pt x="0" y="9"/>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18" name="Freeform 299"/>
                  <p:cNvSpPr>
                    <a:spLocks/>
                  </p:cNvSpPr>
                  <p:nvPr/>
                </p:nvSpPr>
                <p:spPr bwMode="gray">
                  <a:xfrm>
                    <a:off x="7180881" y="4679722"/>
                    <a:ext cx="77230" cy="110208"/>
                  </a:xfrm>
                  <a:custGeom>
                    <a:avLst/>
                    <a:gdLst>
                      <a:gd name="T0" fmla="*/ 0 w 50"/>
                      <a:gd name="T1" fmla="*/ 31 h 73"/>
                      <a:gd name="T2" fmla="*/ 0 w 50"/>
                      <a:gd name="T3" fmla="*/ 47 h 73"/>
                      <a:gd name="T4" fmla="*/ 8 w 50"/>
                      <a:gd name="T5" fmla="*/ 55 h 73"/>
                      <a:gd name="T6" fmla="*/ 8 w 50"/>
                      <a:gd name="T7" fmla="*/ 65 h 73"/>
                      <a:gd name="T8" fmla="*/ 17 w 50"/>
                      <a:gd name="T9" fmla="*/ 65 h 73"/>
                      <a:gd name="T10" fmla="*/ 25 w 50"/>
                      <a:gd name="T11" fmla="*/ 65 h 73"/>
                      <a:gd name="T12" fmla="*/ 33 w 50"/>
                      <a:gd name="T13" fmla="*/ 72 h 73"/>
                      <a:gd name="T14" fmla="*/ 33 w 50"/>
                      <a:gd name="T15" fmla="*/ 65 h 73"/>
                      <a:gd name="T16" fmla="*/ 40 w 50"/>
                      <a:gd name="T17" fmla="*/ 72 h 73"/>
                      <a:gd name="T18" fmla="*/ 49 w 50"/>
                      <a:gd name="T19" fmla="*/ 72 h 73"/>
                      <a:gd name="T20" fmla="*/ 40 w 50"/>
                      <a:gd name="T21" fmla="*/ 65 h 73"/>
                      <a:gd name="T22" fmla="*/ 49 w 50"/>
                      <a:gd name="T23" fmla="*/ 65 h 73"/>
                      <a:gd name="T24" fmla="*/ 33 w 50"/>
                      <a:gd name="T25" fmla="*/ 55 h 73"/>
                      <a:gd name="T26" fmla="*/ 25 w 50"/>
                      <a:gd name="T27" fmla="*/ 65 h 73"/>
                      <a:gd name="T28" fmla="*/ 17 w 50"/>
                      <a:gd name="T29" fmla="*/ 47 h 73"/>
                      <a:gd name="T30" fmla="*/ 33 w 50"/>
                      <a:gd name="T31" fmla="*/ 24 h 73"/>
                      <a:gd name="T32" fmla="*/ 25 w 50"/>
                      <a:gd name="T33" fmla="*/ 15 h 73"/>
                      <a:gd name="T34" fmla="*/ 33 w 50"/>
                      <a:gd name="T35" fmla="*/ 0 h 73"/>
                      <a:gd name="T36" fmla="*/ 25 w 50"/>
                      <a:gd name="T37" fmla="*/ 7 h 73"/>
                      <a:gd name="T38" fmla="*/ 8 w 50"/>
                      <a:gd name="T39" fmla="*/ 0 h 73"/>
                      <a:gd name="T40" fmla="*/ 0 w 50"/>
                      <a:gd name="T41" fmla="*/ 3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3">
                        <a:moveTo>
                          <a:pt x="0" y="31"/>
                        </a:moveTo>
                        <a:lnTo>
                          <a:pt x="0" y="47"/>
                        </a:lnTo>
                        <a:lnTo>
                          <a:pt x="8" y="55"/>
                        </a:lnTo>
                        <a:lnTo>
                          <a:pt x="8" y="65"/>
                        </a:lnTo>
                        <a:lnTo>
                          <a:pt x="17" y="65"/>
                        </a:lnTo>
                        <a:lnTo>
                          <a:pt x="25" y="65"/>
                        </a:lnTo>
                        <a:lnTo>
                          <a:pt x="33" y="72"/>
                        </a:lnTo>
                        <a:lnTo>
                          <a:pt x="33" y="65"/>
                        </a:lnTo>
                        <a:lnTo>
                          <a:pt x="40" y="72"/>
                        </a:lnTo>
                        <a:lnTo>
                          <a:pt x="49" y="72"/>
                        </a:lnTo>
                        <a:lnTo>
                          <a:pt x="40" y="65"/>
                        </a:lnTo>
                        <a:lnTo>
                          <a:pt x="49" y="65"/>
                        </a:lnTo>
                        <a:lnTo>
                          <a:pt x="33" y="55"/>
                        </a:lnTo>
                        <a:lnTo>
                          <a:pt x="25" y="65"/>
                        </a:lnTo>
                        <a:lnTo>
                          <a:pt x="17" y="47"/>
                        </a:lnTo>
                        <a:lnTo>
                          <a:pt x="33" y="24"/>
                        </a:lnTo>
                        <a:lnTo>
                          <a:pt x="25" y="15"/>
                        </a:lnTo>
                        <a:lnTo>
                          <a:pt x="33" y="0"/>
                        </a:lnTo>
                        <a:lnTo>
                          <a:pt x="25" y="7"/>
                        </a:lnTo>
                        <a:lnTo>
                          <a:pt x="8" y="0"/>
                        </a:lnTo>
                        <a:lnTo>
                          <a:pt x="0" y="31"/>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19" name="Freeform 300"/>
                  <p:cNvSpPr>
                    <a:spLocks/>
                  </p:cNvSpPr>
                  <p:nvPr/>
                </p:nvSpPr>
                <p:spPr bwMode="gray">
                  <a:xfrm>
                    <a:off x="7117809" y="4826667"/>
                    <a:ext cx="54061" cy="62071"/>
                  </a:xfrm>
                  <a:custGeom>
                    <a:avLst/>
                    <a:gdLst>
                      <a:gd name="T0" fmla="*/ 0 w 35"/>
                      <a:gd name="T1" fmla="*/ 40 h 41"/>
                      <a:gd name="T2" fmla="*/ 34 w 35"/>
                      <a:gd name="T3" fmla="*/ 8 h 41"/>
                      <a:gd name="T4" fmla="*/ 34 w 35"/>
                      <a:gd name="T5" fmla="*/ 0 h 41"/>
                      <a:gd name="T6" fmla="*/ 0 w 35"/>
                      <a:gd name="T7" fmla="*/ 40 h 41"/>
                    </a:gdLst>
                    <a:ahLst/>
                    <a:cxnLst>
                      <a:cxn ang="0">
                        <a:pos x="T0" y="T1"/>
                      </a:cxn>
                      <a:cxn ang="0">
                        <a:pos x="T2" y="T3"/>
                      </a:cxn>
                      <a:cxn ang="0">
                        <a:pos x="T4" y="T5"/>
                      </a:cxn>
                      <a:cxn ang="0">
                        <a:pos x="T6" y="T7"/>
                      </a:cxn>
                    </a:cxnLst>
                    <a:rect l="0" t="0" r="r" b="b"/>
                    <a:pathLst>
                      <a:path w="35" h="41">
                        <a:moveTo>
                          <a:pt x="0" y="40"/>
                        </a:moveTo>
                        <a:lnTo>
                          <a:pt x="34" y="8"/>
                        </a:lnTo>
                        <a:lnTo>
                          <a:pt x="34" y="0"/>
                        </a:lnTo>
                        <a:lnTo>
                          <a:pt x="0" y="40"/>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20" name="Freeform 301"/>
                  <p:cNvSpPr>
                    <a:spLocks/>
                  </p:cNvSpPr>
                  <p:nvPr/>
                </p:nvSpPr>
                <p:spPr bwMode="gray">
                  <a:xfrm>
                    <a:off x="7180881" y="4788663"/>
                    <a:ext cx="27031" cy="25335"/>
                  </a:xfrm>
                  <a:custGeom>
                    <a:avLst/>
                    <a:gdLst>
                      <a:gd name="T0" fmla="*/ 0 w 18"/>
                      <a:gd name="T1" fmla="*/ 0 h 17"/>
                      <a:gd name="T2" fmla="*/ 17 w 18"/>
                      <a:gd name="T3" fmla="*/ 16 h 17"/>
                      <a:gd name="T4" fmla="*/ 17 w 18"/>
                      <a:gd name="T5" fmla="*/ 8 h 17"/>
                      <a:gd name="T6" fmla="*/ 17 w 18"/>
                      <a:gd name="T7" fmla="*/ 0 h 17"/>
                      <a:gd name="T8" fmla="*/ 0 w 18"/>
                      <a:gd name="T9" fmla="*/ 0 h 17"/>
                    </a:gdLst>
                    <a:ahLst/>
                    <a:cxnLst>
                      <a:cxn ang="0">
                        <a:pos x="T0" y="T1"/>
                      </a:cxn>
                      <a:cxn ang="0">
                        <a:pos x="T2" y="T3"/>
                      </a:cxn>
                      <a:cxn ang="0">
                        <a:pos x="T4" y="T5"/>
                      </a:cxn>
                      <a:cxn ang="0">
                        <a:pos x="T6" y="T7"/>
                      </a:cxn>
                      <a:cxn ang="0">
                        <a:pos x="T8" y="T9"/>
                      </a:cxn>
                    </a:cxnLst>
                    <a:rect l="0" t="0" r="r" b="b"/>
                    <a:pathLst>
                      <a:path w="18" h="17">
                        <a:moveTo>
                          <a:pt x="0" y="0"/>
                        </a:moveTo>
                        <a:lnTo>
                          <a:pt x="17" y="16"/>
                        </a:lnTo>
                        <a:lnTo>
                          <a:pt x="17" y="8"/>
                        </a:lnTo>
                        <a:lnTo>
                          <a:pt x="17" y="0"/>
                        </a:lnTo>
                        <a:lnTo>
                          <a:pt x="0" y="0"/>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21" name="Freeform 302"/>
                  <p:cNvSpPr>
                    <a:spLocks/>
                  </p:cNvSpPr>
                  <p:nvPr/>
                </p:nvSpPr>
                <p:spPr bwMode="gray">
                  <a:xfrm>
                    <a:off x="7269696" y="4800065"/>
                    <a:ext cx="25743" cy="50670"/>
                  </a:xfrm>
                  <a:custGeom>
                    <a:avLst/>
                    <a:gdLst>
                      <a:gd name="T0" fmla="*/ 0 w 17"/>
                      <a:gd name="T1" fmla="*/ 0 h 33"/>
                      <a:gd name="T2" fmla="*/ 7 w 17"/>
                      <a:gd name="T3" fmla="*/ 7 h 33"/>
                      <a:gd name="T4" fmla="*/ 0 w 17"/>
                      <a:gd name="T5" fmla="*/ 17 h 33"/>
                      <a:gd name="T6" fmla="*/ 0 w 17"/>
                      <a:gd name="T7" fmla="*/ 25 h 33"/>
                      <a:gd name="T8" fmla="*/ 0 w 17"/>
                      <a:gd name="T9" fmla="*/ 32 h 33"/>
                      <a:gd name="T10" fmla="*/ 7 w 17"/>
                      <a:gd name="T11" fmla="*/ 32 h 33"/>
                      <a:gd name="T12" fmla="*/ 7 w 17"/>
                      <a:gd name="T13" fmla="*/ 17 h 33"/>
                      <a:gd name="T14" fmla="*/ 16 w 17"/>
                      <a:gd name="T15" fmla="*/ 17 h 33"/>
                      <a:gd name="T16" fmla="*/ 7 w 17"/>
                      <a:gd name="T17" fmla="*/ 7 h 33"/>
                      <a:gd name="T18" fmla="*/ 7 w 17"/>
                      <a:gd name="T19" fmla="*/ 0 h 33"/>
                      <a:gd name="T20" fmla="*/ 0 w 17"/>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33">
                        <a:moveTo>
                          <a:pt x="0" y="0"/>
                        </a:moveTo>
                        <a:lnTo>
                          <a:pt x="7" y="7"/>
                        </a:lnTo>
                        <a:lnTo>
                          <a:pt x="0" y="17"/>
                        </a:lnTo>
                        <a:lnTo>
                          <a:pt x="0" y="25"/>
                        </a:lnTo>
                        <a:lnTo>
                          <a:pt x="0" y="32"/>
                        </a:lnTo>
                        <a:lnTo>
                          <a:pt x="7" y="32"/>
                        </a:lnTo>
                        <a:lnTo>
                          <a:pt x="7" y="17"/>
                        </a:lnTo>
                        <a:lnTo>
                          <a:pt x="16" y="17"/>
                        </a:lnTo>
                        <a:lnTo>
                          <a:pt x="7" y="7"/>
                        </a:lnTo>
                        <a:lnTo>
                          <a:pt x="7" y="0"/>
                        </a:lnTo>
                        <a:lnTo>
                          <a:pt x="0" y="0"/>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22" name="Freeform 303"/>
                  <p:cNvSpPr>
                    <a:spLocks/>
                  </p:cNvSpPr>
                  <p:nvPr/>
                </p:nvSpPr>
                <p:spPr bwMode="gray">
                  <a:xfrm>
                    <a:off x="7219496" y="4811465"/>
                    <a:ext cx="51487" cy="63338"/>
                  </a:xfrm>
                  <a:custGeom>
                    <a:avLst/>
                    <a:gdLst>
                      <a:gd name="T0" fmla="*/ 0 w 34"/>
                      <a:gd name="T1" fmla="*/ 18 h 42"/>
                      <a:gd name="T2" fmla="*/ 8 w 34"/>
                      <a:gd name="T3" fmla="*/ 18 h 42"/>
                      <a:gd name="T4" fmla="*/ 8 w 34"/>
                      <a:gd name="T5" fmla="*/ 25 h 42"/>
                      <a:gd name="T6" fmla="*/ 15 w 34"/>
                      <a:gd name="T7" fmla="*/ 41 h 42"/>
                      <a:gd name="T8" fmla="*/ 15 w 34"/>
                      <a:gd name="T9" fmla="*/ 34 h 42"/>
                      <a:gd name="T10" fmla="*/ 15 w 34"/>
                      <a:gd name="T11" fmla="*/ 25 h 42"/>
                      <a:gd name="T12" fmla="*/ 33 w 34"/>
                      <a:gd name="T13" fmla="*/ 34 h 42"/>
                      <a:gd name="T14" fmla="*/ 33 w 34"/>
                      <a:gd name="T15" fmla="*/ 25 h 42"/>
                      <a:gd name="T16" fmla="*/ 24 w 34"/>
                      <a:gd name="T17" fmla="*/ 25 h 42"/>
                      <a:gd name="T18" fmla="*/ 24 w 34"/>
                      <a:gd name="T19" fmla="*/ 10 h 42"/>
                      <a:gd name="T20" fmla="*/ 15 w 34"/>
                      <a:gd name="T21" fmla="*/ 18 h 42"/>
                      <a:gd name="T22" fmla="*/ 15 w 34"/>
                      <a:gd name="T23" fmla="*/ 10 h 42"/>
                      <a:gd name="T24" fmla="*/ 8 w 34"/>
                      <a:gd name="T25" fmla="*/ 0 h 42"/>
                      <a:gd name="T26" fmla="*/ 0 w 34"/>
                      <a:gd name="T27" fmla="*/ 0 h 42"/>
                      <a:gd name="T28" fmla="*/ 0 w 34"/>
                      <a:gd name="T29"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2">
                        <a:moveTo>
                          <a:pt x="0" y="18"/>
                        </a:moveTo>
                        <a:lnTo>
                          <a:pt x="8" y="18"/>
                        </a:lnTo>
                        <a:lnTo>
                          <a:pt x="8" y="25"/>
                        </a:lnTo>
                        <a:lnTo>
                          <a:pt x="15" y="41"/>
                        </a:lnTo>
                        <a:lnTo>
                          <a:pt x="15" y="34"/>
                        </a:lnTo>
                        <a:lnTo>
                          <a:pt x="15" y="25"/>
                        </a:lnTo>
                        <a:lnTo>
                          <a:pt x="33" y="34"/>
                        </a:lnTo>
                        <a:lnTo>
                          <a:pt x="33" y="25"/>
                        </a:lnTo>
                        <a:lnTo>
                          <a:pt x="24" y="25"/>
                        </a:lnTo>
                        <a:lnTo>
                          <a:pt x="24" y="10"/>
                        </a:lnTo>
                        <a:lnTo>
                          <a:pt x="15" y="18"/>
                        </a:lnTo>
                        <a:lnTo>
                          <a:pt x="15" y="10"/>
                        </a:lnTo>
                        <a:lnTo>
                          <a:pt x="8" y="0"/>
                        </a:lnTo>
                        <a:lnTo>
                          <a:pt x="0" y="0"/>
                        </a:lnTo>
                        <a:lnTo>
                          <a:pt x="0" y="18"/>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23" name="Freeform 304"/>
                  <p:cNvSpPr>
                    <a:spLocks/>
                  </p:cNvSpPr>
                  <p:nvPr/>
                </p:nvSpPr>
                <p:spPr bwMode="gray">
                  <a:xfrm>
                    <a:off x="7219496" y="4849468"/>
                    <a:ext cx="86241" cy="88673"/>
                  </a:xfrm>
                  <a:custGeom>
                    <a:avLst/>
                    <a:gdLst>
                      <a:gd name="T0" fmla="*/ 0 w 56"/>
                      <a:gd name="T1" fmla="*/ 40 h 59"/>
                      <a:gd name="T2" fmla="*/ 8 w 56"/>
                      <a:gd name="T3" fmla="*/ 34 h 59"/>
                      <a:gd name="T4" fmla="*/ 15 w 56"/>
                      <a:gd name="T5" fmla="*/ 34 h 59"/>
                      <a:gd name="T6" fmla="*/ 24 w 56"/>
                      <a:gd name="T7" fmla="*/ 34 h 59"/>
                      <a:gd name="T8" fmla="*/ 33 w 56"/>
                      <a:gd name="T9" fmla="*/ 34 h 59"/>
                      <a:gd name="T10" fmla="*/ 24 w 56"/>
                      <a:gd name="T11" fmla="*/ 49 h 59"/>
                      <a:gd name="T12" fmla="*/ 40 w 56"/>
                      <a:gd name="T13" fmla="*/ 58 h 59"/>
                      <a:gd name="T14" fmla="*/ 49 w 56"/>
                      <a:gd name="T15" fmla="*/ 49 h 59"/>
                      <a:gd name="T16" fmla="*/ 40 w 56"/>
                      <a:gd name="T17" fmla="*/ 40 h 59"/>
                      <a:gd name="T18" fmla="*/ 49 w 56"/>
                      <a:gd name="T19" fmla="*/ 34 h 59"/>
                      <a:gd name="T20" fmla="*/ 55 w 56"/>
                      <a:gd name="T21" fmla="*/ 49 h 59"/>
                      <a:gd name="T22" fmla="*/ 55 w 56"/>
                      <a:gd name="T23" fmla="*/ 34 h 59"/>
                      <a:gd name="T24" fmla="*/ 55 w 56"/>
                      <a:gd name="T25" fmla="*/ 16 h 59"/>
                      <a:gd name="T26" fmla="*/ 40 w 56"/>
                      <a:gd name="T27" fmla="*/ 0 h 59"/>
                      <a:gd name="T28" fmla="*/ 40 w 56"/>
                      <a:gd name="T29" fmla="*/ 16 h 59"/>
                      <a:gd name="T30" fmla="*/ 33 w 56"/>
                      <a:gd name="T31" fmla="*/ 16 h 59"/>
                      <a:gd name="T32" fmla="*/ 24 w 56"/>
                      <a:gd name="T33" fmla="*/ 25 h 59"/>
                      <a:gd name="T34" fmla="*/ 15 w 56"/>
                      <a:gd name="T35" fmla="*/ 16 h 59"/>
                      <a:gd name="T36" fmla="*/ 0 w 56"/>
                      <a:gd name="T37" fmla="*/ 34 h 59"/>
                      <a:gd name="T38" fmla="*/ 0 w 56"/>
                      <a:gd name="T39" fmla="*/ 4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59">
                        <a:moveTo>
                          <a:pt x="0" y="40"/>
                        </a:moveTo>
                        <a:lnTo>
                          <a:pt x="8" y="34"/>
                        </a:lnTo>
                        <a:lnTo>
                          <a:pt x="15" y="34"/>
                        </a:lnTo>
                        <a:lnTo>
                          <a:pt x="24" y="34"/>
                        </a:lnTo>
                        <a:lnTo>
                          <a:pt x="33" y="34"/>
                        </a:lnTo>
                        <a:lnTo>
                          <a:pt x="24" y="49"/>
                        </a:lnTo>
                        <a:lnTo>
                          <a:pt x="40" y="58"/>
                        </a:lnTo>
                        <a:lnTo>
                          <a:pt x="49" y="49"/>
                        </a:lnTo>
                        <a:lnTo>
                          <a:pt x="40" y="40"/>
                        </a:lnTo>
                        <a:lnTo>
                          <a:pt x="49" y="34"/>
                        </a:lnTo>
                        <a:lnTo>
                          <a:pt x="55" y="49"/>
                        </a:lnTo>
                        <a:lnTo>
                          <a:pt x="55" y="34"/>
                        </a:lnTo>
                        <a:lnTo>
                          <a:pt x="55" y="16"/>
                        </a:lnTo>
                        <a:lnTo>
                          <a:pt x="40" y="0"/>
                        </a:lnTo>
                        <a:lnTo>
                          <a:pt x="40" y="16"/>
                        </a:lnTo>
                        <a:lnTo>
                          <a:pt x="33" y="16"/>
                        </a:lnTo>
                        <a:lnTo>
                          <a:pt x="24" y="25"/>
                        </a:lnTo>
                        <a:lnTo>
                          <a:pt x="15" y="16"/>
                        </a:lnTo>
                        <a:lnTo>
                          <a:pt x="0" y="34"/>
                        </a:lnTo>
                        <a:lnTo>
                          <a:pt x="0" y="40"/>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24" name="Freeform 305"/>
                  <p:cNvSpPr>
                    <a:spLocks/>
                  </p:cNvSpPr>
                  <p:nvPr/>
                </p:nvSpPr>
                <p:spPr bwMode="gray">
                  <a:xfrm>
                    <a:off x="7730503" y="5120554"/>
                    <a:ext cx="87528" cy="49404"/>
                  </a:xfrm>
                  <a:custGeom>
                    <a:avLst/>
                    <a:gdLst>
                      <a:gd name="T0" fmla="*/ 0 w 57"/>
                      <a:gd name="T1" fmla="*/ 16 h 33"/>
                      <a:gd name="T2" fmla="*/ 16 w 57"/>
                      <a:gd name="T3" fmla="*/ 32 h 33"/>
                      <a:gd name="T4" fmla="*/ 34 w 57"/>
                      <a:gd name="T5" fmla="*/ 32 h 33"/>
                      <a:gd name="T6" fmla="*/ 49 w 57"/>
                      <a:gd name="T7" fmla="*/ 23 h 33"/>
                      <a:gd name="T8" fmla="*/ 56 w 57"/>
                      <a:gd name="T9" fmla="*/ 8 h 33"/>
                      <a:gd name="T10" fmla="*/ 56 w 57"/>
                      <a:gd name="T11" fmla="*/ 0 h 33"/>
                      <a:gd name="T12" fmla="*/ 49 w 57"/>
                      <a:gd name="T13" fmla="*/ 0 h 33"/>
                      <a:gd name="T14" fmla="*/ 49 w 57"/>
                      <a:gd name="T15" fmla="*/ 16 h 33"/>
                      <a:gd name="T16" fmla="*/ 41 w 57"/>
                      <a:gd name="T17" fmla="*/ 16 h 33"/>
                      <a:gd name="T18" fmla="*/ 34 w 57"/>
                      <a:gd name="T19" fmla="*/ 16 h 33"/>
                      <a:gd name="T20" fmla="*/ 0 w 57"/>
                      <a:gd name="T21"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33">
                        <a:moveTo>
                          <a:pt x="0" y="16"/>
                        </a:moveTo>
                        <a:lnTo>
                          <a:pt x="16" y="32"/>
                        </a:lnTo>
                        <a:lnTo>
                          <a:pt x="34" y="32"/>
                        </a:lnTo>
                        <a:lnTo>
                          <a:pt x="49" y="23"/>
                        </a:lnTo>
                        <a:lnTo>
                          <a:pt x="56" y="8"/>
                        </a:lnTo>
                        <a:lnTo>
                          <a:pt x="56" y="0"/>
                        </a:lnTo>
                        <a:lnTo>
                          <a:pt x="49" y="0"/>
                        </a:lnTo>
                        <a:lnTo>
                          <a:pt x="49" y="16"/>
                        </a:lnTo>
                        <a:lnTo>
                          <a:pt x="41" y="16"/>
                        </a:lnTo>
                        <a:lnTo>
                          <a:pt x="34" y="16"/>
                        </a:lnTo>
                        <a:lnTo>
                          <a:pt x="0" y="16"/>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25" name="Freeform 306"/>
                  <p:cNvSpPr>
                    <a:spLocks/>
                  </p:cNvSpPr>
                  <p:nvPr/>
                </p:nvSpPr>
                <p:spPr bwMode="gray">
                  <a:xfrm>
                    <a:off x="7793575" y="5107887"/>
                    <a:ext cx="37328" cy="25335"/>
                  </a:xfrm>
                  <a:custGeom>
                    <a:avLst/>
                    <a:gdLst>
                      <a:gd name="T0" fmla="*/ 0 w 25"/>
                      <a:gd name="T1" fmla="*/ 0 h 17"/>
                      <a:gd name="T2" fmla="*/ 15 w 25"/>
                      <a:gd name="T3" fmla="*/ 8 h 17"/>
                      <a:gd name="T4" fmla="*/ 24 w 25"/>
                      <a:gd name="T5" fmla="*/ 16 h 17"/>
                      <a:gd name="T6" fmla="*/ 24 w 25"/>
                      <a:gd name="T7" fmla="*/ 8 h 17"/>
                      <a:gd name="T8" fmla="*/ 0 w 25"/>
                      <a:gd name="T9" fmla="*/ 0 h 17"/>
                    </a:gdLst>
                    <a:ahLst/>
                    <a:cxnLst>
                      <a:cxn ang="0">
                        <a:pos x="T0" y="T1"/>
                      </a:cxn>
                      <a:cxn ang="0">
                        <a:pos x="T2" y="T3"/>
                      </a:cxn>
                      <a:cxn ang="0">
                        <a:pos x="T4" y="T5"/>
                      </a:cxn>
                      <a:cxn ang="0">
                        <a:pos x="T6" y="T7"/>
                      </a:cxn>
                      <a:cxn ang="0">
                        <a:pos x="T8" y="T9"/>
                      </a:cxn>
                    </a:cxnLst>
                    <a:rect l="0" t="0" r="r" b="b"/>
                    <a:pathLst>
                      <a:path w="25" h="17">
                        <a:moveTo>
                          <a:pt x="0" y="0"/>
                        </a:moveTo>
                        <a:lnTo>
                          <a:pt x="15" y="8"/>
                        </a:lnTo>
                        <a:lnTo>
                          <a:pt x="24" y="16"/>
                        </a:lnTo>
                        <a:lnTo>
                          <a:pt x="24" y="8"/>
                        </a:lnTo>
                        <a:lnTo>
                          <a:pt x="0" y="0"/>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26" name="Freeform 307"/>
                  <p:cNvSpPr>
                    <a:spLocks/>
                  </p:cNvSpPr>
                  <p:nvPr/>
                </p:nvSpPr>
                <p:spPr bwMode="gray">
                  <a:xfrm>
                    <a:off x="7866944" y="5144623"/>
                    <a:ext cx="27031" cy="38002"/>
                  </a:xfrm>
                  <a:custGeom>
                    <a:avLst/>
                    <a:gdLst>
                      <a:gd name="T0" fmla="*/ 0 w 18"/>
                      <a:gd name="T1" fmla="*/ 0 h 25"/>
                      <a:gd name="T2" fmla="*/ 8 w 18"/>
                      <a:gd name="T3" fmla="*/ 24 h 25"/>
                      <a:gd name="T4" fmla="*/ 17 w 18"/>
                      <a:gd name="T5" fmla="*/ 16 h 25"/>
                      <a:gd name="T6" fmla="*/ 0 w 18"/>
                      <a:gd name="T7" fmla="*/ 0 h 25"/>
                    </a:gdLst>
                    <a:ahLst/>
                    <a:cxnLst>
                      <a:cxn ang="0">
                        <a:pos x="T0" y="T1"/>
                      </a:cxn>
                      <a:cxn ang="0">
                        <a:pos x="T2" y="T3"/>
                      </a:cxn>
                      <a:cxn ang="0">
                        <a:pos x="T4" y="T5"/>
                      </a:cxn>
                      <a:cxn ang="0">
                        <a:pos x="T6" y="T7"/>
                      </a:cxn>
                    </a:cxnLst>
                    <a:rect l="0" t="0" r="r" b="b"/>
                    <a:pathLst>
                      <a:path w="18" h="25">
                        <a:moveTo>
                          <a:pt x="0" y="0"/>
                        </a:moveTo>
                        <a:lnTo>
                          <a:pt x="8" y="24"/>
                        </a:lnTo>
                        <a:lnTo>
                          <a:pt x="17" y="16"/>
                        </a:lnTo>
                        <a:lnTo>
                          <a:pt x="0" y="0"/>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27" name="Freeform 308"/>
                  <p:cNvSpPr>
                    <a:spLocks/>
                  </p:cNvSpPr>
                  <p:nvPr/>
                </p:nvSpPr>
                <p:spPr bwMode="gray">
                  <a:xfrm>
                    <a:off x="7954472" y="5215561"/>
                    <a:ext cx="25743" cy="25335"/>
                  </a:xfrm>
                  <a:custGeom>
                    <a:avLst/>
                    <a:gdLst>
                      <a:gd name="T0" fmla="*/ 0 w 17"/>
                      <a:gd name="T1" fmla="*/ 0 h 17"/>
                      <a:gd name="T2" fmla="*/ 0 w 17"/>
                      <a:gd name="T3" fmla="*/ 16 h 17"/>
                      <a:gd name="T4" fmla="*/ 16 w 17"/>
                      <a:gd name="T5" fmla="*/ 16 h 17"/>
                      <a:gd name="T6" fmla="*/ 0 w 17"/>
                      <a:gd name="T7" fmla="*/ 0 h 17"/>
                    </a:gdLst>
                    <a:ahLst/>
                    <a:cxnLst>
                      <a:cxn ang="0">
                        <a:pos x="T0" y="T1"/>
                      </a:cxn>
                      <a:cxn ang="0">
                        <a:pos x="T2" y="T3"/>
                      </a:cxn>
                      <a:cxn ang="0">
                        <a:pos x="T4" y="T5"/>
                      </a:cxn>
                      <a:cxn ang="0">
                        <a:pos x="T6" y="T7"/>
                      </a:cxn>
                    </a:cxnLst>
                    <a:rect l="0" t="0" r="r" b="b"/>
                    <a:pathLst>
                      <a:path w="17" h="17">
                        <a:moveTo>
                          <a:pt x="0" y="0"/>
                        </a:moveTo>
                        <a:lnTo>
                          <a:pt x="0" y="16"/>
                        </a:lnTo>
                        <a:lnTo>
                          <a:pt x="16" y="16"/>
                        </a:lnTo>
                        <a:lnTo>
                          <a:pt x="0" y="0"/>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28" name="Line 314"/>
                  <p:cNvSpPr>
                    <a:spLocks noChangeShapeType="1"/>
                  </p:cNvSpPr>
                  <p:nvPr/>
                </p:nvSpPr>
                <p:spPr bwMode="gray">
                  <a:xfrm>
                    <a:off x="7056025" y="4603717"/>
                    <a:ext cx="14159" cy="0"/>
                  </a:xfrm>
                  <a:prstGeom prst="line">
                    <a:avLst/>
                  </a:prstGeom>
                  <a:grpFill/>
                  <a:ln w="3175">
                    <a:solidFill>
                      <a:schemeClr val="bg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de-DE" dirty="0"/>
                  </a:p>
                </p:txBody>
              </p:sp>
              <p:sp>
                <p:nvSpPr>
                  <p:cNvPr id="829" name="Freeform 16"/>
                  <p:cNvSpPr>
                    <a:spLocks/>
                  </p:cNvSpPr>
                  <p:nvPr/>
                </p:nvSpPr>
                <p:spPr bwMode="gray">
                  <a:xfrm>
                    <a:off x="5293884" y="4395968"/>
                    <a:ext cx="227830" cy="222950"/>
                  </a:xfrm>
                  <a:custGeom>
                    <a:avLst/>
                    <a:gdLst>
                      <a:gd name="T0" fmla="*/ 147 w 148"/>
                      <a:gd name="T1" fmla="*/ 130 h 147"/>
                      <a:gd name="T2" fmla="*/ 122 w 148"/>
                      <a:gd name="T3" fmla="*/ 146 h 147"/>
                      <a:gd name="T4" fmla="*/ 115 w 148"/>
                      <a:gd name="T5" fmla="*/ 137 h 147"/>
                      <a:gd name="T6" fmla="*/ 10 w 148"/>
                      <a:gd name="T7" fmla="*/ 137 h 147"/>
                      <a:gd name="T8" fmla="*/ 10 w 148"/>
                      <a:gd name="T9" fmla="*/ 48 h 147"/>
                      <a:gd name="T10" fmla="*/ 0 w 148"/>
                      <a:gd name="T11" fmla="*/ 32 h 147"/>
                      <a:gd name="T12" fmla="*/ 10 w 148"/>
                      <a:gd name="T13" fmla="*/ 0 h 147"/>
                      <a:gd name="T14" fmla="*/ 10 w 148"/>
                      <a:gd name="T15" fmla="*/ 9 h 147"/>
                      <a:gd name="T16" fmla="*/ 34 w 148"/>
                      <a:gd name="T17" fmla="*/ 9 h 147"/>
                      <a:gd name="T18" fmla="*/ 57 w 148"/>
                      <a:gd name="T19" fmla="*/ 16 h 147"/>
                      <a:gd name="T20" fmla="*/ 91 w 148"/>
                      <a:gd name="T21" fmla="*/ 9 h 147"/>
                      <a:gd name="T22" fmla="*/ 97 w 148"/>
                      <a:gd name="T23" fmla="*/ 9 h 147"/>
                      <a:gd name="T24" fmla="*/ 97 w 148"/>
                      <a:gd name="T25" fmla="*/ 16 h 147"/>
                      <a:gd name="T26" fmla="*/ 107 w 148"/>
                      <a:gd name="T27" fmla="*/ 9 h 147"/>
                      <a:gd name="T28" fmla="*/ 107 w 148"/>
                      <a:gd name="T29" fmla="*/ 16 h 147"/>
                      <a:gd name="T30" fmla="*/ 122 w 148"/>
                      <a:gd name="T31" fmla="*/ 9 h 147"/>
                      <a:gd name="T32" fmla="*/ 131 w 148"/>
                      <a:gd name="T33" fmla="*/ 40 h 147"/>
                      <a:gd name="T34" fmla="*/ 122 w 148"/>
                      <a:gd name="T35" fmla="*/ 65 h 147"/>
                      <a:gd name="T36" fmla="*/ 115 w 148"/>
                      <a:gd name="T37" fmla="*/ 48 h 147"/>
                      <a:gd name="T38" fmla="*/ 107 w 148"/>
                      <a:gd name="T39" fmla="*/ 25 h 147"/>
                      <a:gd name="T40" fmla="*/ 107 w 148"/>
                      <a:gd name="T41" fmla="*/ 32 h 147"/>
                      <a:gd name="T42" fmla="*/ 107 w 148"/>
                      <a:gd name="T43" fmla="*/ 40 h 147"/>
                      <a:gd name="T44" fmla="*/ 147 w 148"/>
                      <a:gd name="T45" fmla="*/ 13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 h="147">
                        <a:moveTo>
                          <a:pt x="147" y="130"/>
                        </a:moveTo>
                        <a:lnTo>
                          <a:pt x="122" y="146"/>
                        </a:lnTo>
                        <a:lnTo>
                          <a:pt x="115" y="137"/>
                        </a:lnTo>
                        <a:lnTo>
                          <a:pt x="10" y="137"/>
                        </a:lnTo>
                        <a:lnTo>
                          <a:pt x="10" y="48"/>
                        </a:lnTo>
                        <a:lnTo>
                          <a:pt x="0" y="32"/>
                        </a:lnTo>
                        <a:lnTo>
                          <a:pt x="10" y="0"/>
                        </a:lnTo>
                        <a:lnTo>
                          <a:pt x="10" y="9"/>
                        </a:lnTo>
                        <a:lnTo>
                          <a:pt x="34" y="9"/>
                        </a:lnTo>
                        <a:lnTo>
                          <a:pt x="57" y="16"/>
                        </a:lnTo>
                        <a:lnTo>
                          <a:pt x="91" y="9"/>
                        </a:lnTo>
                        <a:lnTo>
                          <a:pt x="97" y="9"/>
                        </a:lnTo>
                        <a:lnTo>
                          <a:pt x="97" y="16"/>
                        </a:lnTo>
                        <a:lnTo>
                          <a:pt x="107" y="9"/>
                        </a:lnTo>
                        <a:lnTo>
                          <a:pt x="107" y="16"/>
                        </a:lnTo>
                        <a:lnTo>
                          <a:pt x="122" y="9"/>
                        </a:lnTo>
                        <a:lnTo>
                          <a:pt x="131" y="40"/>
                        </a:lnTo>
                        <a:lnTo>
                          <a:pt x="122" y="65"/>
                        </a:lnTo>
                        <a:lnTo>
                          <a:pt x="115" y="48"/>
                        </a:lnTo>
                        <a:lnTo>
                          <a:pt x="107" y="25"/>
                        </a:lnTo>
                        <a:lnTo>
                          <a:pt x="107" y="32"/>
                        </a:lnTo>
                        <a:lnTo>
                          <a:pt x="107" y="40"/>
                        </a:lnTo>
                        <a:lnTo>
                          <a:pt x="147" y="130"/>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30" name="Freeform 17"/>
                  <p:cNvSpPr>
                    <a:spLocks/>
                  </p:cNvSpPr>
                  <p:nvPr/>
                </p:nvSpPr>
                <p:spPr bwMode="gray">
                  <a:xfrm>
                    <a:off x="4999122" y="4373166"/>
                    <a:ext cx="311497" cy="292621"/>
                  </a:xfrm>
                  <a:custGeom>
                    <a:avLst/>
                    <a:gdLst>
                      <a:gd name="T0" fmla="*/ 31 w 203"/>
                      <a:gd name="T1" fmla="*/ 137 h 193"/>
                      <a:gd name="T2" fmla="*/ 22 w 203"/>
                      <a:gd name="T3" fmla="*/ 120 h 193"/>
                      <a:gd name="T4" fmla="*/ 15 w 203"/>
                      <a:gd name="T5" fmla="*/ 120 h 193"/>
                      <a:gd name="T6" fmla="*/ 0 w 203"/>
                      <a:gd name="T7" fmla="*/ 96 h 193"/>
                      <a:gd name="T8" fmla="*/ 6 w 203"/>
                      <a:gd name="T9" fmla="*/ 87 h 193"/>
                      <a:gd name="T10" fmla="*/ 6 w 203"/>
                      <a:gd name="T11" fmla="*/ 71 h 193"/>
                      <a:gd name="T12" fmla="*/ 6 w 203"/>
                      <a:gd name="T13" fmla="*/ 55 h 193"/>
                      <a:gd name="T14" fmla="*/ 0 w 203"/>
                      <a:gd name="T15" fmla="*/ 47 h 193"/>
                      <a:gd name="T16" fmla="*/ 0 w 203"/>
                      <a:gd name="T17" fmla="*/ 40 h 193"/>
                      <a:gd name="T18" fmla="*/ 6 w 203"/>
                      <a:gd name="T19" fmla="*/ 31 h 193"/>
                      <a:gd name="T20" fmla="*/ 6 w 203"/>
                      <a:gd name="T21" fmla="*/ 24 h 193"/>
                      <a:gd name="T22" fmla="*/ 22 w 203"/>
                      <a:gd name="T23" fmla="*/ 6 h 193"/>
                      <a:gd name="T24" fmla="*/ 22 w 203"/>
                      <a:gd name="T25" fmla="*/ 0 h 193"/>
                      <a:gd name="T26" fmla="*/ 40 w 203"/>
                      <a:gd name="T27" fmla="*/ 0 h 193"/>
                      <a:gd name="T28" fmla="*/ 63 w 203"/>
                      <a:gd name="T29" fmla="*/ 6 h 193"/>
                      <a:gd name="T30" fmla="*/ 80 w 203"/>
                      <a:gd name="T31" fmla="*/ 6 h 193"/>
                      <a:gd name="T32" fmla="*/ 80 w 203"/>
                      <a:gd name="T33" fmla="*/ 24 h 193"/>
                      <a:gd name="T34" fmla="*/ 128 w 203"/>
                      <a:gd name="T35" fmla="*/ 40 h 193"/>
                      <a:gd name="T36" fmla="*/ 137 w 203"/>
                      <a:gd name="T37" fmla="*/ 31 h 193"/>
                      <a:gd name="T38" fmla="*/ 137 w 203"/>
                      <a:gd name="T39" fmla="*/ 15 h 193"/>
                      <a:gd name="T40" fmla="*/ 161 w 203"/>
                      <a:gd name="T41" fmla="*/ 0 h 193"/>
                      <a:gd name="T42" fmla="*/ 177 w 203"/>
                      <a:gd name="T43" fmla="*/ 6 h 193"/>
                      <a:gd name="T44" fmla="*/ 177 w 203"/>
                      <a:gd name="T45" fmla="*/ 15 h 193"/>
                      <a:gd name="T46" fmla="*/ 202 w 203"/>
                      <a:gd name="T47" fmla="*/ 15 h 193"/>
                      <a:gd name="T48" fmla="*/ 192 w 203"/>
                      <a:gd name="T49" fmla="*/ 47 h 193"/>
                      <a:gd name="T50" fmla="*/ 202 w 203"/>
                      <a:gd name="T51" fmla="*/ 63 h 193"/>
                      <a:gd name="T52" fmla="*/ 202 w 203"/>
                      <a:gd name="T53" fmla="*/ 152 h 193"/>
                      <a:gd name="T54" fmla="*/ 202 w 203"/>
                      <a:gd name="T55" fmla="*/ 177 h 193"/>
                      <a:gd name="T56" fmla="*/ 192 w 203"/>
                      <a:gd name="T57" fmla="*/ 186 h 193"/>
                      <a:gd name="T58" fmla="*/ 184 w 203"/>
                      <a:gd name="T59" fmla="*/ 192 h 193"/>
                      <a:gd name="T60" fmla="*/ 87 w 203"/>
                      <a:gd name="T61" fmla="*/ 137 h 193"/>
                      <a:gd name="T62" fmla="*/ 72 w 203"/>
                      <a:gd name="T63" fmla="*/ 145 h 193"/>
                      <a:gd name="T64" fmla="*/ 63 w 203"/>
                      <a:gd name="T65" fmla="*/ 137 h 193"/>
                      <a:gd name="T66" fmla="*/ 31 w 203"/>
                      <a:gd name="T67" fmla="*/ 13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3" h="193">
                        <a:moveTo>
                          <a:pt x="31" y="137"/>
                        </a:moveTo>
                        <a:lnTo>
                          <a:pt x="22" y="120"/>
                        </a:lnTo>
                        <a:lnTo>
                          <a:pt x="15" y="120"/>
                        </a:lnTo>
                        <a:lnTo>
                          <a:pt x="0" y="96"/>
                        </a:lnTo>
                        <a:lnTo>
                          <a:pt x="6" y="87"/>
                        </a:lnTo>
                        <a:lnTo>
                          <a:pt x="6" y="71"/>
                        </a:lnTo>
                        <a:lnTo>
                          <a:pt x="6" y="55"/>
                        </a:lnTo>
                        <a:lnTo>
                          <a:pt x="0" y="47"/>
                        </a:lnTo>
                        <a:lnTo>
                          <a:pt x="0" y="40"/>
                        </a:lnTo>
                        <a:lnTo>
                          <a:pt x="6" y="31"/>
                        </a:lnTo>
                        <a:lnTo>
                          <a:pt x="6" y="24"/>
                        </a:lnTo>
                        <a:lnTo>
                          <a:pt x="22" y="6"/>
                        </a:lnTo>
                        <a:lnTo>
                          <a:pt x="22" y="0"/>
                        </a:lnTo>
                        <a:lnTo>
                          <a:pt x="40" y="0"/>
                        </a:lnTo>
                        <a:lnTo>
                          <a:pt x="63" y="6"/>
                        </a:lnTo>
                        <a:lnTo>
                          <a:pt x="80" y="6"/>
                        </a:lnTo>
                        <a:lnTo>
                          <a:pt x="80" y="24"/>
                        </a:lnTo>
                        <a:lnTo>
                          <a:pt x="128" y="40"/>
                        </a:lnTo>
                        <a:lnTo>
                          <a:pt x="137" y="31"/>
                        </a:lnTo>
                        <a:lnTo>
                          <a:pt x="137" y="15"/>
                        </a:lnTo>
                        <a:lnTo>
                          <a:pt x="161" y="0"/>
                        </a:lnTo>
                        <a:lnTo>
                          <a:pt x="177" y="6"/>
                        </a:lnTo>
                        <a:lnTo>
                          <a:pt x="177" y="15"/>
                        </a:lnTo>
                        <a:lnTo>
                          <a:pt x="202" y="15"/>
                        </a:lnTo>
                        <a:lnTo>
                          <a:pt x="192" y="47"/>
                        </a:lnTo>
                        <a:lnTo>
                          <a:pt x="202" y="63"/>
                        </a:lnTo>
                        <a:lnTo>
                          <a:pt x="202" y="152"/>
                        </a:lnTo>
                        <a:lnTo>
                          <a:pt x="202" y="177"/>
                        </a:lnTo>
                        <a:lnTo>
                          <a:pt x="192" y="186"/>
                        </a:lnTo>
                        <a:lnTo>
                          <a:pt x="184" y="192"/>
                        </a:lnTo>
                        <a:lnTo>
                          <a:pt x="87" y="137"/>
                        </a:lnTo>
                        <a:lnTo>
                          <a:pt x="72" y="145"/>
                        </a:lnTo>
                        <a:lnTo>
                          <a:pt x="63" y="137"/>
                        </a:lnTo>
                        <a:lnTo>
                          <a:pt x="31" y="137"/>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31" name="Freeform 19"/>
                  <p:cNvSpPr>
                    <a:spLocks/>
                  </p:cNvSpPr>
                  <p:nvPr/>
                </p:nvSpPr>
                <p:spPr bwMode="gray">
                  <a:xfrm>
                    <a:off x="4573068" y="4542912"/>
                    <a:ext cx="325655" cy="307822"/>
                  </a:xfrm>
                  <a:custGeom>
                    <a:avLst/>
                    <a:gdLst>
                      <a:gd name="T0" fmla="*/ 96 w 212"/>
                      <a:gd name="T1" fmla="*/ 0 h 203"/>
                      <a:gd name="T2" fmla="*/ 170 w 212"/>
                      <a:gd name="T3" fmla="*/ 56 h 203"/>
                      <a:gd name="T4" fmla="*/ 178 w 212"/>
                      <a:gd name="T5" fmla="*/ 65 h 203"/>
                      <a:gd name="T6" fmla="*/ 193 w 212"/>
                      <a:gd name="T7" fmla="*/ 74 h 203"/>
                      <a:gd name="T8" fmla="*/ 202 w 212"/>
                      <a:gd name="T9" fmla="*/ 80 h 203"/>
                      <a:gd name="T10" fmla="*/ 211 w 212"/>
                      <a:gd name="T11" fmla="*/ 80 h 203"/>
                      <a:gd name="T12" fmla="*/ 211 w 212"/>
                      <a:gd name="T13" fmla="*/ 121 h 203"/>
                      <a:gd name="T14" fmla="*/ 202 w 212"/>
                      <a:gd name="T15" fmla="*/ 130 h 203"/>
                      <a:gd name="T16" fmla="*/ 162 w 212"/>
                      <a:gd name="T17" fmla="*/ 137 h 203"/>
                      <a:gd name="T18" fmla="*/ 146 w 212"/>
                      <a:gd name="T19" fmla="*/ 137 h 203"/>
                      <a:gd name="T20" fmla="*/ 130 w 212"/>
                      <a:gd name="T21" fmla="*/ 155 h 203"/>
                      <a:gd name="T22" fmla="*/ 113 w 212"/>
                      <a:gd name="T23" fmla="*/ 162 h 203"/>
                      <a:gd name="T24" fmla="*/ 96 w 212"/>
                      <a:gd name="T25" fmla="*/ 187 h 203"/>
                      <a:gd name="T26" fmla="*/ 90 w 212"/>
                      <a:gd name="T27" fmla="*/ 195 h 203"/>
                      <a:gd name="T28" fmla="*/ 81 w 212"/>
                      <a:gd name="T29" fmla="*/ 202 h 203"/>
                      <a:gd name="T30" fmla="*/ 72 w 212"/>
                      <a:gd name="T31" fmla="*/ 195 h 203"/>
                      <a:gd name="T32" fmla="*/ 65 w 212"/>
                      <a:gd name="T33" fmla="*/ 202 h 203"/>
                      <a:gd name="T34" fmla="*/ 56 w 212"/>
                      <a:gd name="T35" fmla="*/ 202 h 203"/>
                      <a:gd name="T36" fmla="*/ 41 w 212"/>
                      <a:gd name="T37" fmla="*/ 170 h 203"/>
                      <a:gd name="T38" fmla="*/ 23 w 212"/>
                      <a:gd name="T39" fmla="*/ 177 h 203"/>
                      <a:gd name="T40" fmla="*/ 7 w 212"/>
                      <a:gd name="T41" fmla="*/ 177 h 203"/>
                      <a:gd name="T42" fmla="*/ 16 w 212"/>
                      <a:gd name="T43" fmla="*/ 170 h 203"/>
                      <a:gd name="T44" fmla="*/ 0 w 212"/>
                      <a:gd name="T45" fmla="*/ 137 h 203"/>
                      <a:gd name="T46" fmla="*/ 16 w 212"/>
                      <a:gd name="T47" fmla="*/ 130 h 203"/>
                      <a:gd name="T48" fmla="*/ 23 w 212"/>
                      <a:gd name="T49" fmla="*/ 137 h 203"/>
                      <a:gd name="T50" fmla="*/ 31 w 212"/>
                      <a:gd name="T51" fmla="*/ 130 h 203"/>
                      <a:gd name="T52" fmla="*/ 90 w 212"/>
                      <a:gd name="T53" fmla="*/ 130 h 203"/>
                      <a:gd name="T54" fmla="*/ 72 w 212"/>
                      <a:gd name="T55" fmla="*/ 0 h 203"/>
                      <a:gd name="T56" fmla="*/ 96 w 212"/>
                      <a:gd name="T57"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2" h="203">
                        <a:moveTo>
                          <a:pt x="96" y="0"/>
                        </a:moveTo>
                        <a:lnTo>
                          <a:pt x="170" y="56"/>
                        </a:lnTo>
                        <a:lnTo>
                          <a:pt x="178" y="65"/>
                        </a:lnTo>
                        <a:lnTo>
                          <a:pt x="193" y="74"/>
                        </a:lnTo>
                        <a:lnTo>
                          <a:pt x="202" y="80"/>
                        </a:lnTo>
                        <a:lnTo>
                          <a:pt x="211" y="80"/>
                        </a:lnTo>
                        <a:lnTo>
                          <a:pt x="211" y="121"/>
                        </a:lnTo>
                        <a:lnTo>
                          <a:pt x="202" y="130"/>
                        </a:lnTo>
                        <a:lnTo>
                          <a:pt x="162" y="137"/>
                        </a:lnTo>
                        <a:lnTo>
                          <a:pt x="146" y="137"/>
                        </a:lnTo>
                        <a:lnTo>
                          <a:pt x="130" y="155"/>
                        </a:lnTo>
                        <a:lnTo>
                          <a:pt x="113" y="162"/>
                        </a:lnTo>
                        <a:lnTo>
                          <a:pt x="96" y="187"/>
                        </a:lnTo>
                        <a:lnTo>
                          <a:pt x="90" y="195"/>
                        </a:lnTo>
                        <a:lnTo>
                          <a:pt x="81" y="202"/>
                        </a:lnTo>
                        <a:lnTo>
                          <a:pt x="72" y="195"/>
                        </a:lnTo>
                        <a:lnTo>
                          <a:pt x="65" y="202"/>
                        </a:lnTo>
                        <a:lnTo>
                          <a:pt x="56" y="202"/>
                        </a:lnTo>
                        <a:lnTo>
                          <a:pt x="41" y="170"/>
                        </a:lnTo>
                        <a:lnTo>
                          <a:pt x="23" y="177"/>
                        </a:lnTo>
                        <a:lnTo>
                          <a:pt x="7" y="177"/>
                        </a:lnTo>
                        <a:lnTo>
                          <a:pt x="16" y="170"/>
                        </a:lnTo>
                        <a:lnTo>
                          <a:pt x="0" y="137"/>
                        </a:lnTo>
                        <a:lnTo>
                          <a:pt x="16" y="130"/>
                        </a:lnTo>
                        <a:lnTo>
                          <a:pt x="23" y="137"/>
                        </a:lnTo>
                        <a:lnTo>
                          <a:pt x="31" y="130"/>
                        </a:lnTo>
                        <a:lnTo>
                          <a:pt x="90" y="130"/>
                        </a:lnTo>
                        <a:lnTo>
                          <a:pt x="72" y="0"/>
                        </a:lnTo>
                        <a:lnTo>
                          <a:pt x="96" y="0"/>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32" name="Freeform 20"/>
                  <p:cNvSpPr>
                    <a:spLocks/>
                  </p:cNvSpPr>
                  <p:nvPr/>
                </p:nvSpPr>
                <p:spPr bwMode="gray">
                  <a:xfrm>
                    <a:off x="4646437" y="4838067"/>
                    <a:ext cx="127430" cy="124142"/>
                  </a:xfrm>
                  <a:custGeom>
                    <a:avLst/>
                    <a:gdLst>
                      <a:gd name="T0" fmla="*/ 73 w 83"/>
                      <a:gd name="T1" fmla="*/ 72 h 82"/>
                      <a:gd name="T2" fmla="*/ 73 w 83"/>
                      <a:gd name="T3" fmla="*/ 47 h 82"/>
                      <a:gd name="T4" fmla="*/ 82 w 83"/>
                      <a:gd name="T5" fmla="*/ 32 h 82"/>
                      <a:gd name="T6" fmla="*/ 73 w 83"/>
                      <a:gd name="T7" fmla="*/ 16 h 82"/>
                      <a:gd name="T8" fmla="*/ 65 w 83"/>
                      <a:gd name="T9" fmla="*/ 7 h 82"/>
                      <a:gd name="T10" fmla="*/ 48 w 83"/>
                      <a:gd name="T11" fmla="*/ 7 h 82"/>
                      <a:gd name="T12" fmla="*/ 42 w 83"/>
                      <a:gd name="T13" fmla="*/ 0 h 82"/>
                      <a:gd name="T14" fmla="*/ 33 w 83"/>
                      <a:gd name="T15" fmla="*/ 7 h 82"/>
                      <a:gd name="T16" fmla="*/ 24 w 83"/>
                      <a:gd name="T17" fmla="*/ 0 h 82"/>
                      <a:gd name="T18" fmla="*/ 17 w 83"/>
                      <a:gd name="T19" fmla="*/ 7 h 82"/>
                      <a:gd name="T20" fmla="*/ 8 w 83"/>
                      <a:gd name="T21" fmla="*/ 7 h 82"/>
                      <a:gd name="T22" fmla="*/ 8 w 83"/>
                      <a:gd name="T23" fmla="*/ 16 h 82"/>
                      <a:gd name="T24" fmla="*/ 8 w 83"/>
                      <a:gd name="T25" fmla="*/ 23 h 82"/>
                      <a:gd name="T26" fmla="*/ 8 w 83"/>
                      <a:gd name="T27" fmla="*/ 32 h 82"/>
                      <a:gd name="T28" fmla="*/ 8 w 83"/>
                      <a:gd name="T29" fmla="*/ 41 h 82"/>
                      <a:gd name="T30" fmla="*/ 0 w 83"/>
                      <a:gd name="T31" fmla="*/ 41 h 82"/>
                      <a:gd name="T32" fmla="*/ 0 w 83"/>
                      <a:gd name="T33" fmla="*/ 56 h 82"/>
                      <a:gd name="T34" fmla="*/ 17 w 83"/>
                      <a:gd name="T35" fmla="*/ 65 h 82"/>
                      <a:gd name="T36" fmla="*/ 17 w 83"/>
                      <a:gd name="T37" fmla="*/ 81 h 82"/>
                      <a:gd name="T38" fmla="*/ 33 w 83"/>
                      <a:gd name="T39" fmla="*/ 72 h 82"/>
                      <a:gd name="T40" fmla="*/ 57 w 83"/>
                      <a:gd name="T41" fmla="*/ 72 h 82"/>
                      <a:gd name="T42" fmla="*/ 73 w 83"/>
                      <a:gd name="T43" fmla="*/ 7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82">
                        <a:moveTo>
                          <a:pt x="73" y="72"/>
                        </a:moveTo>
                        <a:lnTo>
                          <a:pt x="73" y="47"/>
                        </a:lnTo>
                        <a:lnTo>
                          <a:pt x="82" y="32"/>
                        </a:lnTo>
                        <a:lnTo>
                          <a:pt x="73" y="16"/>
                        </a:lnTo>
                        <a:lnTo>
                          <a:pt x="65" y="7"/>
                        </a:lnTo>
                        <a:lnTo>
                          <a:pt x="48" y="7"/>
                        </a:lnTo>
                        <a:lnTo>
                          <a:pt x="42" y="0"/>
                        </a:lnTo>
                        <a:lnTo>
                          <a:pt x="33" y="7"/>
                        </a:lnTo>
                        <a:lnTo>
                          <a:pt x="24" y="0"/>
                        </a:lnTo>
                        <a:lnTo>
                          <a:pt x="17" y="7"/>
                        </a:lnTo>
                        <a:lnTo>
                          <a:pt x="8" y="7"/>
                        </a:lnTo>
                        <a:lnTo>
                          <a:pt x="8" y="16"/>
                        </a:lnTo>
                        <a:lnTo>
                          <a:pt x="8" y="23"/>
                        </a:lnTo>
                        <a:lnTo>
                          <a:pt x="8" y="32"/>
                        </a:lnTo>
                        <a:lnTo>
                          <a:pt x="8" y="41"/>
                        </a:lnTo>
                        <a:lnTo>
                          <a:pt x="0" y="41"/>
                        </a:lnTo>
                        <a:lnTo>
                          <a:pt x="0" y="56"/>
                        </a:lnTo>
                        <a:lnTo>
                          <a:pt x="17" y="65"/>
                        </a:lnTo>
                        <a:lnTo>
                          <a:pt x="17" y="81"/>
                        </a:lnTo>
                        <a:lnTo>
                          <a:pt x="33" y="72"/>
                        </a:lnTo>
                        <a:lnTo>
                          <a:pt x="57" y="72"/>
                        </a:lnTo>
                        <a:lnTo>
                          <a:pt x="73" y="72"/>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33" name="Freeform 21"/>
                  <p:cNvSpPr>
                    <a:spLocks/>
                  </p:cNvSpPr>
                  <p:nvPr/>
                </p:nvSpPr>
                <p:spPr bwMode="gray">
                  <a:xfrm>
                    <a:off x="4758420" y="4826666"/>
                    <a:ext cx="77230" cy="122876"/>
                  </a:xfrm>
                  <a:custGeom>
                    <a:avLst/>
                    <a:gdLst>
                      <a:gd name="T0" fmla="*/ 0 w 50"/>
                      <a:gd name="T1" fmla="*/ 24 h 81"/>
                      <a:gd name="T2" fmla="*/ 0 w 50"/>
                      <a:gd name="T3" fmla="*/ 8 h 81"/>
                      <a:gd name="T4" fmla="*/ 0 w 50"/>
                      <a:gd name="T5" fmla="*/ 0 h 81"/>
                      <a:gd name="T6" fmla="*/ 32 w 50"/>
                      <a:gd name="T7" fmla="*/ 0 h 81"/>
                      <a:gd name="T8" fmla="*/ 41 w 50"/>
                      <a:gd name="T9" fmla="*/ 31 h 81"/>
                      <a:gd name="T10" fmla="*/ 49 w 50"/>
                      <a:gd name="T11" fmla="*/ 55 h 81"/>
                      <a:gd name="T12" fmla="*/ 49 w 50"/>
                      <a:gd name="T13" fmla="*/ 64 h 81"/>
                      <a:gd name="T14" fmla="*/ 9 w 50"/>
                      <a:gd name="T15" fmla="*/ 80 h 81"/>
                      <a:gd name="T16" fmla="*/ 0 w 50"/>
                      <a:gd name="T17" fmla="*/ 80 h 81"/>
                      <a:gd name="T18" fmla="*/ 0 w 50"/>
                      <a:gd name="T19" fmla="*/ 55 h 81"/>
                      <a:gd name="T20" fmla="*/ 9 w 50"/>
                      <a:gd name="T21" fmla="*/ 40 h 81"/>
                      <a:gd name="T22" fmla="*/ 0 w 50"/>
                      <a:gd name="T23" fmla="*/ 2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81">
                        <a:moveTo>
                          <a:pt x="0" y="24"/>
                        </a:moveTo>
                        <a:lnTo>
                          <a:pt x="0" y="8"/>
                        </a:lnTo>
                        <a:lnTo>
                          <a:pt x="0" y="0"/>
                        </a:lnTo>
                        <a:lnTo>
                          <a:pt x="32" y="0"/>
                        </a:lnTo>
                        <a:lnTo>
                          <a:pt x="41" y="31"/>
                        </a:lnTo>
                        <a:lnTo>
                          <a:pt x="49" y="55"/>
                        </a:lnTo>
                        <a:lnTo>
                          <a:pt x="49" y="64"/>
                        </a:lnTo>
                        <a:lnTo>
                          <a:pt x="9" y="80"/>
                        </a:lnTo>
                        <a:lnTo>
                          <a:pt x="0" y="80"/>
                        </a:lnTo>
                        <a:lnTo>
                          <a:pt x="0" y="55"/>
                        </a:lnTo>
                        <a:lnTo>
                          <a:pt x="9" y="40"/>
                        </a:lnTo>
                        <a:lnTo>
                          <a:pt x="0" y="24"/>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34" name="Freeform 22"/>
                  <p:cNvSpPr>
                    <a:spLocks/>
                  </p:cNvSpPr>
                  <p:nvPr/>
                </p:nvSpPr>
                <p:spPr bwMode="gray">
                  <a:xfrm>
                    <a:off x="4983676" y="4998946"/>
                    <a:ext cx="113271" cy="122876"/>
                  </a:xfrm>
                  <a:custGeom>
                    <a:avLst/>
                    <a:gdLst>
                      <a:gd name="T0" fmla="*/ 16 w 74"/>
                      <a:gd name="T1" fmla="*/ 15 h 81"/>
                      <a:gd name="T2" fmla="*/ 32 w 74"/>
                      <a:gd name="T3" fmla="*/ 15 h 81"/>
                      <a:gd name="T4" fmla="*/ 32 w 74"/>
                      <a:gd name="T5" fmla="*/ 0 h 81"/>
                      <a:gd name="T6" fmla="*/ 57 w 74"/>
                      <a:gd name="T7" fmla="*/ 0 h 81"/>
                      <a:gd name="T8" fmla="*/ 57 w 74"/>
                      <a:gd name="T9" fmla="*/ 15 h 81"/>
                      <a:gd name="T10" fmla="*/ 65 w 74"/>
                      <a:gd name="T11" fmla="*/ 6 h 81"/>
                      <a:gd name="T12" fmla="*/ 73 w 74"/>
                      <a:gd name="T13" fmla="*/ 15 h 81"/>
                      <a:gd name="T14" fmla="*/ 73 w 74"/>
                      <a:gd name="T15" fmla="*/ 23 h 81"/>
                      <a:gd name="T16" fmla="*/ 73 w 74"/>
                      <a:gd name="T17" fmla="*/ 56 h 81"/>
                      <a:gd name="T18" fmla="*/ 50 w 74"/>
                      <a:gd name="T19" fmla="*/ 56 h 81"/>
                      <a:gd name="T20" fmla="*/ 41 w 74"/>
                      <a:gd name="T21" fmla="*/ 63 h 81"/>
                      <a:gd name="T22" fmla="*/ 41 w 74"/>
                      <a:gd name="T23" fmla="*/ 72 h 81"/>
                      <a:gd name="T24" fmla="*/ 32 w 74"/>
                      <a:gd name="T25" fmla="*/ 72 h 81"/>
                      <a:gd name="T26" fmla="*/ 32 w 74"/>
                      <a:gd name="T27" fmla="*/ 80 h 81"/>
                      <a:gd name="T28" fmla="*/ 16 w 74"/>
                      <a:gd name="T29" fmla="*/ 63 h 81"/>
                      <a:gd name="T30" fmla="*/ 0 w 74"/>
                      <a:gd name="T31" fmla="*/ 40 h 81"/>
                      <a:gd name="T32" fmla="*/ 10 w 74"/>
                      <a:gd name="T33" fmla="*/ 31 h 81"/>
                      <a:gd name="T34" fmla="*/ 10 w 74"/>
                      <a:gd name="T35" fmla="*/ 23 h 81"/>
                      <a:gd name="T36" fmla="*/ 16 w 74"/>
                      <a:gd name="T37" fmla="*/ 1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81">
                        <a:moveTo>
                          <a:pt x="16" y="15"/>
                        </a:moveTo>
                        <a:lnTo>
                          <a:pt x="32" y="15"/>
                        </a:lnTo>
                        <a:lnTo>
                          <a:pt x="32" y="0"/>
                        </a:lnTo>
                        <a:lnTo>
                          <a:pt x="57" y="0"/>
                        </a:lnTo>
                        <a:lnTo>
                          <a:pt x="57" y="15"/>
                        </a:lnTo>
                        <a:lnTo>
                          <a:pt x="65" y="6"/>
                        </a:lnTo>
                        <a:lnTo>
                          <a:pt x="73" y="15"/>
                        </a:lnTo>
                        <a:lnTo>
                          <a:pt x="73" y="23"/>
                        </a:lnTo>
                        <a:lnTo>
                          <a:pt x="73" y="56"/>
                        </a:lnTo>
                        <a:lnTo>
                          <a:pt x="50" y="56"/>
                        </a:lnTo>
                        <a:lnTo>
                          <a:pt x="41" y="63"/>
                        </a:lnTo>
                        <a:lnTo>
                          <a:pt x="41" y="72"/>
                        </a:lnTo>
                        <a:lnTo>
                          <a:pt x="32" y="72"/>
                        </a:lnTo>
                        <a:lnTo>
                          <a:pt x="32" y="80"/>
                        </a:lnTo>
                        <a:lnTo>
                          <a:pt x="16" y="63"/>
                        </a:lnTo>
                        <a:lnTo>
                          <a:pt x="0" y="40"/>
                        </a:lnTo>
                        <a:lnTo>
                          <a:pt x="10" y="31"/>
                        </a:lnTo>
                        <a:lnTo>
                          <a:pt x="10" y="23"/>
                        </a:lnTo>
                        <a:lnTo>
                          <a:pt x="16" y="15"/>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35" name="Freeform 23"/>
                  <p:cNvSpPr>
                    <a:spLocks/>
                  </p:cNvSpPr>
                  <p:nvPr/>
                </p:nvSpPr>
                <p:spPr bwMode="gray">
                  <a:xfrm>
                    <a:off x="4983676" y="4788663"/>
                    <a:ext cx="150599" cy="220416"/>
                  </a:xfrm>
                  <a:custGeom>
                    <a:avLst/>
                    <a:gdLst>
                      <a:gd name="T0" fmla="*/ 0 w 98"/>
                      <a:gd name="T1" fmla="*/ 105 h 146"/>
                      <a:gd name="T2" fmla="*/ 16 w 98"/>
                      <a:gd name="T3" fmla="*/ 80 h 146"/>
                      <a:gd name="T4" fmla="*/ 25 w 98"/>
                      <a:gd name="T5" fmla="*/ 80 h 146"/>
                      <a:gd name="T6" fmla="*/ 32 w 98"/>
                      <a:gd name="T7" fmla="*/ 89 h 146"/>
                      <a:gd name="T8" fmla="*/ 41 w 98"/>
                      <a:gd name="T9" fmla="*/ 80 h 146"/>
                      <a:gd name="T10" fmla="*/ 57 w 98"/>
                      <a:gd name="T11" fmla="*/ 56 h 146"/>
                      <a:gd name="T12" fmla="*/ 65 w 98"/>
                      <a:gd name="T13" fmla="*/ 33 h 146"/>
                      <a:gd name="T14" fmla="*/ 73 w 98"/>
                      <a:gd name="T15" fmla="*/ 15 h 146"/>
                      <a:gd name="T16" fmla="*/ 73 w 98"/>
                      <a:gd name="T17" fmla="*/ 8 h 146"/>
                      <a:gd name="T18" fmla="*/ 73 w 98"/>
                      <a:gd name="T19" fmla="*/ 0 h 146"/>
                      <a:gd name="T20" fmla="*/ 73 w 98"/>
                      <a:gd name="T21" fmla="*/ 8 h 146"/>
                      <a:gd name="T22" fmla="*/ 90 w 98"/>
                      <a:gd name="T23" fmla="*/ 40 h 146"/>
                      <a:gd name="T24" fmla="*/ 73 w 98"/>
                      <a:gd name="T25" fmla="*/ 40 h 146"/>
                      <a:gd name="T26" fmla="*/ 73 w 98"/>
                      <a:gd name="T27" fmla="*/ 49 h 146"/>
                      <a:gd name="T28" fmla="*/ 82 w 98"/>
                      <a:gd name="T29" fmla="*/ 56 h 146"/>
                      <a:gd name="T30" fmla="*/ 90 w 98"/>
                      <a:gd name="T31" fmla="*/ 74 h 146"/>
                      <a:gd name="T32" fmla="*/ 73 w 98"/>
                      <a:gd name="T33" fmla="*/ 98 h 146"/>
                      <a:gd name="T34" fmla="*/ 82 w 98"/>
                      <a:gd name="T35" fmla="*/ 105 h 146"/>
                      <a:gd name="T36" fmla="*/ 97 w 98"/>
                      <a:gd name="T37" fmla="*/ 130 h 146"/>
                      <a:gd name="T38" fmla="*/ 97 w 98"/>
                      <a:gd name="T39" fmla="*/ 145 h 146"/>
                      <a:gd name="T40" fmla="*/ 57 w 98"/>
                      <a:gd name="T41" fmla="*/ 139 h 146"/>
                      <a:gd name="T42" fmla="*/ 32 w 98"/>
                      <a:gd name="T43" fmla="*/ 139 h 146"/>
                      <a:gd name="T44" fmla="*/ 16 w 98"/>
                      <a:gd name="T45" fmla="*/ 139 h 146"/>
                      <a:gd name="T46" fmla="*/ 16 w 98"/>
                      <a:gd name="T47" fmla="*/ 130 h 146"/>
                      <a:gd name="T48" fmla="*/ 10 w 98"/>
                      <a:gd name="T49" fmla="*/ 121 h 146"/>
                      <a:gd name="T50" fmla="*/ 0 w 98"/>
                      <a:gd name="T51" fmla="*/ 114 h 146"/>
                      <a:gd name="T52" fmla="*/ 0 w 98"/>
                      <a:gd name="T53" fmla="*/ 10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146">
                        <a:moveTo>
                          <a:pt x="0" y="105"/>
                        </a:moveTo>
                        <a:lnTo>
                          <a:pt x="16" y="80"/>
                        </a:lnTo>
                        <a:lnTo>
                          <a:pt x="25" y="80"/>
                        </a:lnTo>
                        <a:lnTo>
                          <a:pt x="32" y="89"/>
                        </a:lnTo>
                        <a:lnTo>
                          <a:pt x="41" y="80"/>
                        </a:lnTo>
                        <a:lnTo>
                          <a:pt x="57" y="56"/>
                        </a:lnTo>
                        <a:lnTo>
                          <a:pt x="65" y="33"/>
                        </a:lnTo>
                        <a:lnTo>
                          <a:pt x="73" y="15"/>
                        </a:lnTo>
                        <a:lnTo>
                          <a:pt x="73" y="8"/>
                        </a:lnTo>
                        <a:lnTo>
                          <a:pt x="73" y="0"/>
                        </a:lnTo>
                        <a:lnTo>
                          <a:pt x="73" y="8"/>
                        </a:lnTo>
                        <a:lnTo>
                          <a:pt x="90" y="40"/>
                        </a:lnTo>
                        <a:lnTo>
                          <a:pt x="73" y="40"/>
                        </a:lnTo>
                        <a:lnTo>
                          <a:pt x="73" y="49"/>
                        </a:lnTo>
                        <a:lnTo>
                          <a:pt x="82" y="56"/>
                        </a:lnTo>
                        <a:lnTo>
                          <a:pt x="90" y="74"/>
                        </a:lnTo>
                        <a:lnTo>
                          <a:pt x="73" y="98"/>
                        </a:lnTo>
                        <a:lnTo>
                          <a:pt x="82" y="105"/>
                        </a:lnTo>
                        <a:lnTo>
                          <a:pt x="97" y="130"/>
                        </a:lnTo>
                        <a:lnTo>
                          <a:pt x="97" y="145"/>
                        </a:lnTo>
                        <a:lnTo>
                          <a:pt x="57" y="139"/>
                        </a:lnTo>
                        <a:lnTo>
                          <a:pt x="32" y="139"/>
                        </a:lnTo>
                        <a:lnTo>
                          <a:pt x="16" y="139"/>
                        </a:lnTo>
                        <a:lnTo>
                          <a:pt x="16" y="130"/>
                        </a:lnTo>
                        <a:lnTo>
                          <a:pt x="10" y="121"/>
                        </a:lnTo>
                        <a:lnTo>
                          <a:pt x="0" y="114"/>
                        </a:lnTo>
                        <a:lnTo>
                          <a:pt x="0" y="105"/>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36" name="Freeform 24"/>
                  <p:cNvSpPr>
                    <a:spLocks/>
                  </p:cNvSpPr>
                  <p:nvPr/>
                </p:nvSpPr>
                <p:spPr bwMode="gray">
                  <a:xfrm>
                    <a:off x="4869117" y="4778529"/>
                    <a:ext cx="227830" cy="183680"/>
                  </a:xfrm>
                  <a:custGeom>
                    <a:avLst/>
                    <a:gdLst>
                      <a:gd name="T0" fmla="*/ 74 w 148"/>
                      <a:gd name="T1" fmla="*/ 112 h 122"/>
                      <a:gd name="T2" fmla="*/ 90 w 148"/>
                      <a:gd name="T3" fmla="*/ 87 h 122"/>
                      <a:gd name="T4" fmla="*/ 99 w 148"/>
                      <a:gd name="T5" fmla="*/ 87 h 122"/>
                      <a:gd name="T6" fmla="*/ 106 w 148"/>
                      <a:gd name="T7" fmla="*/ 96 h 122"/>
                      <a:gd name="T8" fmla="*/ 115 w 148"/>
                      <a:gd name="T9" fmla="*/ 87 h 122"/>
                      <a:gd name="T10" fmla="*/ 131 w 148"/>
                      <a:gd name="T11" fmla="*/ 63 h 122"/>
                      <a:gd name="T12" fmla="*/ 139 w 148"/>
                      <a:gd name="T13" fmla="*/ 40 h 122"/>
                      <a:gd name="T14" fmla="*/ 147 w 148"/>
                      <a:gd name="T15" fmla="*/ 22 h 122"/>
                      <a:gd name="T16" fmla="*/ 147 w 148"/>
                      <a:gd name="T17" fmla="*/ 15 h 122"/>
                      <a:gd name="T18" fmla="*/ 147 w 148"/>
                      <a:gd name="T19" fmla="*/ 7 h 122"/>
                      <a:gd name="T20" fmla="*/ 139 w 148"/>
                      <a:gd name="T21" fmla="*/ 0 h 122"/>
                      <a:gd name="T22" fmla="*/ 131 w 148"/>
                      <a:gd name="T23" fmla="*/ 0 h 122"/>
                      <a:gd name="T24" fmla="*/ 124 w 148"/>
                      <a:gd name="T25" fmla="*/ 7 h 122"/>
                      <a:gd name="T26" fmla="*/ 99 w 148"/>
                      <a:gd name="T27" fmla="*/ 7 h 122"/>
                      <a:gd name="T28" fmla="*/ 84 w 148"/>
                      <a:gd name="T29" fmla="*/ 15 h 122"/>
                      <a:gd name="T30" fmla="*/ 65 w 148"/>
                      <a:gd name="T31" fmla="*/ 7 h 122"/>
                      <a:gd name="T32" fmla="*/ 59 w 148"/>
                      <a:gd name="T33" fmla="*/ 7 h 122"/>
                      <a:gd name="T34" fmla="*/ 34 w 148"/>
                      <a:gd name="T35" fmla="*/ 0 h 122"/>
                      <a:gd name="T36" fmla="*/ 25 w 148"/>
                      <a:gd name="T37" fmla="*/ 0 h 122"/>
                      <a:gd name="T38" fmla="*/ 9 w 148"/>
                      <a:gd name="T39" fmla="*/ 15 h 122"/>
                      <a:gd name="T40" fmla="*/ 9 w 148"/>
                      <a:gd name="T41" fmla="*/ 22 h 122"/>
                      <a:gd name="T42" fmla="*/ 9 w 148"/>
                      <a:gd name="T43" fmla="*/ 40 h 122"/>
                      <a:gd name="T44" fmla="*/ 0 w 148"/>
                      <a:gd name="T45" fmla="*/ 72 h 122"/>
                      <a:gd name="T46" fmla="*/ 0 w 148"/>
                      <a:gd name="T47" fmla="*/ 96 h 122"/>
                      <a:gd name="T48" fmla="*/ 25 w 148"/>
                      <a:gd name="T49" fmla="*/ 96 h 122"/>
                      <a:gd name="T50" fmla="*/ 25 w 148"/>
                      <a:gd name="T51" fmla="*/ 105 h 122"/>
                      <a:gd name="T52" fmla="*/ 34 w 148"/>
                      <a:gd name="T53" fmla="*/ 121 h 122"/>
                      <a:gd name="T54" fmla="*/ 42 w 148"/>
                      <a:gd name="T55" fmla="*/ 121 h 122"/>
                      <a:gd name="T56" fmla="*/ 74 w 148"/>
                      <a:gd name="T57" fmla="*/ 121 h 122"/>
                      <a:gd name="T58" fmla="*/ 74 w 148"/>
                      <a:gd name="T59"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8" h="122">
                        <a:moveTo>
                          <a:pt x="74" y="112"/>
                        </a:moveTo>
                        <a:lnTo>
                          <a:pt x="90" y="87"/>
                        </a:lnTo>
                        <a:lnTo>
                          <a:pt x="99" y="87"/>
                        </a:lnTo>
                        <a:lnTo>
                          <a:pt x="106" y="96"/>
                        </a:lnTo>
                        <a:lnTo>
                          <a:pt x="115" y="87"/>
                        </a:lnTo>
                        <a:lnTo>
                          <a:pt x="131" y="63"/>
                        </a:lnTo>
                        <a:lnTo>
                          <a:pt x="139" y="40"/>
                        </a:lnTo>
                        <a:lnTo>
                          <a:pt x="147" y="22"/>
                        </a:lnTo>
                        <a:lnTo>
                          <a:pt x="147" y="15"/>
                        </a:lnTo>
                        <a:lnTo>
                          <a:pt x="147" y="7"/>
                        </a:lnTo>
                        <a:lnTo>
                          <a:pt x="139" y="0"/>
                        </a:lnTo>
                        <a:lnTo>
                          <a:pt x="131" y="0"/>
                        </a:lnTo>
                        <a:lnTo>
                          <a:pt x="124" y="7"/>
                        </a:lnTo>
                        <a:lnTo>
                          <a:pt x="99" y="7"/>
                        </a:lnTo>
                        <a:lnTo>
                          <a:pt x="84" y="15"/>
                        </a:lnTo>
                        <a:lnTo>
                          <a:pt x="65" y="7"/>
                        </a:lnTo>
                        <a:lnTo>
                          <a:pt x="59" y="7"/>
                        </a:lnTo>
                        <a:lnTo>
                          <a:pt x="34" y="0"/>
                        </a:lnTo>
                        <a:lnTo>
                          <a:pt x="25" y="0"/>
                        </a:lnTo>
                        <a:lnTo>
                          <a:pt x="9" y="15"/>
                        </a:lnTo>
                        <a:lnTo>
                          <a:pt x="9" y="22"/>
                        </a:lnTo>
                        <a:lnTo>
                          <a:pt x="9" y="40"/>
                        </a:lnTo>
                        <a:lnTo>
                          <a:pt x="0" y="72"/>
                        </a:lnTo>
                        <a:lnTo>
                          <a:pt x="0" y="96"/>
                        </a:lnTo>
                        <a:lnTo>
                          <a:pt x="25" y="96"/>
                        </a:lnTo>
                        <a:lnTo>
                          <a:pt x="25" y="105"/>
                        </a:lnTo>
                        <a:lnTo>
                          <a:pt x="34" y="121"/>
                        </a:lnTo>
                        <a:lnTo>
                          <a:pt x="42" y="121"/>
                        </a:lnTo>
                        <a:lnTo>
                          <a:pt x="74" y="121"/>
                        </a:lnTo>
                        <a:lnTo>
                          <a:pt x="74" y="112"/>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37" name="Freeform 25"/>
                  <p:cNvSpPr>
                    <a:spLocks/>
                  </p:cNvSpPr>
                  <p:nvPr/>
                </p:nvSpPr>
                <p:spPr bwMode="gray">
                  <a:xfrm>
                    <a:off x="4821492" y="4580915"/>
                    <a:ext cx="312784" cy="231816"/>
                  </a:xfrm>
                  <a:custGeom>
                    <a:avLst/>
                    <a:gdLst>
                      <a:gd name="T0" fmla="*/ 170 w 203"/>
                      <a:gd name="T1" fmla="*/ 130 h 153"/>
                      <a:gd name="T2" fmla="*/ 170 w 203"/>
                      <a:gd name="T3" fmla="*/ 120 h 153"/>
                      <a:gd name="T4" fmla="*/ 195 w 203"/>
                      <a:gd name="T5" fmla="*/ 89 h 153"/>
                      <a:gd name="T6" fmla="*/ 202 w 203"/>
                      <a:gd name="T7" fmla="*/ 40 h 153"/>
                      <a:gd name="T8" fmla="*/ 187 w 203"/>
                      <a:gd name="T9" fmla="*/ 24 h 153"/>
                      <a:gd name="T10" fmla="*/ 187 w 203"/>
                      <a:gd name="T11" fmla="*/ 8 h 153"/>
                      <a:gd name="T12" fmla="*/ 178 w 203"/>
                      <a:gd name="T13" fmla="*/ 0 h 153"/>
                      <a:gd name="T14" fmla="*/ 146 w 203"/>
                      <a:gd name="T15" fmla="*/ 0 h 153"/>
                      <a:gd name="T16" fmla="*/ 65 w 203"/>
                      <a:gd name="T17" fmla="*/ 55 h 153"/>
                      <a:gd name="T18" fmla="*/ 49 w 203"/>
                      <a:gd name="T19" fmla="*/ 55 h 153"/>
                      <a:gd name="T20" fmla="*/ 49 w 203"/>
                      <a:gd name="T21" fmla="*/ 96 h 153"/>
                      <a:gd name="T22" fmla="*/ 40 w 203"/>
                      <a:gd name="T23" fmla="*/ 105 h 153"/>
                      <a:gd name="T24" fmla="*/ 0 w 203"/>
                      <a:gd name="T25" fmla="*/ 112 h 153"/>
                      <a:gd name="T26" fmla="*/ 0 w 203"/>
                      <a:gd name="T27" fmla="*/ 130 h 153"/>
                      <a:gd name="T28" fmla="*/ 16 w 203"/>
                      <a:gd name="T29" fmla="*/ 145 h 153"/>
                      <a:gd name="T30" fmla="*/ 25 w 203"/>
                      <a:gd name="T31" fmla="*/ 145 h 153"/>
                      <a:gd name="T32" fmla="*/ 25 w 203"/>
                      <a:gd name="T33" fmla="*/ 152 h 153"/>
                      <a:gd name="T34" fmla="*/ 25 w 203"/>
                      <a:gd name="T35" fmla="*/ 145 h 153"/>
                      <a:gd name="T36" fmla="*/ 31 w 203"/>
                      <a:gd name="T37" fmla="*/ 145 h 153"/>
                      <a:gd name="T38" fmla="*/ 40 w 203"/>
                      <a:gd name="T39" fmla="*/ 152 h 153"/>
                      <a:gd name="T40" fmla="*/ 40 w 203"/>
                      <a:gd name="T41" fmla="*/ 145 h 153"/>
                      <a:gd name="T42" fmla="*/ 56 w 203"/>
                      <a:gd name="T43" fmla="*/ 130 h 153"/>
                      <a:gd name="T44" fmla="*/ 65 w 203"/>
                      <a:gd name="T45" fmla="*/ 130 h 153"/>
                      <a:gd name="T46" fmla="*/ 90 w 203"/>
                      <a:gd name="T47" fmla="*/ 137 h 153"/>
                      <a:gd name="T48" fmla="*/ 96 w 203"/>
                      <a:gd name="T49" fmla="*/ 137 h 153"/>
                      <a:gd name="T50" fmla="*/ 115 w 203"/>
                      <a:gd name="T51" fmla="*/ 145 h 153"/>
                      <a:gd name="T52" fmla="*/ 130 w 203"/>
                      <a:gd name="T53" fmla="*/ 137 h 153"/>
                      <a:gd name="T54" fmla="*/ 155 w 203"/>
                      <a:gd name="T55" fmla="*/ 137 h 153"/>
                      <a:gd name="T56" fmla="*/ 162 w 203"/>
                      <a:gd name="T57" fmla="*/ 130 h 153"/>
                      <a:gd name="T58" fmla="*/ 170 w 203"/>
                      <a:gd name="T59" fmla="*/ 13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3" h="153">
                        <a:moveTo>
                          <a:pt x="170" y="130"/>
                        </a:moveTo>
                        <a:lnTo>
                          <a:pt x="170" y="120"/>
                        </a:lnTo>
                        <a:lnTo>
                          <a:pt x="195" y="89"/>
                        </a:lnTo>
                        <a:lnTo>
                          <a:pt x="202" y="40"/>
                        </a:lnTo>
                        <a:lnTo>
                          <a:pt x="187" y="24"/>
                        </a:lnTo>
                        <a:lnTo>
                          <a:pt x="187" y="8"/>
                        </a:lnTo>
                        <a:lnTo>
                          <a:pt x="178" y="0"/>
                        </a:lnTo>
                        <a:lnTo>
                          <a:pt x="146" y="0"/>
                        </a:lnTo>
                        <a:lnTo>
                          <a:pt x="65" y="55"/>
                        </a:lnTo>
                        <a:lnTo>
                          <a:pt x="49" y="55"/>
                        </a:lnTo>
                        <a:lnTo>
                          <a:pt x="49" y="96"/>
                        </a:lnTo>
                        <a:lnTo>
                          <a:pt x="40" y="105"/>
                        </a:lnTo>
                        <a:lnTo>
                          <a:pt x="0" y="112"/>
                        </a:lnTo>
                        <a:lnTo>
                          <a:pt x="0" y="130"/>
                        </a:lnTo>
                        <a:lnTo>
                          <a:pt x="16" y="145"/>
                        </a:lnTo>
                        <a:lnTo>
                          <a:pt x="25" y="145"/>
                        </a:lnTo>
                        <a:lnTo>
                          <a:pt x="25" y="152"/>
                        </a:lnTo>
                        <a:lnTo>
                          <a:pt x="25" y="145"/>
                        </a:lnTo>
                        <a:lnTo>
                          <a:pt x="31" y="145"/>
                        </a:lnTo>
                        <a:lnTo>
                          <a:pt x="40" y="152"/>
                        </a:lnTo>
                        <a:lnTo>
                          <a:pt x="40" y="145"/>
                        </a:lnTo>
                        <a:lnTo>
                          <a:pt x="56" y="130"/>
                        </a:lnTo>
                        <a:lnTo>
                          <a:pt x="65" y="130"/>
                        </a:lnTo>
                        <a:lnTo>
                          <a:pt x="90" y="137"/>
                        </a:lnTo>
                        <a:lnTo>
                          <a:pt x="96" y="137"/>
                        </a:lnTo>
                        <a:lnTo>
                          <a:pt x="115" y="145"/>
                        </a:lnTo>
                        <a:lnTo>
                          <a:pt x="130" y="137"/>
                        </a:lnTo>
                        <a:lnTo>
                          <a:pt x="155" y="137"/>
                        </a:lnTo>
                        <a:lnTo>
                          <a:pt x="162" y="130"/>
                        </a:lnTo>
                        <a:lnTo>
                          <a:pt x="170" y="130"/>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38" name="Freeform 26"/>
                  <p:cNvSpPr>
                    <a:spLocks/>
                  </p:cNvSpPr>
                  <p:nvPr/>
                </p:nvSpPr>
                <p:spPr bwMode="gray">
                  <a:xfrm>
                    <a:off x="5246260" y="4593582"/>
                    <a:ext cx="328229" cy="380028"/>
                  </a:xfrm>
                  <a:custGeom>
                    <a:avLst/>
                    <a:gdLst>
                      <a:gd name="T0" fmla="*/ 7 w 213"/>
                      <a:gd name="T1" fmla="*/ 154 h 251"/>
                      <a:gd name="T2" fmla="*/ 23 w 213"/>
                      <a:gd name="T3" fmla="*/ 169 h 251"/>
                      <a:gd name="T4" fmla="*/ 23 w 213"/>
                      <a:gd name="T5" fmla="*/ 185 h 251"/>
                      <a:gd name="T6" fmla="*/ 41 w 213"/>
                      <a:gd name="T7" fmla="*/ 194 h 251"/>
                      <a:gd name="T8" fmla="*/ 73 w 213"/>
                      <a:gd name="T9" fmla="*/ 234 h 251"/>
                      <a:gd name="T10" fmla="*/ 81 w 213"/>
                      <a:gd name="T11" fmla="*/ 243 h 251"/>
                      <a:gd name="T12" fmla="*/ 106 w 213"/>
                      <a:gd name="T13" fmla="*/ 243 h 251"/>
                      <a:gd name="T14" fmla="*/ 113 w 213"/>
                      <a:gd name="T15" fmla="*/ 250 h 251"/>
                      <a:gd name="T16" fmla="*/ 128 w 213"/>
                      <a:gd name="T17" fmla="*/ 250 h 251"/>
                      <a:gd name="T18" fmla="*/ 153 w 213"/>
                      <a:gd name="T19" fmla="*/ 243 h 251"/>
                      <a:gd name="T20" fmla="*/ 162 w 213"/>
                      <a:gd name="T21" fmla="*/ 243 h 251"/>
                      <a:gd name="T22" fmla="*/ 178 w 213"/>
                      <a:gd name="T23" fmla="*/ 243 h 251"/>
                      <a:gd name="T24" fmla="*/ 178 w 213"/>
                      <a:gd name="T25" fmla="*/ 227 h 251"/>
                      <a:gd name="T26" fmla="*/ 170 w 213"/>
                      <a:gd name="T27" fmla="*/ 227 h 251"/>
                      <a:gd name="T28" fmla="*/ 153 w 213"/>
                      <a:gd name="T29" fmla="*/ 203 h 251"/>
                      <a:gd name="T30" fmla="*/ 146 w 213"/>
                      <a:gd name="T31" fmla="*/ 194 h 251"/>
                      <a:gd name="T32" fmla="*/ 153 w 213"/>
                      <a:gd name="T33" fmla="*/ 185 h 251"/>
                      <a:gd name="T34" fmla="*/ 162 w 213"/>
                      <a:gd name="T35" fmla="*/ 162 h 251"/>
                      <a:gd name="T36" fmla="*/ 187 w 213"/>
                      <a:gd name="T37" fmla="*/ 129 h 251"/>
                      <a:gd name="T38" fmla="*/ 193 w 213"/>
                      <a:gd name="T39" fmla="*/ 81 h 251"/>
                      <a:gd name="T40" fmla="*/ 212 w 213"/>
                      <a:gd name="T41" fmla="*/ 72 h 251"/>
                      <a:gd name="T42" fmla="*/ 212 w 213"/>
                      <a:gd name="T43" fmla="*/ 64 h 251"/>
                      <a:gd name="T44" fmla="*/ 203 w 213"/>
                      <a:gd name="T45" fmla="*/ 57 h 251"/>
                      <a:gd name="T46" fmla="*/ 193 w 213"/>
                      <a:gd name="T47" fmla="*/ 7 h 251"/>
                      <a:gd name="T48" fmla="*/ 178 w 213"/>
                      <a:gd name="T49" fmla="*/ 0 h 251"/>
                      <a:gd name="T50" fmla="*/ 153 w 213"/>
                      <a:gd name="T51" fmla="*/ 16 h 251"/>
                      <a:gd name="T52" fmla="*/ 146 w 213"/>
                      <a:gd name="T53" fmla="*/ 7 h 251"/>
                      <a:gd name="T54" fmla="*/ 41 w 213"/>
                      <a:gd name="T55" fmla="*/ 7 h 251"/>
                      <a:gd name="T56" fmla="*/ 41 w 213"/>
                      <a:gd name="T57" fmla="*/ 32 h 251"/>
                      <a:gd name="T58" fmla="*/ 31 w 213"/>
                      <a:gd name="T59" fmla="*/ 41 h 251"/>
                      <a:gd name="T60" fmla="*/ 23 w 213"/>
                      <a:gd name="T61" fmla="*/ 47 h 251"/>
                      <a:gd name="T62" fmla="*/ 23 w 213"/>
                      <a:gd name="T63" fmla="*/ 88 h 251"/>
                      <a:gd name="T64" fmla="*/ 23 w 213"/>
                      <a:gd name="T65" fmla="*/ 97 h 251"/>
                      <a:gd name="T66" fmla="*/ 16 w 213"/>
                      <a:gd name="T67" fmla="*/ 97 h 251"/>
                      <a:gd name="T68" fmla="*/ 0 w 213"/>
                      <a:gd name="T69" fmla="*/ 129 h 251"/>
                      <a:gd name="T70" fmla="*/ 16 w 213"/>
                      <a:gd name="T71" fmla="*/ 154 h 251"/>
                      <a:gd name="T72" fmla="*/ 7 w 213"/>
                      <a:gd name="T73" fmla="*/ 15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3" h="251">
                        <a:moveTo>
                          <a:pt x="7" y="154"/>
                        </a:moveTo>
                        <a:lnTo>
                          <a:pt x="23" y="169"/>
                        </a:lnTo>
                        <a:lnTo>
                          <a:pt x="23" y="185"/>
                        </a:lnTo>
                        <a:lnTo>
                          <a:pt x="41" y="194"/>
                        </a:lnTo>
                        <a:lnTo>
                          <a:pt x="73" y="234"/>
                        </a:lnTo>
                        <a:lnTo>
                          <a:pt x="81" y="243"/>
                        </a:lnTo>
                        <a:lnTo>
                          <a:pt x="106" y="243"/>
                        </a:lnTo>
                        <a:lnTo>
                          <a:pt x="113" y="250"/>
                        </a:lnTo>
                        <a:lnTo>
                          <a:pt x="128" y="250"/>
                        </a:lnTo>
                        <a:lnTo>
                          <a:pt x="153" y="243"/>
                        </a:lnTo>
                        <a:lnTo>
                          <a:pt x="162" y="243"/>
                        </a:lnTo>
                        <a:lnTo>
                          <a:pt x="178" y="243"/>
                        </a:lnTo>
                        <a:lnTo>
                          <a:pt x="178" y="227"/>
                        </a:lnTo>
                        <a:lnTo>
                          <a:pt x="170" y="227"/>
                        </a:lnTo>
                        <a:lnTo>
                          <a:pt x="153" y="203"/>
                        </a:lnTo>
                        <a:lnTo>
                          <a:pt x="146" y="194"/>
                        </a:lnTo>
                        <a:lnTo>
                          <a:pt x="153" y="185"/>
                        </a:lnTo>
                        <a:lnTo>
                          <a:pt x="162" y="162"/>
                        </a:lnTo>
                        <a:lnTo>
                          <a:pt x="187" y="129"/>
                        </a:lnTo>
                        <a:lnTo>
                          <a:pt x="193" y="81"/>
                        </a:lnTo>
                        <a:lnTo>
                          <a:pt x="212" y="72"/>
                        </a:lnTo>
                        <a:lnTo>
                          <a:pt x="212" y="64"/>
                        </a:lnTo>
                        <a:lnTo>
                          <a:pt x="203" y="57"/>
                        </a:lnTo>
                        <a:lnTo>
                          <a:pt x="193" y="7"/>
                        </a:lnTo>
                        <a:lnTo>
                          <a:pt x="178" y="0"/>
                        </a:lnTo>
                        <a:lnTo>
                          <a:pt x="153" y="16"/>
                        </a:lnTo>
                        <a:lnTo>
                          <a:pt x="146" y="7"/>
                        </a:lnTo>
                        <a:lnTo>
                          <a:pt x="41" y="7"/>
                        </a:lnTo>
                        <a:lnTo>
                          <a:pt x="41" y="32"/>
                        </a:lnTo>
                        <a:lnTo>
                          <a:pt x="31" y="41"/>
                        </a:lnTo>
                        <a:lnTo>
                          <a:pt x="23" y="47"/>
                        </a:lnTo>
                        <a:lnTo>
                          <a:pt x="23" y="88"/>
                        </a:lnTo>
                        <a:lnTo>
                          <a:pt x="23" y="97"/>
                        </a:lnTo>
                        <a:lnTo>
                          <a:pt x="16" y="97"/>
                        </a:lnTo>
                        <a:lnTo>
                          <a:pt x="0" y="129"/>
                        </a:lnTo>
                        <a:lnTo>
                          <a:pt x="16" y="154"/>
                        </a:lnTo>
                        <a:lnTo>
                          <a:pt x="7" y="154"/>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39" name="Freeform 27"/>
                  <p:cNvSpPr>
                    <a:spLocks/>
                  </p:cNvSpPr>
                  <p:nvPr/>
                </p:nvSpPr>
                <p:spPr bwMode="gray">
                  <a:xfrm>
                    <a:off x="5095660" y="4826666"/>
                    <a:ext cx="265158" cy="160879"/>
                  </a:xfrm>
                  <a:custGeom>
                    <a:avLst/>
                    <a:gdLst>
                      <a:gd name="T0" fmla="*/ 105 w 172"/>
                      <a:gd name="T1" fmla="*/ 0 h 106"/>
                      <a:gd name="T2" fmla="*/ 121 w 172"/>
                      <a:gd name="T3" fmla="*/ 15 h 106"/>
                      <a:gd name="T4" fmla="*/ 121 w 172"/>
                      <a:gd name="T5" fmla="*/ 31 h 106"/>
                      <a:gd name="T6" fmla="*/ 139 w 172"/>
                      <a:gd name="T7" fmla="*/ 40 h 106"/>
                      <a:gd name="T8" fmla="*/ 171 w 172"/>
                      <a:gd name="T9" fmla="*/ 80 h 106"/>
                      <a:gd name="T10" fmla="*/ 114 w 172"/>
                      <a:gd name="T11" fmla="*/ 80 h 106"/>
                      <a:gd name="T12" fmla="*/ 105 w 172"/>
                      <a:gd name="T13" fmla="*/ 89 h 106"/>
                      <a:gd name="T14" fmla="*/ 80 w 172"/>
                      <a:gd name="T15" fmla="*/ 89 h 106"/>
                      <a:gd name="T16" fmla="*/ 74 w 172"/>
                      <a:gd name="T17" fmla="*/ 80 h 106"/>
                      <a:gd name="T18" fmla="*/ 65 w 172"/>
                      <a:gd name="T19" fmla="*/ 80 h 106"/>
                      <a:gd name="T20" fmla="*/ 57 w 172"/>
                      <a:gd name="T21" fmla="*/ 96 h 106"/>
                      <a:gd name="T22" fmla="*/ 34 w 172"/>
                      <a:gd name="T23" fmla="*/ 105 h 106"/>
                      <a:gd name="T24" fmla="*/ 24 w 172"/>
                      <a:gd name="T25" fmla="*/ 105 h 106"/>
                      <a:gd name="T26" fmla="*/ 9 w 172"/>
                      <a:gd name="T27" fmla="*/ 80 h 106"/>
                      <a:gd name="T28" fmla="*/ 0 w 172"/>
                      <a:gd name="T29" fmla="*/ 73 h 106"/>
                      <a:gd name="T30" fmla="*/ 17 w 172"/>
                      <a:gd name="T31" fmla="*/ 49 h 106"/>
                      <a:gd name="T32" fmla="*/ 57 w 172"/>
                      <a:gd name="T33" fmla="*/ 40 h 106"/>
                      <a:gd name="T34" fmla="*/ 65 w 172"/>
                      <a:gd name="T35" fmla="*/ 31 h 106"/>
                      <a:gd name="T36" fmla="*/ 57 w 172"/>
                      <a:gd name="T37" fmla="*/ 31 h 106"/>
                      <a:gd name="T38" fmla="*/ 80 w 172"/>
                      <a:gd name="T39" fmla="*/ 24 h 106"/>
                      <a:gd name="T40" fmla="*/ 98 w 172"/>
                      <a:gd name="T41" fmla="*/ 8 h 106"/>
                      <a:gd name="T42" fmla="*/ 105 w 172"/>
                      <a:gd name="T43"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2" h="106">
                        <a:moveTo>
                          <a:pt x="105" y="0"/>
                        </a:moveTo>
                        <a:lnTo>
                          <a:pt x="121" y="15"/>
                        </a:lnTo>
                        <a:lnTo>
                          <a:pt x="121" y="31"/>
                        </a:lnTo>
                        <a:lnTo>
                          <a:pt x="139" y="40"/>
                        </a:lnTo>
                        <a:lnTo>
                          <a:pt x="171" y="80"/>
                        </a:lnTo>
                        <a:lnTo>
                          <a:pt x="114" y="80"/>
                        </a:lnTo>
                        <a:lnTo>
                          <a:pt x="105" y="89"/>
                        </a:lnTo>
                        <a:lnTo>
                          <a:pt x="80" y="89"/>
                        </a:lnTo>
                        <a:lnTo>
                          <a:pt x="74" y="80"/>
                        </a:lnTo>
                        <a:lnTo>
                          <a:pt x="65" y="80"/>
                        </a:lnTo>
                        <a:lnTo>
                          <a:pt x="57" y="96"/>
                        </a:lnTo>
                        <a:lnTo>
                          <a:pt x="34" y="105"/>
                        </a:lnTo>
                        <a:lnTo>
                          <a:pt x="24" y="105"/>
                        </a:lnTo>
                        <a:lnTo>
                          <a:pt x="9" y="80"/>
                        </a:lnTo>
                        <a:lnTo>
                          <a:pt x="0" y="73"/>
                        </a:lnTo>
                        <a:lnTo>
                          <a:pt x="17" y="49"/>
                        </a:lnTo>
                        <a:lnTo>
                          <a:pt x="57" y="40"/>
                        </a:lnTo>
                        <a:lnTo>
                          <a:pt x="65" y="31"/>
                        </a:lnTo>
                        <a:lnTo>
                          <a:pt x="57" y="31"/>
                        </a:lnTo>
                        <a:lnTo>
                          <a:pt x="80" y="24"/>
                        </a:lnTo>
                        <a:lnTo>
                          <a:pt x="98" y="8"/>
                        </a:lnTo>
                        <a:lnTo>
                          <a:pt x="105" y="0"/>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40" name="Freeform 28"/>
                  <p:cNvSpPr>
                    <a:spLocks/>
                  </p:cNvSpPr>
                  <p:nvPr/>
                </p:nvSpPr>
                <p:spPr bwMode="gray">
                  <a:xfrm>
                    <a:off x="5481812" y="4960942"/>
                    <a:ext cx="164758" cy="172279"/>
                  </a:xfrm>
                  <a:custGeom>
                    <a:avLst/>
                    <a:gdLst>
                      <a:gd name="T0" fmla="*/ 106 w 107"/>
                      <a:gd name="T1" fmla="*/ 7 h 114"/>
                      <a:gd name="T2" fmla="*/ 90 w 107"/>
                      <a:gd name="T3" fmla="*/ 0 h 114"/>
                      <a:gd name="T4" fmla="*/ 65 w 107"/>
                      <a:gd name="T5" fmla="*/ 7 h 114"/>
                      <a:gd name="T6" fmla="*/ 25 w 107"/>
                      <a:gd name="T7" fmla="*/ 0 h 114"/>
                      <a:gd name="T8" fmla="*/ 9 w 107"/>
                      <a:gd name="T9" fmla="*/ 0 h 114"/>
                      <a:gd name="T10" fmla="*/ 0 w 107"/>
                      <a:gd name="T11" fmla="*/ 0 h 114"/>
                      <a:gd name="T12" fmla="*/ 9 w 107"/>
                      <a:gd name="T13" fmla="*/ 7 h 114"/>
                      <a:gd name="T14" fmla="*/ 17 w 107"/>
                      <a:gd name="T15" fmla="*/ 31 h 114"/>
                      <a:gd name="T16" fmla="*/ 0 w 107"/>
                      <a:gd name="T17" fmla="*/ 56 h 114"/>
                      <a:gd name="T18" fmla="*/ 0 w 107"/>
                      <a:gd name="T19" fmla="*/ 65 h 114"/>
                      <a:gd name="T20" fmla="*/ 9 w 107"/>
                      <a:gd name="T21" fmla="*/ 65 h 114"/>
                      <a:gd name="T22" fmla="*/ 50 w 107"/>
                      <a:gd name="T23" fmla="*/ 88 h 114"/>
                      <a:gd name="T24" fmla="*/ 50 w 107"/>
                      <a:gd name="T25" fmla="*/ 105 h 114"/>
                      <a:gd name="T26" fmla="*/ 74 w 107"/>
                      <a:gd name="T27" fmla="*/ 113 h 114"/>
                      <a:gd name="T28" fmla="*/ 82 w 107"/>
                      <a:gd name="T29" fmla="*/ 88 h 114"/>
                      <a:gd name="T30" fmla="*/ 90 w 107"/>
                      <a:gd name="T31" fmla="*/ 88 h 114"/>
                      <a:gd name="T32" fmla="*/ 99 w 107"/>
                      <a:gd name="T33" fmla="*/ 72 h 114"/>
                      <a:gd name="T34" fmla="*/ 90 w 107"/>
                      <a:gd name="T35" fmla="*/ 65 h 114"/>
                      <a:gd name="T36" fmla="*/ 90 w 107"/>
                      <a:gd name="T37" fmla="*/ 25 h 114"/>
                      <a:gd name="T38" fmla="*/ 106 w 107"/>
                      <a:gd name="T39" fmla="*/ 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7" h="114">
                        <a:moveTo>
                          <a:pt x="106" y="7"/>
                        </a:moveTo>
                        <a:lnTo>
                          <a:pt x="90" y="0"/>
                        </a:lnTo>
                        <a:lnTo>
                          <a:pt x="65" y="7"/>
                        </a:lnTo>
                        <a:lnTo>
                          <a:pt x="25" y="0"/>
                        </a:lnTo>
                        <a:lnTo>
                          <a:pt x="9" y="0"/>
                        </a:lnTo>
                        <a:lnTo>
                          <a:pt x="0" y="0"/>
                        </a:lnTo>
                        <a:lnTo>
                          <a:pt x="9" y="7"/>
                        </a:lnTo>
                        <a:lnTo>
                          <a:pt x="17" y="31"/>
                        </a:lnTo>
                        <a:lnTo>
                          <a:pt x="0" y="56"/>
                        </a:lnTo>
                        <a:lnTo>
                          <a:pt x="0" y="65"/>
                        </a:lnTo>
                        <a:lnTo>
                          <a:pt x="9" y="65"/>
                        </a:lnTo>
                        <a:lnTo>
                          <a:pt x="50" y="88"/>
                        </a:lnTo>
                        <a:lnTo>
                          <a:pt x="50" y="105"/>
                        </a:lnTo>
                        <a:lnTo>
                          <a:pt x="74" y="113"/>
                        </a:lnTo>
                        <a:lnTo>
                          <a:pt x="82" y="88"/>
                        </a:lnTo>
                        <a:lnTo>
                          <a:pt x="90" y="88"/>
                        </a:lnTo>
                        <a:lnTo>
                          <a:pt x="99" y="72"/>
                        </a:lnTo>
                        <a:lnTo>
                          <a:pt x="90" y="65"/>
                        </a:lnTo>
                        <a:lnTo>
                          <a:pt x="90" y="25"/>
                        </a:lnTo>
                        <a:lnTo>
                          <a:pt x="106" y="7"/>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41" name="Freeform 29"/>
                  <p:cNvSpPr>
                    <a:spLocks/>
                  </p:cNvSpPr>
                  <p:nvPr/>
                </p:nvSpPr>
                <p:spPr bwMode="gray">
                  <a:xfrm>
                    <a:off x="5395571" y="4960942"/>
                    <a:ext cx="114558" cy="110208"/>
                  </a:xfrm>
                  <a:custGeom>
                    <a:avLst/>
                    <a:gdLst>
                      <a:gd name="T0" fmla="*/ 56 w 74"/>
                      <a:gd name="T1" fmla="*/ 0 h 73"/>
                      <a:gd name="T2" fmla="*/ 65 w 74"/>
                      <a:gd name="T3" fmla="*/ 7 h 73"/>
                      <a:gd name="T4" fmla="*/ 73 w 74"/>
                      <a:gd name="T5" fmla="*/ 31 h 73"/>
                      <a:gd name="T6" fmla="*/ 56 w 74"/>
                      <a:gd name="T7" fmla="*/ 56 h 73"/>
                      <a:gd name="T8" fmla="*/ 56 w 74"/>
                      <a:gd name="T9" fmla="*/ 65 h 73"/>
                      <a:gd name="T10" fmla="*/ 31 w 74"/>
                      <a:gd name="T11" fmla="*/ 65 h 73"/>
                      <a:gd name="T12" fmla="*/ 16 w 74"/>
                      <a:gd name="T13" fmla="*/ 65 h 73"/>
                      <a:gd name="T14" fmla="*/ 0 w 74"/>
                      <a:gd name="T15" fmla="*/ 72 h 73"/>
                      <a:gd name="T16" fmla="*/ 9 w 74"/>
                      <a:gd name="T17" fmla="*/ 48 h 73"/>
                      <a:gd name="T18" fmla="*/ 16 w 74"/>
                      <a:gd name="T19" fmla="*/ 40 h 73"/>
                      <a:gd name="T20" fmla="*/ 25 w 74"/>
                      <a:gd name="T21" fmla="*/ 25 h 73"/>
                      <a:gd name="T22" fmla="*/ 16 w 74"/>
                      <a:gd name="T23" fmla="*/ 25 h 73"/>
                      <a:gd name="T24" fmla="*/ 16 w 74"/>
                      <a:gd name="T25" fmla="*/ 7 h 73"/>
                      <a:gd name="T26" fmla="*/ 31 w 74"/>
                      <a:gd name="T27" fmla="*/ 7 h 73"/>
                      <a:gd name="T28" fmla="*/ 56 w 74"/>
                      <a:gd name="T2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73">
                        <a:moveTo>
                          <a:pt x="56" y="0"/>
                        </a:moveTo>
                        <a:lnTo>
                          <a:pt x="65" y="7"/>
                        </a:lnTo>
                        <a:lnTo>
                          <a:pt x="73" y="31"/>
                        </a:lnTo>
                        <a:lnTo>
                          <a:pt x="56" y="56"/>
                        </a:lnTo>
                        <a:lnTo>
                          <a:pt x="56" y="65"/>
                        </a:lnTo>
                        <a:lnTo>
                          <a:pt x="31" y="65"/>
                        </a:lnTo>
                        <a:lnTo>
                          <a:pt x="16" y="65"/>
                        </a:lnTo>
                        <a:lnTo>
                          <a:pt x="0" y="72"/>
                        </a:lnTo>
                        <a:lnTo>
                          <a:pt x="9" y="48"/>
                        </a:lnTo>
                        <a:lnTo>
                          <a:pt x="16" y="40"/>
                        </a:lnTo>
                        <a:lnTo>
                          <a:pt x="25" y="25"/>
                        </a:lnTo>
                        <a:lnTo>
                          <a:pt x="16" y="25"/>
                        </a:lnTo>
                        <a:lnTo>
                          <a:pt x="16" y="7"/>
                        </a:lnTo>
                        <a:lnTo>
                          <a:pt x="31" y="7"/>
                        </a:lnTo>
                        <a:lnTo>
                          <a:pt x="56" y="0"/>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42" name="Freeform 30"/>
                  <p:cNvSpPr>
                    <a:spLocks/>
                  </p:cNvSpPr>
                  <p:nvPr/>
                </p:nvSpPr>
                <p:spPr bwMode="gray">
                  <a:xfrm>
                    <a:off x="5395571" y="5059750"/>
                    <a:ext cx="213671" cy="209015"/>
                  </a:xfrm>
                  <a:custGeom>
                    <a:avLst/>
                    <a:gdLst>
                      <a:gd name="T0" fmla="*/ 49 w 139"/>
                      <a:gd name="T1" fmla="*/ 113 h 138"/>
                      <a:gd name="T2" fmla="*/ 25 w 139"/>
                      <a:gd name="T3" fmla="*/ 97 h 138"/>
                      <a:gd name="T4" fmla="*/ 16 w 139"/>
                      <a:gd name="T5" fmla="*/ 97 h 138"/>
                      <a:gd name="T6" fmla="*/ 0 w 139"/>
                      <a:gd name="T7" fmla="*/ 72 h 138"/>
                      <a:gd name="T8" fmla="*/ 0 w 139"/>
                      <a:gd name="T9" fmla="*/ 48 h 138"/>
                      <a:gd name="T10" fmla="*/ 16 w 139"/>
                      <a:gd name="T11" fmla="*/ 32 h 138"/>
                      <a:gd name="T12" fmla="*/ 16 w 139"/>
                      <a:gd name="T13" fmla="*/ 23 h 138"/>
                      <a:gd name="T14" fmla="*/ 16 w 139"/>
                      <a:gd name="T15" fmla="*/ 16 h 138"/>
                      <a:gd name="T16" fmla="*/ 16 w 139"/>
                      <a:gd name="T17" fmla="*/ 0 h 138"/>
                      <a:gd name="T18" fmla="*/ 31 w 139"/>
                      <a:gd name="T19" fmla="*/ 0 h 138"/>
                      <a:gd name="T20" fmla="*/ 56 w 139"/>
                      <a:gd name="T21" fmla="*/ 0 h 138"/>
                      <a:gd name="T22" fmla="*/ 65 w 139"/>
                      <a:gd name="T23" fmla="*/ 0 h 138"/>
                      <a:gd name="T24" fmla="*/ 106 w 139"/>
                      <a:gd name="T25" fmla="*/ 23 h 138"/>
                      <a:gd name="T26" fmla="*/ 106 w 139"/>
                      <a:gd name="T27" fmla="*/ 40 h 138"/>
                      <a:gd name="T28" fmla="*/ 130 w 139"/>
                      <a:gd name="T29" fmla="*/ 48 h 138"/>
                      <a:gd name="T30" fmla="*/ 121 w 139"/>
                      <a:gd name="T31" fmla="*/ 63 h 138"/>
                      <a:gd name="T32" fmla="*/ 130 w 139"/>
                      <a:gd name="T33" fmla="*/ 80 h 138"/>
                      <a:gd name="T34" fmla="*/ 130 w 139"/>
                      <a:gd name="T35" fmla="*/ 103 h 138"/>
                      <a:gd name="T36" fmla="*/ 130 w 139"/>
                      <a:gd name="T37" fmla="*/ 113 h 138"/>
                      <a:gd name="T38" fmla="*/ 138 w 139"/>
                      <a:gd name="T39" fmla="*/ 122 h 138"/>
                      <a:gd name="T40" fmla="*/ 121 w 139"/>
                      <a:gd name="T41" fmla="*/ 137 h 138"/>
                      <a:gd name="T42" fmla="*/ 90 w 139"/>
                      <a:gd name="T43" fmla="*/ 137 h 138"/>
                      <a:gd name="T44" fmla="*/ 73 w 139"/>
                      <a:gd name="T45" fmla="*/ 137 h 138"/>
                      <a:gd name="T46" fmla="*/ 65 w 139"/>
                      <a:gd name="T47" fmla="*/ 113 h 138"/>
                      <a:gd name="T48" fmla="*/ 56 w 139"/>
                      <a:gd name="T49" fmla="*/ 113 h 138"/>
                      <a:gd name="T50" fmla="*/ 49 w 139"/>
                      <a:gd name="T51" fmla="*/ 11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 h="138">
                        <a:moveTo>
                          <a:pt x="49" y="113"/>
                        </a:moveTo>
                        <a:lnTo>
                          <a:pt x="25" y="97"/>
                        </a:lnTo>
                        <a:lnTo>
                          <a:pt x="16" y="97"/>
                        </a:lnTo>
                        <a:lnTo>
                          <a:pt x="0" y="72"/>
                        </a:lnTo>
                        <a:lnTo>
                          <a:pt x="0" y="48"/>
                        </a:lnTo>
                        <a:lnTo>
                          <a:pt x="16" y="32"/>
                        </a:lnTo>
                        <a:lnTo>
                          <a:pt x="16" y="23"/>
                        </a:lnTo>
                        <a:lnTo>
                          <a:pt x="16" y="16"/>
                        </a:lnTo>
                        <a:lnTo>
                          <a:pt x="16" y="0"/>
                        </a:lnTo>
                        <a:lnTo>
                          <a:pt x="31" y="0"/>
                        </a:lnTo>
                        <a:lnTo>
                          <a:pt x="56" y="0"/>
                        </a:lnTo>
                        <a:lnTo>
                          <a:pt x="65" y="0"/>
                        </a:lnTo>
                        <a:lnTo>
                          <a:pt x="106" y="23"/>
                        </a:lnTo>
                        <a:lnTo>
                          <a:pt x="106" y="40"/>
                        </a:lnTo>
                        <a:lnTo>
                          <a:pt x="130" y="48"/>
                        </a:lnTo>
                        <a:lnTo>
                          <a:pt x="121" y="63"/>
                        </a:lnTo>
                        <a:lnTo>
                          <a:pt x="130" y="80"/>
                        </a:lnTo>
                        <a:lnTo>
                          <a:pt x="130" y="103"/>
                        </a:lnTo>
                        <a:lnTo>
                          <a:pt x="130" y="113"/>
                        </a:lnTo>
                        <a:lnTo>
                          <a:pt x="138" y="122"/>
                        </a:lnTo>
                        <a:lnTo>
                          <a:pt x="121" y="137"/>
                        </a:lnTo>
                        <a:lnTo>
                          <a:pt x="90" y="137"/>
                        </a:lnTo>
                        <a:lnTo>
                          <a:pt x="73" y="137"/>
                        </a:lnTo>
                        <a:lnTo>
                          <a:pt x="65" y="113"/>
                        </a:lnTo>
                        <a:lnTo>
                          <a:pt x="56" y="113"/>
                        </a:lnTo>
                        <a:lnTo>
                          <a:pt x="49" y="113"/>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43" name="Freeform 31"/>
                  <p:cNvSpPr>
                    <a:spLocks/>
                  </p:cNvSpPr>
                  <p:nvPr/>
                </p:nvSpPr>
                <p:spPr bwMode="gray">
                  <a:xfrm>
                    <a:off x="5060906" y="4947008"/>
                    <a:ext cx="374567" cy="359760"/>
                  </a:xfrm>
                  <a:custGeom>
                    <a:avLst/>
                    <a:gdLst>
                      <a:gd name="T0" fmla="*/ 194 w 244"/>
                      <a:gd name="T1" fmla="*/ 0 h 237"/>
                      <a:gd name="T2" fmla="*/ 137 w 244"/>
                      <a:gd name="T3" fmla="*/ 0 h 237"/>
                      <a:gd name="T4" fmla="*/ 128 w 244"/>
                      <a:gd name="T5" fmla="*/ 9 h 237"/>
                      <a:gd name="T6" fmla="*/ 103 w 244"/>
                      <a:gd name="T7" fmla="*/ 9 h 237"/>
                      <a:gd name="T8" fmla="*/ 97 w 244"/>
                      <a:gd name="T9" fmla="*/ 0 h 237"/>
                      <a:gd name="T10" fmla="*/ 88 w 244"/>
                      <a:gd name="T11" fmla="*/ 0 h 237"/>
                      <a:gd name="T12" fmla="*/ 80 w 244"/>
                      <a:gd name="T13" fmla="*/ 16 h 237"/>
                      <a:gd name="T14" fmla="*/ 63 w 244"/>
                      <a:gd name="T15" fmla="*/ 74 h 237"/>
                      <a:gd name="T16" fmla="*/ 47 w 244"/>
                      <a:gd name="T17" fmla="*/ 90 h 237"/>
                      <a:gd name="T18" fmla="*/ 40 w 244"/>
                      <a:gd name="T19" fmla="*/ 114 h 237"/>
                      <a:gd name="T20" fmla="*/ 23 w 244"/>
                      <a:gd name="T21" fmla="*/ 122 h 237"/>
                      <a:gd name="T22" fmla="*/ 7 w 244"/>
                      <a:gd name="T23" fmla="*/ 122 h 237"/>
                      <a:gd name="T24" fmla="*/ 0 w 244"/>
                      <a:gd name="T25" fmla="*/ 137 h 237"/>
                      <a:gd name="T26" fmla="*/ 0 w 244"/>
                      <a:gd name="T27" fmla="*/ 146 h 237"/>
                      <a:gd name="T28" fmla="*/ 15 w 244"/>
                      <a:gd name="T29" fmla="*/ 137 h 237"/>
                      <a:gd name="T30" fmla="*/ 47 w 244"/>
                      <a:gd name="T31" fmla="*/ 137 h 237"/>
                      <a:gd name="T32" fmla="*/ 57 w 244"/>
                      <a:gd name="T33" fmla="*/ 137 h 237"/>
                      <a:gd name="T34" fmla="*/ 57 w 244"/>
                      <a:gd name="T35" fmla="*/ 154 h 237"/>
                      <a:gd name="T36" fmla="*/ 72 w 244"/>
                      <a:gd name="T37" fmla="*/ 171 h 237"/>
                      <a:gd name="T38" fmla="*/ 88 w 244"/>
                      <a:gd name="T39" fmla="*/ 162 h 237"/>
                      <a:gd name="T40" fmla="*/ 88 w 244"/>
                      <a:gd name="T41" fmla="*/ 154 h 237"/>
                      <a:gd name="T42" fmla="*/ 103 w 244"/>
                      <a:gd name="T43" fmla="*/ 154 h 237"/>
                      <a:gd name="T44" fmla="*/ 121 w 244"/>
                      <a:gd name="T45" fmla="*/ 162 h 237"/>
                      <a:gd name="T46" fmla="*/ 121 w 244"/>
                      <a:gd name="T47" fmla="*/ 187 h 237"/>
                      <a:gd name="T48" fmla="*/ 128 w 244"/>
                      <a:gd name="T49" fmla="*/ 196 h 237"/>
                      <a:gd name="T50" fmla="*/ 121 w 244"/>
                      <a:gd name="T51" fmla="*/ 202 h 237"/>
                      <a:gd name="T52" fmla="*/ 121 w 244"/>
                      <a:gd name="T53" fmla="*/ 211 h 237"/>
                      <a:gd name="T54" fmla="*/ 144 w 244"/>
                      <a:gd name="T55" fmla="*/ 202 h 237"/>
                      <a:gd name="T56" fmla="*/ 177 w 244"/>
                      <a:gd name="T57" fmla="*/ 219 h 237"/>
                      <a:gd name="T58" fmla="*/ 186 w 244"/>
                      <a:gd name="T59" fmla="*/ 211 h 237"/>
                      <a:gd name="T60" fmla="*/ 209 w 244"/>
                      <a:gd name="T61" fmla="*/ 227 h 237"/>
                      <a:gd name="T62" fmla="*/ 218 w 244"/>
                      <a:gd name="T63" fmla="*/ 236 h 237"/>
                      <a:gd name="T64" fmla="*/ 218 w 244"/>
                      <a:gd name="T65" fmla="*/ 219 h 237"/>
                      <a:gd name="T66" fmla="*/ 209 w 244"/>
                      <a:gd name="T67" fmla="*/ 219 h 237"/>
                      <a:gd name="T68" fmla="*/ 209 w 244"/>
                      <a:gd name="T69" fmla="*/ 211 h 237"/>
                      <a:gd name="T70" fmla="*/ 209 w 244"/>
                      <a:gd name="T71" fmla="*/ 177 h 237"/>
                      <a:gd name="T72" fmla="*/ 209 w 244"/>
                      <a:gd name="T73" fmla="*/ 171 h 237"/>
                      <a:gd name="T74" fmla="*/ 234 w 244"/>
                      <a:gd name="T75" fmla="*/ 171 h 237"/>
                      <a:gd name="T76" fmla="*/ 218 w 244"/>
                      <a:gd name="T77" fmla="*/ 146 h 237"/>
                      <a:gd name="T78" fmla="*/ 218 w 244"/>
                      <a:gd name="T79" fmla="*/ 122 h 237"/>
                      <a:gd name="T80" fmla="*/ 218 w 244"/>
                      <a:gd name="T81" fmla="*/ 106 h 237"/>
                      <a:gd name="T82" fmla="*/ 218 w 244"/>
                      <a:gd name="T83" fmla="*/ 97 h 237"/>
                      <a:gd name="T84" fmla="*/ 209 w 244"/>
                      <a:gd name="T85" fmla="*/ 97 h 237"/>
                      <a:gd name="T86" fmla="*/ 218 w 244"/>
                      <a:gd name="T87" fmla="*/ 81 h 237"/>
                      <a:gd name="T88" fmla="*/ 227 w 244"/>
                      <a:gd name="T89" fmla="*/ 57 h 237"/>
                      <a:gd name="T90" fmla="*/ 234 w 244"/>
                      <a:gd name="T91" fmla="*/ 49 h 237"/>
                      <a:gd name="T92" fmla="*/ 243 w 244"/>
                      <a:gd name="T93" fmla="*/ 34 h 237"/>
                      <a:gd name="T94" fmla="*/ 234 w 244"/>
                      <a:gd name="T95" fmla="*/ 34 h 237"/>
                      <a:gd name="T96" fmla="*/ 234 w 244"/>
                      <a:gd name="T97" fmla="*/ 16 h 237"/>
                      <a:gd name="T98" fmla="*/ 227 w 244"/>
                      <a:gd name="T99" fmla="*/ 9 h 237"/>
                      <a:gd name="T100" fmla="*/ 202 w 244"/>
                      <a:gd name="T101" fmla="*/ 9 h 237"/>
                      <a:gd name="T102" fmla="*/ 194 w 244"/>
                      <a:gd name="T103"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4" h="237">
                        <a:moveTo>
                          <a:pt x="194" y="0"/>
                        </a:moveTo>
                        <a:lnTo>
                          <a:pt x="137" y="0"/>
                        </a:lnTo>
                        <a:lnTo>
                          <a:pt x="128" y="9"/>
                        </a:lnTo>
                        <a:lnTo>
                          <a:pt x="103" y="9"/>
                        </a:lnTo>
                        <a:lnTo>
                          <a:pt x="97" y="0"/>
                        </a:lnTo>
                        <a:lnTo>
                          <a:pt x="88" y="0"/>
                        </a:lnTo>
                        <a:lnTo>
                          <a:pt x="80" y="16"/>
                        </a:lnTo>
                        <a:lnTo>
                          <a:pt x="63" y="74"/>
                        </a:lnTo>
                        <a:lnTo>
                          <a:pt x="47" y="90"/>
                        </a:lnTo>
                        <a:lnTo>
                          <a:pt x="40" y="114"/>
                        </a:lnTo>
                        <a:lnTo>
                          <a:pt x="23" y="122"/>
                        </a:lnTo>
                        <a:lnTo>
                          <a:pt x="7" y="122"/>
                        </a:lnTo>
                        <a:lnTo>
                          <a:pt x="0" y="137"/>
                        </a:lnTo>
                        <a:lnTo>
                          <a:pt x="0" y="146"/>
                        </a:lnTo>
                        <a:lnTo>
                          <a:pt x="15" y="137"/>
                        </a:lnTo>
                        <a:lnTo>
                          <a:pt x="47" y="137"/>
                        </a:lnTo>
                        <a:lnTo>
                          <a:pt x="57" y="137"/>
                        </a:lnTo>
                        <a:lnTo>
                          <a:pt x="57" y="154"/>
                        </a:lnTo>
                        <a:lnTo>
                          <a:pt x="72" y="171"/>
                        </a:lnTo>
                        <a:lnTo>
                          <a:pt x="88" y="162"/>
                        </a:lnTo>
                        <a:lnTo>
                          <a:pt x="88" y="154"/>
                        </a:lnTo>
                        <a:lnTo>
                          <a:pt x="103" y="154"/>
                        </a:lnTo>
                        <a:lnTo>
                          <a:pt x="121" y="162"/>
                        </a:lnTo>
                        <a:lnTo>
                          <a:pt x="121" y="187"/>
                        </a:lnTo>
                        <a:lnTo>
                          <a:pt x="128" y="196"/>
                        </a:lnTo>
                        <a:lnTo>
                          <a:pt x="121" y="202"/>
                        </a:lnTo>
                        <a:lnTo>
                          <a:pt x="121" y="211"/>
                        </a:lnTo>
                        <a:lnTo>
                          <a:pt x="144" y="202"/>
                        </a:lnTo>
                        <a:lnTo>
                          <a:pt x="177" y="219"/>
                        </a:lnTo>
                        <a:lnTo>
                          <a:pt x="186" y="211"/>
                        </a:lnTo>
                        <a:lnTo>
                          <a:pt x="209" y="227"/>
                        </a:lnTo>
                        <a:lnTo>
                          <a:pt x="218" y="236"/>
                        </a:lnTo>
                        <a:lnTo>
                          <a:pt x="218" y="219"/>
                        </a:lnTo>
                        <a:lnTo>
                          <a:pt x="209" y="219"/>
                        </a:lnTo>
                        <a:lnTo>
                          <a:pt x="209" y="211"/>
                        </a:lnTo>
                        <a:lnTo>
                          <a:pt x="209" y="177"/>
                        </a:lnTo>
                        <a:lnTo>
                          <a:pt x="209" y="171"/>
                        </a:lnTo>
                        <a:lnTo>
                          <a:pt x="234" y="171"/>
                        </a:lnTo>
                        <a:lnTo>
                          <a:pt x="218" y="146"/>
                        </a:lnTo>
                        <a:lnTo>
                          <a:pt x="218" y="122"/>
                        </a:lnTo>
                        <a:lnTo>
                          <a:pt x="218" y="106"/>
                        </a:lnTo>
                        <a:lnTo>
                          <a:pt x="218" y="97"/>
                        </a:lnTo>
                        <a:lnTo>
                          <a:pt x="209" y="97"/>
                        </a:lnTo>
                        <a:lnTo>
                          <a:pt x="218" y="81"/>
                        </a:lnTo>
                        <a:lnTo>
                          <a:pt x="227" y="57"/>
                        </a:lnTo>
                        <a:lnTo>
                          <a:pt x="234" y="49"/>
                        </a:lnTo>
                        <a:lnTo>
                          <a:pt x="243" y="34"/>
                        </a:lnTo>
                        <a:lnTo>
                          <a:pt x="234" y="34"/>
                        </a:lnTo>
                        <a:lnTo>
                          <a:pt x="234" y="16"/>
                        </a:lnTo>
                        <a:lnTo>
                          <a:pt x="227" y="9"/>
                        </a:lnTo>
                        <a:lnTo>
                          <a:pt x="202" y="9"/>
                        </a:lnTo>
                        <a:lnTo>
                          <a:pt x="194" y="0"/>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44" name="Freeform 32"/>
                  <p:cNvSpPr>
                    <a:spLocks/>
                  </p:cNvSpPr>
                  <p:nvPr/>
                </p:nvSpPr>
                <p:spPr bwMode="gray">
                  <a:xfrm>
                    <a:off x="5246260" y="5206693"/>
                    <a:ext cx="236840" cy="184947"/>
                  </a:xfrm>
                  <a:custGeom>
                    <a:avLst/>
                    <a:gdLst>
                      <a:gd name="T0" fmla="*/ 23 w 154"/>
                      <a:gd name="T1" fmla="*/ 31 h 122"/>
                      <a:gd name="T2" fmla="*/ 56 w 154"/>
                      <a:gd name="T3" fmla="*/ 48 h 122"/>
                      <a:gd name="T4" fmla="*/ 65 w 154"/>
                      <a:gd name="T5" fmla="*/ 40 h 122"/>
                      <a:gd name="T6" fmla="*/ 88 w 154"/>
                      <a:gd name="T7" fmla="*/ 56 h 122"/>
                      <a:gd name="T8" fmla="*/ 97 w 154"/>
                      <a:gd name="T9" fmla="*/ 65 h 122"/>
                      <a:gd name="T10" fmla="*/ 97 w 154"/>
                      <a:gd name="T11" fmla="*/ 48 h 122"/>
                      <a:gd name="T12" fmla="*/ 88 w 154"/>
                      <a:gd name="T13" fmla="*/ 48 h 122"/>
                      <a:gd name="T14" fmla="*/ 88 w 154"/>
                      <a:gd name="T15" fmla="*/ 40 h 122"/>
                      <a:gd name="T16" fmla="*/ 88 w 154"/>
                      <a:gd name="T17" fmla="*/ 6 h 122"/>
                      <a:gd name="T18" fmla="*/ 88 w 154"/>
                      <a:gd name="T19" fmla="*/ 0 h 122"/>
                      <a:gd name="T20" fmla="*/ 113 w 154"/>
                      <a:gd name="T21" fmla="*/ 0 h 122"/>
                      <a:gd name="T22" fmla="*/ 122 w 154"/>
                      <a:gd name="T23" fmla="*/ 0 h 122"/>
                      <a:gd name="T24" fmla="*/ 146 w 154"/>
                      <a:gd name="T25" fmla="*/ 16 h 122"/>
                      <a:gd name="T26" fmla="*/ 153 w 154"/>
                      <a:gd name="T27" fmla="*/ 31 h 122"/>
                      <a:gd name="T28" fmla="*/ 146 w 154"/>
                      <a:gd name="T29" fmla="*/ 40 h 122"/>
                      <a:gd name="T30" fmla="*/ 146 w 154"/>
                      <a:gd name="T31" fmla="*/ 48 h 122"/>
                      <a:gd name="T32" fmla="*/ 138 w 154"/>
                      <a:gd name="T33" fmla="*/ 65 h 122"/>
                      <a:gd name="T34" fmla="*/ 146 w 154"/>
                      <a:gd name="T35" fmla="*/ 72 h 122"/>
                      <a:gd name="T36" fmla="*/ 106 w 154"/>
                      <a:gd name="T37" fmla="*/ 88 h 122"/>
                      <a:gd name="T38" fmla="*/ 106 w 154"/>
                      <a:gd name="T39" fmla="*/ 97 h 122"/>
                      <a:gd name="T40" fmla="*/ 88 w 154"/>
                      <a:gd name="T41" fmla="*/ 97 h 122"/>
                      <a:gd name="T42" fmla="*/ 88 w 154"/>
                      <a:gd name="T43" fmla="*/ 105 h 122"/>
                      <a:gd name="T44" fmla="*/ 65 w 154"/>
                      <a:gd name="T45" fmla="*/ 121 h 122"/>
                      <a:gd name="T46" fmla="*/ 41 w 154"/>
                      <a:gd name="T47" fmla="*/ 121 h 122"/>
                      <a:gd name="T48" fmla="*/ 23 w 154"/>
                      <a:gd name="T49" fmla="*/ 112 h 122"/>
                      <a:gd name="T50" fmla="*/ 16 w 154"/>
                      <a:gd name="T51" fmla="*/ 121 h 122"/>
                      <a:gd name="T52" fmla="*/ 0 w 154"/>
                      <a:gd name="T53" fmla="*/ 105 h 122"/>
                      <a:gd name="T54" fmla="*/ 0 w 154"/>
                      <a:gd name="T55" fmla="*/ 65 h 122"/>
                      <a:gd name="T56" fmla="*/ 31 w 154"/>
                      <a:gd name="T57" fmla="*/ 56 h 122"/>
                      <a:gd name="T58" fmla="*/ 23 w 154"/>
                      <a:gd name="T59" fmla="*/ 3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122">
                        <a:moveTo>
                          <a:pt x="23" y="31"/>
                        </a:moveTo>
                        <a:lnTo>
                          <a:pt x="56" y="48"/>
                        </a:lnTo>
                        <a:lnTo>
                          <a:pt x="65" y="40"/>
                        </a:lnTo>
                        <a:lnTo>
                          <a:pt x="88" y="56"/>
                        </a:lnTo>
                        <a:lnTo>
                          <a:pt x="97" y="65"/>
                        </a:lnTo>
                        <a:lnTo>
                          <a:pt x="97" y="48"/>
                        </a:lnTo>
                        <a:lnTo>
                          <a:pt x="88" y="48"/>
                        </a:lnTo>
                        <a:lnTo>
                          <a:pt x="88" y="40"/>
                        </a:lnTo>
                        <a:lnTo>
                          <a:pt x="88" y="6"/>
                        </a:lnTo>
                        <a:lnTo>
                          <a:pt x="88" y="0"/>
                        </a:lnTo>
                        <a:lnTo>
                          <a:pt x="113" y="0"/>
                        </a:lnTo>
                        <a:lnTo>
                          <a:pt x="122" y="0"/>
                        </a:lnTo>
                        <a:lnTo>
                          <a:pt x="146" y="16"/>
                        </a:lnTo>
                        <a:lnTo>
                          <a:pt x="153" y="31"/>
                        </a:lnTo>
                        <a:lnTo>
                          <a:pt x="146" y="40"/>
                        </a:lnTo>
                        <a:lnTo>
                          <a:pt x="146" y="48"/>
                        </a:lnTo>
                        <a:lnTo>
                          <a:pt x="138" y="65"/>
                        </a:lnTo>
                        <a:lnTo>
                          <a:pt x="146" y="72"/>
                        </a:lnTo>
                        <a:lnTo>
                          <a:pt x="106" y="88"/>
                        </a:lnTo>
                        <a:lnTo>
                          <a:pt x="106" y="97"/>
                        </a:lnTo>
                        <a:lnTo>
                          <a:pt x="88" y="97"/>
                        </a:lnTo>
                        <a:lnTo>
                          <a:pt x="88" y="105"/>
                        </a:lnTo>
                        <a:lnTo>
                          <a:pt x="65" y="121"/>
                        </a:lnTo>
                        <a:lnTo>
                          <a:pt x="41" y="121"/>
                        </a:lnTo>
                        <a:lnTo>
                          <a:pt x="23" y="112"/>
                        </a:lnTo>
                        <a:lnTo>
                          <a:pt x="16" y="121"/>
                        </a:lnTo>
                        <a:lnTo>
                          <a:pt x="0" y="105"/>
                        </a:lnTo>
                        <a:lnTo>
                          <a:pt x="0" y="65"/>
                        </a:lnTo>
                        <a:lnTo>
                          <a:pt x="31" y="56"/>
                        </a:lnTo>
                        <a:lnTo>
                          <a:pt x="23" y="31"/>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45" name="Freeform 33"/>
                  <p:cNvSpPr>
                    <a:spLocks/>
                  </p:cNvSpPr>
                  <p:nvPr/>
                </p:nvSpPr>
                <p:spPr bwMode="gray">
                  <a:xfrm>
                    <a:off x="5458643" y="5230762"/>
                    <a:ext cx="63072" cy="146944"/>
                  </a:xfrm>
                  <a:custGeom>
                    <a:avLst/>
                    <a:gdLst>
                      <a:gd name="T0" fmla="*/ 8 w 41"/>
                      <a:gd name="T1" fmla="*/ 56 h 97"/>
                      <a:gd name="T2" fmla="*/ 0 w 41"/>
                      <a:gd name="T3" fmla="*/ 49 h 97"/>
                      <a:gd name="T4" fmla="*/ 8 w 41"/>
                      <a:gd name="T5" fmla="*/ 32 h 97"/>
                      <a:gd name="T6" fmla="*/ 8 w 41"/>
                      <a:gd name="T7" fmla="*/ 24 h 97"/>
                      <a:gd name="T8" fmla="*/ 15 w 41"/>
                      <a:gd name="T9" fmla="*/ 15 h 97"/>
                      <a:gd name="T10" fmla="*/ 8 w 41"/>
                      <a:gd name="T11" fmla="*/ 0 h 97"/>
                      <a:gd name="T12" fmla="*/ 15 w 41"/>
                      <a:gd name="T13" fmla="*/ 0 h 97"/>
                      <a:gd name="T14" fmla="*/ 24 w 41"/>
                      <a:gd name="T15" fmla="*/ 0 h 97"/>
                      <a:gd name="T16" fmla="*/ 32 w 41"/>
                      <a:gd name="T17" fmla="*/ 24 h 97"/>
                      <a:gd name="T18" fmla="*/ 24 w 41"/>
                      <a:gd name="T19" fmla="*/ 32 h 97"/>
                      <a:gd name="T20" fmla="*/ 32 w 41"/>
                      <a:gd name="T21" fmla="*/ 49 h 97"/>
                      <a:gd name="T22" fmla="*/ 40 w 41"/>
                      <a:gd name="T23" fmla="*/ 64 h 97"/>
                      <a:gd name="T24" fmla="*/ 40 w 41"/>
                      <a:gd name="T25" fmla="*/ 81 h 97"/>
                      <a:gd name="T26" fmla="*/ 32 w 41"/>
                      <a:gd name="T27" fmla="*/ 96 h 97"/>
                      <a:gd name="T28" fmla="*/ 24 w 41"/>
                      <a:gd name="T29" fmla="*/ 81 h 97"/>
                      <a:gd name="T30" fmla="*/ 24 w 41"/>
                      <a:gd name="T31" fmla="*/ 64 h 97"/>
                      <a:gd name="T32" fmla="*/ 15 w 41"/>
                      <a:gd name="T33" fmla="*/ 64 h 97"/>
                      <a:gd name="T34" fmla="*/ 8 w 41"/>
                      <a:gd name="T35" fmla="*/ 5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97">
                        <a:moveTo>
                          <a:pt x="8" y="56"/>
                        </a:moveTo>
                        <a:lnTo>
                          <a:pt x="0" y="49"/>
                        </a:lnTo>
                        <a:lnTo>
                          <a:pt x="8" y="32"/>
                        </a:lnTo>
                        <a:lnTo>
                          <a:pt x="8" y="24"/>
                        </a:lnTo>
                        <a:lnTo>
                          <a:pt x="15" y="15"/>
                        </a:lnTo>
                        <a:lnTo>
                          <a:pt x="8" y="0"/>
                        </a:lnTo>
                        <a:lnTo>
                          <a:pt x="15" y="0"/>
                        </a:lnTo>
                        <a:lnTo>
                          <a:pt x="24" y="0"/>
                        </a:lnTo>
                        <a:lnTo>
                          <a:pt x="32" y="24"/>
                        </a:lnTo>
                        <a:lnTo>
                          <a:pt x="24" y="32"/>
                        </a:lnTo>
                        <a:lnTo>
                          <a:pt x="32" y="49"/>
                        </a:lnTo>
                        <a:lnTo>
                          <a:pt x="40" y="64"/>
                        </a:lnTo>
                        <a:lnTo>
                          <a:pt x="40" y="81"/>
                        </a:lnTo>
                        <a:lnTo>
                          <a:pt x="32" y="96"/>
                        </a:lnTo>
                        <a:lnTo>
                          <a:pt x="24" y="81"/>
                        </a:lnTo>
                        <a:lnTo>
                          <a:pt x="24" y="64"/>
                        </a:lnTo>
                        <a:lnTo>
                          <a:pt x="15" y="64"/>
                        </a:lnTo>
                        <a:lnTo>
                          <a:pt x="8" y="56"/>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46" name="Freeform 34"/>
                  <p:cNvSpPr>
                    <a:spLocks/>
                  </p:cNvSpPr>
                  <p:nvPr/>
                </p:nvSpPr>
                <p:spPr bwMode="gray">
                  <a:xfrm>
                    <a:off x="5071204" y="4763328"/>
                    <a:ext cx="52774" cy="39270"/>
                  </a:xfrm>
                  <a:custGeom>
                    <a:avLst/>
                    <a:gdLst>
                      <a:gd name="T0" fmla="*/ 0 w 34"/>
                      <a:gd name="T1" fmla="*/ 10 h 26"/>
                      <a:gd name="T2" fmla="*/ 16 w 34"/>
                      <a:gd name="T3" fmla="*/ 25 h 26"/>
                      <a:gd name="T4" fmla="*/ 25 w 34"/>
                      <a:gd name="T5" fmla="*/ 17 h 26"/>
                      <a:gd name="T6" fmla="*/ 33 w 34"/>
                      <a:gd name="T7" fmla="*/ 17 h 26"/>
                      <a:gd name="T8" fmla="*/ 16 w 34"/>
                      <a:gd name="T9" fmla="*/ 10 h 26"/>
                      <a:gd name="T10" fmla="*/ 8 w 34"/>
                      <a:gd name="T11" fmla="*/ 0 h 26"/>
                      <a:gd name="T12" fmla="*/ 0 w 34"/>
                      <a:gd name="T13" fmla="*/ 10 h 26"/>
                    </a:gdLst>
                    <a:ahLst/>
                    <a:cxnLst>
                      <a:cxn ang="0">
                        <a:pos x="T0" y="T1"/>
                      </a:cxn>
                      <a:cxn ang="0">
                        <a:pos x="T2" y="T3"/>
                      </a:cxn>
                      <a:cxn ang="0">
                        <a:pos x="T4" y="T5"/>
                      </a:cxn>
                      <a:cxn ang="0">
                        <a:pos x="T6" y="T7"/>
                      </a:cxn>
                      <a:cxn ang="0">
                        <a:pos x="T8" y="T9"/>
                      </a:cxn>
                      <a:cxn ang="0">
                        <a:pos x="T10" y="T11"/>
                      </a:cxn>
                      <a:cxn ang="0">
                        <a:pos x="T12" y="T13"/>
                      </a:cxn>
                    </a:cxnLst>
                    <a:rect l="0" t="0" r="r" b="b"/>
                    <a:pathLst>
                      <a:path w="34" h="26">
                        <a:moveTo>
                          <a:pt x="0" y="10"/>
                        </a:moveTo>
                        <a:lnTo>
                          <a:pt x="16" y="25"/>
                        </a:lnTo>
                        <a:lnTo>
                          <a:pt x="25" y="17"/>
                        </a:lnTo>
                        <a:lnTo>
                          <a:pt x="33" y="17"/>
                        </a:lnTo>
                        <a:lnTo>
                          <a:pt x="16" y="10"/>
                        </a:lnTo>
                        <a:lnTo>
                          <a:pt x="8" y="0"/>
                        </a:lnTo>
                        <a:lnTo>
                          <a:pt x="0" y="10"/>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47" name="Freeform 35"/>
                  <p:cNvSpPr>
                    <a:spLocks/>
                  </p:cNvSpPr>
                  <p:nvPr/>
                </p:nvSpPr>
                <p:spPr bwMode="gray">
                  <a:xfrm>
                    <a:off x="5071204" y="4763328"/>
                    <a:ext cx="52774" cy="39270"/>
                  </a:xfrm>
                  <a:custGeom>
                    <a:avLst/>
                    <a:gdLst>
                      <a:gd name="T0" fmla="*/ 0 w 34"/>
                      <a:gd name="T1" fmla="*/ 10 h 26"/>
                      <a:gd name="T2" fmla="*/ 16 w 34"/>
                      <a:gd name="T3" fmla="*/ 25 h 26"/>
                      <a:gd name="T4" fmla="*/ 25 w 34"/>
                      <a:gd name="T5" fmla="*/ 17 h 26"/>
                      <a:gd name="T6" fmla="*/ 33 w 34"/>
                      <a:gd name="T7" fmla="*/ 17 h 26"/>
                      <a:gd name="T8" fmla="*/ 16 w 34"/>
                      <a:gd name="T9" fmla="*/ 10 h 26"/>
                      <a:gd name="T10" fmla="*/ 8 w 34"/>
                      <a:gd name="T11" fmla="*/ 0 h 26"/>
                      <a:gd name="T12" fmla="*/ 0 w 34"/>
                      <a:gd name="T13" fmla="*/ 10 h 26"/>
                    </a:gdLst>
                    <a:ahLst/>
                    <a:cxnLst>
                      <a:cxn ang="0">
                        <a:pos x="T0" y="T1"/>
                      </a:cxn>
                      <a:cxn ang="0">
                        <a:pos x="T2" y="T3"/>
                      </a:cxn>
                      <a:cxn ang="0">
                        <a:pos x="T4" y="T5"/>
                      </a:cxn>
                      <a:cxn ang="0">
                        <a:pos x="T6" y="T7"/>
                      </a:cxn>
                      <a:cxn ang="0">
                        <a:pos x="T8" y="T9"/>
                      </a:cxn>
                      <a:cxn ang="0">
                        <a:pos x="T10" y="T11"/>
                      </a:cxn>
                      <a:cxn ang="0">
                        <a:pos x="T12" y="T13"/>
                      </a:cxn>
                    </a:cxnLst>
                    <a:rect l="0" t="0" r="r" b="b"/>
                    <a:pathLst>
                      <a:path w="34" h="26">
                        <a:moveTo>
                          <a:pt x="0" y="10"/>
                        </a:moveTo>
                        <a:lnTo>
                          <a:pt x="16" y="25"/>
                        </a:lnTo>
                        <a:lnTo>
                          <a:pt x="25" y="17"/>
                        </a:lnTo>
                        <a:lnTo>
                          <a:pt x="33" y="17"/>
                        </a:lnTo>
                        <a:lnTo>
                          <a:pt x="16" y="10"/>
                        </a:lnTo>
                        <a:lnTo>
                          <a:pt x="8" y="0"/>
                        </a:lnTo>
                        <a:lnTo>
                          <a:pt x="0" y="10"/>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48" name="Freeform 135"/>
                  <p:cNvSpPr>
                    <a:spLocks/>
                  </p:cNvSpPr>
                  <p:nvPr/>
                </p:nvSpPr>
                <p:spPr bwMode="gray">
                  <a:xfrm>
                    <a:off x="5507555" y="4273092"/>
                    <a:ext cx="151887" cy="111475"/>
                  </a:xfrm>
                  <a:custGeom>
                    <a:avLst/>
                    <a:gdLst>
                      <a:gd name="T0" fmla="*/ 0 w 98"/>
                      <a:gd name="T1" fmla="*/ 72 h 73"/>
                      <a:gd name="T2" fmla="*/ 8 w 98"/>
                      <a:gd name="T3" fmla="*/ 66 h 73"/>
                      <a:gd name="T4" fmla="*/ 17 w 98"/>
                      <a:gd name="T5" fmla="*/ 49 h 73"/>
                      <a:gd name="T6" fmla="*/ 8 w 98"/>
                      <a:gd name="T7" fmla="*/ 41 h 73"/>
                      <a:gd name="T8" fmla="*/ 8 w 98"/>
                      <a:gd name="T9" fmla="*/ 16 h 73"/>
                      <a:gd name="T10" fmla="*/ 17 w 98"/>
                      <a:gd name="T11" fmla="*/ 16 h 73"/>
                      <a:gd name="T12" fmla="*/ 17 w 98"/>
                      <a:gd name="T13" fmla="*/ 9 h 73"/>
                      <a:gd name="T14" fmla="*/ 42 w 98"/>
                      <a:gd name="T15" fmla="*/ 0 h 73"/>
                      <a:gd name="T16" fmla="*/ 48 w 98"/>
                      <a:gd name="T17" fmla="*/ 9 h 73"/>
                      <a:gd name="T18" fmla="*/ 73 w 98"/>
                      <a:gd name="T19" fmla="*/ 0 h 73"/>
                      <a:gd name="T20" fmla="*/ 97 w 98"/>
                      <a:gd name="T21" fmla="*/ 0 h 73"/>
                      <a:gd name="T22" fmla="*/ 82 w 98"/>
                      <a:gd name="T23" fmla="*/ 9 h 73"/>
                      <a:gd name="T24" fmla="*/ 73 w 98"/>
                      <a:gd name="T25" fmla="*/ 41 h 73"/>
                      <a:gd name="T26" fmla="*/ 48 w 98"/>
                      <a:gd name="T27" fmla="*/ 56 h 73"/>
                      <a:gd name="T28" fmla="*/ 42 w 98"/>
                      <a:gd name="T29" fmla="*/ 56 h 73"/>
                      <a:gd name="T30" fmla="*/ 17 w 98"/>
                      <a:gd name="T31" fmla="*/ 72 h 73"/>
                      <a:gd name="T32" fmla="*/ 0 w 98"/>
                      <a:gd name="T33"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73">
                        <a:moveTo>
                          <a:pt x="0" y="72"/>
                        </a:moveTo>
                        <a:lnTo>
                          <a:pt x="8" y="66"/>
                        </a:lnTo>
                        <a:lnTo>
                          <a:pt x="17" y="49"/>
                        </a:lnTo>
                        <a:lnTo>
                          <a:pt x="8" y="41"/>
                        </a:lnTo>
                        <a:lnTo>
                          <a:pt x="8" y="16"/>
                        </a:lnTo>
                        <a:lnTo>
                          <a:pt x="17" y="16"/>
                        </a:lnTo>
                        <a:lnTo>
                          <a:pt x="17" y="9"/>
                        </a:lnTo>
                        <a:lnTo>
                          <a:pt x="42" y="0"/>
                        </a:lnTo>
                        <a:lnTo>
                          <a:pt x="48" y="9"/>
                        </a:lnTo>
                        <a:lnTo>
                          <a:pt x="73" y="0"/>
                        </a:lnTo>
                        <a:lnTo>
                          <a:pt x="97" y="0"/>
                        </a:lnTo>
                        <a:lnTo>
                          <a:pt x="82" y="9"/>
                        </a:lnTo>
                        <a:lnTo>
                          <a:pt x="73" y="41"/>
                        </a:lnTo>
                        <a:lnTo>
                          <a:pt x="48" y="56"/>
                        </a:lnTo>
                        <a:lnTo>
                          <a:pt x="42" y="56"/>
                        </a:lnTo>
                        <a:lnTo>
                          <a:pt x="17" y="72"/>
                        </a:lnTo>
                        <a:lnTo>
                          <a:pt x="0" y="72"/>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49" name="Freeform 136"/>
                  <p:cNvSpPr>
                    <a:spLocks/>
                  </p:cNvSpPr>
                  <p:nvPr/>
                </p:nvSpPr>
                <p:spPr bwMode="gray">
                  <a:xfrm>
                    <a:off x="5495971" y="4357965"/>
                    <a:ext cx="87528" cy="100074"/>
                  </a:xfrm>
                  <a:custGeom>
                    <a:avLst/>
                    <a:gdLst>
                      <a:gd name="T0" fmla="*/ 56 w 57"/>
                      <a:gd name="T1" fmla="*/ 16 h 66"/>
                      <a:gd name="T2" fmla="*/ 56 w 57"/>
                      <a:gd name="T3" fmla="*/ 0 h 66"/>
                      <a:gd name="T4" fmla="*/ 50 w 57"/>
                      <a:gd name="T5" fmla="*/ 0 h 66"/>
                      <a:gd name="T6" fmla="*/ 25 w 57"/>
                      <a:gd name="T7" fmla="*/ 16 h 66"/>
                      <a:gd name="T8" fmla="*/ 8 w 57"/>
                      <a:gd name="T9" fmla="*/ 16 h 66"/>
                      <a:gd name="T10" fmla="*/ 8 w 57"/>
                      <a:gd name="T11" fmla="*/ 25 h 66"/>
                      <a:gd name="T12" fmla="*/ 8 w 57"/>
                      <a:gd name="T13" fmla="*/ 41 h 66"/>
                      <a:gd name="T14" fmla="*/ 0 w 57"/>
                      <a:gd name="T15" fmla="*/ 65 h 66"/>
                      <a:gd name="T16" fmla="*/ 16 w 57"/>
                      <a:gd name="T17" fmla="*/ 65 h 66"/>
                      <a:gd name="T18" fmla="*/ 25 w 57"/>
                      <a:gd name="T19" fmla="*/ 57 h 66"/>
                      <a:gd name="T20" fmla="*/ 31 w 57"/>
                      <a:gd name="T21" fmla="*/ 57 h 66"/>
                      <a:gd name="T22" fmla="*/ 41 w 57"/>
                      <a:gd name="T23" fmla="*/ 41 h 66"/>
                      <a:gd name="T24" fmla="*/ 31 w 57"/>
                      <a:gd name="T25" fmla="*/ 34 h 66"/>
                      <a:gd name="T26" fmla="*/ 56 w 57"/>
                      <a:gd name="T27" fmla="*/ 1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66">
                        <a:moveTo>
                          <a:pt x="56" y="16"/>
                        </a:moveTo>
                        <a:lnTo>
                          <a:pt x="56" y="0"/>
                        </a:lnTo>
                        <a:lnTo>
                          <a:pt x="50" y="0"/>
                        </a:lnTo>
                        <a:lnTo>
                          <a:pt x="25" y="16"/>
                        </a:lnTo>
                        <a:lnTo>
                          <a:pt x="8" y="16"/>
                        </a:lnTo>
                        <a:lnTo>
                          <a:pt x="8" y="25"/>
                        </a:lnTo>
                        <a:lnTo>
                          <a:pt x="8" y="41"/>
                        </a:lnTo>
                        <a:lnTo>
                          <a:pt x="0" y="65"/>
                        </a:lnTo>
                        <a:lnTo>
                          <a:pt x="16" y="65"/>
                        </a:lnTo>
                        <a:lnTo>
                          <a:pt x="25" y="57"/>
                        </a:lnTo>
                        <a:lnTo>
                          <a:pt x="31" y="57"/>
                        </a:lnTo>
                        <a:lnTo>
                          <a:pt x="41" y="41"/>
                        </a:lnTo>
                        <a:lnTo>
                          <a:pt x="31" y="34"/>
                        </a:lnTo>
                        <a:lnTo>
                          <a:pt x="56" y="16"/>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50" name="Freeform 137"/>
                  <p:cNvSpPr>
                    <a:spLocks/>
                  </p:cNvSpPr>
                  <p:nvPr/>
                </p:nvSpPr>
                <p:spPr bwMode="gray">
                  <a:xfrm>
                    <a:off x="5507555" y="4335163"/>
                    <a:ext cx="28318" cy="40536"/>
                  </a:xfrm>
                  <a:custGeom>
                    <a:avLst/>
                    <a:gdLst>
                      <a:gd name="T0" fmla="*/ 8 w 18"/>
                      <a:gd name="T1" fmla="*/ 25 h 26"/>
                      <a:gd name="T2" fmla="*/ 0 w 18"/>
                      <a:gd name="T3" fmla="*/ 25 h 26"/>
                      <a:gd name="T4" fmla="*/ 8 w 18"/>
                      <a:gd name="T5" fmla="*/ 0 h 26"/>
                      <a:gd name="T6" fmla="*/ 17 w 18"/>
                      <a:gd name="T7" fmla="*/ 8 h 26"/>
                      <a:gd name="T8" fmla="*/ 8 w 18"/>
                      <a:gd name="T9" fmla="*/ 25 h 26"/>
                    </a:gdLst>
                    <a:ahLst/>
                    <a:cxnLst>
                      <a:cxn ang="0">
                        <a:pos x="T0" y="T1"/>
                      </a:cxn>
                      <a:cxn ang="0">
                        <a:pos x="T2" y="T3"/>
                      </a:cxn>
                      <a:cxn ang="0">
                        <a:pos x="T4" y="T5"/>
                      </a:cxn>
                      <a:cxn ang="0">
                        <a:pos x="T6" y="T7"/>
                      </a:cxn>
                      <a:cxn ang="0">
                        <a:pos x="T8" y="T9"/>
                      </a:cxn>
                    </a:cxnLst>
                    <a:rect l="0" t="0" r="r" b="b"/>
                    <a:pathLst>
                      <a:path w="18" h="26">
                        <a:moveTo>
                          <a:pt x="8" y="25"/>
                        </a:moveTo>
                        <a:lnTo>
                          <a:pt x="0" y="25"/>
                        </a:lnTo>
                        <a:lnTo>
                          <a:pt x="8" y="0"/>
                        </a:lnTo>
                        <a:lnTo>
                          <a:pt x="17" y="8"/>
                        </a:lnTo>
                        <a:lnTo>
                          <a:pt x="8" y="25"/>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51" name="Freeform 138"/>
                  <p:cNvSpPr>
                    <a:spLocks/>
                  </p:cNvSpPr>
                  <p:nvPr/>
                </p:nvSpPr>
                <p:spPr bwMode="gray">
                  <a:xfrm>
                    <a:off x="5507555" y="4335163"/>
                    <a:ext cx="28318" cy="40536"/>
                  </a:xfrm>
                  <a:custGeom>
                    <a:avLst/>
                    <a:gdLst>
                      <a:gd name="T0" fmla="*/ 8 w 18"/>
                      <a:gd name="T1" fmla="*/ 25 h 26"/>
                      <a:gd name="T2" fmla="*/ 0 w 18"/>
                      <a:gd name="T3" fmla="*/ 25 h 26"/>
                      <a:gd name="T4" fmla="*/ 8 w 18"/>
                      <a:gd name="T5" fmla="*/ 0 h 26"/>
                      <a:gd name="T6" fmla="*/ 17 w 18"/>
                      <a:gd name="T7" fmla="*/ 8 h 26"/>
                      <a:gd name="T8" fmla="*/ 8 w 18"/>
                      <a:gd name="T9" fmla="*/ 25 h 26"/>
                    </a:gdLst>
                    <a:ahLst/>
                    <a:cxnLst>
                      <a:cxn ang="0">
                        <a:pos x="T0" y="T1"/>
                      </a:cxn>
                      <a:cxn ang="0">
                        <a:pos x="T2" y="T3"/>
                      </a:cxn>
                      <a:cxn ang="0">
                        <a:pos x="T4" y="T5"/>
                      </a:cxn>
                      <a:cxn ang="0">
                        <a:pos x="T6" y="T7"/>
                      </a:cxn>
                      <a:cxn ang="0">
                        <a:pos x="T8" y="T9"/>
                      </a:cxn>
                    </a:cxnLst>
                    <a:rect l="0" t="0" r="r" b="b"/>
                    <a:pathLst>
                      <a:path w="18" h="26">
                        <a:moveTo>
                          <a:pt x="8" y="25"/>
                        </a:moveTo>
                        <a:lnTo>
                          <a:pt x="0" y="25"/>
                        </a:lnTo>
                        <a:lnTo>
                          <a:pt x="8" y="0"/>
                        </a:lnTo>
                        <a:lnTo>
                          <a:pt x="17" y="8"/>
                        </a:lnTo>
                        <a:lnTo>
                          <a:pt x="8" y="25"/>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52" name="Freeform 139"/>
                  <p:cNvSpPr>
                    <a:spLocks/>
                  </p:cNvSpPr>
                  <p:nvPr/>
                </p:nvSpPr>
                <p:spPr bwMode="gray">
                  <a:xfrm>
                    <a:off x="5481812" y="4373166"/>
                    <a:ext cx="39902" cy="84873"/>
                  </a:xfrm>
                  <a:custGeom>
                    <a:avLst/>
                    <a:gdLst>
                      <a:gd name="T0" fmla="*/ 17 w 26"/>
                      <a:gd name="T1" fmla="*/ 6 h 56"/>
                      <a:gd name="T2" fmla="*/ 17 w 26"/>
                      <a:gd name="T3" fmla="*/ 15 h 56"/>
                      <a:gd name="T4" fmla="*/ 17 w 26"/>
                      <a:gd name="T5" fmla="*/ 31 h 56"/>
                      <a:gd name="T6" fmla="*/ 9 w 26"/>
                      <a:gd name="T7" fmla="*/ 55 h 56"/>
                      <a:gd name="T8" fmla="*/ 0 w 26"/>
                      <a:gd name="T9" fmla="*/ 24 h 56"/>
                      <a:gd name="T10" fmla="*/ 9 w 26"/>
                      <a:gd name="T11" fmla="*/ 15 h 56"/>
                      <a:gd name="T12" fmla="*/ 17 w 26"/>
                      <a:gd name="T13" fmla="*/ 0 h 56"/>
                      <a:gd name="T14" fmla="*/ 25 w 26"/>
                      <a:gd name="T15" fmla="*/ 0 h 56"/>
                      <a:gd name="T16" fmla="*/ 17 w 26"/>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6">
                        <a:moveTo>
                          <a:pt x="17" y="6"/>
                        </a:moveTo>
                        <a:lnTo>
                          <a:pt x="17" y="15"/>
                        </a:lnTo>
                        <a:lnTo>
                          <a:pt x="17" y="31"/>
                        </a:lnTo>
                        <a:lnTo>
                          <a:pt x="9" y="55"/>
                        </a:lnTo>
                        <a:lnTo>
                          <a:pt x="0" y="24"/>
                        </a:lnTo>
                        <a:lnTo>
                          <a:pt x="9" y="15"/>
                        </a:lnTo>
                        <a:lnTo>
                          <a:pt x="17" y="0"/>
                        </a:lnTo>
                        <a:lnTo>
                          <a:pt x="25" y="0"/>
                        </a:lnTo>
                        <a:lnTo>
                          <a:pt x="17" y="6"/>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53" name="Freeform 140"/>
                  <p:cNvSpPr>
                    <a:spLocks/>
                  </p:cNvSpPr>
                  <p:nvPr/>
                </p:nvSpPr>
                <p:spPr bwMode="gray">
                  <a:xfrm>
                    <a:off x="5481812" y="4373166"/>
                    <a:ext cx="39902" cy="84873"/>
                  </a:xfrm>
                  <a:custGeom>
                    <a:avLst/>
                    <a:gdLst>
                      <a:gd name="T0" fmla="*/ 17 w 26"/>
                      <a:gd name="T1" fmla="*/ 6 h 56"/>
                      <a:gd name="T2" fmla="*/ 17 w 26"/>
                      <a:gd name="T3" fmla="*/ 15 h 56"/>
                      <a:gd name="T4" fmla="*/ 17 w 26"/>
                      <a:gd name="T5" fmla="*/ 31 h 56"/>
                      <a:gd name="T6" fmla="*/ 9 w 26"/>
                      <a:gd name="T7" fmla="*/ 55 h 56"/>
                      <a:gd name="T8" fmla="*/ 0 w 26"/>
                      <a:gd name="T9" fmla="*/ 24 h 56"/>
                      <a:gd name="T10" fmla="*/ 9 w 26"/>
                      <a:gd name="T11" fmla="*/ 15 h 56"/>
                      <a:gd name="T12" fmla="*/ 17 w 26"/>
                      <a:gd name="T13" fmla="*/ 0 h 56"/>
                      <a:gd name="T14" fmla="*/ 25 w 26"/>
                      <a:gd name="T15" fmla="*/ 0 h 56"/>
                      <a:gd name="T16" fmla="*/ 17 w 26"/>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6">
                        <a:moveTo>
                          <a:pt x="17" y="6"/>
                        </a:moveTo>
                        <a:lnTo>
                          <a:pt x="17" y="15"/>
                        </a:lnTo>
                        <a:lnTo>
                          <a:pt x="17" y="31"/>
                        </a:lnTo>
                        <a:lnTo>
                          <a:pt x="9" y="55"/>
                        </a:lnTo>
                        <a:lnTo>
                          <a:pt x="0" y="24"/>
                        </a:lnTo>
                        <a:lnTo>
                          <a:pt x="9" y="15"/>
                        </a:lnTo>
                        <a:lnTo>
                          <a:pt x="17" y="0"/>
                        </a:lnTo>
                        <a:lnTo>
                          <a:pt x="25" y="0"/>
                        </a:lnTo>
                        <a:lnTo>
                          <a:pt x="17" y="6"/>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54" name="Freeform 142"/>
                  <p:cNvSpPr>
                    <a:spLocks/>
                  </p:cNvSpPr>
                  <p:nvPr/>
                </p:nvSpPr>
                <p:spPr bwMode="gray">
                  <a:xfrm>
                    <a:off x="5695483" y="4445371"/>
                    <a:ext cx="37328" cy="25335"/>
                  </a:xfrm>
                  <a:custGeom>
                    <a:avLst/>
                    <a:gdLst>
                      <a:gd name="T0" fmla="*/ 0 w 24"/>
                      <a:gd name="T1" fmla="*/ 8 h 17"/>
                      <a:gd name="T2" fmla="*/ 7 w 24"/>
                      <a:gd name="T3" fmla="*/ 0 h 17"/>
                      <a:gd name="T4" fmla="*/ 23 w 24"/>
                      <a:gd name="T5" fmla="*/ 8 h 17"/>
                      <a:gd name="T6" fmla="*/ 7 w 24"/>
                      <a:gd name="T7" fmla="*/ 16 h 17"/>
                      <a:gd name="T8" fmla="*/ 0 w 24"/>
                      <a:gd name="T9" fmla="*/ 8 h 17"/>
                    </a:gdLst>
                    <a:ahLst/>
                    <a:cxnLst>
                      <a:cxn ang="0">
                        <a:pos x="T0" y="T1"/>
                      </a:cxn>
                      <a:cxn ang="0">
                        <a:pos x="T2" y="T3"/>
                      </a:cxn>
                      <a:cxn ang="0">
                        <a:pos x="T4" y="T5"/>
                      </a:cxn>
                      <a:cxn ang="0">
                        <a:pos x="T6" y="T7"/>
                      </a:cxn>
                      <a:cxn ang="0">
                        <a:pos x="T8" y="T9"/>
                      </a:cxn>
                    </a:cxnLst>
                    <a:rect l="0" t="0" r="r" b="b"/>
                    <a:pathLst>
                      <a:path w="24" h="17">
                        <a:moveTo>
                          <a:pt x="0" y="8"/>
                        </a:moveTo>
                        <a:lnTo>
                          <a:pt x="7" y="0"/>
                        </a:lnTo>
                        <a:lnTo>
                          <a:pt x="23" y="8"/>
                        </a:lnTo>
                        <a:lnTo>
                          <a:pt x="7" y="16"/>
                        </a:lnTo>
                        <a:lnTo>
                          <a:pt x="0" y="8"/>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55" name="Freeform 143"/>
                  <p:cNvSpPr>
                    <a:spLocks/>
                  </p:cNvSpPr>
                  <p:nvPr/>
                </p:nvSpPr>
                <p:spPr bwMode="gray">
                  <a:xfrm>
                    <a:off x="5695483" y="4445371"/>
                    <a:ext cx="37328" cy="25335"/>
                  </a:xfrm>
                  <a:custGeom>
                    <a:avLst/>
                    <a:gdLst>
                      <a:gd name="T0" fmla="*/ 0 w 24"/>
                      <a:gd name="T1" fmla="*/ 8 h 17"/>
                      <a:gd name="T2" fmla="*/ 7 w 24"/>
                      <a:gd name="T3" fmla="*/ 0 h 17"/>
                      <a:gd name="T4" fmla="*/ 23 w 24"/>
                      <a:gd name="T5" fmla="*/ 8 h 17"/>
                      <a:gd name="T6" fmla="*/ 7 w 24"/>
                      <a:gd name="T7" fmla="*/ 16 h 17"/>
                      <a:gd name="T8" fmla="*/ 0 w 24"/>
                      <a:gd name="T9" fmla="*/ 8 h 17"/>
                    </a:gdLst>
                    <a:ahLst/>
                    <a:cxnLst>
                      <a:cxn ang="0">
                        <a:pos x="T0" y="T1"/>
                      </a:cxn>
                      <a:cxn ang="0">
                        <a:pos x="T2" y="T3"/>
                      </a:cxn>
                      <a:cxn ang="0">
                        <a:pos x="T4" y="T5"/>
                      </a:cxn>
                      <a:cxn ang="0">
                        <a:pos x="T6" y="T7"/>
                      </a:cxn>
                      <a:cxn ang="0">
                        <a:pos x="T8" y="T9"/>
                      </a:cxn>
                    </a:cxnLst>
                    <a:rect l="0" t="0" r="r" b="b"/>
                    <a:pathLst>
                      <a:path w="24" h="17">
                        <a:moveTo>
                          <a:pt x="0" y="8"/>
                        </a:moveTo>
                        <a:lnTo>
                          <a:pt x="7" y="0"/>
                        </a:lnTo>
                        <a:lnTo>
                          <a:pt x="23" y="8"/>
                        </a:lnTo>
                        <a:lnTo>
                          <a:pt x="7" y="16"/>
                        </a:lnTo>
                        <a:lnTo>
                          <a:pt x="0" y="8"/>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56" name="Freeform 144"/>
                  <p:cNvSpPr>
                    <a:spLocks/>
                  </p:cNvSpPr>
                  <p:nvPr/>
                </p:nvSpPr>
                <p:spPr bwMode="gray">
                  <a:xfrm>
                    <a:off x="5731524" y="4445371"/>
                    <a:ext cx="39902" cy="25335"/>
                  </a:xfrm>
                  <a:custGeom>
                    <a:avLst/>
                    <a:gdLst>
                      <a:gd name="T0" fmla="*/ 0 w 26"/>
                      <a:gd name="T1" fmla="*/ 8 h 17"/>
                      <a:gd name="T2" fmla="*/ 9 w 26"/>
                      <a:gd name="T3" fmla="*/ 0 h 17"/>
                      <a:gd name="T4" fmla="*/ 25 w 26"/>
                      <a:gd name="T5" fmla="*/ 0 h 17"/>
                      <a:gd name="T6" fmla="*/ 17 w 26"/>
                      <a:gd name="T7" fmla="*/ 8 h 17"/>
                      <a:gd name="T8" fmla="*/ 25 w 26"/>
                      <a:gd name="T9" fmla="*/ 16 h 17"/>
                      <a:gd name="T10" fmla="*/ 0 w 26"/>
                      <a:gd name="T11" fmla="*/ 8 h 17"/>
                    </a:gdLst>
                    <a:ahLst/>
                    <a:cxnLst>
                      <a:cxn ang="0">
                        <a:pos x="T0" y="T1"/>
                      </a:cxn>
                      <a:cxn ang="0">
                        <a:pos x="T2" y="T3"/>
                      </a:cxn>
                      <a:cxn ang="0">
                        <a:pos x="T4" y="T5"/>
                      </a:cxn>
                      <a:cxn ang="0">
                        <a:pos x="T6" y="T7"/>
                      </a:cxn>
                      <a:cxn ang="0">
                        <a:pos x="T8" y="T9"/>
                      </a:cxn>
                      <a:cxn ang="0">
                        <a:pos x="T10" y="T11"/>
                      </a:cxn>
                    </a:cxnLst>
                    <a:rect l="0" t="0" r="r" b="b"/>
                    <a:pathLst>
                      <a:path w="26" h="17">
                        <a:moveTo>
                          <a:pt x="0" y="8"/>
                        </a:moveTo>
                        <a:lnTo>
                          <a:pt x="9" y="0"/>
                        </a:lnTo>
                        <a:lnTo>
                          <a:pt x="25" y="0"/>
                        </a:lnTo>
                        <a:lnTo>
                          <a:pt x="17" y="8"/>
                        </a:lnTo>
                        <a:lnTo>
                          <a:pt x="25" y="16"/>
                        </a:lnTo>
                        <a:lnTo>
                          <a:pt x="0" y="8"/>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57" name="Freeform 145"/>
                  <p:cNvSpPr>
                    <a:spLocks/>
                  </p:cNvSpPr>
                  <p:nvPr/>
                </p:nvSpPr>
                <p:spPr bwMode="gray">
                  <a:xfrm>
                    <a:off x="5731524" y="4445371"/>
                    <a:ext cx="39902" cy="25335"/>
                  </a:xfrm>
                  <a:custGeom>
                    <a:avLst/>
                    <a:gdLst>
                      <a:gd name="T0" fmla="*/ 0 w 26"/>
                      <a:gd name="T1" fmla="*/ 8 h 17"/>
                      <a:gd name="T2" fmla="*/ 9 w 26"/>
                      <a:gd name="T3" fmla="*/ 0 h 17"/>
                      <a:gd name="T4" fmla="*/ 25 w 26"/>
                      <a:gd name="T5" fmla="*/ 0 h 17"/>
                      <a:gd name="T6" fmla="*/ 17 w 26"/>
                      <a:gd name="T7" fmla="*/ 8 h 17"/>
                      <a:gd name="T8" fmla="*/ 25 w 26"/>
                      <a:gd name="T9" fmla="*/ 16 h 17"/>
                      <a:gd name="T10" fmla="*/ 0 w 26"/>
                      <a:gd name="T11" fmla="*/ 8 h 17"/>
                    </a:gdLst>
                    <a:ahLst/>
                    <a:cxnLst>
                      <a:cxn ang="0">
                        <a:pos x="T0" y="T1"/>
                      </a:cxn>
                      <a:cxn ang="0">
                        <a:pos x="T2" y="T3"/>
                      </a:cxn>
                      <a:cxn ang="0">
                        <a:pos x="T4" y="T5"/>
                      </a:cxn>
                      <a:cxn ang="0">
                        <a:pos x="T6" y="T7"/>
                      </a:cxn>
                      <a:cxn ang="0">
                        <a:pos x="T8" y="T9"/>
                      </a:cxn>
                      <a:cxn ang="0">
                        <a:pos x="T10" y="T11"/>
                      </a:cxn>
                    </a:cxnLst>
                    <a:rect l="0" t="0" r="r" b="b"/>
                    <a:pathLst>
                      <a:path w="26" h="17">
                        <a:moveTo>
                          <a:pt x="0" y="8"/>
                        </a:moveTo>
                        <a:lnTo>
                          <a:pt x="9" y="0"/>
                        </a:lnTo>
                        <a:lnTo>
                          <a:pt x="25" y="0"/>
                        </a:lnTo>
                        <a:lnTo>
                          <a:pt x="17" y="8"/>
                        </a:lnTo>
                        <a:lnTo>
                          <a:pt x="25" y="16"/>
                        </a:lnTo>
                        <a:lnTo>
                          <a:pt x="0" y="8"/>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58" name="Freeform 146"/>
                  <p:cNvSpPr>
                    <a:spLocks/>
                  </p:cNvSpPr>
                  <p:nvPr/>
                </p:nvSpPr>
                <p:spPr bwMode="gray">
                  <a:xfrm>
                    <a:off x="5495971" y="4383300"/>
                    <a:ext cx="438927" cy="396496"/>
                  </a:xfrm>
                  <a:custGeom>
                    <a:avLst/>
                    <a:gdLst>
                      <a:gd name="T0" fmla="*/ 236 w 285"/>
                      <a:gd name="T1" fmla="*/ 211 h 262"/>
                      <a:gd name="T2" fmla="*/ 243 w 285"/>
                      <a:gd name="T3" fmla="*/ 203 h 262"/>
                      <a:gd name="T4" fmla="*/ 252 w 285"/>
                      <a:gd name="T5" fmla="*/ 196 h 262"/>
                      <a:gd name="T6" fmla="*/ 259 w 285"/>
                      <a:gd name="T7" fmla="*/ 186 h 262"/>
                      <a:gd name="T8" fmla="*/ 267 w 285"/>
                      <a:gd name="T9" fmla="*/ 180 h 262"/>
                      <a:gd name="T10" fmla="*/ 276 w 285"/>
                      <a:gd name="T11" fmla="*/ 171 h 262"/>
                      <a:gd name="T12" fmla="*/ 284 w 285"/>
                      <a:gd name="T13" fmla="*/ 171 h 262"/>
                      <a:gd name="T14" fmla="*/ 284 w 285"/>
                      <a:gd name="T15" fmla="*/ 162 h 262"/>
                      <a:gd name="T16" fmla="*/ 284 w 285"/>
                      <a:gd name="T17" fmla="*/ 155 h 262"/>
                      <a:gd name="T18" fmla="*/ 284 w 285"/>
                      <a:gd name="T19" fmla="*/ 146 h 262"/>
                      <a:gd name="T20" fmla="*/ 276 w 285"/>
                      <a:gd name="T21" fmla="*/ 139 h 262"/>
                      <a:gd name="T22" fmla="*/ 267 w 285"/>
                      <a:gd name="T23" fmla="*/ 131 h 262"/>
                      <a:gd name="T24" fmla="*/ 259 w 285"/>
                      <a:gd name="T25" fmla="*/ 131 h 262"/>
                      <a:gd name="T26" fmla="*/ 252 w 285"/>
                      <a:gd name="T27" fmla="*/ 131 h 262"/>
                      <a:gd name="T28" fmla="*/ 252 w 285"/>
                      <a:gd name="T29" fmla="*/ 139 h 262"/>
                      <a:gd name="T30" fmla="*/ 243 w 285"/>
                      <a:gd name="T31" fmla="*/ 139 h 262"/>
                      <a:gd name="T32" fmla="*/ 236 w 285"/>
                      <a:gd name="T33" fmla="*/ 139 h 262"/>
                      <a:gd name="T34" fmla="*/ 227 w 285"/>
                      <a:gd name="T35" fmla="*/ 139 h 262"/>
                      <a:gd name="T36" fmla="*/ 218 w 285"/>
                      <a:gd name="T37" fmla="*/ 139 h 262"/>
                      <a:gd name="T38" fmla="*/ 212 w 285"/>
                      <a:gd name="T39" fmla="*/ 139 h 262"/>
                      <a:gd name="T40" fmla="*/ 202 w 285"/>
                      <a:gd name="T41" fmla="*/ 131 h 262"/>
                      <a:gd name="T42" fmla="*/ 212 w 285"/>
                      <a:gd name="T43" fmla="*/ 122 h 262"/>
                      <a:gd name="T44" fmla="*/ 202 w 285"/>
                      <a:gd name="T45" fmla="*/ 106 h 262"/>
                      <a:gd name="T46" fmla="*/ 202 w 285"/>
                      <a:gd name="T47" fmla="*/ 81 h 262"/>
                      <a:gd name="T48" fmla="*/ 178 w 285"/>
                      <a:gd name="T49" fmla="*/ 57 h 262"/>
                      <a:gd name="T50" fmla="*/ 153 w 285"/>
                      <a:gd name="T51" fmla="*/ 49 h 262"/>
                      <a:gd name="T52" fmla="*/ 137 w 285"/>
                      <a:gd name="T53" fmla="*/ 57 h 262"/>
                      <a:gd name="T54" fmla="*/ 130 w 285"/>
                      <a:gd name="T55" fmla="*/ 49 h 262"/>
                      <a:gd name="T56" fmla="*/ 113 w 285"/>
                      <a:gd name="T57" fmla="*/ 41 h 262"/>
                      <a:gd name="T58" fmla="*/ 113 w 285"/>
                      <a:gd name="T59" fmla="*/ 34 h 262"/>
                      <a:gd name="T60" fmla="*/ 105 w 285"/>
                      <a:gd name="T61" fmla="*/ 25 h 262"/>
                      <a:gd name="T62" fmla="*/ 81 w 285"/>
                      <a:gd name="T63" fmla="*/ 9 h 262"/>
                      <a:gd name="T64" fmla="*/ 56 w 285"/>
                      <a:gd name="T65" fmla="*/ 0 h 262"/>
                      <a:gd name="T66" fmla="*/ 31 w 285"/>
                      <a:gd name="T67" fmla="*/ 18 h 262"/>
                      <a:gd name="T68" fmla="*/ 41 w 285"/>
                      <a:gd name="T69" fmla="*/ 25 h 262"/>
                      <a:gd name="T70" fmla="*/ 31 w 285"/>
                      <a:gd name="T71" fmla="*/ 41 h 262"/>
                      <a:gd name="T72" fmla="*/ 25 w 285"/>
                      <a:gd name="T73" fmla="*/ 41 h 262"/>
                      <a:gd name="T74" fmla="*/ 16 w 285"/>
                      <a:gd name="T75" fmla="*/ 49 h 262"/>
                      <a:gd name="T76" fmla="*/ 0 w 285"/>
                      <a:gd name="T77" fmla="*/ 49 h 262"/>
                      <a:gd name="T78" fmla="*/ 0 w 285"/>
                      <a:gd name="T79" fmla="*/ 65 h 262"/>
                      <a:gd name="T80" fmla="*/ 8 w 285"/>
                      <a:gd name="T81" fmla="*/ 65 h 262"/>
                      <a:gd name="T82" fmla="*/ 41 w 285"/>
                      <a:gd name="T83" fmla="*/ 114 h 262"/>
                      <a:gd name="T84" fmla="*/ 50 w 285"/>
                      <a:gd name="T85" fmla="*/ 122 h 262"/>
                      <a:gd name="T86" fmla="*/ 56 w 285"/>
                      <a:gd name="T87" fmla="*/ 139 h 262"/>
                      <a:gd name="T88" fmla="*/ 56 w 285"/>
                      <a:gd name="T89" fmla="*/ 162 h 262"/>
                      <a:gd name="T90" fmla="*/ 81 w 285"/>
                      <a:gd name="T91" fmla="*/ 180 h 262"/>
                      <a:gd name="T92" fmla="*/ 97 w 285"/>
                      <a:gd name="T93" fmla="*/ 220 h 262"/>
                      <a:gd name="T94" fmla="*/ 105 w 285"/>
                      <a:gd name="T95" fmla="*/ 227 h 262"/>
                      <a:gd name="T96" fmla="*/ 113 w 285"/>
                      <a:gd name="T97" fmla="*/ 220 h 262"/>
                      <a:gd name="T98" fmla="*/ 137 w 285"/>
                      <a:gd name="T99" fmla="*/ 243 h 262"/>
                      <a:gd name="T100" fmla="*/ 146 w 285"/>
                      <a:gd name="T101" fmla="*/ 261 h 262"/>
                      <a:gd name="T102" fmla="*/ 202 w 285"/>
                      <a:gd name="T103" fmla="*/ 220 h 262"/>
                      <a:gd name="T104" fmla="*/ 236 w 285"/>
                      <a:gd name="T105" fmla="*/ 21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5" h="262">
                        <a:moveTo>
                          <a:pt x="236" y="211"/>
                        </a:moveTo>
                        <a:lnTo>
                          <a:pt x="243" y="203"/>
                        </a:lnTo>
                        <a:lnTo>
                          <a:pt x="252" y="196"/>
                        </a:lnTo>
                        <a:lnTo>
                          <a:pt x="259" y="186"/>
                        </a:lnTo>
                        <a:lnTo>
                          <a:pt x="267" y="180"/>
                        </a:lnTo>
                        <a:lnTo>
                          <a:pt x="276" y="171"/>
                        </a:lnTo>
                        <a:lnTo>
                          <a:pt x="284" y="171"/>
                        </a:lnTo>
                        <a:lnTo>
                          <a:pt x="284" y="162"/>
                        </a:lnTo>
                        <a:lnTo>
                          <a:pt x="284" y="155"/>
                        </a:lnTo>
                        <a:lnTo>
                          <a:pt x="284" y="146"/>
                        </a:lnTo>
                        <a:lnTo>
                          <a:pt x="276" y="139"/>
                        </a:lnTo>
                        <a:lnTo>
                          <a:pt x="267" y="131"/>
                        </a:lnTo>
                        <a:lnTo>
                          <a:pt x="259" y="131"/>
                        </a:lnTo>
                        <a:lnTo>
                          <a:pt x="252" y="131"/>
                        </a:lnTo>
                        <a:lnTo>
                          <a:pt x="252" y="139"/>
                        </a:lnTo>
                        <a:lnTo>
                          <a:pt x="243" y="139"/>
                        </a:lnTo>
                        <a:lnTo>
                          <a:pt x="236" y="139"/>
                        </a:lnTo>
                        <a:lnTo>
                          <a:pt x="227" y="139"/>
                        </a:lnTo>
                        <a:lnTo>
                          <a:pt x="218" y="139"/>
                        </a:lnTo>
                        <a:lnTo>
                          <a:pt x="212" y="139"/>
                        </a:lnTo>
                        <a:lnTo>
                          <a:pt x="202" y="131"/>
                        </a:lnTo>
                        <a:lnTo>
                          <a:pt x="212" y="122"/>
                        </a:lnTo>
                        <a:lnTo>
                          <a:pt x="202" y="106"/>
                        </a:lnTo>
                        <a:lnTo>
                          <a:pt x="202" y="81"/>
                        </a:lnTo>
                        <a:lnTo>
                          <a:pt x="178" y="57"/>
                        </a:lnTo>
                        <a:lnTo>
                          <a:pt x="153" y="49"/>
                        </a:lnTo>
                        <a:lnTo>
                          <a:pt x="137" y="57"/>
                        </a:lnTo>
                        <a:lnTo>
                          <a:pt x="130" y="49"/>
                        </a:lnTo>
                        <a:lnTo>
                          <a:pt x="113" y="41"/>
                        </a:lnTo>
                        <a:lnTo>
                          <a:pt x="113" y="34"/>
                        </a:lnTo>
                        <a:lnTo>
                          <a:pt x="105" y="25"/>
                        </a:lnTo>
                        <a:lnTo>
                          <a:pt x="81" y="9"/>
                        </a:lnTo>
                        <a:lnTo>
                          <a:pt x="56" y="0"/>
                        </a:lnTo>
                        <a:lnTo>
                          <a:pt x="31" y="18"/>
                        </a:lnTo>
                        <a:lnTo>
                          <a:pt x="41" y="25"/>
                        </a:lnTo>
                        <a:lnTo>
                          <a:pt x="31" y="41"/>
                        </a:lnTo>
                        <a:lnTo>
                          <a:pt x="25" y="41"/>
                        </a:lnTo>
                        <a:lnTo>
                          <a:pt x="16" y="49"/>
                        </a:lnTo>
                        <a:lnTo>
                          <a:pt x="0" y="49"/>
                        </a:lnTo>
                        <a:lnTo>
                          <a:pt x="0" y="65"/>
                        </a:lnTo>
                        <a:lnTo>
                          <a:pt x="8" y="65"/>
                        </a:lnTo>
                        <a:lnTo>
                          <a:pt x="41" y="114"/>
                        </a:lnTo>
                        <a:lnTo>
                          <a:pt x="50" y="122"/>
                        </a:lnTo>
                        <a:lnTo>
                          <a:pt x="56" y="139"/>
                        </a:lnTo>
                        <a:lnTo>
                          <a:pt x="56" y="162"/>
                        </a:lnTo>
                        <a:lnTo>
                          <a:pt x="81" y="180"/>
                        </a:lnTo>
                        <a:lnTo>
                          <a:pt x="97" y="220"/>
                        </a:lnTo>
                        <a:lnTo>
                          <a:pt x="105" y="227"/>
                        </a:lnTo>
                        <a:lnTo>
                          <a:pt x="113" y="220"/>
                        </a:lnTo>
                        <a:lnTo>
                          <a:pt x="137" y="243"/>
                        </a:lnTo>
                        <a:lnTo>
                          <a:pt x="146" y="261"/>
                        </a:lnTo>
                        <a:lnTo>
                          <a:pt x="202" y="220"/>
                        </a:lnTo>
                        <a:lnTo>
                          <a:pt x="236" y="211"/>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59" name="Freeform 147"/>
                  <p:cNvSpPr>
                    <a:spLocks/>
                  </p:cNvSpPr>
                  <p:nvPr/>
                </p:nvSpPr>
                <p:spPr bwMode="gray">
                  <a:xfrm>
                    <a:off x="5806180" y="4528977"/>
                    <a:ext cx="27031" cy="40536"/>
                  </a:xfrm>
                  <a:custGeom>
                    <a:avLst/>
                    <a:gdLst>
                      <a:gd name="T0" fmla="*/ 10 w 17"/>
                      <a:gd name="T1" fmla="*/ 25 h 26"/>
                      <a:gd name="T2" fmla="*/ 0 w 17"/>
                      <a:gd name="T3" fmla="*/ 9 h 26"/>
                      <a:gd name="T4" fmla="*/ 10 w 17"/>
                      <a:gd name="T5" fmla="*/ 0 h 26"/>
                      <a:gd name="T6" fmla="*/ 16 w 17"/>
                      <a:gd name="T7" fmla="*/ 0 h 26"/>
                      <a:gd name="T8" fmla="*/ 10 w 17"/>
                      <a:gd name="T9" fmla="*/ 25 h 26"/>
                    </a:gdLst>
                    <a:ahLst/>
                    <a:cxnLst>
                      <a:cxn ang="0">
                        <a:pos x="T0" y="T1"/>
                      </a:cxn>
                      <a:cxn ang="0">
                        <a:pos x="T2" y="T3"/>
                      </a:cxn>
                      <a:cxn ang="0">
                        <a:pos x="T4" y="T5"/>
                      </a:cxn>
                      <a:cxn ang="0">
                        <a:pos x="T6" y="T7"/>
                      </a:cxn>
                      <a:cxn ang="0">
                        <a:pos x="T8" y="T9"/>
                      </a:cxn>
                    </a:cxnLst>
                    <a:rect l="0" t="0" r="r" b="b"/>
                    <a:pathLst>
                      <a:path w="17" h="26">
                        <a:moveTo>
                          <a:pt x="10" y="25"/>
                        </a:moveTo>
                        <a:lnTo>
                          <a:pt x="0" y="9"/>
                        </a:lnTo>
                        <a:lnTo>
                          <a:pt x="10" y="0"/>
                        </a:lnTo>
                        <a:lnTo>
                          <a:pt x="16" y="0"/>
                        </a:lnTo>
                        <a:lnTo>
                          <a:pt x="10" y="25"/>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60" name="Freeform 148"/>
                  <p:cNvSpPr>
                    <a:spLocks/>
                  </p:cNvSpPr>
                  <p:nvPr/>
                </p:nvSpPr>
                <p:spPr bwMode="gray">
                  <a:xfrm>
                    <a:off x="5806180" y="4528977"/>
                    <a:ext cx="128717" cy="65872"/>
                  </a:xfrm>
                  <a:custGeom>
                    <a:avLst/>
                    <a:gdLst>
                      <a:gd name="T0" fmla="*/ 65 w 83"/>
                      <a:gd name="T1" fmla="*/ 34 h 43"/>
                      <a:gd name="T2" fmla="*/ 82 w 83"/>
                      <a:gd name="T3" fmla="*/ 17 h 43"/>
                      <a:gd name="T4" fmla="*/ 82 w 83"/>
                      <a:gd name="T5" fmla="*/ 9 h 43"/>
                      <a:gd name="T6" fmla="*/ 74 w 83"/>
                      <a:gd name="T7" fmla="*/ 0 h 43"/>
                      <a:gd name="T8" fmla="*/ 50 w 83"/>
                      <a:gd name="T9" fmla="*/ 25 h 43"/>
                      <a:gd name="T10" fmla="*/ 25 w 83"/>
                      <a:gd name="T11" fmla="*/ 25 h 43"/>
                      <a:gd name="T12" fmla="*/ 10 w 83"/>
                      <a:gd name="T13" fmla="*/ 25 h 43"/>
                      <a:gd name="T14" fmla="*/ 0 w 83"/>
                      <a:gd name="T15" fmla="*/ 34 h 43"/>
                      <a:gd name="T16" fmla="*/ 10 w 83"/>
                      <a:gd name="T17" fmla="*/ 42 h 43"/>
                      <a:gd name="T18" fmla="*/ 16 w 83"/>
                      <a:gd name="T19" fmla="*/ 42 h 43"/>
                      <a:gd name="T20" fmla="*/ 25 w 83"/>
                      <a:gd name="T21" fmla="*/ 42 h 43"/>
                      <a:gd name="T22" fmla="*/ 34 w 83"/>
                      <a:gd name="T23" fmla="*/ 42 h 43"/>
                      <a:gd name="T24" fmla="*/ 41 w 83"/>
                      <a:gd name="T25" fmla="*/ 42 h 43"/>
                      <a:gd name="T26" fmla="*/ 50 w 83"/>
                      <a:gd name="T27" fmla="*/ 42 h 43"/>
                      <a:gd name="T28" fmla="*/ 50 w 83"/>
                      <a:gd name="T29" fmla="*/ 34 h 43"/>
                      <a:gd name="T30" fmla="*/ 57 w 83"/>
                      <a:gd name="T31" fmla="*/ 34 h 43"/>
                      <a:gd name="T32" fmla="*/ 65 w 83"/>
                      <a:gd name="T33"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3">
                        <a:moveTo>
                          <a:pt x="65" y="34"/>
                        </a:moveTo>
                        <a:lnTo>
                          <a:pt x="82" y="17"/>
                        </a:lnTo>
                        <a:lnTo>
                          <a:pt x="82" y="9"/>
                        </a:lnTo>
                        <a:lnTo>
                          <a:pt x="74" y="0"/>
                        </a:lnTo>
                        <a:lnTo>
                          <a:pt x="50" y="25"/>
                        </a:lnTo>
                        <a:lnTo>
                          <a:pt x="25" y="25"/>
                        </a:lnTo>
                        <a:lnTo>
                          <a:pt x="10" y="25"/>
                        </a:lnTo>
                        <a:lnTo>
                          <a:pt x="0" y="34"/>
                        </a:lnTo>
                        <a:lnTo>
                          <a:pt x="10" y="42"/>
                        </a:lnTo>
                        <a:lnTo>
                          <a:pt x="16" y="42"/>
                        </a:lnTo>
                        <a:lnTo>
                          <a:pt x="25" y="42"/>
                        </a:lnTo>
                        <a:lnTo>
                          <a:pt x="34" y="42"/>
                        </a:lnTo>
                        <a:lnTo>
                          <a:pt x="41" y="42"/>
                        </a:lnTo>
                        <a:lnTo>
                          <a:pt x="50" y="42"/>
                        </a:lnTo>
                        <a:lnTo>
                          <a:pt x="50" y="34"/>
                        </a:lnTo>
                        <a:lnTo>
                          <a:pt x="57" y="34"/>
                        </a:lnTo>
                        <a:lnTo>
                          <a:pt x="65" y="34"/>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61" name="Freeform 149"/>
                  <p:cNvSpPr>
                    <a:spLocks/>
                  </p:cNvSpPr>
                  <p:nvPr/>
                </p:nvSpPr>
                <p:spPr bwMode="gray">
                  <a:xfrm>
                    <a:off x="5920739" y="4518843"/>
                    <a:ext cx="25743" cy="25335"/>
                  </a:xfrm>
                  <a:custGeom>
                    <a:avLst/>
                    <a:gdLst>
                      <a:gd name="T0" fmla="*/ 16 w 17"/>
                      <a:gd name="T1" fmla="*/ 16 h 17"/>
                      <a:gd name="T2" fmla="*/ 0 w 17"/>
                      <a:gd name="T3" fmla="*/ 7 h 17"/>
                      <a:gd name="T4" fmla="*/ 0 w 17"/>
                      <a:gd name="T5" fmla="*/ 0 h 17"/>
                      <a:gd name="T6" fmla="*/ 16 w 17"/>
                      <a:gd name="T7" fmla="*/ 0 h 17"/>
                      <a:gd name="T8" fmla="*/ 16 w 17"/>
                      <a:gd name="T9" fmla="*/ 16 h 17"/>
                    </a:gdLst>
                    <a:ahLst/>
                    <a:cxnLst>
                      <a:cxn ang="0">
                        <a:pos x="T0" y="T1"/>
                      </a:cxn>
                      <a:cxn ang="0">
                        <a:pos x="T2" y="T3"/>
                      </a:cxn>
                      <a:cxn ang="0">
                        <a:pos x="T4" y="T5"/>
                      </a:cxn>
                      <a:cxn ang="0">
                        <a:pos x="T6" y="T7"/>
                      </a:cxn>
                      <a:cxn ang="0">
                        <a:pos x="T8" y="T9"/>
                      </a:cxn>
                    </a:cxnLst>
                    <a:rect l="0" t="0" r="r" b="b"/>
                    <a:pathLst>
                      <a:path w="17" h="17">
                        <a:moveTo>
                          <a:pt x="16" y="16"/>
                        </a:moveTo>
                        <a:lnTo>
                          <a:pt x="0" y="7"/>
                        </a:lnTo>
                        <a:lnTo>
                          <a:pt x="0" y="0"/>
                        </a:lnTo>
                        <a:lnTo>
                          <a:pt x="16" y="0"/>
                        </a:lnTo>
                        <a:lnTo>
                          <a:pt x="16" y="16"/>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62" name="Freeform 151"/>
                  <p:cNvSpPr>
                    <a:spLocks/>
                  </p:cNvSpPr>
                  <p:nvPr/>
                </p:nvSpPr>
                <p:spPr bwMode="gray">
                  <a:xfrm>
                    <a:off x="5656868" y="4702524"/>
                    <a:ext cx="203373" cy="100074"/>
                  </a:xfrm>
                  <a:custGeom>
                    <a:avLst/>
                    <a:gdLst>
                      <a:gd name="T0" fmla="*/ 0 w 132"/>
                      <a:gd name="T1" fmla="*/ 16 h 66"/>
                      <a:gd name="T2" fmla="*/ 8 w 132"/>
                      <a:gd name="T3" fmla="*/ 9 h 66"/>
                      <a:gd name="T4" fmla="*/ 32 w 132"/>
                      <a:gd name="T5" fmla="*/ 32 h 66"/>
                      <a:gd name="T6" fmla="*/ 41 w 132"/>
                      <a:gd name="T7" fmla="*/ 50 h 66"/>
                      <a:gd name="T8" fmla="*/ 97 w 132"/>
                      <a:gd name="T9" fmla="*/ 9 h 66"/>
                      <a:gd name="T10" fmla="*/ 131 w 132"/>
                      <a:gd name="T11" fmla="*/ 0 h 66"/>
                      <a:gd name="T12" fmla="*/ 131 w 132"/>
                      <a:gd name="T13" fmla="*/ 9 h 66"/>
                      <a:gd name="T14" fmla="*/ 122 w 132"/>
                      <a:gd name="T15" fmla="*/ 16 h 66"/>
                      <a:gd name="T16" fmla="*/ 122 w 132"/>
                      <a:gd name="T17" fmla="*/ 25 h 66"/>
                      <a:gd name="T18" fmla="*/ 90 w 132"/>
                      <a:gd name="T19" fmla="*/ 32 h 66"/>
                      <a:gd name="T20" fmla="*/ 57 w 132"/>
                      <a:gd name="T21" fmla="*/ 57 h 66"/>
                      <a:gd name="T22" fmla="*/ 41 w 132"/>
                      <a:gd name="T23" fmla="*/ 57 h 66"/>
                      <a:gd name="T24" fmla="*/ 25 w 132"/>
                      <a:gd name="T25" fmla="*/ 65 h 66"/>
                      <a:gd name="T26" fmla="*/ 8 w 132"/>
                      <a:gd name="T27" fmla="*/ 65 h 66"/>
                      <a:gd name="T28" fmla="*/ 0 w 132"/>
                      <a:gd name="T29" fmla="*/ 1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66">
                        <a:moveTo>
                          <a:pt x="0" y="16"/>
                        </a:moveTo>
                        <a:lnTo>
                          <a:pt x="8" y="9"/>
                        </a:lnTo>
                        <a:lnTo>
                          <a:pt x="32" y="32"/>
                        </a:lnTo>
                        <a:lnTo>
                          <a:pt x="41" y="50"/>
                        </a:lnTo>
                        <a:lnTo>
                          <a:pt x="97" y="9"/>
                        </a:lnTo>
                        <a:lnTo>
                          <a:pt x="131" y="0"/>
                        </a:lnTo>
                        <a:lnTo>
                          <a:pt x="131" y="9"/>
                        </a:lnTo>
                        <a:lnTo>
                          <a:pt x="122" y="16"/>
                        </a:lnTo>
                        <a:lnTo>
                          <a:pt x="122" y="25"/>
                        </a:lnTo>
                        <a:lnTo>
                          <a:pt x="90" y="32"/>
                        </a:lnTo>
                        <a:lnTo>
                          <a:pt x="57" y="57"/>
                        </a:lnTo>
                        <a:lnTo>
                          <a:pt x="41" y="57"/>
                        </a:lnTo>
                        <a:lnTo>
                          <a:pt x="25" y="65"/>
                        </a:lnTo>
                        <a:lnTo>
                          <a:pt x="8" y="65"/>
                        </a:lnTo>
                        <a:lnTo>
                          <a:pt x="0" y="16"/>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63" name="Freeform 168"/>
                  <p:cNvSpPr>
                    <a:spLocks/>
                  </p:cNvSpPr>
                  <p:nvPr/>
                </p:nvSpPr>
                <p:spPr bwMode="gray">
                  <a:xfrm>
                    <a:off x="4558909" y="4309828"/>
                    <a:ext cx="239414" cy="186214"/>
                  </a:xfrm>
                  <a:custGeom>
                    <a:avLst/>
                    <a:gdLst>
                      <a:gd name="T0" fmla="*/ 139 w 156"/>
                      <a:gd name="T1" fmla="*/ 8 h 123"/>
                      <a:gd name="T2" fmla="*/ 147 w 156"/>
                      <a:gd name="T3" fmla="*/ 8 h 123"/>
                      <a:gd name="T4" fmla="*/ 155 w 156"/>
                      <a:gd name="T5" fmla="*/ 48 h 123"/>
                      <a:gd name="T6" fmla="*/ 122 w 156"/>
                      <a:gd name="T7" fmla="*/ 57 h 123"/>
                      <a:gd name="T8" fmla="*/ 122 w 156"/>
                      <a:gd name="T9" fmla="*/ 66 h 123"/>
                      <a:gd name="T10" fmla="*/ 99 w 156"/>
                      <a:gd name="T11" fmla="*/ 82 h 123"/>
                      <a:gd name="T12" fmla="*/ 65 w 156"/>
                      <a:gd name="T13" fmla="*/ 97 h 123"/>
                      <a:gd name="T14" fmla="*/ 57 w 156"/>
                      <a:gd name="T15" fmla="*/ 105 h 123"/>
                      <a:gd name="T16" fmla="*/ 57 w 156"/>
                      <a:gd name="T17" fmla="*/ 122 h 123"/>
                      <a:gd name="T18" fmla="*/ 0 w 156"/>
                      <a:gd name="T19" fmla="*/ 113 h 123"/>
                      <a:gd name="T20" fmla="*/ 16 w 156"/>
                      <a:gd name="T21" fmla="*/ 113 h 123"/>
                      <a:gd name="T22" fmla="*/ 32 w 156"/>
                      <a:gd name="T23" fmla="*/ 97 h 123"/>
                      <a:gd name="T24" fmla="*/ 40 w 156"/>
                      <a:gd name="T25" fmla="*/ 82 h 123"/>
                      <a:gd name="T26" fmla="*/ 40 w 156"/>
                      <a:gd name="T27" fmla="*/ 66 h 123"/>
                      <a:gd name="T28" fmla="*/ 50 w 156"/>
                      <a:gd name="T29" fmla="*/ 48 h 123"/>
                      <a:gd name="T30" fmla="*/ 57 w 156"/>
                      <a:gd name="T31" fmla="*/ 32 h 123"/>
                      <a:gd name="T32" fmla="*/ 81 w 156"/>
                      <a:gd name="T33" fmla="*/ 25 h 123"/>
                      <a:gd name="T34" fmla="*/ 90 w 156"/>
                      <a:gd name="T35" fmla="*/ 0 h 123"/>
                      <a:gd name="T36" fmla="*/ 99 w 156"/>
                      <a:gd name="T37" fmla="*/ 0 h 123"/>
                      <a:gd name="T38" fmla="*/ 105 w 156"/>
                      <a:gd name="T39" fmla="*/ 8 h 123"/>
                      <a:gd name="T40" fmla="*/ 130 w 156"/>
                      <a:gd name="T41" fmla="*/ 8 h 123"/>
                      <a:gd name="T42" fmla="*/ 139 w 156"/>
                      <a:gd name="T43" fmla="*/ 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6" h="123">
                        <a:moveTo>
                          <a:pt x="139" y="8"/>
                        </a:moveTo>
                        <a:lnTo>
                          <a:pt x="147" y="8"/>
                        </a:lnTo>
                        <a:lnTo>
                          <a:pt x="155" y="48"/>
                        </a:lnTo>
                        <a:lnTo>
                          <a:pt x="122" y="57"/>
                        </a:lnTo>
                        <a:lnTo>
                          <a:pt x="122" y="66"/>
                        </a:lnTo>
                        <a:lnTo>
                          <a:pt x="99" y="82"/>
                        </a:lnTo>
                        <a:lnTo>
                          <a:pt x="65" y="97"/>
                        </a:lnTo>
                        <a:lnTo>
                          <a:pt x="57" y="105"/>
                        </a:lnTo>
                        <a:lnTo>
                          <a:pt x="57" y="122"/>
                        </a:lnTo>
                        <a:lnTo>
                          <a:pt x="0" y="113"/>
                        </a:lnTo>
                        <a:lnTo>
                          <a:pt x="16" y="113"/>
                        </a:lnTo>
                        <a:lnTo>
                          <a:pt x="32" y="97"/>
                        </a:lnTo>
                        <a:lnTo>
                          <a:pt x="40" y="82"/>
                        </a:lnTo>
                        <a:lnTo>
                          <a:pt x="40" y="66"/>
                        </a:lnTo>
                        <a:lnTo>
                          <a:pt x="50" y="48"/>
                        </a:lnTo>
                        <a:lnTo>
                          <a:pt x="57" y="32"/>
                        </a:lnTo>
                        <a:lnTo>
                          <a:pt x="81" y="25"/>
                        </a:lnTo>
                        <a:lnTo>
                          <a:pt x="90" y="0"/>
                        </a:lnTo>
                        <a:lnTo>
                          <a:pt x="99" y="0"/>
                        </a:lnTo>
                        <a:lnTo>
                          <a:pt x="105" y="8"/>
                        </a:lnTo>
                        <a:lnTo>
                          <a:pt x="130" y="8"/>
                        </a:lnTo>
                        <a:lnTo>
                          <a:pt x="139" y="8"/>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64" name="Freeform 170"/>
                  <p:cNvSpPr>
                    <a:spLocks/>
                  </p:cNvSpPr>
                  <p:nvPr/>
                </p:nvSpPr>
                <p:spPr bwMode="gray">
                  <a:xfrm>
                    <a:off x="5471514" y="4689856"/>
                    <a:ext cx="287040" cy="283754"/>
                  </a:xfrm>
                  <a:custGeom>
                    <a:avLst/>
                    <a:gdLst>
                      <a:gd name="T0" fmla="*/ 121 w 187"/>
                      <a:gd name="T1" fmla="*/ 73 h 187"/>
                      <a:gd name="T2" fmla="*/ 113 w 187"/>
                      <a:gd name="T3" fmla="*/ 73 h 187"/>
                      <a:gd name="T4" fmla="*/ 113 w 187"/>
                      <a:gd name="T5" fmla="*/ 90 h 187"/>
                      <a:gd name="T6" fmla="*/ 113 w 187"/>
                      <a:gd name="T7" fmla="*/ 98 h 187"/>
                      <a:gd name="T8" fmla="*/ 121 w 187"/>
                      <a:gd name="T9" fmla="*/ 98 h 187"/>
                      <a:gd name="T10" fmla="*/ 121 w 187"/>
                      <a:gd name="T11" fmla="*/ 105 h 187"/>
                      <a:gd name="T12" fmla="*/ 138 w 187"/>
                      <a:gd name="T13" fmla="*/ 121 h 187"/>
                      <a:gd name="T14" fmla="*/ 178 w 187"/>
                      <a:gd name="T15" fmla="*/ 130 h 187"/>
                      <a:gd name="T16" fmla="*/ 186 w 187"/>
                      <a:gd name="T17" fmla="*/ 130 h 187"/>
                      <a:gd name="T18" fmla="*/ 153 w 187"/>
                      <a:gd name="T19" fmla="*/ 170 h 187"/>
                      <a:gd name="T20" fmla="*/ 129 w 187"/>
                      <a:gd name="T21" fmla="*/ 170 h 187"/>
                      <a:gd name="T22" fmla="*/ 113 w 187"/>
                      <a:gd name="T23" fmla="*/ 186 h 187"/>
                      <a:gd name="T24" fmla="*/ 97 w 187"/>
                      <a:gd name="T25" fmla="*/ 179 h 187"/>
                      <a:gd name="T26" fmla="*/ 72 w 187"/>
                      <a:gd name="T27" fmla="*/ 186 h 187"/>
                      <a:gd name="T28" fmla="*/ 32 w 187"/>
                      <a:gd name="T29" fmla="*/ 179 h 187"/>
                      <a:gd name="T30" fmla="*/ 32 w 187"/>
                      <a:gd name="T31" fmla="*/ 163 h 187"/>
                      <a:gd name="T32" fmla="*/ 24 w 187"/>
                      <a:gd name="T33" fmla="*/ 163 h 187"/>
                      <a:gd name="T34" fmla="*/ 7 w 187"/>
                      <a:gd name="T35" fmla="*/ 139 h 187"/>
                      <a:gd name="T36" fmla="*/ 0 w 187"/>
                      <a:gd name="T37" fmla="*/ 130 h 187"/>
                      <a:gd name="T38" fmla="*/ 7 w 187"/>
                      <a:gd name="T39" fmla="*/ 121 h 187"/>
                      <a:gd name="T40" fmla="*/ 16 w 187"/>
                      <a:gd name="T41" fmla="*/ 98 h 187"/>
                      <a:gd name="T42" fmla="*/ 41 w 187"/>
                      <a:gd name="T43" fmla="*/ 65 h 187"/>
                      <a:gd name="T44" fmla="*/ 47 w 187"/>
                      <a:gd name="T45" fmla="*/ 17 h 187"/>
                      <a:gd name="T46" fmla="*/ 66 w 187"/>
                      <a:gd name="T47" fmla="*/ 8 h 187"/>
                      <a:gd name="T48" fmla="*/ 66 w 187"/>
                      <a:gd name="T49" fmla="*/ 0 h 187"/>
                      <a:gd name="T50" fmla="*/ 81 w 187"/>
                      <a:gd name="T51" fmla="*/ 33 h 187"/>
                      <a:gd name="T52" fmla="*/ 97 w 187"/>
                      <a:gd name="T53" fmla="*/ 48 h 187"/>
                      <a:gd name="T54" fmla="*/ 121 w 187"/>
                      <a:gd name="T55" fmla="*/ 7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7" h="187">
                        <a:moveTo>
                          <a:pt x="121" y="73"/>
                        </a:moveTo>
                        <a:lnTo>
                          <a:pt x="113" y="73"/>
                        </a:lnTo>
                        <a:lnTo>
                          <a:pt x="113" y="90"/>
                        </a:lnTo>
                        <a:lnTo>
                          <a:pt x="113" y="98"/>
                        </a:lnTo>
                        <a:lnTo>
                          <a:pt x="121" y="98"/>
                        </a:lnTo>
                        <a:lnTo>
                          <a:pt x="121" y="105"/>
                        </a:lnTo>
                        <a:lnTo>
                          <a:pt x="138" y="121"/>
                        </a:lnTo>
                        <a:lnTo>
                          <a:pt x="178" y="130"/>
                        </a:lnTo>
                        <a:lnTo>
                          <a:pt x="186" y="130"/>
                        </a:lnTo>
                        <a:lnTo>
                          <a:pt x="153" y="170"/>
                        </a:lnTo>
                        <a:lnTo>
                          <a:pt x="129" y="170"/>
                        </a:lnTo>
                        <a:lnTo>
                          <a:pt x="113" y="186"/>
                        </a:lnTo>
                        <a:lnTo>
                          <a:pt x="97" y="179"/>
                        </a:lnTo>
                        <a:lnTo>
                          <a:pt x="72" y="186"/>
                        </a:lnTo>
                        <a:lnTo>
                          <a:pt x="32" y="179"/>
                        </a:lnTo>
                        <a:lnTo>
                          <a:pt x="32" y="163"/>
                        </a:lnTo>
                        <a:lnTo>
                          <a:pt x="24" y="163"/>
                        </a:lnTo>
                        <a:lnTo>
                          <a:pt x="7" y="139"/>
                        </a:lnTo>
                        <a:lnTo>
                          <a:pt x="0" y="130"/>
                        </a:lnTo>
                        <a:lnTo>
                          <a:pt x="7" y="121"/>
                        </a:lnTo>
                        <a:lnTo>
                          <a:pt x="16" y="98"/>
                        </a:lnTo>
                        <a:lnTo>
                          <a:pt x="41" y="65"/>
                        </a:lnTo>
                        <a:lnTo>
                          <a:pt x="47" y="17"/>
                        </a:lnTo>
                        <a:lnTo>
                          <a:pt x="66" y="8"/>
                        </a:lnTo>
                        <a:lnTo>
                          <a:pt x="66" y="0"/>
                        </a:lnTo>
                        <a:lnTo>
                          <a:pt x="81" y="33"/>
                        </a:lnTo>
                        <a:lnTo>
                          <a:pt x="97" y="48"/>
                        </a:lnTo>
                        <a:lnTo>
                          <a:pt x="121" y="73"/>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65" name="Freeform 171"/>
                  <p:cNvSpPr>
                    <a:spLocks/>
                  </p:cNvSpPr>
                  <p:nvPr/>
                </p:nvSpPr>
                <p:spPr bwMode="gray">
                  <a:xfrm>
                    <a:off x="5645283" y="4800064"/>
                    <a:ext cx="25743" cy="40536"/>
                  </a:xfrm>
                  <a:custGeom>
                    <a:avLst/>
                    <a:gdLst>
                      <a:gd name="T0" fmla="*/ 8 w 17"/>
                      <a:gd name="T1" fmla="*/ 25 h 26"/>
                      <a:gd name="T2" fmla="*/ 0 w 17"/>
                      <a:gd name="T3" fmla="*/ 25 h 26"/>
                      <a:gd name="T4" fmla="*/ 0 w 17"/>
                      <a:gd name="T5" fmla="*/ 17 h 26"/>
                      <a:gd name="T6" fmla="*/ 0 w 17"/>
                      <a:gd name="T7" fmla="*/ 0 h 26"/>
                      <a:gd name="T8" fmla="*/ 8 w 17"/>
                      <a:gd name="T9" fmla="*/ 0 h 26"/>
                      <a:gd name="T10" fmla="*/ 16 w 17"/>
                      <a:gd name="T11" fmla="*/ 0 h 26"/>
                      <a:gd name="T12" fmla="*/ 16 w 17"/>
                      <a:gd name="T13" fmla="*/ 7 h 26"/>
                      <a:gd name="T14" fmla="*/ 8 w 17"/>
                      <a:gd name="T15" fmla="*/ 7 h 26"/>
                      <a:gd name="T16" fmla="*/ 16 w 17"/>
                      <a:gd name="T17" fmla="*/ 17 h 26"/>
                      <a:gd name="T18" fmla="*/ 8 w 17"/>
                      <a:gd name="T1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26">
                        <a:moveTo>
                          <a:pt x="8" y="25"/>
                        </a:moveTo>
                        <a:lnTo>
                          <a:pt x="0" y="25"/>
                        </a:lnTo>
                        <a:lnTo>
                          <a:pt x="0" y="17"/>
                        </a:lnTo>
                        <a:lnTo>
                          <a:pt x="0" y="0"/>
                        </a:lnTo>
                        <a:lnTo>
                          <a:pt x="8" y="0"/>
                        </a:lnTo>
                        <a:lnTo>
                          <a:pt x="16" y="0"/>
                        </a:lnTo>
                        <a:lnTo>
                          <a:pt x="16" y="7"/>
                        </a:lnTo>
                        <a:lnTo>
                          <a:pt x="8" y="7"/>
                        </a:lnTo>
                        <a:lnTo>
                          <a:pt x="16" y="17"/>
                        </a:lnTo>
                        <a:lnTo>
                          <a:pt x="8" y="25"/>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66" name="Freeform 172"/>
                  <p:cNvSpPr>
                    <a:spLocks/>
                  </p:cNvSpPr>
                  <p:nvPr/>
                </p:nvSpPr>
                <p:spPr bwMode="gray">
                  <a:xfrm>
                    <a:off x="5645283" y="4800064"/>
                    <a:ext cx="25743" cy="40536"/>
                  </a:xfrm>
                  <a:custGeom>
                    <a:avLst/>
                    <a:gdLst>
                      <a:gd name="T0" fmla="*/ 8 w 17"/>
                      <a:gd name="T1" fmla="*/ 25 h 26"/>
                      <a:gd name="T2" fmla="*/ 0 w 17"/>
                      <a:gd name="T3" fmla="*/ 25 h 26"/>
                      <a:gd name="T4" fmla="*/ 0 w 17"/>
                      <a:gd name="T5" fmla="*/ 17 h 26"/>
                      <a:gd name="T6" fmla="*/ 0 w 17"/>
                      <a:gd name="T7" fmla="*/ 0 h 26"/>
                      <a:gd name="T8" fmla="*/ 8 w 17"/>
                      <a:gd name="T9" fmla="*/ 0 h 26"/>
                      <a:gd name="T10" fmla="*/ 16 w 17"/>
                      <a:gd name="T11" fmla="*/ 0 h 26"/>
                      <a:gd name="T12" fmla="*/ 16 w 17"/>
                      <a:gd name="T13" fmla="*/ 7 h 26"/>
                      <a:gd name="T14" fmla="*/ 8 w 17"/>
                      <a:gd name="T15" fmla="*/ 7 h 26"/>
                      <a:gd name="T16" fmla="*/ 16 w 17"/>
                      <a:gd name="T17" fmla="*/ 17 h 26"/>
                      <a:gd name="T18" fmla="*/ 8 w 17"/>
                      <a:gd name="T1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26">
                        <a:moveTo>
                          <a:pt x="8" y="25"/>
                        </a:moveTo>
                        <a:lnTo>
                          <a:pt x="0" y="25"/>
                        </a:lnTo>
                        <a:lnTo>
                          <a:pt x="0" y="17"/>
                        </a:lnTo>
                        <a:lnTo>
                          <a:pt x="0" y="0"/>
                        </a:lnTo>
                        <a:lnTo>
                          <a:pt x="8" y="0"/>
                        </a:lnTo>
                        <a:lnTo>
                          <a:pt x="16" y="0"/>
                        </a:lnTo>
                        <a:lnTo>
                          <a:pt x="16" y="7"/>
                        </a:lnTo>
                        <a:lnTo>
                          <a:pt x="8" y="7"/>
                        </a:lnTo>
                        <a:lnTo>
                          <a:pt x="16" y="17"/>
                        </a:lnTo>
                        <a:lnTo>
                          <a:pt x="8" y="25"/>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67" name="Freeform 173"/>
                  <p:cNvSpPr>
                    <a:spLocks/>
                  </p:cNvSpPr>
                  <p:nvPr/>
                </p:nvSpPr>
                <p:spPr bwMode="gray">
                  <a:xfrm>
                    <a:off x="5620827" y="4811465"/>
                    <a:ext cx="202086" cy="259686"/>
                  </a:xfrm>
                  <a:custGeom>
                    <a:avLst/>
                    <a:gdLst>
                      <a:gd name="T0" fmla="*/ 16 w 132"/>
                      <a:gd name="T1" fmla="*/ 106 h 172"/>
                      <a:gd name="T2" fmla="*/ 0 w 132"/>
                      <a:gd name="T3" fmla="*/ 124 h 172"/>
                      <a:gd name="T4" fmla="*/ 0 w 132"/>
                      <a:gd name="T5" fmla="*/ 164 h 172"/>
                      <a:gd name="T6" fmla="*/ 9 w 132"/>
                      <a:gd name="T7" fmla="*/ 171 h 172"/>
                      <a:gd name="T8" fmla="*/ 32 w 132"/>
                      <a:gd name="T9" fmla="*/ 147 h 172"/>
                      <a:gd name="T10" fmla="*/ 65 w 132"/>
                      <a:gd name="T11" fmla="*/ 124 h 172"/>
                      <a:gd name="T12" fmla="*/ 89 w 132"/>
                      <a:gd name="T13" fmla="*/ 99 h 172"/>
                      <a:gd name="T14" fmla="*/ 106 w 132"/>
                      <a:gd name="T15" fmla="*/ 83 h 172"/>
                      <a:gd name="T16" fmla="*/ 131 w 132"/>
                      <a:gd name="T17" fmla="*/ 18 h 172"/>
                      <a:gd name="T18" fmla="*/ 131 w 132"/>
                      <a:gd name="T19" fmla="*/ 0 h 172"/>
                      <a:gd name="T20" fmla="*/ 121 w 132"/>
                      <a:gd name="T21" fmla="*/ 0 h 172"/>
                      <a:gd name="T22" fmla="*/ 106 w 132"/>
                      <a:gd name="T23" fmla="*/ 10 h 172"/>
                      <a:gd name="T24" fmla="*/ 49 w 132"/>
                      <a:gd name="T25" fmla="*/ 25 h 172"/>
                      <a:gd name="T26" fmla="*/ 41 w 132"/>
                      <a:gd name="T27" fmla="*/ 18 h 172"/>
                      <a:gd name="T28" fmla="*/ 32 w 132"/>
                      <a:gd name="T29" fmla="*/ 10 h 172"/>
                      <a:gd name="T30" fmla="*/ 24 w 132"/>
                      <a:gd name="T31" fmla="*/ 18 h 172"/>
                      <a:gd name="T32" fmla="*/ 24 w 132"/>
                      <a:gd name="T33" fmla="*/ 25 h 172"/>
                      <a:gd name="T34" fmla="*/ 41 w 132"/>
                      <a:gd name="T35" fmla="*/ 41 h 172"/>
                      <a:gd name="T36" fmla="*/ 81 w 132"/>
                      <a:gd name="T37" fmla="*/ 50 h 172"/>
                      <a:gd name="T38" fmla="*/ 89 w 132"/>
                      <a:gd name="T39" fmla="*/ 50 h 172"/>
                      <a:gd name="T40" fmla="*/ 56 w 132"/>
                      <a:gd name="T41" fmla="*/ 90 h 172"/>
                      <a:gd name="T42" fmla="*/ 32 w 132"/>
                      <a:gd name="T43" fmla="*/ 90 h 172"/>
                      <a:gd name="T44" fmla="*/ 16 w 132"/>
                      <a:gd name="T45" fmla="*/ 10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 h="172">
                        <a:moveTo>
                          <a:pt x="16" y="106"/>
                        </a:moveTo>
                        <a:lnTo>
                          <a:pt x="0" y="124"/>
                        </a:lnTo>
                        <a:lnTo>
                          <a:pt x="0" y="164"/>
                        </a:lnTo>
                        <a:lnTo>
                          <a:pt x="9" y="171"/>
                        </a:lnTo>
                        <a:lnTo>
                          <a:pt x="32" y="147"/>
                        </a:lnTo>
                        <a:lnTo>
                          <a:pt x="65" y="124"/>
                        </a:lnTo>
                        <a:lnTo>
                          <a:pt x="89" y="99"/>
                        </a:lnTo>
                        <a:lnTo>
                          <a:pt x="106" y="83"/>
                        </a:lnTo>
                        <a:lnTo>
                          <a:pt x="131" y="18"/>
                        </a:lnTo>
                        <a:lnTo>
                          <a:pt x="131" y="0"/>
                        </a:lnTo>
                        <a:lnTo>
                          <a:pt x="121" y="0"/>
                        </a:lnTo>
                        <a:lnTo>
                          <a:pt x="106" y="10"/>
                        </a:lnTo>
                        <a:lnTo>
                          <a:pt x="49" y="25"/>
                        </a:lnTo>
                        <a:lnTo>
                          <a:pt x="41" y="18"/>
                        </a:lnTo>
                        <a:lnTo>
                          <a:pt x="32" y="10"/>
                        </a:lnTo>
                        <a:lnTo>
                          <a:pt x="24" y="18"/>
                        </a:lnTo>
                        <a:lnTo>
                          <a:pt x="24" y="25"/>
                        </a:lnTo>
                        <a:lnTo>
                          <a:pt x="41" y="41"/>
                        </a:lnTo>
                        <a:lnTo>
                          <a:pt x="81" y="50"/>
                        </a:lnTo>
                        <a:lnTo>
                          <a:pt x="89" y="50"/>
                        </a:lnTo>
                        <a:lnTo>
                          <a:pt x="56" y="90"/>
                        </a:lnTo>
                        <a:lnTo>
                          <a:pt x="32" y="90"/>
                        </a:lnTo>
                        <a:lnTo>
                          <a:pt x="16" y="106"/>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68" name="Freeform 174"/>
                  <p:cNvSpPr>
                    <a:spLocks/>
                  </p:cNvSpPr>
                  <p:nvPr/>
                </p:nvSpPr>
                <p:spPr bwMode="gray">
                  <a:xfrm>
                    <a:off x="4482966" y="4494775"/>
                    <a:ext cx="239414" cy="257152"/>
                  </a:xfrm>
                  <a:custGeom>
                    <a:avLst/>
                    <a:gdLst>
                      <a:gd name="T0" fmla="*/ 0 w 155"/>
                      <a:gd name="T1" fmla="*/ 88 h 170"/>
                      <a:gd name="T2" fmla="*/ 9 w 155"/>
                      <a:gd name="T3" fmla="*/ 81 h 170"/>
                      <a:gd name="T4" fmla="*/ 49 w 155"/>
                      <a:gd name="T5" fmla="*/ 81 h 170"/>
                      <a:gd name="T6" fmla="*/ 49 w 155"/>
                      <a:gd name="T7" fmla="*/ 65 h 170"/>
                      <a:gd name="T8" fmla="*/ 65 w 155"/>
                      <a:gd name="T9" fmla="*/ 57 h 170"/>
                      <a:gd name="T10" fmla="*/ 65 w 155"/>
                      <a:gd name="T11" fmla="*/ 16 h 170"/>
                      <a:gd name="T12" fmla="*/ 106 w 155"/>
                      <a:gd name="T13" fmla="*/ 16 h 170"/>
                      <a:gd name="T14" fmla="*/ 106 w 155"/>
                      <a:gd name="T15" fmla="*/ 0 h 170"/>
                      <a:gd name="T16" fmla="*/ 154 w 155"/>
                      <a:gd name="T17" fmla="*/ 32 h 170"/>
                      <a:gd name="T18" fmla="*/ 130 w 155"/>
                      <a:gd name="T19" fmla="*/ 32 h 170"/>
                      <a:gd name="T20" fmla="*/ 148 w 155"/>
                      <a:gd name="T21" fmla="*/ 162 h 170"/>
                      <a:gd name="T22" fmla="*/ 89 w 155"/>
                      <a:gd name="T23" fmla="*/ 162 h 170"/>
                      <a:gd name="T24" fmla="*/ 81 w 155"/>
                      <a:gd name="T25" fmla="*/ 169 h 170"/>
                      <a:gd name="T26" fmla="*/ 74 w 155"/>
                      <a:gd name="T27" fmla="*/ 162 h 170"/>
                      <a:gd name="T28" fmla="*/ 58 w 155"/>
                      <a:gd name="T29" fmla="*/ 169 h 170"/>
                      <a:gd name="T30" fmla="*/ 49 w 155"/>
                      <a:gd name="T31" fmla="*/ 153 h 170"/>
                      <a:gd name="T32" fmla="*/ 24 w 155"/>
                      <a:gd name="T33" fmla="*/ 146 h 170"/>
                      <a:gd name="T34" fmla="*/ 9 w 155"/>
                      <a:gd name="T35" fmla="*/ 146 h 170"/>
                      <a:gd name="T36" fmla="*/ 0 w 155"/>
                      <a:gd name="T37" fmla="*/ 153 h 170"/>
                      <a:gd name="T38" fmla="*/ 9 w 155"/>
                      <a:gd name="T39" fmla="*/ 122 h 170"/>
                      <a:gd name="T40" fmla="*/ 0 w 155"/>
                      <a:gd name="T41" fmla="*/ 112 h 170"/>
                      <a:gd name="T42" fmla="*/ 9 w 155"/>
                      <a:gd name="T43" fmla="*/ 97 h 170"/>
                      <a:gd name="T44" fmla="*/ 0 w 155"/>
                      <a:gd name="T45" fmla="*/ 8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5" h="170">
                        <a:moveTo>
                          <a:pt x="0" y="88"/>
                        </a:moveTo>
                        <a:lnTo>
                          <a:pt x="9" y="81"/>
                        </a:lnTo>
                        <a:lnTo>
                          <a:pt x="49" y="81"/>
                        </a:lnTo>
                        <a:lnTo>
                          <a:pt x="49" y="65"/>
                        </a:lnTo>
                        <a:lnTo>
                          <a:pt x="65" y="57"/>
                        </a:lnTo>
                        <a:lnTo>
                          <a:pt x="65" y="16"/>
                        </a:lnTo>
                        <a:lnTo>
                          <a:pt x="106" y="16"/>
                        </a:lnTo>
                        <a:lnTo>
                          <a:pt x="106" y="0"/>
                        </a:lnTo>
                        <a:lnTo>
                          <a:pt x="154" y="32"/>
                        </a:lnTo>
                        <a:lnTo>
                          <a:pt x="130" y="32"/>
                        </a:lnTo>
                        <a:lnTo>
                          <a:pt x="148" y="162"/>
                        </a:lnTo>
                        <a:lnTo>
                          <a:pt x="89" y="162"/>
                        </a:lnTo>
                        <a:lnTo>
                          <a:pt x="81" y="169"/>
                        </a:lnTo>
                        <a:lnTo>
                          <a:pt x="74" y="162"/>
                        </a:lnTo>
                        <a:lnTo>
                          <a:pt x="58" y="169"/>
                        </a:lnTo>
                        <a:lnTo>
                          <a:pt x="49" y="153"/>
                        </a:lnTo>
                        <a:lnTo>
                          <a:pt x="24" y="146"/>
                        </a:lnTo>
                        <a:lnTo>
                          <a:pt x="9" y="146"/>
                        </a:lnTo>
                        <a:lnTo>
                          <a:pt x="0" y="153"/>
                        </a:lnTo>
                        <a:lnTo>
                          <a:pt x="9" y="122"/>
                        </a:lnTo>
                        <a:lnTo>
                          <a:pt x="0" y="112"/>
                        </a:lnTo>
                        <a:lnTo>
                          <a:pt x="9" y="97"/>
                        </a:lnTo>
                        <a:lnTo>
                          <a:pt x="0" y="88"/>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69" name="Freeform 175"/>
                  <p:cNvSpPr>
                    <a:spLocks/>
                  </p:cNvSpPr>
                  <p:nvPr/>
                </p:nvSpPr>
                <p:spPr bwMode="gray">
                  <a:xfrm>
                    <a:off x="4482966" y="4480841"/>
                    <a:ext cx="164758" cy="148211"/>
                  </a:xfrm>
                  <a:custGeom>
                    <a:avLst/>
                    <a:gdLst>
                      <a:gd name="T0" fmla="*/ 0 w 107"/>
                      <a:gd name="T1" fmla="*/ 97 h 98"/>
                      <a:gd name="T2" fmla="*/ 9 w 107"/>
                      <a:gd name="T3" fmla="*/ 90 h 98"/>
                      <a:gd name="T4" fmla="*/ 49 w 107"/>
                      <a:gd name="T5" fmla="*/ 90 h 98"/>
                      <a:gd name="T6" fmla="*/ 49 w 107"/>
                      <a:gd name="T7" fmla="*/ 74 h 98"/>
                      <a:gd name="T8" fmla="*/ 65 w 107"/>
                      <a:gd name="T9" fmla="*/ 66 h 98"/>
                      <a:gd name="T10" fmla="*/ 65 w 107"/>
                      <a:gd name="T11" fmla="*/ 25 h 98"/>
                      <a:gd name="T12" fmla="*/ 106 w 107"/>
                      <a:gd name="T13" fmla="*/ 25 h 98"/>
                      <a:gd name="T14" fmla="*/ 106 w 107"/>
                      <a:gd name="T15" fmla="*/ 9 h 98"/>
                      <a:gd name="T16" fmla="*/ 49 w 107"/>
                      <a:gd name="T17" fmla="*/ 0 h 98"/>
                      <a:gd name="T18" fmla="*/ 40 w 107"/>
                      <a:gd name="T19" fmla="*/ 16 h 98"/>
                      <a:gd name="T20" fmla="*/ 34 w 107"/>
                      <a:gd name="T21" fmla="*/ 25 h 98"/>
                      <a:gd name="T22" fmla="*/ 24 w 107"/>
                      <a:gd name="T23" fmla="*/ 49 h 98"/>
                      <a:gd name="T24" fmla="*/ 0 w 107"/>
                      <a:gd name="T25" fmla="*/ 81 h 98"/>
                      <a:gd name="T26" fmla="*/ 0 w 107"/>
                      <a:gd name="T27" fmla="*/ 9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98">
                        <a:moveTo>
                          <a:pt x="0" y="97"/>
                        </a:moveTo>
                        <a:lnTo>
                          <a:pt x="9" y="90"/>
                        </a:lnTo>
                        <a:lnTo>
                          <a:pt x="49" y="90"/>
                        </a:lnTo>
                        <a:lnTo>
                          <a:pt x="49" y="74"/>
                        </a:lnTo>
                        <a:lnTo>
                          <a:pt x="65" y="66"/>
                        </a:lnTo>
                        <a:lnTo>
                          <a:pt x="65" y="25"/>
                        </a:lnTo>
                        <a:lnTo>
                          <a:pt x="106" y="25"/>
                        </a:lnTo>
                        <a:lnTo>
                          <a:pt x="106" y="9"/>
                        </a:lnTo>
                        <a:lnTo>
                          <a:pt x="49" y="0"/>
                        </a:lnTo>
                        <a:lnTo>
                          <a:pt x="40" y="16"/>
                        </a:lnTo>
                        <a:lnTo>
                          <a:pt x="34" y="25"/>
                        </a:lnTo>
                        <a:lnTo>
                          <a:pt x="24" y="49"/>
                        </a:lnTo>
                        <a:lnTo>
                          <a:pt x="0" y="81"/>
                        </a:lnTo>
                        <a:lnTo>
                          <a:pt x="0" y="97"/>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70" name="Freeform 176"/>
                  <p:cNvSpPr>
                    <a:spLocks/>
                  </p:cNvSpPr>
                  <p:nvPr/>
                </p:nvSpPr>
                <p:spPr bwMode="gray">
                  <a:xfrm>
                    <a:off x="4471381" y="4716458"/>
                    <a:ext cx="127430" cy="86140"/>
                  </a:xfrm>
                  <a:custGeom>
                    <a:avLst/>
                    <a:gdLst>
                      <a:gd name="T0" fmla="*/ 8 w 83"/>
                      <a:gd name="T1" fmla="*/ 48 h 57"/>
                      <a:gd name="T2" fmla="*/ 17 w 83"/>
                      <a:gd name="T3" fmla="*/ 48 h 57"/>
                      <a:gd name="T4" fmla="*/ 32 w 83"/>
                      <a:gd name="T5" fmla="*/ 41 h 57"/>
                      <a:gd name="T6" fmla="*/ 42 w 83"/>
                      <a:gd name="T7" fmla="*/ 48 h 57"/>
                      <a:gd name="T8" fmla="*/ 48 w 83"/>
                      <a:gd name="T9" fmla="*/ 41 h 57"/>
                      <a:gd name="T10" fmla="*/ 32 w 83"/>
                      <a:gd name="T11" fmla="*/ 41 h 57"/>
                      <a:gd name="T12" fmla="*/ 8 w 83"/>
                      <a:gd name="T13" fmla="*/ 41 h 57"/>
                      <a:gd name="T14" fmla="*/ 0 w 83"/>
                      <a:gd name="T15" fmla="*/ 23 h 57"/>
                      <a:gd name="T16" fmla="*/ 8 w 83"/>
                      <a:gd name="T17" fmla="*/ 7 h 57"/>
                      <a:gd name="T18" fmla="*/ 17 w 83"/>
                      <a:gd name="T19" fmla="*/ 0 h 57"/>
                      <a:gd name="T20" fmla="*/ 32 w 83"/>
                      <a:gd name="T21" fmla="*/ 0 h 57"/>
                      <a:gd name="T22" fmla="*/ 57 w 83"/>
                      <a:gd name="T23" fmla="*/ 7 h 57"/>
                      <a:gd name="T24" fmla="*/ 66 w 83"/>
                      <a:gd name="T25" fmla="*/ 23 h 57"/>
                      <a:gd name="T26" fmla="*/ 82 w 83"/>
                      <a:gd name="T27" fmla="*/ 56 h 57"/>
                      <a:gd name="T28" fmla="*/ 48 w 83"/>
                      <a:gd name="T29" fmla="*/ 56 h 57"/>
                      <a:gd name="T30" fmla="*/ 8 w 83"/>
                      <a:gd name="T31" fmla="*/ 56 h 57"/>
                      <a:gd name="T32" fmla="*/ 8 w 83"/>
                      <a:gd name="T33" fmla="*/ 4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57">
                        <a:moveTo>
                          <a:pt x="8" y="48"/>
                        </a:moveTo>
                        <a:lnTo>
                          <a:pt x="17" y="48"/>
                        </a:lnTo>
                        <a:lnTo>
                          <a:pt x="32" y="41"/>
                        </a:lnTo>
                        <a:lnTo>
                          <a:pt x="42" y="48"/>
                        </a:lnTo>
                        <a:lnTo>
                          <a:pt x="48" y="41"/>
                        </a:lnTo>
                        <a:lnTo>
                          <a:pt x="32" y="41"/>
                        </a:lnTo>
                        <a:lnTo>
                          <a:pt x="8" y="41"/>
                        </a:lnTo>
                        <a:lnTo>
                          <a:pt x="0" y="23"/>
                        </a:lnTo>
                        <a:lnTo>
                          <a:pt x="8" y="7"/>
                        </a:lnTo>
                        <a:lnTo>
                          <a:pt x="17" y="0"/>
                        </a:lnTo>
                        <a:lnTo>
                          <a:pt x="32" y="0"/>
                        </a:lnTo>
                        <a:lnTo>
                          <a:pt x="57" y="7"/>
                        </a:lnTo>
                        <a:lnTo>
                          <a:pt x="66" y="23"/>
                        </a:lnTo>
                        <a:lnTo>
                          <a:pt x="82" y="56"/>
                        </a:lnTo>
                        <a:lnTo>
                          <a:pt x="48" y="56"/>
                        </a:lnTo>
                        <a:lnTo>
                          <a:pt x="8" y="56"/>
                        </a:lnTo>
                        <a:lnTo>
                          <a:pt x="8" y="48"/>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71" name="Freeform 177"/>
                  <p:cNvSpPr>
                    <a:spLocks/>
                  </p:cNvSpPr>
                  <p:nvPr/>
                </p:nvSpPr>
                <p:spPr bwMode="gray">
                  <a:xfrm>
                    <a:off x="4482966" y="4778529"/>
                    <a:ext cx="63072" cy="25335"/>
                  </a:xfrm>
                  <a:custGeom>
                    <a:avLst/>
                    <a:gdLst>
                      <a:gd name="T0" fmla="*/ 0 w 41"/>
                      <a:gd name="T1" fmla="*/ 16 h 17"/>
                      <a:gd name="T2" fmla="*/ 9 w 41"/>
                      <a:gd name="T3" fmla="*/ 16 h 17"/>
                      <a:gd name="T4" fmla="*/ 24 w 41"/>
                      <a:gd name="T5" fmla="*/ 0 h 17"/>
                      <a:gd name="T6" fmla="*/ 34 w 41"/>
                      <a:gd name="T7" fmla="*/ 16 h 17"/>
                      <a:gd name="T8" fmla="*/ 40 w 41"/>
                      <a:gd name="T9" fmla="*/ 0 h 17"/>
                      <a:gd name="T10" fmla="*/ 24 w 41"/>
                      <a:gd name="T11" fmla="*/ 0 h 17"/>
                      <a:gd name="T12" fmla="*/ 0 w 41"/>
                      <a:gd name="T13" fmla="*/ 0 h 17"/>
                      <a:gd name="T14" fmla="*/ 0 w 41"/>
                      <a:gd name="T15" fmla="*/ 1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7">
                        <a:moveTo>
                          <a:pt x="0" y="16"/>
                        </a:moveTo>
                        <a:lnTo>
                          <a:pt x="9" y="16"/>
                        </a:lnTo>
                        <a:lnTo>
                          <a:pt x="24" y="0"/>
                        </a:lnTo>
                        <a:lnTo>
                          <a:pt x="34" y="16"/>
                        </a:lnTo>
                        <a:lnTo>
                          <a:pt x="40" y="0"/>
                        </a:lnTo>
                        <a:lnTo>
                          <a:pt x="24" y="0"/>
                        </a:lnTo>
                        <a:lnTo>
                          <a:pt x="0" y="0"/>
                        </a:lnTo>
                        <a:lnTo>
                          <a:pt x="0" y="16"/>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72" name="Freeform 178"/>
                  <p:cNvSpPr>
                    <a:spLocks/>
                  </p:cNvSpPr>
                  <p:nvPr/>
                </p:nvSpPr>
                <p:spPr bwMode="gray">
                  <a:xfrm>
                    <a:off x="4482966" y="4800064"/>
                    <a:ext cx="63072" cy="40536"/>
                  </a:xfrm>
                  <a:custGeom>
                    <a:avLst/>
                    <a:gdLst>
                      <a:gd name="T0" fmla="*/ 24 w 41"/>
                      <a:gd name="T1" fmla="*/ 25 h 26"/>
                      <a:gd name="T2" fmla="*/ 40 w 41"/>
                      <a:gd name="T3" fmla="*/ 7 h 26"/>
                      <a:gd name="T4" fmla="*/ 40 w 41"/>
                      <a:gd name="T5" fmla="*/ 0 h 26"/>
                      <a:gd name="T6" fmla="*/ 0 w 41"/>
                      <a:gd name="T7" fmla="*/ 0 h 26"/>
                      <a:gd name="T8" fmla="*/ 17 w 41"/>
                      <a:gd name="T9" fmla="*/ 7 h 26"/>
                      <a:gd name="T10" fmla="*/ 17 w 41"/>
                      <a:gd name="T11" fmla="*/ 17 h 26"/>
                      <a:gd name="T12" fmla="*/ 24 w 41"/>
                      <a:gd name="T13" fmla="*/ 25 h 26"/>
                    </a:gdLst>
                    <a:ahLst/>
                    <a:cxnLst>
                      <a:cxn ang="0">
                        <a:pos x="T0" y="T1"/>
                      </a:cxn>
                      <a:cxn ang="0">
                        <a:pos x="T2" y="T3"/>
                      </a:cxn>
                      <a:cxn ang="0">
                        <a:pos x="T4" y="T5"/>
                      </a:cxn>
                      <a:cxn ang="0">
                        <a:pos x="T6" y="T7"/>
                      </a:cxn>
                      <a:cxn ang="0">
                        <a:pos x="T8" y="T9"/>
                      </a:cxn>
                      <a:cxn ang="0">
                        <a:pos x="T10" y="T11"/>
                      </a:cxn>
                      <a:cxn ang="0">
                        <a:pos x="T12" y="T13"/>
                      </a:cxn>
                    </a:cxnLst>
                    <a:rect l="0" t="0" r="r" b="b"/>
                    <a:pathLst>
                      <a:path w="41" h="26">
                        <a:moveTo>
                          <a:pt x="24" y="25"/>
                        </a:moveTo>
                        <a:lnTo>
                          <a:pt x="40" y="7"/>
                        </a:lnTo>
                        <a:lnTo>
                          <a:pt x="40" y="0"/>
                        </a:lnTo>
                        <a:lnTo>
                          <a:pt x="0" y="0"/>
                        </a:lnTo>
                        <a:lnTo>
                          <a:pt x="17" y="7"/>
                        </a:lnTo>
                        <a:lnTo>
                          <a:pt x="17" y="17"/>
                        </a:lnTo>
                        <a:lnTo>
                          <a:pt x="24" y="25"/>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73" name="Freeform 179"/>
                  <p:cNvSpPr>
                    <a:spLocks/>
                  </p:cNvSpPr>
                  <p:nvPr/>
                </p:nvSpPr>
                <p:spPr bwMode="gray">
                  <a:xfrm>
                    <a:off x="4520294" y="4800064"/>
                    <a:ext cx="140302" cy="102607"/>
                  </a:xfrm>
                  <a:custGeom>
                    <a:avLst/>
                    <a:gdLst>
                      <a:gd name="T0" fmla="*/ 82 w 91"/>
                      <a:gd name="T1" fmla="*/ 66 h 67"/>
                      <a:gd name="T2" fmla="*/ 90 w 91"/>
                      <a:gd name="T3" fmla="*/ 66 h 67"/>
                      <a:gd name="T4" fmla="*/ 90 w 91"/>
                      <a:gd name="T5" fmla="*/ 57 h 67"/>
                      <a:gd name="T6" fmla="*/ 90 w 91"/>
                      <a:gd name="T7" fmla="*/ 48 h 67"/>
                      <a:gd name="T8" fmla="*/ 90 w 91"/>
                      <a:gd name="T9" fmla="*/ 41 h 67"/>
                      <a:gd name="T10" fmla="*/ 90 w 91"/>
                      <a:gd name="T11" fmla="*/ 32 h 67"/>
                      <a:gd name="T12" fmla="*/ 75 w 91"/>
                      <a:gd name="T13" fmla="*/ 0 h 67"/>
                      <a:gd name="T14" fmla="*/ 57 w 91"/>
                      <a:gd name="T15" fmla="*/ 7 h 67"/>
                      <a:gd name="T16" fmla="*/ 41 w 91"/>
                      <a:gd name="T17" fmla="*/ 7 h 67"/>
                      <a:gd name="T18" fmla="*/ 50 w 91"/>
                      <a:gd name="T19" fmla="*/ 0 h 67"/>
                      <a:gd name="T20" fmla="*/ 16 w 91"/>
                      <a:gd name="T21" fmla="*/ 0 h 67"/>
                      <a:gd name="T22" fmla="*/ 16 w 91"/>
                      <a:gd name="T23" fmla="*/ 7 h 67"/>
                      <a:gd name="T24" fmla="*/ 0 w 91"/>
                      <a:gd name="T25" fmla="*/ 25 h 67"/>
                      <a:gd name="T26" fmla="*/ 25 w 91"/>
                      <a:gd name="T27" fmla="*/ 41 h 67"/>
                      <a:gd name="T28" fmla="*/ 34 w 91"/>
                      <a:gd name="T29" fmla="*/ 32 h 67"/>
                      <a:gd name="T30" fmla="*/ 41 w 91"/>
                      <a:gd name="T31" fmla="*/ 32 h 67"/>
                      <a:gd name="T32" fmla="*/ 57 w 91"/>
                      <a:gd name="T33" fmla="*/ 48 h 67"/>
                      <a:gd name="T34" fmla="*/ 57 w 91"/>
                      <a:gd name="T35" fmla="*/ 57 h 67"/>
                      <a:gd name="T36" fmla="*/ 65 w 91"/>
                      <a:gd name="T37" fmla="*/ 48 h 67"/>
                      <a:gd name="T38" fmla="*/ 75 w 91"/>
                      <a:gd name="T39" fmla="*/ 66 h 67"/>
                      <a:gd name="T40" fmla="*/ 82 w 91"/>
                      <a:gd name="T41"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67">
                        <a:moveTo>
                          <a:pt x="82" y="66"/>
                        </a:moveTo>
                        <a:lnTo>
                          <a:pt x="90" y="66"/>
                        </a:lnTo>
                        <a:lnTo>
                          <a:pt x="90" y="57"/>
                        </a:lnTo>
                        <a:lnTo>
                          <a:pt x="90" y="48"/>
                        </a:lnTo>
                        <a:lnTo>
                          <a:pt x="90" y="41"/>
                        </a:lnTo>
                        <a:lnTo>
                          <a:pt x="90" y="32"/>
                        </a:lnTo>
                        <a:lnTo>
                          <a:pt x="75" y="0"/>
                        </a:lnTo>
                        <a:lnTo>
                          <a:pt x="57" y="7"/>
                        </a:lnTo>
                        <a:lnTo>
                          <a:pt x="41" y="7"/>
                        </a:lnTo>
                        <a:lnTo>
                          <a:pt x="50" y="0"/>
                        </a:lnTo>
                        <a:lnTo>
                          <a:pt x="16" y="0"/>
                        </a:lnTo>
                        <a:lnTo>
                          <a:pt x="16" y="7"/>
                        </a:lnTo>
                        <a:lnTo>
                          <a:pt x="0" y="25"/>
                        </a:lnTo>
                        <a:lnTo>
                          <a:pt x="25" y="41"/>
                        </a:lnTo>
                        <a:lnTo>
                          <a:pt x="34" y="32"/>
                        </a:lnTo>
                        <a:lnTo>
                          <a:pt x="41" y="32"/>
                        </a:lnTo>
                        <a:lnTo>
                          <a:pt x="57" y="48"/>
                        </a:lnTo>
                        <a:lnTo>
                          <a:pt x="57" y="57"/>
                        </a:lnTo>
                        <a:lnTo>
                          <a:pt x="65" y="48"/>
                        </a:lnTo>
                        <a:lnTo>
                          <a:pt x="75" y="66"/>
                        </a:lnTo>
                        <a:lnTo>
                          <a:pt x="82" y="66"/>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74" name="Freeform 180"/>
                  <p:cNvSpPr>
                    <a:spLocks/>
                  </p:cNvSpPr>
                  <p:nvPr/>
                </p:nvSpPr>
                <p:spPr bwMode="gray">
                  <a:xfrm>
                    <a:off x="4558909" y="4849467"/>
                    <a:ext cx="50200" cy="62071"/>
                  </a:xfrm>
                  <a:custGeom>
                    <a:avLst/>
                    <a:gdLst>
                      <a:gd name="T0" fmla="*/ 0 w 33"/>
                      <a:gd name="T1" fmla="*/ 9 h 41"/>
                      <a:gd name="T2" fmla="*/ 9 w 33"/>
                      <a:gd name="T3" fmla="*/ 0 h 41"/>
                      <a:gd name="T4" fmla="*/ 16 w 33"/>
                      <a:gd name="T5" fmla="*/ 0 h 41"/>
                      <a:gd name="T6" fmla="*/ 32 w 33"/>
                      <a:gd name="T7" fmla="*/ 16 h 41"/>
                      <a:gd name="T8" fmla="*/ 32 w 33"/>
                      <a:gd name="T9" fmla="*/ 25 h 41"/>
                      <a:gd name="T10" fmla="*/ 16 w 33"/>
                      <a:gd name="T11" fmla="*/ 40 h 41"/>
                      <a:gd name="T12" fmla="*/ 9 w 33"/>
                      <a:gd name="T13" fmla="*/ 34 h 41"/>
                      <a:gd name="T14" fmla="*/ 0 w 33"/>
                      <a:gd name="T15" fmla="*/ 34 h 41"/>
                      <a:gd name="T16" fmla="*/ 0 w 33"/>
                      <a:gd name="T17"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41">
                        <a:moveTo>
                          <a:pt x="0" y="9"/>
                        </a:moveTo>
                        <a:lnTo>
                          <a:pt x="9" y="0"/>
                        </a:lnTo>
                        <a:lnTo>
                          <a:pt x="16" y="0"/>
                        </a:lnTo>
                        <a:lnTo>
                          <a:pt x="32" y="16"/>
                        </a:lnTo>
                        <a:lnTo>
                          <a:pt x="32" y="25"/>
                        </a:lnTo>
                        <a:lnTo>
                          <a:pt x="16" y="40"/>
                        </a:lnTo>
                        <a:lnTo>
                          <a:pt x="9" y="34"/>
                        </a:lnTo>
                        <a:lnTo>
                          <a:pt x="0" y="34"/>
                        </a:lnTo>
                        <a:lnTo>
                          <a:pt x="0" y="9"/>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75" name="Freeform 181"/>
                  <p:cNvSpPr>
                    <a:spLocks/>
                  </p:cNvSpPr>
                  <p:nvPr/>
                </p:nvSpPr>
                <p:spPr bwMode="gray">
                  <a:xfrm>
                    <a:off x="4583365" y="4873536"/>
                    <a:ext cx="91389" cy="88673"/>
                  </a:xfrm>
                  <a:custGeom>
                    <a:avLst/>
                    <a:gdLst>
                      <a:gd name="T0" fmla="*/ 58 w 59"/>
                      <a:gd name="T1" fmla="*/ 58 h 59"/>
                      <a:gd name="T2" fmla="*/ 58 w 59"/>
                      <a:gd name="T3" fmla="*/ 42 h 59"/>
                      <a:gd name="T4" fmla="*/ 41 w 59"/>
                      <a:gd name="T5" fmla="*/ 33 h 59"/>
                      <a:gd name="T6" fmla="*/ 41 w 59"/>
                      <a:gd name="T7" fmla="*/ 18 h 59"/>
                      <a:gd name="T8" fmla="*/ 34 w 59"/>
                      <a:gd name="T9" fmla="*/ 18 h 59"/>
                      <a:gd name="T10" fmla="*/ 24 w 59"/>
                      <a:gd name="T11" fmla="*/ 0 h 59"/>
                      <a:gd name="T12" fmla="*/ 16 w 59"/>
                      <a:gd name="T13" fmla="*/ 9 h 59"/>
                      <a:gd name="T14" fmla="*/ 0 w 59"/>
                      <a:gd name="T15" fmla="*/ 24 h 59"/>
                      <a:gd name="T16" fmla="*/ 41 w 59"/>
                      <a:gd name="T17" fmla="*/ 58 h 59"/>
                      <a:gd name="T18" fmla="*/ 58 w 59"/>
                      <a:gd name="T19" fmla="*/ 5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58" y="58"/>
                        </a:moveTo>
                        <a:lnTo>
                          <a:pt x="58" y="42"/>
                        </a:lnTo>
                        <a:lnTo>
                          <a:pt x="41" y="33"/>
                        </a:lnTo>
                        <a:lnTo>
                          <a:pt x="41" y="18"/>
                        </a:lnTo>
                        <a:lnTo>
                          <a:pt x="34" y="18"/>
                        </a:lnTo>
                        <a:lnTo>
                          <a:pt x="24" y="0"/>
                        </a:lnTo>
                        <a:lnTo>
                          <a:pt x="16" y="9"/>
                        </a:lnTo>
                        <a:lnTo>
                          <a:pt x="0" y="24"/>
                        </a:lnTo>
                        <a:lnTo>
                          <a:pt x="41" y="58"/>
                        </a:lnTo>
                        <a:lnTo>
                          <a:pt x="58" y="58"/>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76" name="Freeform 182"/>
                  <p:cNvSpPr>
                    <a:spLocks/>
                  </p:cNvSpPr>
                  <p:nvPr/>
                </p:nvSpPr>
                <p:spPr bwMode="gray">
                  <a:xfrm>
                    <a:off x="4807333" y="4826666"/>
                    <a:ext cx="41189" cy="97540"/>
                  </a:xfrm>
                  <a:custGeom>
                    <a:avLst/>
                    <a:gdLst>
                      <a:gd name="T0" fmla="*/ 17 w 26"/>
                      <a:gd name="T1" fmla="*/ 0 h 65"/>
                      <a:gd name="T2" fmla="*/ 0 w 26"/>
                      <a:gd name="T3" fmla="*/ 0 h 65"/>
                      <a:gd name="T4" fmla="*/ 9 w 26"/>
                      <a:gd name="T5" fmla="*/ 31 h 65"/>
                      <a:gd name="T6" fmla="*/ 17 w 26"/>
                      <a:gd name="T7" fmla="*/ 55 h 65"/>
                      <a:gd name="T8" fmla="*/ 17 w 26"/>
                      <a:gd name="T9" fmla="*/ 64 h 65"/>
                      <a:gd name="T10" fmla="*/ 25 w 26"/>
                      <a:gd name="T11" fmla="*/ 64 h 65"/>
                      <a:gd name="T12" fmla="*/ 25 w 26"/>
                      <a:gd name="T13" fmla="*/ 31 h 65"/>
                      <a:gd name="T14" fmla="*/ 25 w 26"/>
                      <a:gd name="T15" fmla="*/ 15 h 65"/>
                      <a:gd name="T16" fmla="*/ 17 w 26"/>
                      <a:gd name="T17" fmla="*/ 8 h 65"/>
                      <a:gd name="T18" fmla="*/ 17 w 26"/>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5">
                        <a:moveTo>
                          <a:pt x="17" y="0"/>
                        </a:moveTo>
                        <a:lnTo>
                          <a:pt x="0" y="0"/>
                        </a:lnTo>
                        <a:lnTo>
                          <a:pt x="9" y="31"/>
                        </a:lnTo>
                        <a:lnTo>
                          <a:pt x="17" y="55"/>
                        </a:lnTo>
                        <a:lnTo>
                          <a:pt x="17" y="64"/>
                        </a:lnTo>
                        <a:lnTo>
                          <a:pt x="25" y="64"/>
                        </a:lnTo>
                        <a:lnTo>
                          <a:pt x="25" y="31"/>
                        </a:lnTo>
                        <a:lnTo>
                          <a:pt x="25" y="15"/>
                        </a:lnTo>
                        <a:lnTo>
                          <a:pt x="17" y="8"/>
                        </a:lnTo>
                        <a:lnTo>
                          <a:pt x="17" y="0"/>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77" name="Freeform 183"/>
                  <p:cNvSpPr>
                    <a:spLocks/>
                  </p:cNvSpPr>
                  <p:nvPr/>
                </p:nvSpPr>
                <p:spPr bwMode="gray">
                  <a:xfrm>
                    <a:off x="4999122" y="4998946"/>
                    <a:ext cx="34754" cy="25335"/>
                  </a:xfrm>
                  <a:custGeom>
                    <a:avLst/>
                    <a:gdLst>
                      <a:gd name="T0" fmla="*/ 22 w 23"/>
                      <a:gd name="T1" fmla="*/ 0 h 17"/>
                      <a:gd name="T2" fmla="*/ 22 w 23"/>
                      <a:gd name="T3" fmla="*/ 16 h 17"/>
                      <a:gd name="T4" fmla="*/ 6 w 23"/>
                      <a:gd name="T5" fmla="*/ 16 h 17"/>
                      <a:gd name="T6" fmla="*/ 0 w 23"/>
                      <a:gd name="T7" fmla="*/ 16 h 17"/>
                      <a:gd name="T8" fmla="*/ 6 w 23"/>
                      <a:gd name="T9" fmla="*/ 0 h 17"/>
                      <a:gd name="T10" fmla="*/ 22 w 23"/>
                      <a:gd name="T11" fmla="*/ 0 h 17"/>
                    </a:gdLst>
                    <a:ahLst/>
                    <a:cxnLst>
                      <a:cxn ang="0">
                        <a:pos x="T0" y="T1"/>
                      </a:cxn>
                      <a:cxn ang="0">
                        <a:pos x="T2" y="T3"/>
                      </a:cxn>
                      <a:cxn ang="0">
                        <a:pos x="T4" y="T5"/>
                      </a:cxn>
                      <a:cxn ang="0">
                        <a:pos x="T6" y="T7"/>
                      </a:cxn>
                      <a:cxn ang="0">
                        <a:pos x="T8" y="T9"/>
                      </a:cxn>
                      <a:cxn ang="0">
                        <a:pos x="T10" y="T11"/>
                      </a:cxn>
                    </a:cxnLst>
                    <a:rect l="0" t="0" r="r" b="b"/>
                    <a:pathLst>
                      <a:path w="23" h="17">
                        <a:moveTo>
                          <a:pt x="22" y="0"/>
                        </a:moveTo>
                        <a:lnTo>
                          <a:pt x="22" y="16"/>
                        </a:lnTo>
                        <a:lnTo>
                          <a:pt x="6" y="16"/>
                        </a:lnTo>
                        <a:lnTo>
                          <a:pt x="0" y="16"/>
                        </a:lnTo>
                        <a:lnTo>
                          <a:pt x="6" y="0"/>
                        </a:lnTo>
                        <a:lnTo>
                          <a:pt x="22" y="0"/>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78" name="Freeform 184"/>
                  <p:cNvSpPr>
                    <a:spLocks/>
                  </p:cNvSpPr>
                  <p:nvPr/>
                </p:nvSpPr>
                <p:spPr bwMode="gray">
                  <a:xfrm>
                    <a:off x="5032589" y="4972343"/>
                    <a:ext cx="151887" cy="173546"/>
                  </a:xfrm>
                  <a:custGeom>
                    <a:avLst/>
                    <a:gdLst>
                      <a:gd name="T0" fmla="*/ 65 w 99"/>
                      <a:gd name="T1" fmla="*/ 9 h 115"/>
                      <a:gd name="T2" fmla="*/ 65 w 99"/>
                      <a:gd name="T3" fmla="*/ 24 h 115"/>
                      <a:gd name="T4" fmla="*/ 25 w 99"/>
                      <a:gd name="T5" fmla="*/ 18 h 115"/>
                      <a:gd name="T6" fmla="*/ 25 w 99"/>
                      <a:gd name="T7" fmla="*/ 33 h 115"/>
                      <a:gd name="T8" fmla="*/ 33 w 99"/>
                      <a:gd name="T9" fmla="*/ 24 h 115"/>
                      <a:gd name="T10" fmla="*/ 41 w 99"/>
                      <a:gd name="T11" fmla="*/ 33 h 115"/>
                      <a:gd name="T12" fmla="*/ 41 w 99"/>
                      <a:gd name="T13" fmla="*/ 41 h 115"/>
                      <a:gd name="T14" fmla="*/ 41 w 99"/>
                      <a:gd name="T15" fmla="*/ 74 h 115"/>
                      <a:gd name="T16" fmla="*/ 18 w 99"/>
                      <a:gd name="T17" fmla="*/ 74 h 115"/>
                      <a:gd name="T18" fmla="*/ 9 w 99"/>
                      <a:gd name="T19" fmla="*/ 81 h 115"/>
                      <a:gd name="T20" fmla="*/ 9 w 99"/>
                      <a:gd name="T21" fmla="*/ 90 h 115"/>
                      <a:gd name="T22" fmla="*/ 0 w 99"/>
                      <a:gd name="T23" fmla="*/ 90 h 115"/>
                      <a:gd name="T24" fmla="*/ 0 w 99"/>
                      <a:gd name="T25" fmla="*/ 98 h 115"/>
                      <a:gd name="T26" fmla="*/ 18 w 99"/>
                      <a:gd name="T27" fmla="*/ 114 h 115"/>
                      <a:gd name="T28" fmla="*/ 18 w 99"/>
                      <a:gd name="T29" fmla="*/ 106 h 115"/>
                      <a:gd name="T30" fmla="*/ 25 w 99"/>
                      <a:gd name="T31" fmla="*/ 106 h 115"/>
                      <a:gd name="T32" fmla="*/ 41 w 99"/>
                      <a:gd name="T33" fmla="*/ 106 h 115"/>
                      <a:gd name="T34" fmla="*/ 58 w 99"/>
                      <a:gd name="T35" fmla="*/ 98 h 115"/>
                      <a:gd name="T36" fmla="*/ 65 w 99"/>
                      <a:gd name="T37" fmla="*/ 74 h 115"/>
                      <a:gd name="T38" fmla="*/ 81 w 99"/>
                      <a:gd name="T39" fmla="*/ 58 h 115"/>
                      <a:gd name="T40" fmla="*/ 98 w 99"/>
                      <a:gd name="T41" fmla="*/ 0 h 115"/>
                      <a:gd name="T42" fmla="*/ 75 w 99"/>
                      <a:gd name="T43" fmla="*/ 9 h 115"/>
                      <a:gd name="T44" fmla="*/ 65 w 99"/>
                      <a:gd name="T45" fmla="*/ 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 h="115">
                        <a:moveTo>
                          <a:pt x="65" y="9"/>
                        </a:moveTo>
                        <a:lnTo>
                          <a:pt x="65" y="24"/>
                        </a:lnTo>
                        <a:lnTo>
                          <a:pt x="25" y="18"/>
                        </a:lnTo>
                        <a:lnTo>
                          <a:pt x="25" y="33"/>
                        </a:lnTo>
                        <a:lnTo>
                          <a:pt x="33" y="24"/>
                        </a:lnTo>
                        <a:lnTo>
                          <a:pt x="41" y="33"/>
                        </a:lnTo>
                        <a:lnTo>
                          <a:pt x="41" y="41"/>
                        </a:lnTo>
                        <a:lnTo>
                          <a:pt x="41" y="74"/>
                        </a:lnTo>
                        <a:lnTo>
                          <a:pt x="18" y="74"/>
                        </a:lnTo>
                        <a:lnTo>
                          <a:pt x="9" y="81"/>
                        </a:lnTo>
                        <a:lnTo>
                          <a:pt x="9" y="90"/>
                        </a:lnTo>
                        <a:lnTo>
                          <a:pt x="0" y="90"/>
                        </a:lnTo>
                        <a:lnTo>
                          <a:pt x="0" y="98"/>
                        </a:lnTo>
                        <a:lnTo>
                          <a:pt x="18" y="114"/>
                        </a:lnTo>
                        <a:lnTo>
                          <a:pt x="18" y="106"/>
                        </a:lnTo>
                        <a:lnTo>
                          <a:pt x="25" y="106"/>
                        </a:lnTo>
                        <a:lnTo>
                          <a:pt x="41" y="106"/>
                        </a:lnTo>
                        <a:lnTo>
                          <a:pt x="58" y="98"/>
                        </a:lnTo>
                        <a:lnTo>
                          <a:pt x="65" y="74"/>
                        </a:lnTo>
                        <a:lnTo>
                          <a:pt x="81" y="58"/>
                        </a:lnTo>
                        <a:lnTo>
                          <a:pt x="98" y="0"/>
                        </a:lnTo>
                        <a:lnTo>
                          <a:pt x="75" y="9"/>
                        </a:lnTo>
                        <a:lnTo>
                          <a:pt x="65" y="9"/>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79" name="Freeform 185"/>
                  <p:cNvSpPr>
                    <a:spLocks/>
                  </p:cNvSpPr>
                  <p:nvPr/>
                </p:nvSpPr>
                <p:spPr bwMode="gray">
                  <a:xfrm>
                    <a:off x="5381412" y="5059750"/>
                    <a:ext cx="39902" cy="36736"/>
                  </a:xfrm>
                  <a:custGeom>
                    <a:avLst/>
                    <a:gdLst>
                      <a:gd name="T0" fmla="*/ 25 w 26"/>
                      <a:gd name="T1" fmla="*/ 23 h 24"/>
                      <a:gd name="T2" fmla="*/ 9 w 26"/>
                      <a:gd name="T3" fmla="*/ 23 h 24"/>
                      <a:gd name="T4" fmla="*/ 0 w 26"/>
                      <a:gd name="T5" fmla="*/ 23 h 24"/>
                      <a:gd name="T6" fmla="*/ 9 w 26"/>
                      <a:gd name="T7" fmla="*/ 7 h 24"/>
                      <a:gd name="T8" fmla="*/ 25 w 26"/>
                      <a:gd name="T9" fmla="*/ 0 h 24"/>
                      <a:gd name="T10" fmla="*/ 25 w 26"/>
                      <a:gd name="T11" fmla="*/ 16 h 24"/>
                      <a:gd name="T12" fmla="*/ 25 w 26"/>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26" h="24">
                        <a:moveTo>
                          <a:pt x="25" y="23"/>
                        </a:moveTo>
                        <a:lnTo>
                          <a:pt x="9" y="23"/>
                        </a:lnTo>
                        <a:lnTo>
                          <a:pt x="0" y="23"/>
                        </a:lnTo>
                        <a:lnTo>
                          <a:pt x="9" y="7"/>
                        </a:lnTo>
                        <a:lnTo>
                          <a:pt x="25" y="0"/>
                        </a:lnTo>
                        <a:lnTo>
                          <a:pt x="25" y="16"/>
                        </a:lnTo>
                        <a:lnTo>
                          <a:pt x="25" y="23"/>
                        </a:lnTo>
                      </a:path>
                    </a:pathLst>
                  </a:custGeom>
                  <a:grpFill/>
                  <a:ln w="3175" cap="rnd" cmpd="sng">
                    <a:solidFill>
                      <a:schemeClr val="bg1"/>
                    </a:solidFill>
                    <a:prstDash val="solid"/>
                    <a:round/>
                    <a:headEnd/>
                    <a:tailEnd/>
                  </a:ln>
                  <a:effectLst/>
                </p:spPr>
                <p:txBody>
                  <a:bodyPr/>
                  <a:lstStyle/>
                  <a:p>
                    <a:endParaRPr lang="de-DE" dirty="0"/>
                  </a:p>
                </p:txBody>
              </p:sp>
              <p:sp>
                <p:nvSpPr>
                  <p:cNvPr id="880" name="Freeform 186"/>
                  <p:cNvSpPr>
                    <a:spLocks/>
                  </p:cNvSpPr>
                  <p:nvPr/>
                </p:nvSpPr>
                <p:spPr bwMode="gray">
                  <a:xfrm>
                    <a:off x="5395571" y="5093952"/>
                    <a:ext cx="25743" cy="39270"/>
                  </a:xfrm>
                  <a:custGeom>
                    <a:avLst/>
                    <a:gdLst>
                      <a:gd name="T0" fmla="*/ 16 w 17"/>
                      <a:gd name="T1" fmla="*/ 0 h 26"/>
                      <a:gd name="T2" fmla="*/ 16 w 17"/>
                      <a:gd name="T3" fmla="*/ 9 h 26"/>
                      <a:gd name="T4" fmla="*/ 0 w 17"/>
                      <a:gd name="T5" fmla="*/ 25 h 26"/>
                      <a:gd name="T6" fmla="*/ 0 w 17"/>
                      <a:gd name="T7" fmla="*/ 9 h 26"/>
                      <a:gd name="T8" fmla="*/ 0 w 17"/>
                      <a:gd name="T9" fmla="*/ 0 h 26"/>
                      <a:gd name="T10" fmla="*/ 16 w 17"/>
                      <a:gd name="T11" fmla="*/ 0 h 26"/>
                    </a:gdLst>
                    <a:ahLst/>
                    <a:cxnLst>
                      <a:cxn ang="0">
                        <a:pos x="T0" y="T1"/>
                      </a:cxn>
                      <a:cxn ang="0">
                        <a:pos x="T2" y="T3"/>
                      </a:cxn>
                      <a:cxn ang="0">
                        <a:pos x="T4" y="T5"/>
                      </a:cxn>
                      <a:cxn ang="0">
                        <a:pos x="T6" y="T7"/>
                      </a:cxn>
                      <a:cxn ang="0">
                        <a:pos x="T8" y="T9"/>
                      </a:cxn>
                      <a:cxn ang="0">
                        <a:pos x="T10" y="T11"/>
                      </a:cxn>
                    </a:cxnLst>
                    <a:rect l="0" t="0" r="r" b="b"/>
                    <a:pathLst>
                      <a:path w="17" h="26">
                        <a:moveTo>
                          <a:pt x="16" y="0"/>
                        </a:moveTo>
                        <a:lnTo>
                          <a:pt x="16" y="9"/>
                        </a:lnTo>
                        <a:lnTo>
                          <a:pt x="0" y="25"/>
                        </a:lnTo>
                        <a:lnTo>
                          <a:pt x="0" y="9"/>
                        </a:lnTo>
                        <a:lnTo>
                          <a:pt x="0" y="0"/>
                        </a:lnTo>
                        <a:lnTo>
                          <a:pt x="16" y="0"/>
                        </a:lnTo>
                      </a:path>
                    </a:pathLst>
                  </a:custGeom>
                  <a:grpFill/>
                  <a:ln w="3175" cap="rnd" cmpd="sng">
                    <a:solidFill>
                      <a:schemeClr val="bg1"/>
                    </a:solidFill>
                    <a:prstDash val="solid"/>
                    <a:round/>
                    <a:headEnd/>
                    <a:tailEnd/>
                  </a:ln>
                  <a:effectLst/>
                </p:spPr>
                <p:txBody>
                  <a:bodyPr/>
                  <a:lstStyle/>
                  <a:p>
                    <a:endParaRPr lang="de-DE" dirty="0"/>
                  </a:p>
                </p:txBody>
              </p:sp>
              <p:sp>
                <p:nvSpPr>
                  <p:cNvPr id="881" name="Freeform 187"/>
                  <p:cNvSpPr>
                    <a:spLocks/>
                  </p:cNvSpPr>
                  <p:nvPr/>
                </p:nvSpPr>
                <p:spPr bwMode="gray">
                  <a:xfrm>
                    <a:off x="5046747" y="5376440"/>
                    <a:ext cx="263871" cy="247018"/>
                  </a:xfrm>
                  <a:custGeom>
                    <a:avLst/>
                    <a:gdLst>
                      <a:gd name="T0" fmla="*/ 56 w 172"/>
                      <a:gd name="T1" fmla="*/ 162 h 163"/>
                      <a:gd name="T2" fmla="*/ 49 w 172"/>
                      <a:gd name="T3" fmla="*/ 146 h 163"/>
                      <a:gd name="T4" fmla="*/ 32 w 172"/>
                      <a:gd name="T5" fmla="*/ 99 h 163"/>
                      <a:gd name="T6" fmla="*/ 32 w 172"/>
                      <a:gd name="T7" fmla="*/ 75 h 163"/>
                      <a:gd name="T8" fmla="*/ 0 w 172"/>
                      <a:gd name="T9" fmla="*/ 9 h 163"/>
                      <a:gd name="T10" fmla="*/ 0 w 172"/>
                      <a:gd name="T11" fmla="*/ 0 h 163"/>
                      <a:gd name="T12" fmla="*/ 16 w 172"/>
                      <a:gd name="T13" fmla="*/ 0 h 163"/>
                      <a:gd name="T14" fmla="*/ 32 w 172"/>
                      <a:gd name="T15" fmla="*/ 0 h 163"/>
                      <a:gd name="T16" fmla="*/ 81 w 172"/>
                      <a:gd name="T17" fmla="*/ 9 h 163"/>
                      <a:gd name="T18" fmla="*/ 97 w 172"/>
                      <a:gd name="T19" fmla="*/ 9 h 163"/>
                      <a:gd name="T20" fmla="*/ 130 w 172"/>
                      <a:gd name="T21" fmla="*/ 16 h 163"/>
                      <a:gd name="T22" fmla="*/ 146 w 172"/>
                      <a:gd name="T23" fmla="*/ 9 h 163"/>
                      <a:gd name="T24" fmla="*/ 153 w 172"/>
                      <a:gd name="T25" fmla="*/ 0 h 163"/>
                      <a:gd name="T26" fmla="*/ 171 w 172"/>
                      <a:gd name="T27" fmla="*/ 9 h 163"/>
                      <a:gd name="T28" fmla="*/ 153 w 172"/>
                      <a:gd name="T29" fmla="*/ 25 h 163"/>
                      <a:gd name="T30" fmla="*/ 146 w 172"/>
                      <a:gd name="T31" fmla="*/ 16 h 163"/>
                      <a:gd name="T32" fmla="*/ 121 w 172"/>
                      <a:gd name="T33" fmla="*/ 16 h 163"/>
                      <a:gd name="T34" fmla="*/ 112 w 172"/>
                      <a:gd name="T35" fmla="*/ 65 h 163"/>
                      <a:gd name="T36" fmla="*/ 106 w 172"/>
                      <a:gd name="T37" fmla="*/ 75 h 163"/>
                      <a:gd name="T38" fmla="*/ 106 w 172"/>
                      <a:gd name="T39" fmla="*/ 106 h 163"/>
                      <a:gd name="T40" fmla="*/ 106 w 172"/>
                      <a:gd name="T41" fmla="*/ 155 h 163"/>
                      <a:gd name="T42" fmla="*/ 89 w 172"/>
                      <a:gd name="T43" fmla="*/ 162 h 163"/>
                      <a:gd name="T44" fmla="*/ 72 w 172"/>
                      <a:gd name="T45" fmla="*/ 162 h 163"/>
                      <a:gd name="T46" fmla="*/ 66 w 172"/>
                      <a:gd name="T47" fmla="*/ 155 h 163"/>
                      <a:gd name="T48" fmla="*/ 56 w 172"/>
                      <a:gd name="T49" fmla="*/ 16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2" h="163">
                        <a:moveTo>
                          <a:pt x="56" y="162"/>
                        </a:moveTo>
                        <a:lnTo>
                          <a:pt x="49" y="146"/>
                        </a:lnTo>
                        <a:lnTo>
                          <a:pt x="32" y="99"/>
                        </a:lnTo>
                        <a:lnTo>
                          <a:pt x="32" y="75"/>
                        </a:lnTo>
                        <a:lnTo>
                          <a:pt x="0" y="9"/>
                        </a:lnTo>
                        <a:lnTo>
                          <a:pt x="0" y="0"/>
                        </a:lnTo>
                        <a:lnTo>
                          <a:pt x="16" y="0"/>
                        </a:lnTo>
                        <a:lnTo>
                          <a:pt x="32" y="0"/>
                        </a:lnTo>
                        <a:lnTo>
                          <a:pt x="81" y="9"/>
                        </a:lnTo>
                        <a:lnTo>
                          <a:pt x="97" y="9"/>
                        </a:lnTo>
                        <a:lnTo>
                          <a:pt x="130" y="16"/>
                        </a:lnTo>
                        <a:lnTo>
                          <a:pt x="146" y="9"/>
                        </a:lnTo>
                        <a:lnTo>
                          <a:pt x="153" y="0"/>
                        </a:lnTo>
                        <a:lnTo>
                          <a:pt x="171" y="9"/>
                        </a:lnTo>
                        <a:lnTo>
                          <a:pt x="153" y="25"/>
                        </a:lnTo>
                        <a:lnTo>
                          <a:pt x="146" y="16"/>
                        </a:lnTo>
                        <a:lnTo>
                          <a:pt x="121" y="16"/>
                        </a:lnTo>
                        <a:lnTo>
                          <a:pt x="112" y="65"/>
                        </a:lnTo>
                        <a:lnTo>
                          <a:pt x="106" y="75"/>
                        </a:lnTo>
                        <a:lnTo>
                          <a:pt x="106" y="106"/>
                        </a:lnTo>
                        <a:lnTo>
                          <a:pt x="106" y="155"/>
                        </a:lnTo>
                        <a:lnTo>
                          <a:pt x="89" y="162"/>
                        </a:lnTo>
                        <a:lnTo>
                          <a:pt x="72" y="162"/>
                        </a:lnTo>
                        <a:lnTo>
                          <a:pt x="66" y="155"/>
                        </a:lnTo>
                        <a:lnTo>
                          <a:pt x="56" y="162"/>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82" name="Freeform 188"/>
                  <p:cNvSpPr>
                    <a:spLocks/>
                  </p:cNvSpPr>
                  <p:nvPr/>
                </p:nvSpPr>
                <p:spPr bwMode="gray">
                  <a:xfrm>
                    <a:off x="5046747" y="5154756"/>
                    <a:ext cx="248425" cy="247018"/>
                  </a:xfrm>
                  <a:custGeom>
                    <a:avLst/>
                    <a:gdLst>
                      <a:gd name="T0" fmla="*/ 0 w 162"/>
                      <a:gd name="T1" fmla="*/ 146 h 163"/>
                      <a:gd name="T2" fmla="*/ 16 w 162"/>
                      <a:gd name="T3" fmla="*/ 146 h 163"/>
                      <a:gd name="T4" fmla="*/ 32 w 162"/>
                      <a:gd name="T5" fmla="*/ 146 h 163"/>
                      <a:gd name="T6" fmla="*/ 81 w 162"/>
                      <a:gd name="T7" fmla="*/ 155 h 163"/>
                      <a:gd name="T8" fmla="*/ 97 w 162"/>
                      <a:gd name="T9" fmla="*/ 155 h 163"/>
                      <a:gd name="T10" fmla="*/ 130 w 162"/>
                      <a:gd name="T11" fmla="*/ 162 h 163"/>
                      <a:gd name="T12" fmla="*/ 146 w 162"/>
                      <a:gd name="T13" fmla="*/ 155 h 163"/>
                      <a:gd name="T14" fmla="*/ 130 w 162"/>
                      <a:gd name="T15" fmla="*/ 139 h 163"/>
                      <a:gd name="T16" fmla="*/ 130 w 162"/>
                      <a:gd name="T17" fmla="*/ 99 h 163"/>
                      <a:gd name="T18" fmla="*/ 161 w 162"/>
                      <a:gd name="T19" fmla="*/ 90 h 163"/>
                      <a:gd name="T20" fmla="*/ 153 w 162"/>
                      <a:gd name="T21" fmla="*/ 65 h 163"/>
                      <a:gd name="T22" fmla="*/ 130 w 162"/>
                      <a:gd name="T23" fmla="*/ 74 h 163"/>
                      <a:gd name="T24" fmla="*/ 130 w 162"/>
                      <a:gd name="T25" fmla="*/ 65 h 163"/>
                      <a:gd name="T26" fmla="*/ 137 w 162"/>
                      <a:gd name="T27" fmla="*/ 59 h 163"/>
                      <a:gd name="T28" fmla="*/ 130 w 162"/>
                      <a:gd name="T29" fmla="*/ 50 h 163"/>
                      <a:gd name="T30" fmla="*/ 130 w 162"/>
                      <a:gd name="T31" fmla="*/ 25 h 163"/>
                      <a:gd name="T32" fmla="*/ 112 w 162"/>
                      <a:gd name="T33" fmla="*/ 17 h 163"/>
                      <a:gd name="T34" fmla="*/ 97 w 162"/>
                      <a:gd name="T35" fmla="*/ 17 h 163"/>
                      <a:gd name="T36" fmla="*/ 97 w 162"/>
                      <a:gd name="T37" fmla="*/ 25 h 163"/>
                      <a:gd name="T38" fmla="*/ 81 w 162"/>
                      <a:gd name="T39" fmla="*/ 34 h 163"/>
                      <a:gd name="T40" fmla="*/ 66 w 162"/>
                      <a:gd name="T41" fmla="*/ 17 h 163"/>
                      <a:gd name="T42" fmla="*/ 66 w 162"/>
                      <a:gd name="T43" fmla="*/ 0 h 163"/>
                      <a:gd name="T44" fmla="*/ 56 w 162"/>
                      <a:gd name="T45" fmla="*/ 0 h 163"/>
                      <a:gd name="T46" fmla="*/ 24 w 162"/>
                      <a:gd name="T47" fmla="*/ 0 h 163"/>
                      <a:gd name="T48" fmla="*/ 9 w 162"/>
                      <a:gd name="T49" fmla="*/ 9 h 163"/>
                      <a:gd name="T50" fmla="*/ 16 w 162"/>
                      <a:gd name="T51" fmla="*/ 34 h 163"/>
                      <a:gd name="T52" fmla="*/ 16 w 162"/>
                      <a:gd name="T53" fmla="*/ 40 h 163"/>
                      <a:gd name="T54" fmla="*/ 24 w 162"/>
                      <a:gd name="T55" fmla="*/ 74 h 163"/>
                      <a:gd name="T56" fmla="*/ 24 w 162"/>
                      <a:gd name="T57" fmla="*/ 90 h 163"/>
                      <a:gd name="T58" fmla="*/ 9 w 162"/>
                      <a:gd name="T59" fmla="*/ 99 h 163"/>
                      <a:gd name="T60" fmla="*/ 0 w 162"/>
                      <a:gd name="T61" fmla="*/ 131 h 163"/>
                      <a:gd name="T62" fmla="*/ 0 w 162"/>
                      <a:gd name="T63" fmla="*/ 14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2" h="163">
                        <a:moveTo>
                          <a:pt x="0" y="146"/>
                        </a:moveTo>
                        <a:lnTo>
                          <a:pt x="16" y="146"/>
                        </a:lnTo>
                        <a:lnTo>
                          <a:pt x="32" y="146"/>
                        </a:lnTo>
                        <a:lnTo>
                          <a:pt x="81" y="155"/>
                        </a:lnTo>
                        <a:lnTo>
                          <a:pt x="97" y="155"/>
                        </a:lnTo>
                        <a:lnTo>
                          <a:pt x="130" y="162"/>
                        </a:lnTo>
                        <a:lnTo>
                          <a:pt x="146" y="155"/>
                        </a:lnTo>
                        <a:lnTo>
                          <a:pt x="130" y="139"/>
                        </a:lnTo>
                        <a:lnTo>
                          <a:pt x="130" y="99"/>
                        </a:lnTo>
                        <a:lnTo>
                          <a:pt x="161" y="90"/>
                        </a:lnTo>
                        <a:lnTo>
                          <a:pt x="153" y="65"/>
                        </a:lnTo>
                        <a:lnTo>
                          <a:pt x="130" y="74"/>
                        </a:lnTo>
                        <a:lnTo>
                          <a:pt x="130" y="65"/>
                        </a:lnTo>
                        <a:lnTo>
                          <a:pt x="137" y="59"/>
                        </a:lnTo>
                        <a:lnTo>
                          <a:pt x="130" y="50"/>
                        </a:lnTo>
                        <a:lnTo>
                          <a:pt x="130" y="25"/>
                        </a:lnTo>
                        <a:lnTo>
                          <a:pt x="112" y="17"/>
                        </a:lnTo>
                        <a:lnTo>
                          <a:pt x="97" y="17"/>
                        </a:lnTo>
                        <a:lnTo>
                          <a:pt x="97" y="25"/>
                        </a:lnTo>
                        <a:lnTo>
                          <a:pt x="81" y="34"/>
                        </a:lnTo>
                        <a:lnTo>
                          <a:pt x="66" y="17"/>
                        </a:lnTo>
                        <a:lnTo>
                          <a:pt x="66" y="0"/>
                        </a:lnTo>
                        <a:lnTo>
                          <a:pt x="56" y="0"/>
                        </a:lnTo>
                        <a:lnTo>
                          <a:pt x="24" y="0"/>
                        </a:lnTo>
                        <a:lnTo>
                          <a:pt x="9" y="9"/>
                        </a:lnTo>
                        <a:lnTo>
                          <a:pt x="16" y="34"/>
                        </a:lnTo>
                        <a:lnTo>
                          <a:pt x="16" y="40"/>
                        </a:lnTo>
                        <a:lnTo>
                          <a:pt x="24" y="74"/>
                        </a:lnTo>
                        <a:lnTo>
                          <a:pt x="24" y="90"/>
                        </a:lnTo>
                        <a:lnTo>
                          <a:pt x="9" y="99"/>
                        </a:lnTo>
                        <a:lnTo>
                          <a:pt x="0" y="131"/>
                        </a:lnTo>
                        <a:lnTo>
                          <a:pt x="0" y="146"/>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83" name="Freeform 189"/>
                  <p:cNvSpPr>
                    <a:spLocks/>
                  </p:cNvSpPr>
                  <p:nvPr/>
                </p:nvSpPr>
                <p:spPr bwMode="gray">
                  <a:xfrm>
                    <a:off x="5060906" y="5131955"/>
                    <a:ext cx="25743" cy="26602"/>
                  </a:xfrm>
                  <a:custGeom>
                    <a:avLst/>
                    <a:gdLst>
                      <a:gd name="T0" fmla="*/ 16 w 17"/>
                      <a:gd name="T1" fmla="*/ 0 h 17"/>
                      <a:gd name="T2" fmla="*/ 0 w 17"/>
                      <a:gd name="T3" fmla="*/ 16 h 17"/>
                      <a:gd name="T4" fmla="*/ 0 w 17"/>
                      <a:gd name="T5" fmla="*/ 8 h 17"/>
                      <a:gd name="T6" fmla="*/ 0 w 17"/>
                      <a:gd name="T7" fmla="*/ 0 h 17"/>
                      <a:gd name="T8" fmla="*/ 16 w 17"/>
                      <a:gd name="T9" fmla="*/ 0 h 17"/>
                    </a:gdLst>
                    <a:ahLst/>
                    <a:cxnLst>
                      <a:cxn ang="0">
                        <a:pos x="T0" y="T1"/>
                      </a:cxn>
                      <a:cxn ang="0">
                        <a:pos x="T2" y="T3"/>
                      </a:cxn>
                      <a:cxn ang="0">
                        <a:pos x="T4" y="T5"/>
                      </a:cxn>
                      <a:cxn ang="0">
                        <a:pos x="T6" y="T7"/>
                      </a:cxn>
                      <a:cxn ang="0">
                        <a:pos x="T8" y="T9"/>
                      </a:cxn>
                    </a:cxnLst>
                    <a:rect l="0" t="0" r="r" b="b"/>
                    <a:pathLst>
                      <a:path w="17" h="17">
                        <a:moveTo>
                          <a:pt x="16" y="0"/>
                        </a:moveTo>
                        <a:lnTo>
                          <a:pt x="0" y="16"/>
                        </a:lnTo>
                        <a:lnTo>
                          <a:pt x="0" y="8"/>
                        </a:lnTo>
                        <a:lnTo>
                          <a:pt x="0" y="0"/>
                        </a:lnTo>
                        <a:lnTo>
                          <a:pt x="16" y="0"/>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84" name="Freeform 190"/>
                  <p:cNvSpPr>
                    <a:spLocks/>
                  </p:cNvSpPr>
                  <p:nvPr/>
                </p:nvSpPr>
                <p:spPr bwMode="gray">
                  <a:xfrm>
                    <a:off x="5060906" y="5131955"/>
                    <a:ext cx="25743" cy="26602"/>
                  </a:xfrm>
                  <a:custGeom>
                    <a:avLst/>
                    <a:gdLst>
                      <a:gd name="T0" fmla="*/ 16 w 17"/>
                      <a:gd name="T1" fmla="*/ 0 h 17"/>
                      <a:gd name="T2" fmla="*/ 0 w 17"/>
                      <a:gd name="T3" fmla="*/ 16 h 17"/>
                      <a:gd name="T4" fmla="*/ 0 w 17"/>
                      <a:gd name="T5" fmla="*/ 8 h 17"/>
                      <a:gd name="T6" fmla="*/ 0 w 17"/>
                      <a:gd name="T7" fmla="*/ 0 h 17"/>
                      <a:gd name="T8" fmla="*/ 16 w 17"/>
                      <a:gd name="T9" fmla="*/ 0 h 17"/>
                    </a:gdLst>
                    <a:ahLst/>
                    <a:cxnLst>
                      <a:cxn ang="0">
                        <a:pos x="T0" y="T1"/>
                      </a:cxn>
                      <a:cxn ang="0">
                        <a:pos x="T2" y="T3"/>
                      </a:cxn>
                      <a:cxn ang="0">
                        <a:pos x="T4" y="T5"/>
                      </a:cxn>
                      <a:cxn ang="0">
                        <a:pos x="T6" y="T7"/>
                      </a:cxn>
                      <a:cxn ang="0">
                        <a:pos x="T8" y="T9"/>
                      </a:cxn>
                    </a:cxnLst>
                    <a:rect l="0" t="0" r="r" b="b"/>
                    <a:pathLst>
                      <a:path w="17" h="17">
                        <a:moveTo>
                          <a:pt x="16" y="0"/>
                        </a:moveTo>
                        <a:lnTo>
                          <a:pt x="0" y="16"/>
                        </a:lnTo>
                        <a:lnTo>
                          <a:pt x="0" y="8"/>
                        </a:lnTo>
                        <a:lnTo>
                          <a:pt x="0" y="0"/>
                        </a:lnTo>
                        <a:lnTo>
                          <a:pt x="16" y="0"/>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85" name="Freeform 191"/>
                  <p:cNvSpPr>
                    <a:spLocks/>
                  </p:cNvSpPr>
                  <p:nvPr/>
                </p:nvSpPr>
                <p:spPr bwMode="gray">
                  <a:xfrm>
                    <a:off x="5132988" y="5473980"/>
                    <a:ext cx="326942" cy="285021"/>
                  </a:xfrm>
                  <a:custGeom>
                    <a:avLst/>
                    <a:gdLst>
                      <a:gd name="T0" fmla="*/ 196 w 213"/>
                      <a:gd name="T1" fmla="*/ 10 h 188"/>
                      <a:gd name="T2" fmla="*/ 202 w 213"/>
                      <a:gd name="T3" fmla="*/ 57 h 188"/>
                      <a:gd name="T4" fmla="*/ 196 w 213"/>
                      <a:gd name="T5" fmla="*/ 57 h 188"/>
                      <a:gd name="T6" fmla="*/ 187 w 213"/>
                      <a:gd name="T7" fmla="*/ 65 h 188"/>
                      <a:gd name="T8" fmla="*/ 196 w 213"/>
                      <a:gd name="T9" fmla="*/ 74 h 188"/>
                      <a:gd name="T10" fmla="*/ 202 w 213"/>
                      <a:gd name="T11" fmla="*/ 65 h 188"/>
                      <a:gd name="T12" fmla="*/ 212 w 213"/>
                      <a:gd name="T13" fmla="*/ 65 h 188"/>
                      <a:gd name="T14" fmla="*/ 212 w 213"/>
                      <a:gd name="T15" fmla="*/ 74 h 188"/>
                      <a:gd name="T16" fmla="*/ 212 w 213"/>
                      <a:gd name="T17" fmla="*/ 97 h 188"/>
                      <a:gd name="T18" fmla="*/ 196 w 213"/>
                      <a:gd name="T19" fmla="*/ 105 h 188"/>
                      <a:gd name="T20" fmla="*/ 180 w 213"/>
                      <a:gd name="T21" fmla="*/ 130 h 188"/>
                      <a:gd name="T22" fmla="*/ 155 w 213"/>
                      <a:gd name="T23" fmla="*/ 153 h 188"/>
                      <a:gd name="T24" fmla="*/ 139 w 213"/>
                      <a:gd name="T25" fmla="*/ 171 h 188"/>
                      <a:gd name="T26" fmla="*/ 115 w 213"/>
                      <a:gd name="T27" fmla="*/ 178 h 188"/>
                      <a:gd name="T28" fmla="*/ 97 w 213"/>
                      <a:gd name="T29" fmla="*/ 178 h 188"/>
                      <a:gd name="T30" fmla="*/ 74 w 213"/>
                      <a:gd name="T31" fmla="*/ 178 h 188"/>
                      <a:gd name="T32" fmla="*/ 50 w 213"/>
                      <a:gd name="T33" fmla="*/ 187 h 188"/>
                      <a:gd name="T34" fmla="*/ 41 w 213"/>
                      <a:gd name="T35" fmla="*/ 187 h 188"/>
                      <a:gd name="T36" fmla="*/ 33 w 213"/>
                      <a:gd name="T37" fmla="*/ 178 h 188"/>
                      <a:gd name="T38" fmla="*/ 25 w 213"/>
                      <a:gd name="T39" fmla="*/ 153 h 188"/>
                      <a:gd name="T40" fmla="*/ 25 w 213"/>
                      <a:gd name="T41" fmla="*/ 147 h 188"/>
                      <a:gd name="T42" fmla="*/ 10 w 213"/>
                      <a:gd name="T43" fmla="*/ 97 h 188"/>
                      <a:gd name="T44" fmla="*/ 0 w 213"/>
                      <a:gd name="T45" fmla="*/ 97 h 188"/>
                      <a:gd name="T46" fmla="*/ 10 w 213"/>
                      <a:gd name="T47" fmla="*/ 90 h 188"/>
                      <a:gd name="T48" fmla="*/ 16 w 213"/>
                      <a:gd name="T49" fmla="*/ 97 h 188"/>
                      <a:gd name="T50" fmla="*/ 33 w 213"/>
                      <a:gd name="T51" fmla="*/ 97 h 188"/>
                      <a:gd name="T52" fmla="*/ 50 w 213"/>
                      <a:gd name="T53" fmla="*/ 90 h 188"/>
                      <a:gd name="T54" fmla="*/ 50 w 213"/>
                      <a:gd name="T55" fmla="*/ 41 h 188"/>
                      <a:gd name="T56" fmla="*/ 56 w 213"/>
                      <a:gd name="T57" fmla="*/ 50 h 188"/>
                      <a:gd name="T58" fmla="*/ 56 w 213"/>
                      <a:gd name="T59" fmla="*/ 65 h 188"/>
                      <a:gd name="T60" fmla="*/ 74 w 213"/>
                      <a:gd name="T61" fmla="*/ 65 h 188"/>
                      <a:gd name="T62" fmla="*/ 97 w 213"/>
                      <a:gd name="T63" fmla="*/ 50 h 188"/>
                      <a:gd name="T64" fmla="*/ 105 w 213"/>
                      <a:gd name="T65" fmla="*/ 57 h 188"/>
                      <a:gd name="T66" fmla="*/ 115 w 213"/>
                      <a:gd name="T67" fmla="*/ 50 h 188"/>
                      <a:gd name="T68" fmla="*/ 147 w 213"/>
                      <a:gd name="T69" fmla="*/ 16 h 188"/>
                      <a:gd name="T70" fmla="*/ 171 w 213"/>
                      <a:gd name="T71" fmla="*/ 0 h 188"/>
                      <a:gd name="T72" fmla="*/ 187 w 213"/>
                      <a:gd name="T73" fmla="*/ 10 h 188"/>
                      <a:gd name="T74" fmla="*/ 196 w 213"/>
                      <a:gd name="T75" fmla="*/ 1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3" h="188">
                        <a:moveTo>
                          <a:pt x="196" y="10"/>
                        </a:moveTo>
                        <a:lnTo>
                          <a:pt x="202" y="57"/>
                        </a:lnTo>
                        <a:lnTo>
                          <a:pt x="196" y="57"/>
                        </a:lnTo>
                        <a:lnTo>
                          <a:pt x="187" y="65"/>
                        </a:lnTo>
                        <a:lnTo>
                          <a:pt x="196" y="74"/>
                        </a:lnTo>
                        <a:lnTo>
                          <a:pt x="202" y="65"/>
                        </a:lnTo>
                        <a:lnTo>
                          <a:pt x="212" y="65"/>
                        </a:lnTo>
                        <a:lnTo>
                          <a:pt x="212" y="74"/>
                        </a:lnTo>
                        <a:lnTo>
                          <a:pt x="212" y="97"/>
                        </a:lnTo>
                        <a:lnTo>
                          <a:pt x="196" y="105"/>
                        </a:lnTo>
                        <a:lnTo>
                          <a:pt x="180" y="130"/>
                        </a:lnTo>
                        <a:lnTo>
                          <a:pt x="155" y="153"/>
                        </a:lnTo>
                        <a:lnTo>
                          <a:pt x="139" y="171"/>
                        </a:lnTo>
                        <a:lnTo>
                          <a:pt x="115" y="178"/>
                        </a:lnTo>
                        <a:lnTo>
                          <a:pt x="97" y="178"/>
                        </a:lnTo>
                        <a:lnTo>
                          <a:pt x="74" y="178"/>
                        </a:lnTo>
                        <a:lnTo>
                          <a:pt x="50" y="187"/>
                        </a:lnTo>
                        <a:lnTo>
                          <a:pt x="41" y="187"/>
                        </a:lnTo>
                        <a:lnTo>
                          <a:pt x="33" y="178"/>
                        </a:lnTo>
                        <a:lnTo>
                          <a:pt x="25" y="153"/>
                        </a:lnTo>
                        <a:lnTo>
                          <a:pt x="25" y="147"/>
                        </a:lnTo>
                        <a:lnTo>
                          <a:pt x="10" y="97"/>
                        </a:lnTo>
                        <a:lnTo>
                          <a:pt x="0" y="97"/>
                        </a:lnTo>
                        <a:lnTo>
                          <a:pt x="10" y="90"/>
                        </a:lnTo>
                        <a:lnTo>
                          <a:pt x="16" y="97"/>
                        </a:lnTo>
                        <a:lnTo>
                          <a:pt x="33" y="97"/>
                        </a:lnTo>
                        <a:lnTo>
                          <a:pt x="50" y="90"/>
                        </a:lnTo>
                        <a:lnTo>
                          <a:pt x="50" y="41"/>
                        </a:lnTo>
                        <a:lnTo>
                          <a:pt x="56" y="50"/>
                        </a:lnTo>
                        <a:lnTo>
                          <a:pt x="56" y="65"/>
                        </a:lnTo>
                        <a:lnTo>
                          <a:pt x="74" y="65"/>
                        </a:lnTo>
                        <a:lnTo>
                          <a:pt x="97" y="50"/>
                        </a:lnTo>
                        <a:lnTo>
                          <a:pt x="105" y="57"/>
                        </a:lnTo>
                        <a:lnTo>
                          <a:pt x="115" y="50"/>
                        </a:lnTo>
                        <a:lnTo>
                          <a:pt x="147" y="16"/>
                        </a:lnTo>
                        <a:lnTo>
                          <a:pt x="171" y="0"/>
                        </a:lnTo>
                        <a:lnTo>
                          <a:pt x="187" y="10"/>
                        </a:lnTo>
                        <a:lnTo>
                          <a:pt x="196" y="10"/>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86" name="Freeform 192"/>
                  <p:cNvSpPr>
                    <a:spLocks/>
                  </p:cNvSpPr>
                  <p:nvPr/>
                </p:nvSpPr>
                <p:spPr bwMode="gray">
                  <a:xfrm>
                    <a:off x="5208932" y="5389107"/>
                    <a:ext cx="187928" cy="184947"/>
                  </a:xfrm>
                  <a:custGeom>
                    <a:avLst/>
                    <a:gdLst>
                      <a:gd name="T0" fmla="*/ 0 w 122"/>
                      <a:gd name="T1" fmla="*/ 97 h 122"/>
                      <a:gd name="T2" fmla="*/ 6 w 122"/>
                      <a:gd name="T3" fmla="*/ 106 h 122"/>
                      <a:gd name="T4" fmla="*/ 6 w 122"/>
                      <a:gd name="T5" fmla="*/ 121 h 122"/>
                      <a:gd name="T6" fmla="*/ 24 w 122"/>
                      <a:gd name="T7" fmla="*/ 121 h 122"/>
                      <a:gd name="T8" fmla="*/ 47 w 122"/>
                      <a:gd name="T9" fmla="*/ 106 h 122"/>
                      <a:gd name="T10" fmla="*/ 55 w 122"/>
                      <a:gd name="T11" fmla="*/ 113 h 122"/>
                      <a:gd name="T12" fmla="*/ 65 w 122"/>
                      <a:gd name="T13" fmla="*/ 106 h 122"/>
                      <a:gd name="T14" fmla="*/ 97 w 122"/>
                      <a:gd name="T15" fmla="*/ 72 h 122"/>
                      <a:gd name="T16" fmla="*/ 121 w 122"/>
                      <a:gd name="T17" fmla="*/ 56 h 122"/>
                      <a:gd name="T18" fmla="*/ 105 w 122"/>
                      <a:gd name="T19" fmla="*/ 56 h 122"/>
                      <a:gd name="T20" fmla="*/ 97 w 122"/>
                      <a:gd name="T21" fmla="*/ 41 h 122"/>
                      <a:gd name="T22" fmla="*/ 80 w 122"/>
                      <a:gd name="T23" fmla="*/ 24 h 122"/>
                      <a:gd name="T24" fmla="*/ 65 w 122"/>
                      <a:gd name="T25" fmla="*/ 0 h 122"/>
                      <a:gd name="T26" fmla="*/ 47 w 122"/>
                      <a:gd name="T27" fmla="*/ 16 h 122"/>
                      <a:gd name="T28" fmla="*/ 40 w 122"/>
                      <a:gd name="T29" fmla="*/ 7 h 122"/>
                      <a:gd name="T30" fmla="*/ 15 w 122"/>
                      <a:gd name="T31" fmla="*/ 7 h 122"/>
                      <a:gd name="T32" fmla="*/ 6 w 122"/>
                      <a:gd name="T33" fmla="*/ 56 h 122"/>
                      <a:gd name="T34" fmla="*/ 0 w 122"/>
                      <a:gd name="T35" fmla="*/ 66 h 122"/>
                      <a:gd name="T36" fmla="*/ 0 w 122"/>
                      <a:gd name="T37" fmla="*/ 9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122">
                        <a:moveTo>
                          <a:pt x="0" y="97"/>
                        </a:moveTo>
                        <a:lnTo>
                          <a:pt x="6" y="106"/>
                        </a:lnTo>
                        <a:lnTo>
                          <a:pt x="6" y="121"/>
                        </a:lnTo>
                        <a:lnTo>
                          <a:pt x="24" y="121"/>
                        </a:lnTo>
                        <a:lnTo>
                          <a:pt x="47" y="106"/>
                        </a:lnTo>
                        <a:lnTo>
                          <a:pt x="55" y="113"/>
                        </a:lnTo>
                        <a:lnTo>
                          <a:pt x="65" y="106"/>
                        </a:lnTo>
                        <a:lnTo>
                          <a:pt x="97" y="72"/>
                        </a:lnTo>
                        <a:lnTo>
                          <a:pt x="121" y="56"/>
                        </a:lnTo>
                        <a:lnTo>
                          <a:pt x="105" y="56"/>
                        </a:lnTo>
                        <a:lnTo>
                          <a:pt x="97" y="41"/>
                        </a:lnTo>
                        <a:lnTo>
                          <a:pt x="80" y="24"/>
                        </a:lnTo>
                        <a:lnTo>
                          <a:pt x="65" y="0"/>
                        </a:lnTo>
                        <a:lnTo>
                          <a:pt x="47" y="16"/>
                        </a:lnTo>
                        <a:lnTo>
                          <a:pt x="40" y="7"/>
                        </a:lnTo>
                        <a:lnTo>
                          <a:pt x="15" y="7"/>
                        </a:lnTo>
                        <a:lnTo>
                          <a:pt x="6" y="56"/>
                        </a:lnTo>
                        <a:lnTo>
                          <a:pt x="0" y="66"/>
                        </a:lnTo>
                        <a:lnTo>
                          <a:pt x="0" y="97"/>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87" name="Freeform 193"/>
                  <p:cNvSpPr>
                    <a:spLocks/>
                  </p:cNvSpPr>
                  <p:nvPr/>
                </p:nvSpPr>
                <p:spPr bwMode="gray">
                  <a:xfrm>
                    <a:off x="5309331" y="5353638"/>
                    <a:ext cx="163471" cy="138077"/>
                  </a:xfrm>
                  <a:custGeom>
                    <a:avLst/>
                    <a:gdLst>
                      <a:gd name="T0" fmla="*/ 65 w 106"/>
                      <a:gd name="T1" fmla="*/ 0 h 91"/>
                      <a:gd name="T2" fmla="*/ 47 w 106"/>
                      <a:gd name="T3" fmla="*/ 0 h 91"/>
                      <a:gd name="T4" fmla="*/ 47 w 106"/>
                      <a:gd name="T5" fmla="*/ 8 h 91"/>
                      <a:gd name="T6" fmla="*/ 24 w 106"/>
                      <a:gd name="T7" fmla="*/ 24 h 91"/>
                      <a:gd name="T8" fmla="*/ 0 w 106"/>
                      <a:gd name="T9" fmla="*/ 24 h 91"/>
                      <a:gd name="T10" fmla="*/ 15 w 106"/>
                      <a:gd name="T11" fmla="*/ 48 h 91"/>
                      <a:gd name="T12" fmla="*/ 32 w 106"/>
                      <a:gd name="T13" fmla="*/ 65 h 91"/>
                      <a:gd name="T14" fmla="*/ 40 w 106"/>
                      <a:gd name="T15" fmla="*/ 80 h 91"/>
                      <a:gd name="T16" fmla="*/ 56 w 106"/>
                      <a:gd name="T17" fmla="*/ 80 h 91"/>
                      <a:gd name="T18" fmla="*/ 72 w 106"/>
                      <a:gd name="T19" fmla="*/ 90 h 91"/>
                      <a:gd name="T20" fmla="*/ 81 w 106"/>
                      <a:gd name="T21" fmla="*/ 90 h 91"/>
                      <a:gd name="T22" fmla="*/ 97 w 106"/>
                      <a:gd name="T23" fmla="*/ 56 h 91"/>
                      <a:gd name="T24" fmla="*/ 105 w 106"/>
                      <a:gd name="T25" fmla="*/ 24 h 91"/>
                      <a:gd name="T26" fmla="*/ 97 w 106"/>
                      <a:gd name="T27" fmla="*/ 8 h 91"/>
                      <a:gd name="T28" fmla="*/ 81 w 106"/>
                      <a:gd name="T29" fmla="*/ 0 h 91"/>
                      <a:gd name="T30" fmla="*/ 65 w 106"/>
                      <a:gd name="T31"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 h="91">
                        <a:moveTo>
                          <a:pt x="65" y="0"/>
                        </a:moveTo>
                        <a:lnTo>
                          <a:pt x="47" y="0"/>
                        </a:lnTo>
                        <a:lnTo>
                          <a:pt x="47" y="8"/>
                        </a:lnTo>
                        <a:lnTo>
                          <a:pt x="24" y="24"/>
                        </a:lnTo>
                        <a:lnTo>
                          <a:pt x="0" y="24"/>
                        </a:lnTo>
                        <a:lnTo>
                          <a:pt x="15" y="48"/>
                        </a:lnTo>
                        <a:lnTo>
                          <a:pt x="32" y="65"/>
                        </a:lnTo>
                        <a:lnTo>
                          <a:pt x="40" y="80"/>
                        </a:lnTo>
                        <a:lnTo>
                          <a:pt x="56" y="80"/>
                        </a:lnTo>
                        <a:lnTo>
                          <a:pt x="72" y="90"/>
                        </a:lnTo>
                        <a:lnTo>
                          <a:pt x="81" y="90"/>
                        </a:lnTo>
                        <a:lnTo>
                          <a:pt x="97" y="56"/>
                        </a:lnTo>
                        <a:lnTo>
                          <a:pt x="105" y="24"/>
                        </a:lnTo>
                        <a:lnTo>
                          <a:pt x="97" y="8"/>
                        </a:lnTo>
                        <a:lnTo>
                          <a:pt x="81" y="0"/>
                        </a:lnTo>
                        <a:lnTo>
                          <a:pt x="65" y="0"/>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88" name="Freeform 194"/>
                  <p:cNvSpPr>
                    <a:spLocks/>
                  </p:cNvSpPr>
                  <p:nvPr/>
                </p:nvSpPr>
                <p:spPr bwMode="gray">
                  <a:xfrm>
                    <a:off x="5409731" y="5244697"/>
                    <a:ext cx="212384" cy="329358"/>
                  </a:xfrm>
                  <a:custGeom>
                    <a:avLst/>
                    <a:gdLst>
                      <a:gd name="T0" fmla="*/ 32 w 138"/>
                      <a:gd name="T1" fmla="*/ 217 h 218"/>
                      <a:gd name="T2" fmla="*/ 32 w 138"/>
                      <a:gd name="T3" fmla="*/ 209 h 218"/>
                      <a:gd name="T4" fmla="*/ 32 w 138"/>
                      <a:gd name="T5" fmla="*/ 202 h 218"/>
                      <a:gd name="T6" fmla="*/ 64 w 138"/>
                      <a:gd name="T7" fmla="*/ 193 h 218"/>
                      <a:gd name="T8" fmla="*/ 72 w 138"/>
                      <a:gd name="T9" fmla="*/ 186 h 218"/>
                      <a:gd name="T10" fmla="*/ 72 w 138"/>
                      <a:gd name="T11" fmla="*/ 162 h 218"/>
                      <a:gd name="T12" fmla="*/ 56 w 138"/>
                      <a:gd name="T13" fmla="*/ 128 h 218"/>
                      <a:gd name="T14" fmla="*/ 87 w 138"/>
                      <a:gd name="T15" fmla="*/ 96 h 218"/>
                      <a:gd name="T16" fmla="*/ 112 w 138"/>
                      <a:gd name="T17" fmla="*/ 87 h 218"/>
                      <a:gd name="T18" fmla="*/ 137 w 138"/>
                      <a:gd name="T19" fmla="*/ 63 h 218"/>
                      <a:gd name="T20" fmla="*/ 129 w 138"/>
                      <a:gd name="T21" fmla="*/ 0 h 218"/>
                      <a:gd name="T22" fmla="*/ 112 w 138"/>
                      <a:gd name="T23" fmla="*/ 15 h 218"/>
                      <a:gd name="T24" fmla="*/ 81 w 138"/>
                      <a:gd name="T25" fmla="*/ 15 h 218"/>
                      <a:gd name="T26" fmla="*/ 64 w 138"/>
                      <a:gd name="T27" fmla="*/ 15 h 218"/>
                      <a:gd name="T28" fmla="*/ 56 w 138"/>
                      <a:gd name="T29" fmla="*/ 23 h 218"/>
                      <a:gd name="T30" fmla="*/ 64 w 138"/>
                      <a:gd name="T31" fmla="*/ 40 h 218"/>
                      <a:gd name="T32" fmla="*/ 72 w 138"/>
                      <a:gd name="T33" fmla="*/ 55 h 218"/>
                      <a:gd name="T34" fmla="*/ 72 w 138"/>
                      <a:gd name="T35" fmla="*/ 72 h 218"/>
                      <a:gd name="T36" fmla="*/ 64 w 138"/>
                      <a:gd name="T37" fmla="*/ 87 h 218"/>
                      <a:gd name="T38" fmla="*/ 56 w 138"/>
                      <a:gd name="T39" fmla="*/ 72 h 218"/>
                      <a:gd name="T40" fmla="*/ 56 w 138"/>
                      <a:gd name="T41" fmla="*/ 55 h 218"/>
                      <a:gd name="T42" fmla="*/ 47 w 138"/>
                      <a:gd name="T43" fmla="*/ 55 h 218"/>
                      <a:gd name="T44" fmla="*/ 40 w 138"/>
                      <a:gd name="T45" fmla="*/ 47 h 218"/>
                      <a:gd name="T46" fmla="*/ 0 w 138"/>
                      <a:gd name="T47" fmla="*/ 63 h 218"/>
                      <a:gd name="T48" fmla="*/ 0 w 138"/>
                      <a:gd name="T49" fmla="*/ 72 h 218"/>
                      <a:gd name="T50" fmla="*/ 16 w 138"/>
                      <a:gd name="T51" fmla="*/ 72 h 218"/>
                      <a:gd name="T52" fmla="*/ 32 w 138"/>
                      <a:gd name="T53" fmla="*/ 80 h 218"/>
                      <a:gd name="T54" fmla="*/ 40 w 138"/>
                      <a:gd name="T55" fmla="*/ 96 h 218"/>
                      <a:gd name="T56" fmla="*/ 32 w 138"/>
                      <a:gd name="T57" fmla="*/ 128 h 218"/>
                      <a:gd name="T58" fmla="*/ 16 w 138"/>
                      <a:gd name="T59" fmla="*/ 162 h 218"/>
                      <a:gd name="T60" fmla="*/ 22 w 138"/>
                      <a:gd name="T61" fmla="*/ 209 h 218"/>
                      <a:gd name="T62" fmla="*/ 22 w 138"/>
                      <a:gd name="T63" fmla="*/ 217 h 218"/>
                      <a:gd name="T64" fmla="*/ 32 w 138"/>
                      <a:gd name="T65" fmla="*/ 21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218">
                        <a:moveTo>
                          <a:pt x="32" y="217"/>
                        </a:moveTo>
                        <a:lnTo>
                          <a:pt x="32" y="209"/>
                        </a:lnTo>
                        <a:lnTo>
                          <a:pt x="32" y="202"/>
                        </a:lnTo>
                        <a:lnTo>
                          <a:pt x="64" y="193"/>
                        </a:lnTo>
                        <a:lnTo>
                          <a:pt x="72" y="186"/>
                        </a:lnTo>
                        <a:lnTo>
                          <a:pt x="72" y="162"/>
                        </a:lnTo>
                        <a:lnTo>
                          <a:pt x="56" y="128"/>
                        </a:lnTo>
                        <a:lnTo>
                          <a:pt x="87" y="96"/>
                        </a:lnTo>
                        <a:lnTo>
                          <a:pt x="112" y="87"/>
                        </a:lnTo>
                        <a:lnTo>
                          <a:pt x="137" y="63"/>
                        </a:lnTo>
                        <a:lnTo>
                          <a:pt x="129" y="0"/>
                        </a:lnTo>
                        <a:lnTo>
                          <a:pt x="112" y="15"/>
                        </a:lnTo>
                        <a:lnTo>
                          <a:pt x="81" y="15"/>
                        </a:lnTo>
                        <a:lnTo>
                          <a:pt x="64" y="15"/>
                        </a:lnTo>
                        <a:lnTo>
                          <a:pt x="56" y="23"/>
                        </a:lnTo>
                        <a:lnTo>
                          <a:pt x="64" y="40"/>
                        </a:lnTo>
                        <a:lnTo>
                          <a:pt x="72" y="55"/>
                        </a:lnTo>
                        <a:lnTo>
                          <a:pt x="72" y="72"/>
                        </a:lnTo>
                        <a:lnTo>
                          <a:pt x="64" y="87"/>
                        </a:lnTo>
                        <a:lnTo>
                          <a:pt x="56" y="72"/>
                        </a:lnTo>
                        <a:lnTo>
                          <a:pt x="56" y="55"/>
                        </a:lnTo>
                        <a:lnTo>
                          <a:pt x="47" y="55"/>
                        </a:lnTo>
                        <a:lnTo>
                          <a:pt x="40" y="47"/>
                        </a:lnTo>
                        <a:lnTo>
                          <a:pt x="0" y="63"/>
                        </a:lnTo>
                        <a:lnTo>
                          <a:pt x="0" y="72"/>
                        </a:lnTo>
                        <a:lnTo>
                          <a:pt x="16" y="72"/>
                        </a:lnTo>
                        <a:lnTo>
                          <a:pt x="32" y="80"/>
                        </a:lnTo>
                        <a:lnTo>
                          <a:pt x="40" y="96"/>
                        </a:lnTo>
                        <a:lnTo>
                          <a:pt x="32" y="128"/>
                        </a:lnTo>
                        <a:lnTo>
                          <a:pt x="16" y="162"/>
                        </a:lnTo>
                        <a:lnTo>
                          <a:pt x="22" y="209"/>
                        </a:lnTo>
                        <a:lnTo>
                          <a:pt x="22" y="217"/>
                        </a:lnTo>
                        <a:lnTo>
                          <a:pt x="32" y="217"/>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89" name="Freeform 195"/>
                  <p:cNvSpPr>
                    <a:spLocks/>
                  </p:cNvSpPr>
                  <p:nvPr/>
                </p:nvSpPr>
                <p:spPr bwMode="gray">
                  <a:xfrm>
                    <a:off x="5420027" y="5561386"/>
                    <a:ext cx="27031" cy="26602"/>
                  </a:xfrm>
                  <a:custGeom>
                    <a:avLst/>
                    <a:gdLst>
                      <a:gd name="T0" fmla="*/ 16 w 17"/>
                      <a:gd name="T1" fmla="*/ 8 h 18"/>
                      <a:gd name="T2" fmla="*/ 16 w 17"/>
                      <a:gd name="T3" fmla="*/ 0 h 18"/>
                      <a:gd name="T4" fmla="*/ 9 w 17"/>
                      <a:gd name="T5" fmla="*/ 0 h 18"/>
                      <a:gd name="T6" fmla="*/ 0 w 17"/>
                      <a:gd name="T7" fmla="*/ 8 h 18"/>
                      <a:gd name="T8" fmla="*/ 9 w 17"/>
                      <a:gd name="T9" fmla="*/ 17 h 18"/>
                      <a:gd name="T10" fmla="*/ 16 w 17"/>
                      <a:gd name="T11" fmla="*/ 8 h 18"/>
                    </a:gdLst>
                    <a:ahLst/>
                    <a:cxnLst>
                      <a:cxn ang="0">
                        <a:pos x="T0" y="T1"/>
                      </a:cxn>
                      <a:cxn ang="0">
                        <a:pos x="T2" y="T3"/>
                      </a:cxn>
                      <a:cxn ang="0">
                        <a:pos x="T4" y="T5"/>
                      </a:cxn>
                      <a:cxn ang="0">
                        <a:pos x="T6" y="T7"/>
                      </a:cxn>
                      <a:cxn ang="0">
                        <a:pos x="T8" y="T9"/>
                      </a:cxn>
                      <a:cxn ang="0">
                        <a:pos x="T10" y="T11"/>
                      </a:cxn>
                    </a:cxnLst>
                    <a:rect l="0" t="0" r="r" b="b"/>
                    <a:pathLst>
                      <a:path w="17" h="18">
                        <a:moveTo>
                          <a:pt x="16" y="8"/>
                        </a:moveTo>
                        <a:lnTo>
                          <a:pt x="16" y="0"/>
                        </a:lnTo>
                        <a:lnTo>
                          <a:pt x="9" y="0"/>
                        </a:lnTo>
                        <a:lnTo>
                          <a:pt x="0" y="8"/>
                        </a:lnTo>
                        <a:lnTo>
                          <a:pt x="9" y="17"/>
                        </a:lnTo>
                        <a:lnTo>
                          <a:pt x="16" y="8"/>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90" name="Freeform 196"/>
                  <p:cNvSpPr>
                    <a:spLocks/>
                  </p:cNvSpPr>
                  <p:nvPr/>
                </p:nvSpPr>
                <p:spPr bwMode="gray">
                  <a:xfrm>
                    <a:off x="5420027" y="5561386"/>
                    <a:ext cx="27031" cy="26602"/>
                  </a:xfrm>
                  <a:custGeom>
                    <a:avLst/>
                    <a:gdLst>
                      <a:gd name="T0" fmla="*/ 16 w 17"/>
                      <a:gd name="T1" fmla="*/ 8 h 18"/>
                      <a:gd name="T2" fmla="*/ 16 w 17"/>
                      <a:gd name="T3" fmla="*/ 0 h 18"/>
                      <a:gd name="T4" fmla="*/ 9 w 17"/>
                      <a:gd name="T5" fmla="*/ 0 h 18"/>
                      <a:gd name="T6" fmla="*/ 0 w 17"/>
                      <a:gd name="T7" fmla="*/ 8 h 18"/>
                      <a:gd name="T8" fmla="*/ 9 w 17"/>
                      <a:gd name="T9" fmla="*/ 17 h 18"/>
                      <a:gd name="T10" fmla="*/ 16 w 17"/>
                      <a:gd name="T11" fmla="*/ 8 h 18"/>
                    </a:gdLst>
                    <a:ahLst/>
                    <a:cxnLst>
                      <a:cxn ang="0">
                        <a:pos x="T0" y="T1"/>
                      </a:cxn>
                      <a:cxn ang="0">
                        <a:pos x="T2" y="T3"/>
                      </a:cxn>
                      <a:cxn ang="0">
                        <a:pos x="T4" y="T5"/>
                      </a:cxn>
                      <a:cxn ang="0">
                        <a:pos x="T6" y="T7"/>
                      </a:cxn>
                      <a:cxn ang="0">
                        <a:pos x="T8" y="T9"/>
                      </a:cxn>
                      <a:cxn ang="0">
                        <a:pos x="T10" y="T11"/>
                      </a:cxn>
                    </a:cxnLst>
                    <a:rect l="0" t="0" r="r" b="b"/>
                    <a:pathLst>
                      <a:path w="17" h="18">
                        <a:moveTo>
                          <a:pt x="16" y="8"/>
                        </a:moveTo>
                        <a:lnTo>
                          <a:pt x="16" y="0"/>
                        </a:lnTo>
                        <a:lnTo>
                          <a:pt x="9" y="0"/>
                        </a:lnTo>
                        <a:lnTo>
                          <a:pt x="0" y="8"/>
                        </a:lnTo>
                        <a:lnTo>
                          <a:pt x="9" y="17"/>
                        </a:lnTo>
                        <a:lnTo>
                          <a:pt x="16" y="8"/>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91" name="Freeform 239"/>
                  <p:cNvSpPr>
                    <a:spLocks/>
                  </p:cNvSpPr>
                  <p:nvPr/>
                </p:nvSpPr>
                <p:spPr bwMode="gray">
                  <a:xfrm>
                    <a:off x="5669739" y="5278899"/>
                    <a:ext cx="137728" cy="272353"/>
                  </a:xfrm>
                  <a:custGeom>
                    <a:avLst/>
                    <a:gdLst>
                      <a:gd name="T0" fmla="*/ 0 w 90"/>
                      <a:gd name="T1" fmla="*/ 129 h 180"/>
                      <a:gd name="T2" fmla="*/ 9 w 90"/>
                      <a:gd name="T3" fmla="*/ 163 h 180"/>
                      <a:gd name="T4" fmla="*/ 17 w 90"/>
                      <a:gd name="T5" fmla="*/ 179 h 180"/>
                      <a:gd name="T6" fmla="*/ 40 w 90"/>
                      <a:gd name="T7" fmla="*/ 179 h 180"/>
                      <a:gd name="T8" fmla="*/ 49 w 90"/>
                      <a:gd name="T9" fmla="*/ 170 h 180"/>
                      <a:gd name="T10" fmla="*/ 74 w 90"/>
                      <a:gd name="T11" fmla="*/ 80 h 180"/>
                      <a:gd name="T12" fmla="*/ 82 w 90"/>
                      <a:gd name="T13" fmla="*/ 40 h 180"/>
                      <a:gd name="T14" fmla="*/ 89 w 90"/>
                      <a:gd name="T15" fmla="*/ 49 h 180"/>
                      <a:gd name="T16" fmla="*/ 89 w 90"/>
                      <a:gd name="T17" fmla="*/ 40 h 180"/>
                      <a:gd name="T18" fmla="*/ 82 w 90"/>
                      <a:gd name="T19" fmla="*/ 8 h 180"/>
                      <a:gd name="T20" fmla="*/ 74 w 90"/>
                      <a:gd name="T21" fmla="*/ 0 h 180"/>
                      <a:gd name="T22" fmla="*/ 65 w 90"/>
                      <a:gd name="T23" fmla="*/ 17 h 180"/>
                      <a:gd name="T24" fmla="*/ 57 w 90"/>
                      <a:gd name="T25" fmla="*/ 17 h 180"/>
                      <a:gd name="T26" fmla="*/ 57 w 90"/>
                      <a:gd name="T27" fmla="*/ 32 h 180"/>
                      <a:gd name="T28" fmla="*/ 17 w 90"/>
                      <a:gd name="T29" fmla="*/ 57 h 180"/>
                      <a:gd name="T30" fmla="*/ 9 w 90"/>
                      <a:gd name="T31" fmla="*/ 73 h 180"/>
                      <a:gd name="T32" fmla="*/ 17 w 90"/>
                      <a:gd name="T33" fmla="*/ 105 h 180"/>
                      <a:gd name="T34" fmla="*/ 0 w 90"/>
                      <a:gd name="T35" fmla="*/ 12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180">
                        <a:moveTo>
                          <a:pt x="0" y="129"/>
                        </a:moveTo>
                        <a:lnTo>
                          <a:pt x="9" y="163"/>
                        </a:lnTo>
                        <a:lnTo>
                          <a:pt x="17" y="179"/>
                        </a:lnTo>
                        <a:lnTo>
                          <a:pt x="40" y="179"/>
                        </a:lnTo>
                        <a:lnTo>
                          <a:pt x="49" y="170"/>
                        </a:lnTo>
                        <a:lnTo>
                          <a:pt x="74" y="80"/>
                        </a:lnTo>
                        <a:lnTo>
                          <a:pt x="82" y="40"/>
                        </a:lnTo>
                        <a:lnTo>
                          <a:pt x="89" y="49"/>
                        </a:lnTo>
                        <a:lnTo>
                          <a:pt x="89" y="40"/>
                        </a:lnTo>
                        <a:lnTo>
                          <a:pt x="82" y="8"/>
                        </a:lnTo>
                        <a:lnTo>
                          <a:pt x="74" y="0"/>
                        </a:lnTo>
                        <a:lnTo>
                          <a:pt x="65" y="17"/>
                        </a:lnTo>
                        <a:lnTo>
                          <a:pt x="57" y="17"/>
                        </a:lnTo>
                        <a:lnTo>
                          <a:pt x="57" y="32"/>
                        </a:lnTo>
                        <a:lnTo>
                          <a:pt x="17" y="57"/>
                        </a:lnTo>
                        <a:lnTo>
                          <a:pt x="9" y="73"/>
                        </a:lnTo>
                        <a:lnTo>
                          <a:pt x="17" y="105"/>
                        </a:lnTo>
                        <a:lnTo>
                          <a:pt x="0" y="129"/>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92" name="Freeform 273"/>
                  <p:cNvSpPr>
                    <a:spLocks/>
                  </p:cNvSpPr>
                  <p:nvPr/>
                </p:nvSpPr>
                <p:spPr bwMode="gray">
                  <a:xfrm>
                    <a:off x="5443197" y="4309828"/>
                    <a:ext cx="54061" cy="27868"/>
                  </a:xfrm>
                  <a:custGeom>
                    <a:avLst/>
                    <a:gdLst>
                      <a:gd name="T0" fmla="*/ 0 w 35"/>
                      <a:gd name="T1" fmla="*/ 8 h 18"/>
                      <a:gd name="T2" fmla="*/ 10 w 35"/>
                      <a:gd name="T3" fmla="*/ 17 h 18"/>
                      <a:gd name="T4" fmla="*/ 18 w 35"/>
                      <a:gd name="T5" fmla="*/ 17 h 18"/>
                      <a:gd name="T6" fmla="*/ 25 w 35"/>
                      <a:gd name="T7" fmla="*/ 8 h 18"/>
                      <a:gd name="T8" fmla="*/ 34 w 35"/>
                      <a:gd name="T9" fmla="*/ 0 h 18"/>
                      <a:gd name="T10" fmla="*/ 0 w 35"/>
                      <a:gd name="T11" fmla="*/ 8 h 18"/>
                    </a:gdLst>
                    <a:ahLst/>
                    <a:cxnLst>
                      <a:cxn ang="0">
                        <a:pos x="T0" y="T1"/>
                      </a:cxn>
                      <a:cxn ang="0">
                        <a:pos x="T2" y="T3"/>
                      </a:cxn>
                      <a:cxn ang="0">
                        <a:pos x="T4" y="T5"/>
                      </a:cxn>
                      <a:cxn ang="0">
                        <a:pos x="T6" y="T7"/>
                      </a:cxn>
                      <a:cxn ang="0">
                        <a:pos x="T8" y="T9"/>
                      </a:cxn>
                      <a:cxn ang="0">
                        <a:pos x="T10" y="T11"/>
                      </a:cxn>
                    </a:cxnLst>
                    <a:rect l="0" t="0" r="r" b="b"/>
                    <a:pathLst>
                      <a:path w="35" h="18">
                        <a:moveTo>
                          <a:pt x="0" y="8"/>
                        </a:moveTo>
                        <a:lnTo>
                          <a:pt x="10" y="17"/>
                        </a:lnTo>
                        <a:lnTo>
                          <a:pt x="18" y="17"/>
                        </a:lnTo>
                        <a:lnTo>
                          <a:pt x="25" y="8"/>
                        </a:lnTo>
                        <a:lnTo>
                          <a:pt x="34" y="0"/>
                        </a:lnTo>
                        <a:lnTo>
                          <a:pt x="0" y="8"/>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93" name="Freeform 313"/>
                  <p:cNvSpPr>
                    <a:spLocks/>
                  </p:cNvSpPr>
                  <p:nvPr/>
                </p:nvSpPr>
                <p:spPr bwMode="gray">
                  <a:xfrm>
                    <a:off x="5346659" y="5610790"/>
                    <a:ext cx="50200" cy="49404"/>
                  </a:xfrm>
                  <a:custGeom>
                    <a:avLst/>
                    <a:gdLst>
                      <a:gd name="T0" fmla="*/ 32 w 33"/>
                      <a:gd name="T1" fmla="*/ 15 h 33"/>
                      <a:gd name="T2" fmla="*/ 23 w 33"/>
                      <a:gd name="T3" fmla="*/ 25 h 33"/>
                      <a:gd name="T4" fmla="*/ 8 w 33"/>
                      <a:gd name="T5" fmla="*/ 32 h 33"/>
                      <a:gd name="T6" fmla="*/ 0 w 33"/>
                      <a:gd name="T7" fmla="*/ 25 h 33"/>
                      <a:gd name="T8" fmla="*/ 16 w 33"/>
                      <a:gd name="T9" fmla="*/ 0 h 33"/>
                      <a:gd name="T10" fmla="*/ 23 w 33"/>
                      <a:gd name="T11" fmla="*/ 7 h 33"/>
                      <a:gd name="T12" fmla="*/ 32 w 33"/>
                      <a:gd name="T13" fmla="*/ 15 h 33"/>
                    </a:gdLst>
                    <a:ahLst/>
                    <a:cxnLst>
                      <a:cxn ang="0">
                        <a:pos x="T0" y="T1"/>
                      </a:cxn>
                      <a:cxn ang="0">
                        <a:pos x="T2" y="T3"/>
                      </a:cxn>
                      <a:cxn ang="0">
                        <a:pos x="T4" y="T5"/>
                      </a:cxn>
                      <a:cxn ang="0">
                        <a:pos x="T6" y="T7"/>
                      </a:cxn>
                      <a:cxn ang="0">
                        <a:pos x="T8" y="T9"/>
                      </a:cxn>
                      <a:cxn ang="0">
                        <a:pos x="T10" y="T11"/>
                      </a:cxn>
                      <a:cxn ang="0">
                        <a:pos x="T12" y="T13"/>
                      </a:cxn>
                    </a:cxnLst>
                    <a:rect l="0" t="0" r="r" b="b"/>
                    <a:pathLst>
                      <a:path w="33" h="33">
                        <a:moveTo>
                          <a:pt x="32" y="15"/>
                        </a:moveTo>
                        <a:lnTo>
                          <a:pt x="23" y="25"/>
                        </a:lnTo>
                        <a:lnTo>
                          <a:pt x="8" y="32"/>
                        </a:lnTo>
                        <a:lnTo>
                          <a:pt x="0" y="25"/>
                        </a:lnTo>
                        <a:lnTo>
                          <a:pt x="16" y="0"/>
                        </a:lnTo>
                        <a:lnTo>
                          <a:pt x="23" y="7"/>
                        </a:lnTo>
                        <a:lnTo>
                          <a:pt x="32" y="15"/>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94" name="Freeform 325"/>
                  <p:cNvSpPr>
                    <a:spLocks/>
                  </p:cNvSpPr>
                  <p:nvPr/>
                </p:nvSpPr>
                <p:spPr bwMode="gray">
                  <a:xfrm>
                    <a:off x="5082788" y="4579648"/>
                    <a:ext cx="200799" cy="320490"/>
                  </a:xfrm>
                  <a:custGeom>
                    <a:avLst/>
                    <a:gdLst>
                      <a:gd name="T0" fmla="*/ 17 w 130"/>
                      <a:gd name="T1" fmla="*/ 8 h 212"/>
                      <a:gd name="T2" fmla="*/ 17 w 130"/>
                      <a:gd name="T3" fmla="*/ 24 h 212"/>
                      <a:gd name="T4" fmla="*/ 32 w 130"/>
                      <a:gd name="T5" fmla="*/ 40 h 212"/>
                      <a:gd name="T6" fmla="*/ 25 w 130"/>
                      <a:gd name="T7" fmla="*/ 89 h 212"/>
                      <a:gd name="T8" fmla="*/ 0 w 130"/>
                      <a:gd name="T9" fmla="*/ 120 h 212"/>
                      <a:gd name="T10" fmla="*/ 0 w 130"/>
                      <a:gd name="T11" fmla="*/ 130 h 212"/>
                      <a:gd name="T12" fmla="*/ 8 w 130"/>
                      <a:gd name="T13" fmla="*/ 137 h 212"/>
                      <a:gd name="T14" fmla="*/ 8 w 130"/>
                      <a:gd name="T15" fmla="*/ 145 h 212"/>
                      <a:gd name="T16" fmla="*/ 25 w 130"/>
                      <a:gd name="T17" fmla="*/ 177 h 212"/>
                      <a:gd name="T18" fmla="*/ 8 w 130"/>
                      <a:gd name="T19" fmla="*/ 177 h 212"/>
                      <a:gd name="T20" fmla="*/ 8 w 130"/>
                      <a:gd name="T21" fmla="*/ 186 h 212"/>
                      <a:gd name="T22" fmla="*/ 17 w 130"/>
                      <a:gd name="T23" fmla="*/ 193 h 212"/>
                      <a:gd name="T24" fmla="*/ 25 w 130"/>
                      <a:gd name="T25" fmla="*/ 211 h 212"/>
                      <a:gd name="T26" fmla="*/ 65 w 130"/>
                      <a:gd name="T27" fmla="*/ 202 h 212"/>
                      <a:gd name="T28" fmla="*/ 73 w 130"/>
                      <a:gd name="T29" fmla="*/ 193 h 212"/>
                      <a:gd name="T30" fmla="*/ 65 w 130"/>
                      <a:gd name="T31" fmla="*/ 193 h 212"/>
                      <a:gd name="T32" fmla="*/ 88 w 130"/>
                      <a:gd name="T33" fmla="*/ 186 h 212"/>
                      <a:gd name="T34" fmla="*/ 106 w 130"/>
                      <a:gd name="T35" fmla="*/ 170 h 212"/>
                      <a:gd name="T36" fmla="*/ 113 w 130"/>
                      <a:gd name="T37" fmla="*/ 162 h 212"/>
                      <a:gd name="T38" fmla="*/ 122 w 130"/>
                      <a:gd name="T39" fmla="*/ 162 h 212"/>
                      <a:gd name="T40" fmla="*/ 106 w 130"/>
                      <a:gd name="T41" fmla="*/ 137 h 212"/>
                      <a:gd name="T42" fmla="*/ 122 w 130"/>
                      <a:gd name="T43" fmla="*/ 105 h 212"/>
                      <a:gd name="T44" fmla="*/ 129 w 130"/>
                      <a:gd name="T45" fmla="*/ 105 h 212"/>
                      <a:gd name="T46" fmla="*/ 129 w 130"/>
                      <a:gd name="T47" fmla="*/ 96 h 212"/>
                      <a:gd name="T48" fmla="*/ 129 w 130"/>
                      <a:gd name="T49" fmla="*/ 55 h 212"/>
                      <a:gd name="T50" fmla="*/ 32 w 130"/>
                      <a:gd name="T51" fmla="*/ 0 h 212"/>
                      <a:gd name="T52" fmla="*/ 17 w 130"/>
                      <a:gd name="T53" fmla="*/ 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 h="212">
                        <a:moveTo>
                          <a:pt x="17" y="8"/>
                        </a:moveTo>
                        <a:lnTo>
                          <a:pt x="17" y="24"/>
                        </a:lnTo>
                        <a:lnTo>
                          <a:pt x="32" y="40"/>
                        </a:lnTo>
                        <a:lnTo>
                          <a:pt x="25" y="89"/>
                        </a:lnTo>
                        <a:lnTo>
                          <a:pt x="0" y="120"/>
                        </a:lnTo>
                        <a:lnTo>
                          <a:pt x="0" y="130"/>
                        </a:lnTo>
                        <a:lnTo>
                          <a:pt x="8" y="137"/>
                        </a:lnTo>
                        <a:lnTo>
                          <a:pt x="8" y="145"/>
                        </a:lnTo>
                        <a:lnTo>
                          <a:pt x="25" y="177"/>
                        </a:lnTo>
                        <a:lnTo>
                          <a:pt x="8" y="177"/>
                        </a:lnTo>
                        <a:lnTo>
                          <a:pt x="8" y="186"/>
                        </a:lnTo>
                        <a:lnTo>
                          <a:pt x="17" y="193"/>
                        </a:lnTo>
                        <a:lnTo>
                          <a:pt x="25" y="211"/>
                        </a:lnTo>
                        <a:lnTo>
                          <a:pt x="65" y="202"/>
                        </a:lnTo>
                        <a:lnTo>
                          <a:pt x="73" y="193"/>
                        </a:lnTo>
                        <a:lnTo>
                          <a:pt x="65" y="193"/>
                        </a:lnTo>
                        <a:lnTo>
                          <a:pt x="88" y="186"/>
                        </a:lnTo>
                        <a:lnTo>
                          <a:pt x="106" y="170"/>
                        </a:lnTo>
                        <a:lnTo>
                          <a:pt x="113" y="162"/>
                        </a:lnTo>
                        <a:lnTo>
                          <a:pt x="122" y="162"/>
                        </a:lnTo>
                        <a:lnTo>
                          <a:pt x="106" y="137"/>
                        </a:lnTo>
                        <a:lnTo>
                          <a:pt x="122" y="105"/>
                        </a:lnTo>
                        <a:lnTo>
                          <a:pt x="129" y="105"/>
                        </a:lnTo>
                        <a:lnTo>
                          <a:pt x="129" y="96"/>
                        </a:lnTo>
                        <a:lnTo>
                          <a:pt x="129" y="55"/>
                        </a:lnTo>
                        <a:lnTo>
                          <a:pt x="32" y="0"/>
                        </a:lnTo>
                        <a:lnTo>
                          <a:pt x="17" y="8"/>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95" name="Freeform 326"/>
                  <p:cNvSpPr>
                    <a:spLocks/>
                  </p:cNvSpPr>
                  <p:nvPr/>
                </p:nvSpPr>
                <p:spPr bwMode="gray">
                  <a:xfrm>
                    <a:off x="4709507" y="4745593"/>
                    <a:ext cx="150599" cy="114008"/>
                  </a:xfrm>
                  <a:custGeom>
                    <a:avLst/>
                    <a:gdLst>
                      <a:gd name="T0" fmla="*/ 0 w 98"/>
                      <a:gd name="T1" fmla="*/ 58 h 75"/>
                      <a:gd name="T2" fmla="*/ 6 w 98"/>
                      <a:gd name="T3" fmla="*/ 50 h 75"/>
                      <a:gd name="T4" fmla="*/ 23 w 98"/>
                      <a:gd name="T5" fmla="*/ 25 h 75"/>
                      <a:gd name="T6" fmla="*/ 40 w 98"/>
                      <a:gd name="T7" fmla="*/ 18 h 75"/>
                      <a:gd name="T8" fmla="*/ 56 w 98"/>
                      <a:gd name="T9" fmla="*/ 0 h 75"/>
                      <a:gd name="T10" fmla="*/ 72 w 98"/>
                      <a:gd name="T11" fmla="*/ 0 h 75"/>
                      <a:gd name="T12" fmla="*/ 72 w 98"/>
                      <a:gd name="T13" fmla="*/ 18 h 75"/>
                      <a:gd name="T14" fmla="*/ 88 w 98"/>
                      <a:gd name="T15" fmla="*/ 33 h 75"/>
                      <a:gd name="T16" fmla="*/ 97 w 98"/>
                      <a:gd name="T17" fmla="*/ 33 h 75"/>
                      <a:gd name="T18" fmla="*/ 97 w 98"/>
                      <a:gd name="T19" fmla="*/ 40 h 75"/>
                      <a:gd name="T20" fmla="*/ 80 w 98"/>
                      <a:gd name="T21" fmla="*/ 50 h 75"/>
                      <a:gd name="T22" fmla="*/ 63 w 98"/>
                      <a:gd name="T23" fmla="*/ 50 h 75"/>
                      <a:gd name="T24" fmla="*/ 31 w 98"/>
                      <a:gd name="T25" fmla="*/ 50 h 75"/>
                      <a:gd name="T26" fmla="*/ 31 w 98"/>
                      <a:gd name="T27" fmla="*/ 58 h 75"/>
                      <a:gd name="T28" fmla="*/ 31 w 98"/>
                      <a:gd name="T29" fmla="*/ 74 h 75"/>
                      <a:gd name="T30" fmla="*/ 23 w 98"/>
                      <a:gd name="T31" fmla="*/ 65 h 75"/>
                      <a:gd name="T32" fmla="*/ 6 w 98"/>
                      <a:gd name="T33" fmla="*/ 65 h 75"/>
                      <a:gd name="T34" fmla="*/ 0 w 98"/>
                      <a:gd name="T35" fmla="*/ 5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75">
                        <a:moveTo>
                          <a:pt x="0" y="58"/>
                        </a:moveTo>
                        <a:lnTo>
                          <a:pt x="6" y="50"/>
                        </a:lnTo>
                        <a:lnTo>
                          <a:pt x="23" y="25"/>
                        </a:lnTo>
                        <a:lnTo>
                          <a:pt x="40" y="18"/>
                        </a:lnTo>
                        <a:lnTo>
                          <a:pt x="56" y="0"/>
                        </a:lnTo>
                        <a:lnTo>
                          <a:pt x="72" y="0"/>
                        </a:lnTo>
                        <a:lnTo>
                          <a:pt x="72" y="18"/>
                        </a:lnTo>
                        <a:lnTo>
                          <a:pt x="88" y="33"/>
                        </a:lnTo>
                        <a:lnTo>
                          <a:pt x="97" y="33"/>
                        </a:lnTo>
                        <a:lnTo>
                          <a:pt x="97" y="40"/>
                        </a:lnTo>
                        <a:lnTo>
                          <a:pt x="80" y="50"/>
                        </a:lnTo>
                        <a:lnTo>
                          <a:pt x="63" y="50"/>
                        </a:lnTo>
                        <a:lnTo>
                          <a:pt x="31" y="50"/>
                        </a:lnTo>
                        <a:lnTo>
                          <a:pt x="31" y="58"/>
                        </a:lnTo>
                        <a:lnTo>
                          <a:pt x="31" y="74"/>
                        </a:lnTo>
                        <a:lnTo>
                          <a:pt x="23" y="65"/>
                        </a:lnTo>
                        <a:lnTo>
                          <a:pt x="6" y="65"/>
                        </a:lnTo>
                        <a:lnTo>
                          <a:pt x="0" y="58"/>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96" name="Freeform 327"/>
                  <p:cNvSpPr>
                    <a:spLocks/>
                  </p:cNvSpPr>
                  <p:nvPr/>
                </p:nvSpPr>
                <p:spPr bwMode="gray">
                  <a:xfrm>
                    <a:off x="4833076" y="4796264"/>
                    <a:ext cx="50200" cy="124142"/>
                  </a:xfrm>
                  <a:custGeom>
                    <a:avLst/>
                    <a:gdLst>
                      <a:gd name="T0" fmla="*/ 17 w 33"/>
                      <a:gd name="T1" fmla="*/ 7 h 82"/>
                      <a:gd name="T2" fmla="*/ 0 w 33"/>
                      <a:gd name="T3" fmla="*/ 17 h 82"/>
                      <a:gd name="T4" fmla="*/ 0 w 33"/>
                      <a:gd name="T5" fmla="*/ 25 h 82"/>
                      <a:gd name="T6" fmla="*/ 8 w 33"/>
                      <a:gd name="T7" fmla="*/ 32 h 82"/>
                      <a:gd name="T8" fmla="*/ 8 w 33"/>
                      <a:gd name="T9" fmla="*/ 48 h 82"/>
                      <a:gd name="T10" fmla="*/ 8 w 33"/>
                      <a:gd name="T11" fmla="*/ 81 h 82"/>
                      <a:gd name="T12" fmla="*/ 23 w 33"/>
                      <a:gd name="T13" fmla="*/ 81 h 82"/>
                      <a:gd name="T14" fmla="*/ 23 w 33"/>
                      <a:gd name="T15" fmla="*/ 57 h 82"/>
                      <a:gd name="T16" fmla="*/ 32 w 33"/>
                      <a:gd name="T17" fmla="*/ 25 h 82"/>
                      <a:gd name="T18" fmla="*/ 32 w 33"/>
                      <a:gd name="T19" fmla="*/ 7 h 82"/>
                      <a:gd name="T20" fmla="*/ 23 w 33"/>
                      <a:gd name="T21" fmla="*/ 0 h 82"/>
                      <a:gd name="T22" fmla="*/ 17 w 33"/>
                      <a:gd name="T23" fmla="*/ 0 h 82"/>
                      <a:gd name="T24" fmla="*/ 17 w 33"/>
                      <a:gd name="T25" fmla="*/ 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82">
                        <a:moveTo>
                          <a:pt x="17" y="7"/>
                        </a:moveTo>
                        <a:lnTo>
                          <a:pt x="0" y="17"/>
                        </a:lnTo>
                        <a:lnTo>
                          <a:pt x="0" y="25"/>
                        </a:lnTo>
                        <a:lnTo>
                          <a:pt x="8" y="32"/>
                        </a:lnTo>
                        <a:lnTo>
                          <a:pt x="8" y="48"/>
                        </a:lnTo>
                        <a:lnTo>
                          <a:pt x="8" y="81"/>
                        </a:lnTo>
                        <a:lnTo>
                          <a:pt x="23" y="81"/>
                        </a:lnTo>
                        <a:lnTo>
                          <a:pt x="23" y="57"/>
                        </a:lnTo>
                        <a:lnTo>
                          <a:pt x="32" y="25"/>
                        </a:lnTo>
                        <a:lnTo>
                          <a:pt x="32" y="7"/>
                        </a:lnTo>
                        <a:lnTo>
                          <a:pt x="23" y="0"/>
                        </a:lnTo>
                        <a:lnTo>
                          <a:pt x="17" y="0"/>
                        </a:lnTo>
                        <a:lnTo>
                          <a:pt x="17" y="7"/>
                        </a:lnTo>
                      </a:path>
                    </a:pathLst>
                  </a:custGeom>
                  <a:grp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sp>
                <p:nvSpPr>
                  <p:cNvPr id="897" name="Freeform 169"/>
                  <p:cNvSpPr>
                    <a:spLocks/>
                  </p:cNvSpPr>
                  <p:nvPr/>
                </p:nvSpPr>
                <p:spPr bwMode="gray">
                  <a:xfrm>
                    <a:off x="4960506" y="4273093"/>
                    <a:ext cx="73369" cy="162146"/>
                  </a:xfrm>
                  <a:custGeom>
                    <a:avLst/>
                    <a:gdLst>
                      <a:gd name="T0" fmla="*/ 47 w 48"/>
                      <a:gd name="T1" fmla="*/ 66 h 107"/>
                      <a:gd name="T2" fmla="*/ 47 w 48"/>
                      <a:gd name="T3" fmla="*/ 72 h 107"/>
                      <a:gd name="T4" fmla="*/ 31 w 48"/>
                      <a:gd name="T5" fmla="*/ 90 h 107"/>
                      <a:gd name="T6" fmla="*/ 31 w 48"/>
                      <a:gd name="T7" fmla="*/ 97 h 107"/>
                      <a:gd name="T8" fmla="*/ 25 w 48"/>
                      <a:gd name="T9" fmla="*/ 106 h 107"/>
                      <a:gd name="T10" fmla="*/ 25 w 48"/>
                      <a:gd name="T11" fmla="*/ 81 h 107"/>
                      <a:gd name="T12" fmla="*/ 6 w 48"/>
                      <a:gd name="T13" fmla="*/ 72 h 107"/>
                      <a:gd name="T14" fmla="*/ 0 w 48"/>
                      <a:gd name="T15" fmla="*/ 56 h 107"/>
                      <a:gd name="T16" fmla="*/ 15 w 48"/>
                      <a:gd name="T17" fmla="*/ 41 h 107"/>
                      <a:gd name="T18" fmla="*/ 6 w 48"/>
                      <a:gd name="T19" fmla="*/ 9 h 107"/>
                      <a:gd name="T20" fmla="*/ 15 w 48"/>
                      <a:gd name="T21" fmla="*/ 0 h 107"/>
                      <a:gd name="T22" fmla="*/ 31 w 48"/>
                      <a:gd name="T23" fmla="*/ 0 h 107"/>
                      <a:gd name="T24" fmla="*/ 40 w 48"/>
                      <a:gd name="T25" fmla="*/ 9 h 107"/>
                      <a:gd name="T26" fmla="*/ 47 w 48"/>
                      <a:gd name="T27" fmla="*/ 0 h 107"/>
                      <a:gd name="T28" fmla="*/ 40 w 48"/>
                      <a:gd name="T29" fmla="*/ 16 h 107"/>
                      <a:gd name="T30" fmla="*/ 47 w 48"/>
                      <a:gd name="T31" fmla="*/ 32 h 107"/>
                      <a:gd name="T32" fmla="*/ 31 w 48"/>
                      <a:gd name="T33" fmla="*/ 49 h 107"/>
                      <a:gd name="T34" fmla="*/ 31 w 48"/>
                      <a:gd name="T35" fmla="*/ 56 h 107"/>
                      <a:gd name="T36" fmla="*/ 47 w 48"/>
                      <a:gd name="T37" fmla="*/ 56 h 107"/>
                      <a:gd name="T38" fmla="*/ 47 w 48"/>
                      <a:gd name="T39" fmla="*/ 6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107">
                        <a:moveTo>
                          <a:pt x="47" y="66"/>
                        </a:moveTo>
                        <a:lnTo>
                          <a:pt x="47" y="72"/>
                        </a:lnTo>
                        <a:lnTo>
                          <a:pt x="31" y="90"/>
                        </a:lnTo>
                        <a:lnTo>
                          <a:pt x="31" y="97"/>
                        </a:lnTo>
                        <a:lnTo>
                          <a:pt x="25" y="106"/>
                        </a:lnTo>
                        <a:lnTo>
                          <a:pt x="25" y="81"/>
                        </a:lnTo>
                        <a:lnTo>
                          <a:pt x="6" y="72"/>
                        </a:lnTo>
                        <a:lnTo>
                          <a:pt x="0" y="56"/>
                        </a:lnTo>
                        <a:lnTo>
                          <a:pt x="15" y="41"/>
                        </a:lnTo>
                        <a:lnTo>
                          <a:pt x="6" y="9"/>
                        </a:lnTo>
                        <a:lnTo>
                          <a:pt x="15" y="0"/>
                        </a:lnTo>
                        <a:lnTo>
                          <a:pt x="31" y="0"/>
                        </a:lnTo>
                        <a:lnTo>
                          <a:pt x="40" y="9"/>
                        </a:lnTo>
                        <a:lnTo>
                          <a:pt x="47" y="0"/>
                        </a:lnTo>
                        <a:lnTo>
                          <a:pt x="40" y="16"/>
                        </a:lnTo>
                        <a:lnTo>
                          <a:pt x="47" y="32"/>
                        </a:lnTo>
                        <a:lnTo>
                          <a:pt x="31" y="49"/>
                        </a:lnTo>
                        <a:lnTo>
                          <a:pt x="31" y="56"/>
                        </a:lnTo>
                        <a:lnTo>
                          <a:pt x="47" y="56"/>
                        </a:lnTo>
                        <a:lnTo>
                          <a:pt x="47" y="66"/>
                        </a:lnTo>
                      </a:path>
                    </a:pathLst>
                  </a:custGeom>
                  <a:grpFill/>
                  <a:ln w="3175" cap="rnd" cmpd="sng">
                    <a:solidFill>
                      <a:schemeClr val="bg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dirty="0"/>
                  </a:p>
                </p:txBody>
              </p:sp>
            </p:grpSp>
          </p:grpSp>
          <p:sp>
            <p:nvSpPr>
              <p:cNvPr id="654" name="Freeform 204"/>
              <p:cNvSpPr>
                <a:spLocks/>
              </p:cNvSpPr>
              <p:nvPr/>
            </p:nvSpPr>
            <p:spPr bwMode="gray">
              <a:xfrm>
                <a:off x="4667310" y="1521272"/>
                <a:ext cx="1109370" cy="1699992"/>
              </a:xfrm>
              <a:custGeom>
                <a:avLst/>
                <a:gdLst>
                  <a:gd name="T0" fmla="*/ 40 w 788"/>
                  <a:gd name="T1" fmla="*/ 470 h 1160"/>
                  <a:gd name="T2" fmla="*/ 25 w 788"/>
                  <a:gd name="T3" fmla="*/ 528 h 1160"/>
                  <a:gd name="T4" fmla="*/ 57 w 788"/>
                  <a:gd name="T5" fmla="*/ 575 h 1160"/>
                  <a:gd name="T6" fmla="*/ 147 w 788"/>
                  <a:gd name="T7" fmla="*/ 575 h 1160"/>
                  <a:gd name="T8" fmla="*/ 211 w 788"/>
                  <a:gd name="T9" fmla="*/ 657 h 1160"/>
                  <a:gd name="T10" fmla="*/ 221 w 788"/>
                  <a:gd name="T11" fmla="*/ 746 h 1160"/>
                  <a:gd name="T12" fmla="*/ 227 w 788"/>
                  <a:gd name="T13" fmla="*/ 794 h 1160"/>
                  <a:gd name="T14" fmla="*/ 261 w 788"/>
                  <a:gd name="T15" fmla="*/ 802 h 1160"/>
                  <a:gd name="T16" fmla="*/ 244 w 788"/>
                  <a:gd name="T17" fmla="*/ 818 h 1160"/>
                  <a:gd name="T18" fmla="*/ 252 w 788"/>
                  <a:gd name="T19" fmla="*/ 874 h 1160"/>
                  <a:gd name="T20" fmla="*/ 293 w 788"/>
                  <a:gd name="T21" fmla="*/ 874 h 1160"/>
                  <a:gd name="T22" fmla="*/ 252 w 788"/>
                  <a:gd name="T23" fmla="*/ 914 h 1160"/>
                  <a:gd name="T24" fmla="*/ 276 w 788"/>
                  <a:gd name="T25" fmla="*/ 1038 h 1160"/>
                  <a:gd name="T26" fmla="*/ 349 w 788"/>
                  <a:gd name="T27" fmla="*/ 1135 h 1160"/>
                  <a:gd name="T28" fmla="*/ 398 w 788"/>
                  <a:gd name="T29" fmla="*/ 1101 h 1160"/>
                  <a:gd name="T30" fmla="*/ 423 w 788"/>
                  <a:gd name="T31" fmla="*/ 1029 h 1160"/>
                  <a:gd name="T32" fmla="*/ 430 w 788"/>
                  <a:gd name="T33" fmla="*/ 996 h 1160"/>
                  <a:gd name="T34" fmla="*/ 537 w 788"/>
                  <a:gd name="T35" fmla="*/ 914 h 1160"/>
                  <a:gd name="T36" fmla="*/ 641 w 788"/>
                  <a:gd name="T37" fmla="*/ 859 h 1160"/>
                  <a:gd name="T38" fmla="*/ 600 w 788"/>
                  <a:gd name="T39" fmla="*/ 843 h 1160"/>
                  <a:gd name="T40" fmla="*/ 609 w 788"/>
                  <a:gd name="T41" fmla="*/ 802 h 1160"/>
                  <a:gd name="T42" fmla="*/ 641 w 788"/>
                  <a:gd name="T43" fmla="*/ 836 h 1160"/>
                  <a:gd name="T44" fmla="*/ 625 w 788"/>
                  <a:gd name="T45" fmla="*/ 746 h 1160"/>
                  <a:gd name="T46" fmla="*/ 641 w 788"/>
                  <a:gd name="T47" fmla="*/ 722 h 1160"/>
                  <a:gd name="T48" fmla="*/ 674 w 788"/>
                  <a:gd name="T49" fmla="*/ 688 h 1160"/>
                  <a:gd name="T50" fmla="*/ 699 w 788"/>
                  <a:gd name="T51" fmla="*/ 649 h 1160"/>
                  <a:gd name="T52" fmla="*/ 682 w 788"/>
                  <a:gd name="T53" fmla="*/ 575 h 1160"/>
                  <a:gd name="T54" fmla="*/ 674 w 788"/>
                  <a:gd name="T55" fmla="*/ 535 h 1160"/>
                  <a:gd name="T56" fmla="*/ 690 w 788"/>
                  <a:gd name="T57" fmla="*/ 470 h 1160"/>
                  <a:gd name="T58" fmla="*/ 739 w 788"/>
                  <a:gd name="T59" fmla="*/ 301 h 1160"/>
                  <a:gd name="T60" fmla="*/ 731 w 788"/>
                  <a:gd name="T61" fmla="*/ 187 h 1160"/>
                  <a:gd name="T62" fmla="*/ 650 w 788"/>
                  <a:gd name="T63" fmla="*/ 252 h 1160"/>
                  <a:gd name="T64" fmla="*/ 666 w 788"/>
                  <a:gd name="T65" fmla="*/ 187 h 1160"/>
                  <a:gd name="T66" fmla="*/ 634 w 788"/>
                  <a:gd name="T67" fmla="*/ 196 h 1160"/>
                  <a:gd name="T68" fmla="*/ 553 w 788"/>
                  <a:gd name="T69" fmla="*/ 162 h 1160"/>
                  <a:gd name="T70" fmla="*/ 659 w 788"/>
                  <a:gd name="T71" fmla="*/ 137 h 1160"/>
                  <a:gd name="T72" fmla="*/ 634 w 788"/>
                  <a:gd name="T73" fmla="*/ 74 h 1160"/>
                  <a:gd name="T74" fmla="*/ 479 w 788"/>
                  <a:gd name="T75" fmla="*/ 0 h 1160"/>
                  <a:gd name="T76" fmla="*/ 333 w 788"/>
                  <a:gd name="T77" fmla="*/ 130 h 1160"/>
                  <a:gd name="T78" fmla="*/ 244 w 788"/>
                  <a:gd name="T79" fmla="*/ 137 h 1160"/>
                  <a:gd name="T80" fmla="*/ 155 w 788"/>
                  <a:gd name="T81" fmla="*/ 221 h 1160"/>
                  <a:gd name="T82" fmla="*/ 82 w 788"/>
                  <a:gd name="T83" fmla="*/ 292 h 1160"/>
                  <a:gd name="T84" fmla="*/ 115 w 788"/>
                  <a:gd name="T85" fmla="*/ 358 h 1160"/>
                  <a:gd name="T86" fmla="*/ 9 w 788"/>
                  <a:gd name="T87" fmla="*/ 429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8" h="1160">
                    <a:moveTo>
                      <a:pt x="0" y="463"/>
                    </a:moveTo>
                    <a:lnTo>
                      <a:pt x="25" y="478"/>
                    </a:lnTo>
                    <a:lnTo>
                      <a:pt x="40" y="470"/>
                    </a:lnTo>
                    <a:lnTo>
                      <a:pt x="40" y="495"/>
                    </a:lnTo>
                    <a:lnTo>
                      <a:pt x="65" y="510"/>
                    </a:lnTo>
                    <a:lnTo>
                      <a:pt x="25" y="528"/>
                    </a:lnTo>
                    <a:lnTo>
                      <a:pt x="57" y="551"/>
                    </a:lnTo>
                    <a:lnTo>
                      <a:pt x="50" y="560"/>
                    </a:lnTo>
                    <a:lnTo>
                      <a:pt x="57" y="575"/>
                    </a:lnTo>
                    <a:lnTo>
                      <a:pt x="90" y="584"/>
                    </a:lnTo>
                    <a:lnTo>
                      <a:pt x="99" y="575"/>
                    </a:lnTo>
                    <a:lnTo>
                      <a:pt x="147" y="575"/>
                    </a:lnTo>
                    <a:lnTo>
                      <a:pt x="196" y="600"/>
                    </a:lnTo>
                    <a:lnTo>
                      <a:pt x="196" y="615"/>
                    </a:lnTo>
                    <a:lnTo>
                      <a:pt x="211" y="657"/>
                    </a:lnTo>
                    <a:lnTo>
                      <a:pt x="211" y="681"/>
                    </a:lnTo>
                    <a:lnTo>
                      <a:pt x="227" y="697"/>
                    </a:lnTo>
                    <a:lnTo>
                      <a:pt x="221" y="746"/>
                    </a:lnTo>
                    <a:lnTo>
                      <a:pt x="227" y="762"/>
                    </a:lnTo>
                    <a:lnTo>
                      <a:pt x="227" y="777"/>
                    </a:lnTo>
                    <a:lnTo>
                      <a:pt x="227" y="794"/>
                    </a:lnTo>
                    <a:lnTo>
                      <a:pt x="244" y="794"/>
                    </a:lnTo>
                    <a:lnTo>
                      <a:pt x="252" y="777"/>
                    </a:lnTo>
                    <a:lnTo>
                      <a:pt x="261" y="802"/>
                    </a:lnTo>
                    <a:lnTo>
                      <a:pt x="276" y="811"/>
                    </a:lnTo>
                    <a:lnTo>
                      <a:pt x="284" y="827"/>
                    </a:lnTo>
                    <a:lnTo>
                      <a:pt x="244" y="818"/>
                    </a:lnTo>
                    <a:lnTo>
                      <a:pt x="236" y="836"/>
                    </a:lnTo>
                    <a:lnTo>
                      <a:pt x="236" y="859"/>
                    </a:lnTo>
                    <a:lnTo>
                      <a:pt x="252" y="874"/>
                    </a:lnTo>
                    <a:lnTo>
                      <a:pt x="268" y="867"/>
                    </a:lnTo>
                    <a:lnTo>
                      <a:pt x="284" y="851"/>
                    </a:lnTo>
                    <a:lnTo>
                      <a:pt x="293" y="874"/>
                    </a:lnTo>
                    <a:lnTo>
                      <a:pt x="284" y="899"/>
                    </a:lnTo>
                    <a:lnTo>
                      <a:pt x="268" y="899"/>
                    </a:lnTo>
                    <a:lnTo>
                      <a:pt x="252" y="914"/>
                    </a:lnTo>
                    <a:lnTo>
                      <a:pt x="252" y="980"/>
                    </a:lnTo>
                    <a:lnTo>
                      <a:pt x="268" y="996"/>
                    </a:lnTo>
                    <a:lnTo>
                      <a:pt x="276" y="1038"/>
                    </a:lnTo>
                    <a:lnTo>
                      <a:pt x="308" y="1119"/>
                    </a:lnTo>
                    <a:lnTo>
                      <a:pt x="324" y="1135"/>
                    </a:lnTo>
                    <a:lnTo>
                      <a:pt x="349" y="1135"/>
                    </a:lnTo>
                    <a:lnTo>
                      <a:pt x="373" y="1159"/>
                    </a:lnTo>
                    <a:lnTo>
                      <a:pt x="383" y="1150"/>
                    </a:lnTo>
                    <a:lnTo>
                      <a:pt x="398" y="1101"/>
                    </a:lnTo>
                    <a:lnTo>
                      <a:pt x="398" y="1085"/>
                    </a:lnTo>
                    <a:lnTo>
                      <a:pt x="414" y="1061"/>
                    </a:lnTo>
                    <a:lnTo>
                      <a:pt x="423" y="1029"/>
                    </a:lnTo>
                    <a:lnTo>
                      <a:pt x="414" y="1013"/>
                    </a:lnTo>
                    <a:lnTo>
                      <a:pt x="423" y="1013"/>
                    </a:lnTo>
                    <a:lnTo>
                      <a:pt x="430" y="996"/>
                    </a:lnTo>
                    <a:lnTo>
                      <a:pt x="463" y="996"/>
                    </a:lnTo>
                    <a:lnTo>
                      <a:pt x="479" y="980"/>
                    </a:lnTo>
                    <a:lnTo>
                      <a:pt x="537" y="914"/>
                    </a:lnTo>
                    <a:lnTo>
                      <a:pt x="553" y="914"/>
                    </a:lnTo>
                    <a:lnTo>
                      <a:pt x="585" y="899"/>
                    </a:lnTo>
                    <a:lnTo>
                      <a:pt x="641" y="859"/>
                    </a:lnTo>
                    <a:lnTo>
                      <a:pt x="650" y="843"/>
                    </a:lnTo>
                    <a:lnTo>
                      <a:pt x="618" y="836"/>
                    </a:lnTo>
                    <a:lnTo>
                      <a:pt x="600" y="843"/>
                    </a:lnTo>
                    <a:lnTo>
                      <a:pt x="600" y="836"/>
                    </a:lnTo>
                    <a:lnTo>
                      <a:pt x="618" y="818"/>
                    </a:lnTo>
                    <a:lnTo>
                      <a:pt x="609" y="802"/>
                    </a:lnTo>
                    <a:lnTo>
                      <a:pt x="625" y="794"/>
                    </a:lnTo>
                    <a:lnTo>
                      <a:pt x="634" y="827"/>
                    </a:lnTo>
                    <a:lnTo>
                      <a:pt x="641" y="836"/>
                    </a:lnTo>
                    <a:lnTo>
                      <a:pt x="659" y="827"/>
                    </a:lnTo>
                    <a:lnTo>
                      <a:pt x="659" y="794"/>
                    </a:lnTo>
                    <a:lnTo>
                      <a:pt x="625" y="746"/>
                    </a:lnTo>
                    <a:lnTo>
                      <a:pt x="659" y="762"/>
                    </a:lnTo>
                    <a:lnTo>
                      <a:pt x="659" y="730"/>
                    </a:lnTo>
                    <a:lnTo>
                      <a:pt x="641" y="722"/>
                    </a:lnTo>
                    <a:lnTo>
                      <a:pt x="666" y="705"/>
                    </a:lnTo>
                    <a:lnTo>
                      <a:pt x="674" y="705"/>
                    </a:lnTo>
                    <a:lnTo>
                      <a:pt x="674" y="688"/>
                    </a:lnTo>
                    <a:lnTo>
                      <a:pt x="666" y="681"/>
                    </a:lnTo>
                    <a:lnTo>
                      <a:pt x="690" y="672"/>
                    </a:lnTo>
                    <a:lnTo>
                      <a:pt x="699" y="649"/>
                    </a:lnTo>
                    <a:lnTo>
                      <a:pt x="682" y="649"/>
                    </a:lnTo>
                    <a:lnTo>
                      <a:pt x="690" y="625"/>
                    </a:lnTo>
                    <a:lnTo>
                      <a:pt x="682" y="575"/>
                    </a:lnTo>
                    <a:lnTo>
                      <a:pt x="666" y="568"/>
                    </a:lnTo>
                    <a:lnTo>
                      <a:pt x="666" y="544"/>
                    </a:lnTo>
                    <a:lnTo>
                      <a:pt x="674" y="535"/>
                    </a:lnTo>
                    <a:lnTo>
                      <a:pt x="699" y="544"/>
                    </a:lnTo>
                    <a:lnTo>
                      <a:pt x="706" y="528"/>
                    </a:lnTo>
                    <a:lnTo>
                      <a:pt x="690" y="470"/>
                    </a:lnTo>
                    <a:lnTo>
                      <a:pt x="690" y="445"/>
                    </a:lnTo>
                    <a:lnTo>
                      <a:pt x="690" y="413"/>
                    </a:lnTo>
                    <a:lnTo>
                      <a:pt x="739" y="301"/>
                    </a:lnTo>
                    <a:lnTo>
                      <a:pt x="787" y="227"/>
                    </a:lnTo>
                    <a:lnTo>
                      <a:pt x="771" y="202"/>
                    </a:lnTo>
                    <a:lnTo>
                      <a:pt x="731" y="187"/>
                    </a:lnTo>
                    <a:lnTo>
                      <a:pt x="706" y="221"/>
                    </a:lnTo>
                    <a:lnTo>
                      <a:pt x="690" y="211"/>
                    </a:lnTo>
                    <a:lnTo>
                      <a:pt x="650" y="252"/>
                    </a:lnTo>
                    <a:lnTo>
                      <a:pt x="618" y="268"/>
                    </a:lnTo>
                    <a:lnTo>
                      <a:pt x="634" y="227"/>
                    </a:lnTo>
                    <a:lnTo>
                      <a:pt x="666" y="187"/>
                    </a:lnTo>
                    <a:lnTo>
                      <a:pt x="659" y="162"/>
                    </a:lnTo>
                    <a:lnTo>
                      <a:pt x="634" y="171"/>
                    </a:lnTo>
                    <a:lnTo>
                      <a:pt x="634" y="196"/>
                    </a:lnTo>
                    <a:lnTo>
                      <a:pt x="618" y="202"/>
                    </a:lnTo>
                    <a:lnTo>
                      <a:pt x="618" y="162"/>
                    </a:lnTo>
                    <a:lnTo>
                      <a:pt x="553" y="162"/>
                    </a:lnTo>
                    <a:lnTo>
                      <a:pt x="577" y="146"/>
                    </a:lnTo>
                    <a:lnTo>
                      <a:pt x="609" y="155"/>
                    </a:lnTo>
                    <a:lnTo>
                      <a:pt x="659" y="137"/>
                    </a:lnTo>
                    <a:lnTo>
                      <a:pt x="682" y="114"/>
                    </a:lnTo>
                    <a:lnTo>
                      <a:pt x="659" y="90"/>
                    </a:lnTo>
                    <a:lnTo>
                      <a:pt x="634" y="74"/>
                    </a:lnTo>
                    <a:lnTo>
                      <a:pt x="618" y="50"/>
                    </a:lnTo>
                    <a:lnTo>
                      <a:pt x="585" y="16"/>
                    </a:lnTo>
                    <a:lnTo>
                      <a:pt x="479" y="0"/>
                    </a:lnTo>
                    <a:lnTo>
                      <a:pt x="373" y="50"/>
                    </a:lnTo>
                    <a:lnTo>
                      <a:pt x="341" y="90"/>
                    </a:lnTo>
                    <a:lnTo>
                      <a:pt x="333" y="130"/>
                    </a:lnTo>
                    <a:lnTo>
                      <a:pt x="293" y="130"/>
                    </a:lnTo>
                    <a:lnTo>
                      <a:pt x="284" y="171"/>
                    </a:lnTo>
                    <a:lnTo>
                      <a:pt x="244" y="137"/>
                    </a:lnTo>
                    <a:lnTo>
                      <a:pt x="179" y="162"/>
                    </a:lnTo>
                    <a:lnTo>
                      <a:pt x="147" y="196"/>
                    </a:lnTo>
                    <a:lnTo>
                      <a:pt x="155" y="221"/>
                    </a:lnTo>
                    <a:lnTo>
                      <a:pt x="147" y="243"/>
                    </a:lnTo>
                    <a:lnTo>
                      <a:pt x="122" y="243"/>
                    </a:lnTo>
                    <a:lnTo>
                      <a:pt x="82" y="292"/>
                    </a:lnTo>
                    <a:lnTo>
                      <a:pt x="74" y="333"/>
                    </a:lnTo>
                    <a:lnTo>
                      <a:pt x="106" y="333"/>
                    </a:lnTo>
                    <a:lnTo>
                      <a:pt x="115" y="358"/>
                    </a:lnTo>
                    <a:lnTo>
                      <a:pt x="99" y="389"/>
                    </a:lnTo>
                    <a:lnTo>
                      <a:pt x="57" y="405"/>
                    </a:lnTo>
                    <a:lnTo>
                      <a:pt x="9" y="429"/>
                    </a:lnTo>
                    <a:lnTo>
                      <a:pt x="0" y="463"/>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655" name="Freeform 3"/>
              <p:cNvSpPr>
                <a:spLocks/>
              </p:cNvSpPr>
              <p:nvPr/>
            </p:nvSpPr>
            <p:spPr bwMode="gray">
              <a:xfrm>
                <a:off x="3845293" y="2542248"/>
                <a:ext cx="333282" cy="297835"/>
              </a:xfrm>
              <a:custGeom>
                <a:avLst/>
                <a:gdLst>
                  <a:gd name="T0" fmla="*/ 0 w 237"/>
                  <a:gd name="T1" fmla="*/ 89 h 203"/>
                  <a:gd name="T2" fmla="*/ 16 w 237"/>
                  <a:gd name="T3" fmla="*/ 97 h 203"/>
                  <a:gd name="T4" fmla="*/ 9 w 237"/>
                  <a:gd name="T5" fmla="*/ 114 h 203"/>
                  <a:gd name="T6" fmla="*/ 25 w 237"/>
                  <a:gd name="T7" fmla="*/ 121 h 203"/>
                  <a:gd name="T8" fmla="*/ 65 w 237"/>
                  <a:gd name="T9" fmla="*/ 121 h 203"/>
                  <a:gd name="T10" fmla="*/ 81 w 237"/>
                  <a:gd name="T11" fmla="*/ 139 h 203"/>
                  <a:gd name="T12" fmla="*/ 65 w 237"/>
                  <a:gd name="T13" fmla="*/ 146 h 203"/>
                  <a:gd name="T14" fmla="*/ 25 w 237"/>
                  <a:gd name="T15" fmla="*/ 146 h 203"/>
                  <a:gd name="T16" fmla="*/ 34 w 237"/>
                  <a:gd name="T17" fmla="*/ 170 h 203"/>
                  <a:gd name="T18" fmla="*/ 49 w 237"/>
                  <a:gd name="T19" fmla="*/ 177 h 203"/>
                  <a:gd name="T20" fmla="*/ 65 w 237"/>
                  <a:gd name="T21" fmla="*/ 177 h 203"/>
                  <a:gd name="T22" fmla="*/ 74 w 237"/>
                  <a:gd name="T23" fmla="*/ 202 h 203"/>
                  <a:gd name="T24" fmla="*/ 114 w 237"/>
                  <a:gd name="T25" fmla="*/ 195 h 203"/>
                  <a:gd name="T26" fmla="*/ 155 w 237"/>
                  <a:gd name="T27" fmla="*/ 177 h 203"/>
                  <a:gd name="T28" fmla="*/ 162 w 237"/>
                  <a:gd name="T29" fmla="*/ 170 h 203"/>
                  <a:gd name="T30" fmla="*/ 196 w 237"/>
                  <a:gd name="T31" fmla="*/ 195 h 203"/>
                  <a:gd name="T32" fmla="*/ 211 w 237"/>
                  <a:gd name="T33" fmla="*/ 186 h 203"/>
                  <a:gd name="T34" fmla="*/ 220 w 237"/>
                  <a:gd name="T35" fmla="*/ 177 h 203"/>
                  <a:gd name="T36" fmla="*/ 220 w 237"/>
                  <a:gd name="T37" fmla="*/ 162 h 203"/>
                  <a:gd name="T38" fmla="*/ 227 w 237"/>
                  <a:gd name="T39" fmla="*/ 162 h 203"/>
                  <a:gd name="T40" fmla="*/ 236 w 237"/>
                  <a:gd name="T41" fmla="*/ 146 h 203"/>
                  <a:gd name="T42" fmla="*/ 196 w 237"/>
                  <a:gd name="T43" fmla="*/ 121 h 203"/>
                  <a:gd name="T44" fmla="*/ 180 w 237"/>
                  <a:gd name="T45" fmla="*/ 114 h 203"/>
                  <a:gd name="T46" fmla="*/ 180 w 237"/>
                  <a:gd name="T47" fmla="*/ 89 h 203"/>
                  <a:gd name="T48" fmla="*/ 171 w 237"/>
                  <a:gd name="T49" fmla="*/ 49 h 203"/>
                  <a:gd name="T50" fmla="*/ 186 w 237"/>
                  <a:gd name="T51" fmla="*/ 8 h 203"/>
                  <a:gd name="T52" fmla="*/ 180 w 237"/>
                  <a:gd name="T53" fmla="*/ 0 h 203"/>
                  <a:gd name="T54" fmla="*/ 155 w 237"/>
                  <a:gd name="T55" fmla="*/ 0 h 203"/>
                  <a:gd name="T56" fmla="*/ 139 w 237"/>
                  <a:gd name="T57" fmla="*/ 40 h 203"/>
                  <a:gd name="T58" fmla="*/ 121 w 237"/>
                  <a:gd name="T59" fmla="*/ 33 h 203"/>
                  <a:gd name="T60" fmla="*/ 106 w 237"/>
                  <a:gd name="T61" fmla="*/ 33 h 203"/>
                  <a:gd name="T62" fmla="*/ 89 w 237"/>
                  <a:gd name="T63" fmla="*/ 25 h 203"/>
                  <a:gd name="T64" fmla="*/ 74 w 237"/>
                  <a:gd name="T65" fmla="*/ 40 h 203"/>
                  <a:gd name="T66" fmla="*/ 65 w 237"/>
                  <a:gd name="T67" fmla="*/ 15 h 203"/>
                  <a:gd name="T68" fmla="*/ 49 w 237"/>
                  <a:gd name="T69" fmla="*/ 15 h 203"/>
                  <a:gd name="T70" fmla="*/ 9 w 237"/>
                  <a:gd name="T71" fmla="*/ 49 h 203"/>
                  <a:gd name="T72" fmla="*/ 9 w 237"/>
                  <a:gd name="T73" fmla="*/ 56 h 203"/>
                  <a:gd name="T74" fmla="*/ 0 w 237"/>
                  <a:gd name="T75" fmla="*/ 74 h 203"/>
                  <a:gd name="T76" fmla="*/ 0 w 237"/>
                  <a:gd name="T77" fmla="*/ 8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7" h="203">
                    <a:moveTo>
                      <a:pt x="0" y="89"/>
                    </a:moveTo>
                    <a:lnTo>
                      <a:pt x="16" y="97"/>
                    </a:lnTo>
                    <a:lnTo>
                      <a:pt x="9" y="114"/>
                    </a:lnTo>
                    <a:lnTo>
                      <a:pt x="25" y="121"/>
                    </a:lnTo>
                    <a:lnTo>
                      <a:pt x="65" y="121"/>
                    </a:lnTo>
                    <a:lnTo>
                      <a:pt x="81" y="139"/>
                    </a:lnTo>
                    <a:lnTo>
                      <a:pt x="65" y="146"/>
                    </a:lnTo>
                    <a:lnTo>
                      <a:pt x="25" y="146"/>
                    </a:lnTo>
                    <a:lnTo>
                      <a:pt x="34" y="170"/>
                    </a:lnTo>
                    <a:lnTo>
                      <a:pt x="49" y="177"/>
                    </a:lnTo>
                    <a:lnTo>
                      <a:pt x="65" y="177"/>
                    </a:lnTo>
                    <a:lnTo>
                      <a:pt x="74" y="202"/>
                    </a:lnTo>
                    <a:lnTo>
                      <a:pt x="114" y="195"/>
                    </a:lnTo>
                    <a:lnTo>
                      <a:pt x="155" y="177"/>
                    </a:lnTo>
                    <a:lnTo>
                      <a:pt x="162" y="170"/>
                    </a:lnTo>
                    <a:lnTo>
                      <a:pt x="196" y="195"/>
                    </a:lnTo>
                    <a:lnTo>
                      <a:pt x="211" y="186"/>
                    </a:lnTo>
                    <a:lnTo>
                      <a:pt x="220" y="177"/>
                    </a:lnTo>
                    <a:lnTo>
                      <a:pt x="220" y="162"/>
                    </a:lnTo>
                    <a:lnTo>
                      <a:pt x="227" y="162"/>
                    </a:lnTo>
                    <a:lnTo>
                      <a:pt x="236" y="146"/>
                    </a:lnTo>
                    <a:lnTo>
                      <a:pt x="196" y="121"/>
                    </a:lnTo>
                    <a:lnTo>
                      <a:pt x="180" y="114"/>
                    </a:lnTo>
                    <a:lnTo>
                      <a:pt x="180" y="89"/>
                    </a:lnTo>
                    <a:lnTo>
                      <a:pt x="171" y="49"/>
                    </a:lnTo>
                    <a:lnTo>
                      <a:pt x="186" y="8"/>
                    </a:lnTo>
                    <a:lnTo>
                      <a:pt x="180" y="0"/>
                    </a:lnTo>
                    <a:lnTo>
                      <a:pt x="155" y="0"/>
                    </a:lnTo>
                    <a:lnTo>
                      <a:pt x="139" y="40"/>
                    </a:lnTo>
                    <a:lnTo>
                      <a:pt x="121" y="33"/>
                    </a:lnTo>
                    <a:lnTo>
                      <a:pt x="106" y="33"/>
                    </a:lnTo>
                    <a:lnTo>
                      <a:pt x="89" y="25"/>
                    </a:lnTo>
                    <a:lnTo>
                      <a:pt x="74" y="40"/>
                    </a:lnTo>
                    <a:lnTo>
                      <a:pt x="65" y="15"/>
                    </a:lnTo>
                    <a:lnTo>
                      <a:pt x="49" y="15"/>
                    </a:lnTo>
                    <a:lnTo>
                      <a:pt x="9" y="49"/>
                    </a:lnTo>
                    <a:lnTo>
                      <a:pt x="9" y="56"/>
                    </a:lnTo>
                    <a:lnTo>
                      <a:pt x="0" y="74"/>
                    </a:lnTo>
                    <a:lnTo>
                      <a:pt x="0" y="89"/>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656" name="Freeform 4"/>
              <p:cNvSpPr>
                <a:spLocks/>
              </p:cNvSpPr>
              <p:nvPr/>
            </p:nvSpPr>
            <p:spPr bwMode="gray">
              <a:xfrm>
                <a:off x="4370537" y="2528767"/>
                <a:ext cx="516999" cy="606703"/>
              </a:xfrm>
              <a:custGeom>
                <a:avLst/>
                <a:gdLst>
                  <a:gd name="T0" fmla="*/ 34 w 367"/>
                  <a:gd name="T1" fmla="*/ 148 h 414"/>
                  <a:gd name="T2" fmla="*/ 99 w 367"/>
                  <a:gd name="T3" fmla="*/ 163 h 414"/>
                  <a:gd name="T4" fmla="*/ 131 w 367"/>
                  <a:gd name="T5" fmla="*/ 171 h 414"/>
                  <a:gd name="T6" fmla="*/ 146 w 367"/>
                  <a:gd name="T7" fmla="*/ 148 h 414"/>
                  <a:gd name="T8" fmla="*/ 179 w 367"/>
                  <a:gd name="T9" fmla="*/ 186 h 414"/>
                  <a:gd name="T10" fmla="*/ 187 w 367"/>
                  <a:gd name="T11" fmla="*/ 195 h 414"/>
                  <a:gd name="T12" fmla="*/ 211 w 367"/>
                  <a:gd name="T13" fmla="*/ 226 h 414"/>
                  <a:gd name="T14" fmla="*/ 196 w 367"/>
                  <a:gd name="T15" fmla="*/ 292 h 414"/>
                  <a:gd name="T16" fmla="*/ 196 w 367"/>
                  <a:gd name="T17" fmla="*/ 317 h 414"/>
                  <a:gd name="T18" fmla="*/ 155 w 367"/>
                  <a:gd name="T19" fmla="*/ 325 h 414"/>
                  <a:gd name="T20" fmla="*/ 146 w 367"/>
                  <a:gd name="T21" fmla="*/ 350 h 414"/>
                  <a:gd name="T22" fmla="*/ 179 w 367"/>
                  <a:gd name="T23" fmla="*/ 341 h 414"/>
                  <a:gd name="T24" fmla="*/ 227 w 367"/>
                  <a:gd name="T25" fmla="*/ 365 h 414"/>
                  <a:gd name="T26" fmla="*/ 261 w 367"/>
                  <a:gd name="T27" fmla="*/ 397 h 414"/>
                  <a:gd name="T28" fmla="*/ 301 w 367"/>
                  <a:gd name="T29" fmla="*/ 413 h 414"/>
                  <a:gd name="T30" fmla="*/ 268 w 367"/>
                  <a:gd name="T31" fmla="*/ 373 h 414"/>
                  <a:gd name="T32" fmla="*/ 310 w 367"/>
                  <a:gd name="T33" fmla="*/ 390 h 414"/>
                  <a:gd name="T34" fmla="*/ 326 w 367"/>
                  <a:gd name="T35" fmla="*/ 365 h 414"/>
                  <a:gd name="T36" fmla="*/ 317 w 367"/>
                  <a:gd name="T37" fmla="*/ 341 h 414"/>
                  <a:gd name="T38" fmla="*/ 285 w 367"/>
                  <a:gd name="T39" fmla="*/ 300 h 414"/>
                  <a:gd name="T40" fmla="*/ 310 w 367"/>
                  <a:gd name="T41" fmla="*/ 300 h 414"/>
                  <a:gd name="T42" fmla="*/ 333 w 367"/>
                  <a:gd name="T43" fmla="*/ 325 h 414"/>
                  <a:gd name="T44" fmla="*/ 350 w 367"/>
                  <a:gd name="T45" fmla="*/ 308 h 414"/>
                  <a:gd name="T46" fmla="*/ 317 w 367"/>
                  <a:gd name="T47" fmla="*/ 226 h 414"/>
                  <a:gd name="T48" fmla="*/ 276 w 367"/>
                  <a:gd name="T49" fmla="*/ 211 h 414"/>
                  <a:gd name="T50" fmla="*/ 293 w 367"/>
                  <a:gd name="T51" fmla="*/ 186 h 414"/>
                  <a:gd name="T52" fmla="*/ 285 w 367"/>
                  <a:gd name="T53" fmla="*/ 163 h 414"/>
                  <a:gd name="T54" fmla="*/ 251 w 367"/>
                  <a:gd name="T55" fmla="*/ 130 h 414"/>
                  <a:gd name="T56" fmla="*/ 220 w 367"/>
                  <a:gd name="T57" fmla="*/ 98 h 414"/>
                  <a:gd name="T58" fmla="*/ 196 w 367"/>
                  <a:gd name="T59" fmla="*/ 58 h 414"/>
                  <a:gd name="T60" fmla="*/ 155 w 367"/>
                  <a:gd name="T61" fmla="*/ 49 h 414"/>
                  <a:gd name="T62" fmla="*/ 122 w 367"/>
                  <a:gd name="T63" fmla="*/ 58 h 414"/>
                  <a:gd name="T64" fmla="*/ 114 w 367"/>
                  <a:gd name="T65" fmla="*/ 49 h 414"/>
                  <a:gd name="T66" fmla="*/ 106 w 367"/>
                  <a:gd name="T67" fmla="*/ 9 h 414"/>
                  <a:gd name="T68" fmla="*/ 90 w 367"/>
                  <a:gd name="T69" fmla="*/ 0 h 414"/>
                  <a:gd name="T70" fmla="*/ 49 w 367"/>
                  <a:gd name="T71" fmla="*/ 74 h 414"/>
                  <a:gd name="T72" fmla="*/ 40 w 367"/>
                  <a:gd name="T73" fmla="*/ 83 h 414"/>
                  <a:gd name="T74" fmla="*/ 59 w 367"/>
                  <a:gd name="T75" fmla="*/ 17 h 414"/>
                  <a:gd name="T76" fmla="*/ 34 w 367"/>
                  <a:gd name="T77" fmla="*/ 0 h 414"/>
                  <a:gd name="T78" fmla="*/ 0 w 367"/>
                  <a:gd name="T79" fmla="*/ 6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7" h="414">
                    <a:moveTo>
                      <a:pt x="0" y="89"/>
                    </a:moveTo>
                    <a:lnTo>
                      <a:pt x="34" y="148"/>
                    </a:lnTo>
                    <a:lnTo>
                      <a:pt x="49" y="155"/>
                    </a:lnTo>
                    <a:lnTo>
                      <a:pt x="99" y="163"/>
                    </a:lnTo>
                    <a:lnTo>
                      <a:pt x="106" y="163"/>
                    </a:lnTo>
                    <a:lnTo>
                      <a:pt x="131" y="171"/>
                    </a:lnTo>
                    <a:lnTo>
                      <a:pt x="139" y="171"/>
                    </a:lnTo>
                    <a:lnTo>
                      <a:pt x="146" y="148"/>
                    </a:lnTo>
                    <a:lnTo>
                      <a:pt x="155" y="163"/>
                    </a:lnTo>
                    <a:lnTo>
                      <a:pt x="179" y="186"/>
                    </a:lnTo>
                    <a:lnTo>
                      <a:pt x="171" y="204"/>
                    </a:lnTo>
                    <a:lnTo>
                      <a:pt x="187" y="195"/>
                    </a:lnTo>
                    <a:lnTo>
                      <a:pt x="196" y="211"/>
                    </a:lnTo>
                    <a:lnTo>
                      <a:pt x="211" y="226"/>
                    </a:lnTo>
                    <a:lnTo>
                      <a:pt x="220" y="251"/>
                    </a:lnTo>
                    <a:lnTo>
                      <a:pt x="196" y="292"/>
                    </a:lnTo>
                    <a:lnTo>
                      <a:pt x="202" y="308"/>
                    </a:lnTo>
                    <a:lnTo>
                      <a:pt x="196" y="317"/>
                    </a:lnTo>
                    <a:lnTo>
                      <a:pt x="155" y="308"/>
                    </a:lnTo>
                    <a:lnTo>
                      <a:pt x="155" y="325"/>
                    </a:lnTo>
                    <a:lnTo>
                      <a:pt x="146" y="325"/>
                    </a:lnTo>
                    <a:lnTo>
                      <a:pt x="146" y="350"/>
                    </a:lnTo>
                    <a:lnTo>
                      <a:pt x="171" y="350"/>
                    </a:lnTo>
                    <a:lnTo>
                      <a:pt x="179" y="341"/>
                    </a:lnTo>
                    <a:lnTo>
                      <a:pt x="196" y="341"/>
                    </a:lnTo>
                    <a:lnTo>
                      <a:pt x="227" y="365"/>
                    </a:lnTo>
                    <a:lnTo>
                      <a:pt x="227" y="373"/>
                    </a:lnTo>
                    <a:lnTo>
                      <a:pt x="261" y="397"/>
                    </a:lnTo>
                    <a:lnTo>
                      <a:pt x="276" y="407"/>
                    </a:lnTo>
                    <a:lnTo>
                      <a:pt x="301" y="413"/>
                    </a:lnTo>
                    <a:lnTo>
                      <a:pt x="301" y="407"/>
                    </a:lnTo>
                    <a:lnTo>
                      <a:pt x="268" y="373"/>
                    </a:lnTo>
                    <a:lnTo>
                      <a:pt x="268" y="357"/>
                    </a:lnTo>
                    <a:lnTo>
                      <a:pt x="310" y="390"/>
                    </a:lnTo>
                    <a:lnTo>
                      <a:pt x="326" y="390"/>
                    </a:lnTo>
                    <a:lnTo>
                      <a:pt x="326" y="365"/>
                    </a:lnTo>
                    <a:lnTo>
                      <a:pt x="317" y="357"/>
                    </a:lnTo>
                    <a:lnTo>
                      <a:pt x="317" y="341"/>
                    </a:lnTo>
                    <a:lnTo>
                      <a:pt x="293" y="317"/>
                    </a:lnTo>
                    <a:lnTo>
                      <a:pt x="285" y="300"/>
                    </a:lnTo>
                    <a:lnTo>
                      <a:pt x="293" y="285"/>
                    </a:lnTo>
                    <a:lnTo>
                      <a:pt x="310" y="300"/>
                    </a:lnTo>
                    <a:lnTo>
                      <a:pt x="317" y="317"/>
                    </a:lnTo>
                    <a:lnTo>
                      <a:pt x="333" y="325"/>
                    </a:lnTo>
                    <a:lnTo>
                      <a:pt x="333" y="308"/>
                    </a:lnTo>
                    <a:lnTo>
                      <a:pt x="350" y="308"/>
                    </a:lnTo>
                    <a:lnTo>
                      <a:pt x="366" y="276"/>
                    </a:lnTo>
                    <a:lnTo>
                      <a:pt x="317" y="226"/>
                    </a:lnTo>
                    <a:lnTo>
                      <a:pt x="293" y="226"/>
                    </a:lnTo>
                    <a:lnTo>
                      <a:pt x="276" y="211"/>
                    </a:lnTo>
                    <a:lnTo>
                      <a:pt x="276" y="195"/>
                    </a:lnTo>
                    <a:lnTo>
                      <a:pt x="293" y="186"/>
                    </a:lnTo>
                    <a:lnTo>
                      <a:pt x="276" y="171"/>
                    </a:lnTo>
                    <a:lnTo>
                      <a:pt x="285" y="163"/>
                    </a:lnTo>
                    <a:lnTo>
                      <a:pt x="276" y="139"/>
                    </a:lnTo>
                    <a:lnTo>
                      <a:pt x="251" y="130"/>
                    </a:lnTo>
                    <a:lnTo>
                      <a:pt x="236" y="106"/>
                    </a:lnTo>
                    <a:lnTo>
                      <a:pt x="220" y="98"/>
                    </a:lnTo>
                    <a:lnTo>
                      <a:pt x="202" y="89"/>
                    </a:lnTo>
                    <a:lnTo>
                      <a:pt x="196" y="58"/>
                    </a:lnTo>
                    <a:lnTo>
                      <a:pt x="179" y="58"/>
                    </a:lnTo>
                    <a:lnTo>
                      <a:pt x="155" y="49"/>
                    </a:lnTo>
                    <a:lnTo>
                      <a:pt x="139" y="58"/>
                    </a:lnTo>
                    <a:lnTo>
                      <a:pt x="122" y="58"/>
                    </a:lnTo>
                    <a:lnTo>
                      <a:pt x="106" y="74"/>
                    </a:lnTo>
                    <a:lnTo>
                      <a:pt x="114" y="49"/>
                    </a:lnTo>
                    <a:lnTo>
                      <a:pt x="106" y="34"/>
                    </a:lnTo>
                    <a:lnTo>
                      <a:pt x="106" y="9"/>
                    </a:lnTo>
                    <a:lnTo>
                      <a:pt x="106" y="0"/>
                    </a:lnTo>
                    <a:lnTo>
                      <a:pt x="90" y="0"/>
                    </a:lnTo>
                    <a:lnTo>
                      <a:pt x="59" y="42"/>
                    </a:lnTo>
                    <a:lnTo>
                      <a:pt x="49" y="74"/>
                    </a:lnTo>
                    <a:lnTo>
                      <a:pt x="59" y="98"/>
                    </a:lnTo>
                    <a:lnTo>
                      <a:pt x="40" y="83"/>
                    </a:lnTo>
                    <a:lnTo>
                      <a:pt x="40" y="42"/>
                    </a:lnTo>
                    <a:lnTo>
                      <a:pt x="59" y="17"/>
                    </a:lnTo>
                    <a:lnTo>
                      <a:pt x="74" y="0"/>
                    </a:lnTo>
                    <a:lnTo>
                      <a:pt x="34" y="0"/>
                    </a:lnTo>
                    <a:lnTo>
                      <a:pt x="9" y="34"/>
                    </a:lnTo>
                    <a:lnTo>
                      <a:pt x="0" y="65"/>
                    </a:lnTo>
                    <a:lnTo>
                      <a:pt x="0" y="89"/>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657" name="Freeform 5"/>
              <p:cNvSpPr>
                <a:spLocks/>
              </p:cNvSpPr>
              <p:nvPr/>
            </p:nvSpPr>
            <p:spPr bwMode="gray">
              <a:xfrm>
                <a:off x="3744013" y="3552194"/>
                <a:ext cx="1038710" cy="579739"/>
              </a:xfrm>
              <a:custGeom>
                <a:avLst/>
                <a:gdLst>
                  <a:gd name="T0" fmla="*/ 380 w 738"/>
                  <a:gd name="T1" fmla="*/ 0 h 396"/>
                  <a:gd name="T2" fmla="*/ 420 w 738"/>
                  <a:gd name="T3" fmla="*/ 32 h 396"/>
                  <a:gd name="T4" fmla="*/ 429 w 738"/>
                  <a:gd name="T5" fmla="*/ 48 h 396"/>
                  <a:gd name="T6" fmla="*/ 461 w 738"/>
                  <a:gd name="T7" fmla="*/ 56 h 396"/>
                  <a:gd name="T8" fmla="*/ 504 w 738"/>
                  <a:gd name="T9" fmla="*/ 56 h 396"/>
                  <a:gd name="T10" fmla="*/ 519 w 738"/>
                  <a:gd name="T11" fmla="*/ 72 h 396"/>
                  <a:gd name="T12" fmla="*/ 479 w 738"/>
                  <a:gd name="T13" fmla="*/ 88 h 396"/>
                  <a:gd name="T14" fmla="*/ 470 w 738"/>
                  <a:gd name="T15" fmla="*/ 145 h 396"/>
                  <a:gd name="T16" fmla="*/ 485 w 738"/>
                  <a:gd name="T17" fmla="*/ 103 h 396"/>
                  <a:gd name="T18" fmla="*/ 504 w 738"/>
                  <a:gd name="T19" fmla="*/ 72 h 396"/>
                  <a:gd name="T20" fmla="*/ 519 w 738"/>
                  <a:gd name="T21" fmla="*/ 113 h 396"/>
                  <a:gd name="T22" fmla="*/ 544 w 738"/>
                  <a:gd name="T23" fmla="*/ 122 h 396"/>
                  <a:gd name="T24" fmla="*/ 551 w 738"/>
                  <a:gd name="T25" fmla="*/ 145 h 396"/>
                  <a:gd name="T26" fmla="*/ 616 w 738"/>
                  <a:gd name="T27" fmla="*/ 113 h 396"/>
                  <a:gd name="T28" fmla="*/ 672 w 738"/>
                  <a:gd name="T29" fmla="*/ 88 h 396"/>
                  <a:gd name="T30" fmla="*/ 713 w 738"/>
                  <a:gd name="T31" fmla="*/ 48 h 396"/>
                  <a:gd name="T32" fmla="*/ 730 w 738"/>
                  <a:gd name="T33" fmla="*/ 72 h 396"/>
                  <a:gd name="T34" fmla="*/ 730 w 738"/>
                  <a:gd name="T35" fmla="*/ 97 h 396"/>
                  <a:gd name="T36" fmla="*/ 690 w 738"/>
                  <a:gd name="T37" fmla="*/ 145 h 396"/>
                  <a:gd name="T38" fmla="*/ 672 w 738"/>
                  <a:gd name="T39" fmla="*/ 145 h 396"/>
                  <a:gd name="T40" fmla="*/ 641 w 738"/>
                  <a:gd name="T41" fmla="*/ 194 h 396"/>
                  <a:gd name="T42" fmla="*/ 624 w 738"/>
                  <a:gd name="T43" fmla="*/ 218 h 396"/>
                  <a:gd name="T44" fmla="*/ 616 w 738"/>
                  <a:gd name="T45" fmla="*/ 178 h 396"/>
                  <a:gd name="T46" fmla="*/ 624 w 738"/>
                  <a:gd name="T47" fmla="*/ 242 h 396"/>
                  <a:gd name="T48" fmla="*/ 559 w 738"/>
                  <a:gd name="T49" fmla="*/ 299 h 396"/>
                  <a:gd name="T50" fmla="*/ 567 w 738"/>
                  <a:gd name="T51" fmla="*/ 396 h 396"/>
                  <a:gd name="T52" fmla="*/ 535 w 738"/>
                  <a:gd name="T53" fmla="*/ 371 h 396"/>
                  <a:gd name="T54" fmla="*/ 504 w 738"/>
                  <a:gd name="T55" fmla="*/ 331 h 396"/>
                  <a:gd name="T56" fmla="*/ 445 w 738"/>
                  <a:gd name="T57" fmla="*/ 331 h 396"/>
                  <a:gd name="T58" fmla="*/ 420 w 738"/>
                  <a:gd name="T59" fmla="*/ 331 h 396"/>
                  <a:gd name="T60" fmla="*/ 348 w 738"/>
                  <a:gd name="T61" fmla="*/ 364 h 396"/>
                  <a:gd name="T62" fmla="*/ 292 w 738"/>
                  <a:gd name="T63" fmla="*/ 331 h 396"/>
                  <a:gd name="T64" fmla="*/ 268 w 738"/>
                  <a:gd name="T65" fmla="*/ 339 h 396"/>
                  <a:gd name="T66" fmla="*/ 234 w 738"/>
                  <a:gd name="T67" fmla="*/ 299 h 396"/>
                  <a:gd name="T68" fmla="*/ 97 w 738"/>
                  <a:gd name="T69" fmla="*/ 290 h 396"/>
                  <a:gd name="T70" fmla="*/ 81 w 738"/>
                  <a:gd name="T71" fmla="*/ 267 h 396"/>
                  <a:gd name="T72" fmla="*/ 32 w 738"/>
                  <a:gd name="T73" fmla="*/ 234 h 396"/>
                  <a:gd name="T74" fmla="*/ 24 w 738"/>
                  <a:gd name="T75" fmla="*/ 210 h 396"/>
                  <a:gd name="T76" fmla="*/ 24 w 738"/>
                  <a:gd name="T77" fmla="*/ 202 h 396"/>
                  <a:gd name="T78" fmla="*/ 0 w 738"/>
                  <a:gd name="T79" fmla="*/ 169 h 396"/>
                  <a:gd name="T80" fmla="*/ 7 w 738"/>
                  <a:gd name="T81" fmla="*/ 63 h 396"/>
                  <a:gd name="T82" fmla="*/ 16 w 738"/>
                  <a:gd name="T83" fmla="*/ 4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8" h="396">
                    <a:moveTo>
                      <a:pt x="24" y="8"/>
                    </a:moveTo>
                    <a:lnTo>
                      <a:pt x="373" y="8"/>
                    </a:lnTo>
                    <a:lnTo>
                      <a:pt x="380" y="0"/>
                    </a:lnTo>
                    <a:lnTo>
                      <a:pt x="389" y="16"/>
                    </a:lnTo>
                    <a:lnTo>
                      <a:pt x="405" y="16"/>
                    </a:lnTo>
                    <a:lnTo>
                      <a:pt x="420" y="32"/>
                    </a:lnTo>
                    <a:lnTo>
                      <a:pt x="445" y="32"/>
                    </a:lnTo>
                    <a:lnTo>
                      <a:pt x="414" y="56"/>
                    </a:lnTo>
                    <a:lnTo>
                      <a:pt x="429" y="48"/>
                    </a:lnTo>
                    <a:lnTo>
                      <a:pt x="438" y="56"/>
                    </a:lnTo>
                    <a:lnTo>
                      <a:pt x="461" y="48"/>
                    </a:lnTo>
                    <a:lnTo>
                      <a:pt x="461" y="56"/>
                    </a:lnTo>
                    <a:lnTo>
                      <a:pt x="470" y="48"/>
                    </a:lnTo>
                    <a:lnTo>
                      <a:pt x="479" y="56"/>
                    </a:lnTo>
                    <a:lnTo>
                      <a:pt x="504" y="56"/>
                    </a:lnTo>
                    <a:lnTo>
                      <a:pt x="510" y="56"/>
                    </a:lnTo>
                    <a:lnTo>
                      <a:pt x="519" y="63"/>
                    </a:lnTo>
                    <a:lnTo>
                      <a:pt x="519" y="72"/>
                    </a:lnTo>
                    <a:lnTo>
                      <a:pt x="479" y="72"/>
                    </a:lnTo>
                    <a:lnTo>
                      <a:pt x="470" y="97"/>
                    </a:lnTo>
                    <a:lnTo>
                      <a:pt x="479" y="88"/>
                    </a:lnTo>
                    <a:lnTo>
                      <a:pt x="470" y="122"/>
                    </a:lnTo>
                    <a:lnTo>
                      <a:pt x="470" y="137"/>
                    </a:lnTo>
                    <a:lnTo>
                      <a:pt x="470" y="145"/>
                    </a:lnTo>
                    <a:lnTo>
                      <a:pt x="479" y="145"/>
                    </a:lnTo>
                    <a:lnTo>
                      <a:pt x="485" y="137"/>
                    </a:lnTo>
                    <a:lnTo>
                      <a:pt x="485" y="103"/>
                    </a:lnTo>
                    <a:lnTo>
                      <a:pt x="494" y="88"/>
                    </a:lnTo>
                    <a:lnTo>
                      <a:pt x="504" y="81"/>
                    </a:lnTo>
                    <a:lnTo>
                      <a:pt x="504" y="72"/>
                    </a:lnTo>
                    <a:lnTo>
                      <a:pt x="526" y="81"/>
                    </a:lnTo>
                    <a:lnTo>
                      <a:pt x="526" y="97"/>
                    </a:lnTo>
                    <a:lnTo>
                      <a:pt x="519" y="113"/>
                    </a:lnTo>
                    <a:lnTo>
                      <a:pt x="535" y="103"/>
                    </a:lnTo>
                    <a:lnTo>
                      <a:pt x="535" y="122"/>
                    </a:lnTo>
                    <a:lnTo>
                      <a:pt x="544" y="122"/>
                    </a:lnTo>
                    <a:lnTo>
                      <a:pt x="526" y="145"/>
                    </a:lnTo>
                    <a:lnTo>
                      <a:pt x="535" y="145"/>
                    </a:lnTo>
                    <a:lnTo>
                      <a:pt x="551" y="145"/>
                    </a:lnTo>
                    <a:lnTo>
                      <a:pt x="584" y="122"/>
                    </a:lnTo>
                    <a:lnTo>
                      <a:pt x="584" y="113"/>
                    </a:lnTo>
                    <a:lnTo>
                      <a:pt x="616" y="113"/>
                    </a:lnTo>
                    <a:lnTo>
                      <a:pt x="616" y="97"/>
                    </a:lnTo>
                    <a:lnTo>
                      <a:pt x="632" y="88"/>
                    </a:lnTo>
                    <a:lnTo>
                      <a:pt x="672" y="88"/>
                    </a:lnTo>
                    <a:lnTo>
                      <a:pt x="690" y="81"/>
                    </a:lnTo>
                    <a:lnTo>
                      <a:pt x="706" y="40"/>
                    </a:lnTo>
                    <a:lnTo>
                      <a:pt x="713" y="48"/>
                    </a:lnTo>
                    <a:lnTo>
                      <a:pt x="721" y="40"/>
                    </a:lnTo>
                    <a:lnTo>
                      <a:pt x="721" y="48"/>
                    </a:lnTo>
                    <a:lnTo>
                      <a:pt x="730" y="72"/>
                    </a:lnTo>
                    <a:lnTo>
                      <a:pt x="738" y="81"/>
                    </a:lnTo>
                    <a:lnTo>
                      <a:pt x="738" y="88"/>
                    </a:lnTo>
                    <a:lnTo>
                      <a:pt x="730" y="97"/>
                    </a:lnTo>
                    <a:lnTo>
                      <a:pt x="713" y="97"/>
                    </a:lnTo>
                    <a:lnTo>
                      <a:pt x="681" y="128"/>
                    </a:lnTo>
                    <a:lnTo>
                      <a:pt x="690" y="145"/>
                    </a:lnTo>
                    <a:lnTo>
                      <a:pt x="696" y="137"/>
                    </a:lnTo>
                    <a:lnTo>
                      <a:pt x="696" y="153"/>
                    </a:lnTo>
                    <a:lnTo>
                      <a:pt x="672" y="145"/>
                    </a:lnTo>
                    <a:lnTo>
                      <a:pt x="656" y="153"/>
                    </a:lnTo>
                    <a:lnTo>
                      <a:pt x="647" y="162"/>
                    </a:lnTo>
                    <a:lnTo>
                      <a:pt x="641" y="194"/>
                    </a:lnTo>
                    <a:lnTo>
                      <a:pt x="632" y="185"/>
                    </a:lnTo>
                    <a:lnTo>
                      <a:pt x="632" y="194"/>
                    </a:lnTo>
                    <a:lnTo>
                      <a:pt x="624" y="218"/>
                    </a:lnTo>
                    <a:lnTo>
                      <a:pt x="624" y="202"/>
                    </a:lnTo>
                    <a:lnTo>
                      <a:pt x="616" y="194"/>
                    </a:lnTo>
                    <a:lnTo>
                      <a:pt x="616" y="178"/>
                    </a:lnTo>
                    <a:lnTo>
                      <a:pt x="607" y="194"/>
                    </a:lnTo>
                    <a:lnTo>
                      <a:pt x="616" y="218"/>
                    </a:lnTo>
                    <a:lnTo>
                      <a:pt x="624" y="242"/>
                    </a:lnTo>
                    <a:lnTo>
                      <a:pt x="616" y="259"/>
                    </a:lnTo>
                    <a:lnTo>
                      <a:pt x="584" y="274"/>
                    </a:lnTo>
                    <a:lnTo>
                      <a:pt x="559" y="299"/>
                    </a:lnTo>
                    <a:lnTo>
                      <a:pt x="551" y="315"/>
                    </a:lnTo>
                    <a:lnTo>
                      <a:pt x="567" y="371"/>
                    </a:lnTo>
                    <a:lnTo>
                      <a:pt x="567" y="396"/>
                    </a:lnTo>
                    <a:lnTo>
                      <a:pt x="559" y="396"/>
                    </a:lnTo>
                    <a:lnTo>
                      <a:pt x="551" y="387"/>
                    </a:lnTo>
                    <a:lnTo>
                      <a:pt x="535" y="371"/>
                    </a:lnTo>
                    <a:lnTo>
                      <a:pt x="535" y="339"/>
                    </a:lnTo>
                    <a:lnTo>
                      <a:pt x="519" y="324"/>
                    </a:lnTo>
                    <a:lnTo>
                      <a:pt x="504" y="331"/>
                    </a:lnTo>
                    <a:lnTo>
                      <a:pt x="504" y="324"/>
                    </a:lnTo>
                    <a:lnTo>
                      <a:pt x="454" y="324"/>
                    </a:lnTo>
                    <a:lnTo>
                      <a:pt x="445" y="331"/>
                    </a:lnTo>
                    <a:lnTo>
                      <a:pt x="454" y="339"/>
                    </a:lnTo>
                    <a:lnTo>
                      <a:pt x="429" y="339"/>
                    </a:lnTo>
                    <a:lnTo>
                      <a:pt x="420" y="331"/>
                    </a:lnTo>
                    <a:lnTo>
                      <a:pt x="397" y="331"/>
                    </a:lnTo>
                    <a:lnTo>
                      <a:pt x="380" y="339"/>
                    </a:lnTo>
                    <a:lnTo>
                      <a:pt x="348" y="364"/>
                    </a:lnTo>
                    <a:lnTo>
                      <a:pt x="348" y="387"/>
                    </a:lnTo>
                    <a:lnTo>
                      <a:pt x="323" y="380"/>
                    </a:lnTo>
                    <a:lnTo>
                      <a:pt x="292" y="331"/>
                    </a:lnTo>
                    <a:lnTo>
                      <a:pt x="283" y="331"/>
                    </a:lnTo>
                    <a:lnTo>
                      <a:pt x="276" y="339"/>
                    </a:lnTo>
                    <a:lnTo>
                      <a:pt x="268" y="339"/>
                    </a:lnTo>
                    <a:lnTo>
                      <a:pt x="252" y="331"/>
                    </a:lnTo>
                    <a:lnTo>
                      <a:pt x="252" y="315"/>
                    </a:lnTo>
                    <a:lnTo>
                      <a:pt x="234" y="299"/>
                    </a:lnTo>
                    <a:lnTo>
                      <a:pt x="169" y="308"/>
                    </a:lnTo>
                    <a:lnTo>
                      <a:pt x="121" y="290"/>
                    </a:lnTo>
                    <a:lnTo>
                      <a:pt x="97" y="290"/>
                    </a:lnTo>
                    <a:lnTo>
                      <a:pt x="88" y="274"/>
                    </a:lnTo>
                    <a:lnTo>
                      <a:pt x="81" y="274"/>
                    </a:lnTo>
                    <a:lnTo>
                      <a:pt x="81" y="267"/>
                    </a:lnTo>
                    <a:lnTo>
                      <a:pt x="47" y="259"/>
                    </a:lnTo>
                    <a:lnTo>
                      <a:pt x="47" y="250"/>
                    </a:lnTo>
                    <a:lnTo>
                      <a:pt x="32" y="234"/>
                    </a:lnTo>
                    <a:lnTo>
                      <a:pt x="32" y="218"/>
                    </a:lnTo>
                    <a:lnTo>
                      <a:pt x="24" y="218"/>
                    </a:lnTo>
                    <a:lnTo>
                      <a:pt x="24" y="210"/>
                    </a:lnTo>
                    <a:lnTo>
                      <a:pt x="32" y="210"/>
                    </a:lnTo>
                    <a:lnTo>
                      <a:pt x="32" y="202"/>
                    </a:lnTo>
                    <a:lnTo>
                      <a:pt x="24" y="202"/>
                    </a:lnTo>
                    <a:lnTo>
                      <a:pt x="7" y="185"/>
                    </a:lnTo>
                    <a:lnTo>
                      <a:pt x="7" y="178"/>
                    </a:lnTo>
                    <a:lnTo>
                      <a:pt x="0" y="169"/>
                    </a:lnTo>
                    <a:lnTo>
                      <a:pt x="7" y="145"/>
                    </a:lnTo>
                    <a:lnTo>
                      <a:pt x="0" y="122"/>
                    </a:lnTo>
                    <a:lnTo>
                      <a:pt x="7" y="63"/>
                    </a:lnTo>
                    <a:lnTo>
                      <a:pt x="0" y="23"/>
                    </a:lnTo>
                    <a:lnTo>
                      <a:pt x="16" y="23"/>
                    </a:lnTo>
                    <a:lnTo>
                      <a:pt x="16" y="40"/>
                    </a:lnTo>
                    <a:lnTo>
                      <a:pt x="24" y="40"/>
                    </a:lnTo>
                    <a:lnTo>
                      <a:pt x="24" y="8"/>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658" name="Freeform 6"/>
              <p:cNvSpPr>
                <a:spLocks/>
              </p:cNvSpPr>
              <p:nvPr/>
            </p:nvSpPr>
            <p:spPr bwMode="gray">
              <a:xfrm>
                <a:off x="2965570" y="2684425"/>
                <a:ext cx="675985" cy="724366"/>
              </a:xfrm>
              <a:custGeom>
                <a:avLst/>
                <a:gdLst>
                  <a:gd name="T0" fmla="*/ 479 w 480"/>
                  <a:gd name="T1" fmla="*/ 453 h 494"/>
                  <a:gd name="T2" fmla="*/ 432 w 480"/>
                  <a:gd name="T3" fmla="*/ 388 h 494"/>
                  <a:gd name="T4" fmla="*/ 414 w 480"/>
                  <a:gd name="T5" fmla="*/ 365 h 494"/>
                  <a:gd name="T6" fmla="*/ 389 w 480"/>
                  <a:gd name="T7" fmla="*/ 381 h 494"/>
                  <a:gd name="T8" fmla="*/ 366 w 480"/>
                  <a:gd name="T9" fmla="*/ 348 h 494"/>
                  <a:gd name="T10" fmla="*/ 341 w 480"/>
                  <a:gd name="T11" fmla="*/ 348 h 494"/>
                  <a:gd name="T12" fmla="*/ 317 w 480"/>
                  <a:gd name="T13" fmla="*/ 49 h 494"/>
                  <a:gd name="T14" fmla="*/ 276 w 480"/>
                  <a:gd name="T15" fmla="*/ 49 h 494"/>
                  <a:gd name="T16" fmla="*/ 236 w 480"/>
                  <a:gd name="T17" fmla="*/ 33 h 494"/>
                  <a:gd name="T18" fmla="*/ 196 w 480"/>
                  <a:gd name="T19" fmla="*/ 17 h 494"/>
                  <a:gd name="T20" fmla="*/ 162 w 480"/>
                  <a:gd name="T21" fmla="*/ 8 h 494"/>
                  <a:gd name="T22" fmla="*/ 131 w 480"/>
                  <a:gd name="T23" fmla="*/ 17 h 494"/>
                  <a:gd name="T24" fmla="*/ 90 w 480"/>
                  <a:gd name="T25" fmla="*/ 42 h 494"/>
                  <a:gd name="T26" fmla="*/ 65 w 480"/>
                  <a:gd name="T27" fmla="*/ 57 h 494"/>
                  <a:gd name="T28" fmla="*/ 25 w 480"/>
                  <a:gd name="T29" fmla="*/ 98 h 494"/>
                  <a:gd name="T30" fmla="*/ 50 w 480"/>
                  <a:gd name="T31" fmla="*/ 139 h 494"/>
                  <a:gd name="T32" fmla="*/ 74 w 480"/>
                  <a:gd name="T33" fmla="*/ 179 h 494"/>
                  <a:gd name="T34" fmla="*/ 50 w 480"/>
                  <a:gd name="T35" fmla="*/ 186 h 494"/>
                  <a:gd name="T36" fmla="*/ 40 w 480"/>
                  <a:gd name="T37" fmla="*/ 170 h 494"/>
                  <a:gd name="T38" fmla="*/ 0 w 480"/>
                  <a:gd name="T39" fmla="*/ 202 h 494"/>
                  <a:gd name="T40" fmla="*/ 18 w 480"/>
                  <a:gd name="T41" fmla="*/ 219 h 494"/>
                  <a:gd name="T42" fmla="*/ 34 w 480"/>
                  <a:gd name="T43" fmla="*/ 235 h 494"/>
                  <a:gd name="T44" fmla="*/ 65 w 480"/>
                  <a:gd name="T45" fmla="*/ 235 h 494"/>
                  <a:gd name="T46" fmla="*/ 82 w 480"/>
                  <a:gd name="T47" fmla="*/ 235 h 494"/>
                  <a:gd name="T48" fmla="*/ 82 w 480"/>
                  <a:gd name="T49" fmla="*/ 267 h 494"/>
                  <a:gd name="T50" fmla="*/ 59 w 480"/>
                  <a:gd name="T51" fmla="*/ 276 h 494"/>
                  <a:gd name="T52" fmla="*/ 40 w 480"/>
                  <a:gd name="T53" fmla="*/ 276 h 494"/>
                  <a:gd name="T54" fmla="*/ 50 w 480"/>
                  <a:gd name="T55" fmla="*/ 365 h 494"/>
                  <a:gd name="T56" fmla="*/ 74 w 480"/>
                  <a:gd name="T57" fmla="*/ 356 h 494"/>
                  <a:gd name="T58" fmla="*/ 74 w 480"/>
                  <a:gd name="T59" fmla="*/ 381 h 494"/>
                  <a:gd name="T60" fmla="*/ 106 w 480"/>
                  <a:gd name="T61" fmla="*/ 388 h 494"/>
                  <a:gd name="T62" fmla="*/ 114 w 480"/>
                  <a:gd name="T63" fmla="*/ 388 h 494"/>
                  <a:gd name="T64" fmla="*/ 131 w 480"/>
                  <a:gd name="T65" fmla="*/ 406 h 494"/>
                  <a:gd name="T66" fmla="*/ 90 w 480"/>
                  <a:gd name="T67" fmla="*/ 453 h 494"/>
                  <a:gd name="T68" fmla="*/ 59 w 480"/>
                  <a:gd name="T69" fmla="*/ 471 h 494"/>
                  <a:gd name="T70" fmla="*/ 40 w 480"/>
                  <a:gd name="T71" fmla="*/ 493 h 494"/>
                  <a:gd name="T72" fmla="*/ 114 w 480"/>
                  <a:gd name="T73" fmla="*/ 453 h 494"/>
                  <a:gd name="T74" fmla="*/ 139 w 480"/>
                  <a:gd name="T75" fmla="*/ 429 h 494"/>
                  <a:gd name="T76" fmla="*/ 187 w 480"/>
                  <a:gd name="T77" fmla="*/ 388 h 494"/>
                  <a:gd name="T78" fmla="*/ 179 w 480"/>
                  <a:gd name="T79" fmla="*/ 372 h 494"/>
                  <a:gd name="T80" fmla="*/ 196 w 480"/>
                  <a:gd name="T81" fmla="*/ 341 h 494"/>
                  <a:gd name="T82" fmla="*/ 227 w 480"/>
                  <a:gd name="T83" fmla="*/ 325 h 494"/>
                  <a:gd name="T84" fmla="*/ 211 w 480"/>
                  <a:gd name="T85" fmla="*/ 341 h 494"/>
                  <a:gd name="T86" fmla="*/ 211 w 480"/>
                  <a:gd name="T87" fmla="*/ 372 h 494"/>
                  <a:gd name="T88" fmla="*/ 211 w 480"/>
                  <a:gd name="T89" fmla="*/ 381 h 494"/>
                  <a:gd name="T90" fmla="*/ 243 w 480"/>
                  <a:gd name="T91" fmla="*/ 365 h 494"/>
                  <a:gd name="T92" fmla="*/ 243 w 480"/>
                  <a:gd name="T93" fmla="*/ 332 h 494"/>
                  <a:gd name="T94" fmla="*/ 301 w 480"/>
                  <a:gd name="T95" fmla="*/ 356 h 494"/>
                  <a:gd name="T96" fmla="*/ 349 w 480"/>
                  <a:gd name="T97" fmla="*/ 365 h 494"/>
                  <a:gd name="T98" fmla="*/ 358 w 480"/>
                  <a:gd name="T99" fmla="*/ 372 h 494"/>
                  <a:gd name="T100" fmla="*/ 423 w 480"/>
                  <a:gd name="T101" fmla="*/ 453 h 494"/>
                  <a:gd name="T102" fmla="*/ 407 w 480"/>
                  <a:gd name="T103" fmla="*/ 406 h 494"/>
                  <a:gd name="T104" fmla="*/ 414 w 480"/>
                  <a:gd name="T105" fmla="*/ 388 h 494"/>
                  <a:gd name="T106" fmla="*/ 432 w 480"/>
                  <a:gd name="T107" fmla="*/ 421 h 494"/>
                  <a:gd name="T108" fmla="*/ 432 w 480"/>
                  <a:gd name="T109" fmla="*/ 429 h 494"/>
                  <a:gd name="T110" fmla="*/ 432 w 480"/>
                  <a:gd name="T111" fmla="*/ 453 h 494"/>
                  <a:gd name="T112" fmla="*/ 438 w 480"/>
                  <a:gd name="T113" fmla="*/ 462 h 494"/>
                  <a:gd name="T114" fmla="*/ 455 w 480"/>
                  <a:gd name="T115" fmla="*/ 471 h 494"/>
                  <a:gd name="T116" fmla="*/ 455 w 480"/>
                  <a:gd name="T117" fmla="*/ 453 h 494"/>
                  <a:gd name="T118" fmla="*/ 463 w 480"/>
                  <a:gd name="T119" fmla="*/ 478 h 494"/>
                  <a:gd name="T120" fmla="*/ 479 w 480"/>
                  <a:gd name="T121" fmla="*/ 478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0" h="494">
                    <a:moveTo>
                      <a:pt x="479" y="478"/>
                    </a:moveTo>
                    <a:lnTo>
                      <a:pt x="479" y="453"/>
                    </a:lnTo>
                    <a:lnTo>
                      <a:pt x="455" y="438"/>
                    </a:lnTo>
                    <a:lnTo>
                      <a:pt x="432" y="388"/>
                    </a:lnTo>
                    <a:lnTo>
                      <a:pt x="423" y="388"/>
                    </a:lnTo>
                    <a:lnTo>
                      <a:pt x="414" y="365"/>
                    </a:lnTo>
                    <a:lnTo>
                      <a:pt x="398" y="372"/>
                    </a:lnTo>
                    <a:lnTo>
                      <a:pt x="389" y="381"/>
                    </a:lnTo>
                    <a:lnTo>
                      <a:pt x="366" y="356"/>
                    </a:lnTo>
                    <a:lnTo>
                      <a:pt x="366" y="348"/>
                    </a:lnTo>
                    <a:lnTo>
                      <a:pt x="341" y="356"/>
                    </a:lnTo>
                    <a:lnTo>
                      <a:pt x="341" y="348"/>
                    </a:lnTo>
                    <a:lnTo>
                      <a:pt x="341" y="65"/>
                    </a:lnTo>
                    <a:lnTo>
                      <a:pt x="317" y="49"/>
                    </a:lnTo>
                    <a:lnTo>
                      <a:pt x="293" y="57"/>
                    </a:lnTo>
                    <a:lnTo>
                      <a:pt x="276" y="49"/>
                    </a:lnTo>
                    <a:lnTo>
                      <a:pt x="261" y="49"/>
                    </a:lnTo>
                    <a:lnTo>
                      <a:pt x="236" y="33"/>
                    </a:lnTo>
                    <a:lnTo>
                      <a:pt x="202" y="33"/>
                    </a:lnTo>
                    <a:lnTo>
                      <a:pt x="196" y="17"/>
                    </a:lnTo>
                    <a:lnTo>
                      <a:pt x="171" y="17"/>
                    </a:lnTo>
                    <a:lnTo>
                      <a:pt x="162" y="8"/>
                    </a:lnTo>
                    <a:lnTo>
                      <a:pt x="147" y="0"/>
                    </a:lnTo>
                    <a:lnTo>
                      <a:pt x="131" y="17"/>
                    </a:lnTo>
                    <a:lnTo>
                      <a:pt x="114" y="24"/>
                    </a:lnTo>
                    <a:lnTo>
                      <a:pt x="90" y="42"/>
                    </a:lnTo>
                    <a:lnTo>
                      <a:pt x="82" y="42"/>
                    </a:lnTo>
                    <a:lnTo>
                      <a:pt x="65" y="57"/>
                    </a:lnTo>
                    <a:lnTo>
                      <a:pt x="59" y="89"/>
                    </a:lnTo>
                    <a:lnTo>
                      <a:pt x="25" y="98"/>
                    </a:lnTo>
                    <a:lnTo>
                      <a:pt x="18" y="114"/>
                    </a:lnTo>
                    <a:lnTo>
                      <a:pt x="50" y="139"/>
                    </a:lnTo>
                    <a:lnTo>
                      <a:pt x="59" y="154"/>
                    </a:lnTo>
                    <a:lnTo>
                      <a:pt x="74" y="179"/>
                    </a:lnTo>
                    <a:lnTo>
                      <a:pt x="74" y="186"/>
                    </a:lnTo>
                    <a:lnTo>
                      <a:pt x="50" y="186"/>
                    </a:lnTo>
                    <a:lnTo>
                      <a:pt x="50" y="170"/>
                    </a:lnTo>
                    <a:lnTo>
                      <a:pt x="40" y="170"/>
                    </a:lnTo>
                    <a:lnTo>
                      <a:pt x="9" y="186"/>
                    </a:lnTo>
                    <a:lnTo>
                      <a:pt x="0" y="202"/>
                    </a:lnTo>
                    <a:lnTo>
                      <a:pt x="18" y="211"/>
                    </a:lnTo>
                    <a:lnTo>
                      <a:pt x="18" y="219"/>
                    </a:lnTo>
                    <a:lnTo>
                      <a:pt x="18" y="226"/>
                    </a:lnTo>
                    <a:lnTo>
                      <a:pt x="34" y="235"/>
                    </a:lnTo>
                    <a:lnTo>
                      <a:pt x="50" y="235"/>
                    </a:lnTo>
                    <a:lnTo>
                      <a:pt x="65" y="235"/>
                    </a:lnTo>
                    <a:lnTo>
                      <a:pt x="82" y="226"/>
                    </a:lnTo>
                    <a:lnTo>
                      <a:pt x="82" y="235"/>
                    </a:lnTo>
                    <a:lnTo>
                      <a:pt x="90" y="251"/>
                    </a:lnTo>
                    <a:lnTo>
                      <a:pt x="82" y="267"/>
                    </a:lnTo>
                    <a:lnTo>
                      <a:pt x="65" y="267"/>
                    </a:lnTo>
                    <a:lnTo>
                      <a:pt x="59" y="276"/>
                    </a:lnTo>
                    <a:lnTo>
                      <a:pt x="50" y="276"/>
                    </a:lnTo>
                    <a:lnTo>
                      <a:pt x="40" y="276"/>
                    </a:lnTo>
                    <a:lnTo>
                      <a:pt x="25" y="316"/>
                    </a:lnTo>
                    <a:lnTo>
                      <a:pt x="50" y="365"/>
                    </a:lnTo>
                    <a:lnTo>
                      <a:pt x="59" y="365"/>
                    </a:lnTo>
                    <a:lnTo>
                      <a:pt x="74" y="356"/>
                    </a:lnTo>
                    <a:lnTo>
                      <a:pt x="74" y="372"/>
                    </a:lnTo>
                    <a:lnTo>
                      <a:pt x="74" y="381"/>
                    </a:lnTo>
                    <a:lnTo>
                      <a:pt x="82" y="388"/>
                    </a:lnTo>
                    <a:lnTo>
                      <a:pt x="106" y="388"/>
                    </a:lnTo>
                    <a:lnTo>
                      <a:pt x="114" y="396"/>
                    </a:lnTo>
                    <a:lnTo>
                      <a:pt x="114" y="388"/>
                    </a:lnTo>
                    <a:lnTo>
                      <a:pt x="131" y="388"/>
                    </a:lnTo>
                    <a:lnTo>
                      <a:pt x="131" y="406"/>
                    </a:lnTo>
                    <a:lnTo>
                      <a:pt x="131" y="421"/>
                    </a:lnTo>
                    <a:lnTo>
                      <a:pt x="90" y="453"/>
                    </a:lnTo>
                    <a:lnTo>
                      <a:pt x="65" y="462"/>
                    </a:lnTo>
                    <a:lnTo>
                      <a:pt x="59" y="471"/>
                    </a:lnTo>
                    <a:lnTo>
                      <a:pt x="34" y="487"/>
                    </a:lnTo>
                    <a:lnTo>
                      <a:pt x="40" y="493"/>
                    </a:lnTo>
                    <a:lnTo>
                      <a:pt x="82" y="471"/>
                    </a:lnTo>
                    <a:lnTo>
                      <a:pt x="114" y="453"/>
                    </a:lnTo>
                    <a:lnTo>
                      <a:pt x="122" y="446"/>
                    </a:lnTo>
                    <a:lnTo>
                      <a:pt x="139" y="429"/>
                    </a:lnTo>
                    <a:lnTo>
                      <a:pt x="179" y="396"/>
                    </a:lnTo>
                    <a:lnTo>
                      <a:pt x="187" y="388"/>
                    </a:lnTo>
                    <a:lnTo>
                      <a:pt x="171" y="381"/>
                    </a:lnTo>
                    <a:lnTo>
                      <a:pt x="179" y="372"/>
                    </a:lnTo>
                    <a:lnTo>
                      <a:pt x="196" y="356"/>
                    </a:lnTo>
                    <a:lnTo>
                      <a:pt x="196" y="341"/>
                    </a:lnTo>
                    <a:lnTo>
                      <a:pt x="221" y="325"/>
                    </a:lnTo>
                    <a:lnTo>
                      <a:pt x="227" y="325"/>
                    </a:lnTo>
                    <a:lnTo>
                      <a:pt x="221" y="332"/>
                    </a:lnTo>
                    <a:lnTo>
                      <a:pt x="211" y="341"/>
                    </a:lnTo>
                    <a:lnTo>
                      <a:pt x="202" y="365"/>
                    </a:lnTo>
                    <a:lnTo>
                      <a:pt x="211" y="372"/>
                    </a:lnTo>
                    <a:lnTo>
                      <a:pt x="202" y="381"/>
                    </a:lnTo>
                    <a:lnTo>
                      <a:pt x="211" y="381"/>
                    </a:lnTo>
                    <a:lnTo>
                      <a:pt x="236" y="365"/>
                    </a:lnTo>
                    <a:lnTo>
                      <a:pt x="243" y="365"/>
                    </a:lnTo>
                    <a:lnTo>
                      <a:pt x="252" y="348"/>
                    </a:lnTo>
                    <a:lnTo>
                      <a:pt x="243" y="332"/>
                    </a:lnTo>
                    <a:lnTo>
                      <a:pt x="268" y="341"/>
                    </a:lnTo>
                    <a:lnTo>
                      <a:pt x="301" y="356"/>
                    </a:lnTo>
                    <a:lnTo>
                      <a:pt x="324" y="356"/>
                    </a:lnTo>
                    <a:lnTo>
                      <a:pt x="349" y="365"/>
                    </a:lnTo>
                    <a:lnTo>
                      <a:pt x="358" y="365"/>
                    </a:lnTo>
                    <a:lnTo>
                      <a:pt x="358" y="372"/>
                    </a:lnTo>
                    <a:lnTo>
                      <a:pt x="398" y="406"/>
                    </a:lnTo>
                    <a:lnTo>
                      <a:pt x="423" y="453"/>
                    </a:lnTo>
                    <a:lnTo>
                      <a:pt x="414" y="413"/>
                    </a:lnTo>
                    <a:lnTo>
                      <a:pt x="407" y="406"/>
                    </a:lnTo>
                    <a:lnTo>
                      <a:pt x="414" y="406"/>
                    </a:lnTo>
                    <a:lnTo>
                      <a:pt x="414" y="388"/>
                    </a:lnTo>
                    <a:lnTo>
                      <a:pt x="423" y="429"/>
                    </a:lnTo>
                    <a:lnTo>
                      <a:pt x="432" y="421"/>
                    </a:lnTo>
                    <a:lnTo>
                      <a:pt x="447" y="438"/>
                    </a:lnTo>
                    <a:lnTo>
                      <a:pt x="432" y="429"/>
                    </a:lnTo>
                    <a:lnTo>
                      <a:pt x="432" y="438"/>
                    </a:lnTo>
                    <a:lnTo>
                      <a:pt x="432" y="453"/>
                    </a:lnTo>
                    <a:lnTo>
                      <a:pt x="438" y="446"/>
                    </a:lnTo>
                    <a:lnTo>
                      <a:pt x="438" y="462"/>
                    </a:lnTo>
                    <a:lnTo>
                      <a:pt x="455" y="487"/>
                    </a:lnTo>
                    <a:lnTo>
                      <a:pt x="455" y="471"/>
                    </a:lnTo>
                    <a:lnTo>
                      <a:pt x="447" y="453"/>
                    </a:lnTo>
                    <a:lnTo>
                      <a:pt x="455" y="453"/>
                    </a:lnTo>
                    <a:lnTo>
                      <a:pt x="455" y="462"/>
                    </a:lnTo>
                    <a:lnTo>
                      <a:pt x="463" y="478"/>
                    </a:lnTo>
                    <a:lnTo>
                      <a:pt x="472" y="487"/>
                    </a:lnTo>
                    <a:lnTo>
                      <a:pt x="479" y="478"/>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659" name="Freeform 7"/>
              <p:cNvSpPr>
                <a:spLocks/>
              </p:cNvSpPr>
              <p:nvPr/>
            </p:nvSpPr>
            <p:spPr bwMode="gray">
              <a:xfrm>
                <a:off x="3446061" y="2505479"/>
                <a:ext cx="1542755" cy="1259979"/>
              </a:xfrm>
              <a:custGeom>
                <a:avLst/>
                <a:gdLst>
                  <a:gd name="T0" fmla="*/ 756 w 1096"/>
                  <a:gd name="T1" fmla="*/ 851 h 860"/>
                  <a:gd name="T2" fmla="*/ 763 w 1096"/>
                  <a:gd name="T3" fmla="*/ 827 h 860"/>
                  <a:gd name="T4" fmla="*/ 771 w 1096"/>
                  <a:gd name="T5" fmla="*/ 786 h 860"/>
                  <a:gd name="T6" fmla="*/ 706 w 1096"/>
                  <a:gd name="T7" fmla="*/ 746 h 860"/>
                  <a:gd name="T8" fmla="*/ 632 w 1096"/>
                  <a:gd name="T9" fmla="*/ 746 h 860"/>
                  <a:gd name="T10" fmla="*/ 585 w 1096"/>
                  <a:gd name="T11" fmla="*/ 722 h 860"/>
                  <a:gd name="T12" fmla="*/ 171 w 1096"/>
                  <a:gd name="T13" fmla="*/ 680 h 860"/>
                  <a:gd name="T14" fmla="*/ 138 w 1096"/>
                  <a:gd name="T15" fmla="*/ 615 h 860"/>
                  <a:gd name="T16" fmla="*/ 91 w 1096"/>
                  <a:gd name="T17" fmla="*/ 510 h 860"/>
                  <a:gd name="T18" fmla="*/ 48 w 1096"/>
                  <a:gd name="T19" fmla="*/ 503 h 860"/>
                  <a:gd name="T20" fmla="*/ 0 w 1096"/>
                  <a:gd name="T21" fmla="*/ 470 h 860"/>
                  <a:gd name="T22" fmla="*/ 66 w 1096"/>
                  <a:gd name="T23" fmla="*/ 202 h 860"/>
                  <a:gd name="T24" fmla="*/ 147 w 1096"/>
                  <a:gd name="T25" fmla="*/ 164 h 860"/>
                  <a:gd name="T26" fmla="*/ 187 w 1096"/>
                  <a:gd name="T27" fmla="*/ 171 h 860"/>
                  <a:gd name="T28" fmla="*/ 212 w 1096"/>
                  <a:gd name="T29" fmla="*/ 195 h 860"/>
                  <a:gd name="T30" fmla="*/ 268 w 1096"/>
                  <a:gd name="T31" fmla="*/ 195 h 860"/>
                  <a:gd name="T32" fmla="*/ 341 w 1096"/>
                  <a:gd name="T33" fmla="*/ 220 h 860"/>
                  <a:gd name="T34" fmla="*/ 358 w 1096"/>
                  <a:gd name="T35" fmla="*/ 261 h 860"/>
                  <a:gd name="T36" fmla="*/ 415 w 1096"/>
                  <a:gd name="T37" fmla="*/ 236 h 860"/>
                  <a:gd name="T38" fmla="*/ 504 w 1096"/>
                  <a:gd name="T39" fmla="*/ 252 h 860"/>
                  <a:gd name="T40" fmla="*/ 552 w 1096"/>
                  <a:gd name="T41" fmla="*/ 227 h 860"/>
                  <a:gd name="T42" fmla="*/ 569 w 1096"/>
                  <a:gd name="T43" fmla="*/ 202 h 860"/>
                  <a:gd name="T44" fmla="*/ 577 w 1096"/>
                  <a:gd name="T45" fmla="*/ 261 h 860"/>
                  <a:gd name="T46" fmla="*/ 601 w 1096"/>
                  <a:gd name="T47" fmla="*/ 195 h 860"/>
                  <a:gd name="T48" fmla="*/ 592 w 1096"/>
                  <a:gd name="T49" fmla="*/ 105 h 860"/>
                  <a:gd name="T50" fmla="*/ 617 w 1096"/>
                  <a:gd name="T51" fmla="*/ 0 h 860"/>
                  <a:gd name="T52" fmla="*/ 617 w 1096"/>
                  <a:gd name="T53" fmla="*/ 65 h 860"/>
                  <a:gd name="T54" fmla="*/ 632 w 1096"/>
                  <a:gd name="T55" fmla="*/ 171 h 860"/>
                  <a:gd name="T56" fmla="*/ 666 w 1096"/>
                  <a:gd name="T57" fmla="*/ 202 h 860"/>
                  <a:gd name="T58" fmla="*/ 697 w 1096"/>
                  <a:gd name="T59" fmla="*/ 267 h 860"/>
                  <a:gd name="T60" fmla="*/ 731 w 1096"/>
                  <a:gd name="T61" fmla="*/ 179 h 860"/>
                  <a:gd name="T62" fmla="*/ 763 w 1096"/>
                  <a:gd name="T63" fmla="*/ 227 h 860"/>
                  <a:gd name="T64" fmla="*/ 763 w 1096"/>
                  <a:gd name="T65" fmla="*/ 276 h 860"/>
                  <a:gd name="T66" fmla="*/ 697 w 1096"/>
                  <a:gd name="T67" fmla="*/ 292 h 860"/>
                  <a:gd name="T68" fmla="*/ 673 w 1096"/>
                  <a:gd name="T69" fmla="*/ 373 h 860"/>
                  <a:gd name="T70" fmla="*/ 626 w 1096"/>
                  <a:gd name="T71" fmla="*/ 413 h 860"/>
                  <a:gd name="T72" fmla="*/ 592 w 1096"/>
                  <a:gd name="T73" fmla="*/ 478 h 860"/>
                  <a:gd name="T74" fmla="*/ 626 w 1096"/>
                  <a:gd name="T75" fmla="*/ 560 h 860"/>
                  <a:gd name="T76" fmla="*/ 716 w 1096"/>
                  <a:gd name="T77" fmla="*/ 593 h 860"/>
                  <a:gd name="T78" fmla="*/ 788 w 1096"/>
                  <a:gd name="T79" fmla="*/ 680 h 860"/>
                  <a:gd name="T80" fmla="*/ 819 w 1096"/>
                  <a:gd name="T81" fmla="*/ 575 h 860"/>
                  <a:gd name="T82" fmla="*/ 812 w 1096"/>
                  <a:gd name="T83" fmla="*/ 503 h 860"/>
                  <a:gd name="T84" fmla="*/ 803 w 1096"/>
                  <a:gd name="T85" fmla="*/ 429 h 860"/>
                  <a:gd name="T86" fmla="*/ 859 w 1096"/>
                  <a:gd name="T87" fmla="*/ 413 h 860"/>
                  <a:gd name="T88" fmla="*/ 918 w 1096"/>
                  <a:gd name="T89" fmla="*/ 454 h 860"/>
                  <a:gd name="T90" fmla="*/ 967 w 1096"/>
                  <a:gd name="T91" fmla="*/ 487 h 860"/>
                  <a:gd name="T92" fmla="*/ 1015 w 1096"/>
                  <a:gd name="T93" fmla="*/ 575 h 860"/>
                  <a:gd name="T94" fmla="*/ 1055 w 1096"/>
                  <a:gd name="T95" fmla="*/ 600 h 860"/>
                  <a:gd name="T96" fmla="*/ 1070 w 1096"/>
                  <a:gd name="T97" fmla="*/ 633 h 860"/>
                  <a:gd name="T98" fmla="*/ 1095 w 1096"/>
                  <a:gd name="T99" fmla="*/ 665 h 860"/>
                  <a:gd name="T100" fmla="*/ 1015 w 1096"/>
                  <a:gd name="T101" fmla="*/ 705 h 860"/>
                  <a:gd name="T102" fmla="*/ 933 w 1096"/>
                  <a:gd name="T103" fmla="*/ 722 h 860"/>
                  <a:gd name="T104" fmla="*/ 925 w 1096"/>
                  <a:gd name="T105" fmla="*/ 737 h 860"/>
                  <a:gd name="T106" fmla="*/ 983 w 1096"/>
                  <a:gd name="T107" fmla="*/ 737 h 860"/>
                  <a:gd name="T108" fmla="*/ 974 w 1096"/>
                  <a:gd name="T109" fmla="*/ 746 h 860"/>
                  <a:gd name="T110" fmla="*/ 1015 w 1096"/>
                  <a:gd name="T111" fmla="*/ 786 h 860"/>
                  <a:gd name="T112" fmla="*/ 1039 w 1096"/>
                  <a:gd name="T113" fmla="*/ 777 h 860"/>
                  <a:gd name="T114" fmla="*/ 967 w 1096"/>
                  <a:gd name="T115" fmla="*/ 827 h 860"/>
                  <a:gd name="T116" fmla="*/ 974 w 1096"/>
                  <a:gd name="T117" fmla="*/ 786 h 860"/>
                  <a:gd name="T118" fmla="*/ 933 w 1096"/>
                  <a:gd name="T119" fmla="*/ 762 h 860"/>
                  <a:gd name="T120" fmla="*/ 902 w 1096"/>
                  <a:gd name="T121" fmla="*/ 795 h 860"/>
                  <a:gd name="T122" fmla="*/ 819 w 1096"/>
                  <a:gd name="T123" fmla="*/ 817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6" h="860">
                    <a:moveTo>
                      <a:pt x="796" y="817"/>
                    </a:moveTo>
                    <a:lnTo>
                      <a:pt x="796" y="836"/>
                    </a:lnTo>
                    <a:lnTo>
                      <a:pt x="763" y="842"/>
                    </a:lnTo>
                    <a:lnTo>
                      <a:pt x="756" y="851"/>
                    </a:lnTo>
                    <a:lnTo>
                      <a:pt x="738" y="859"/>
                    </a:lnTo>
                    <a:lnTo>
                      <a:pt x="756" y="836"/>
                    </a:lnTo>
                    <a:lnTo>
                      <a:pt x="747" y="836"/>
                    </a:lnTo>
                    <a:lnTo>
                      <a:pt x="763" y="827"/>
                    </a:lnTo>
                    <a:lnTo>
                      <a:pt x="763" y="795"/>
                    </a:lnTo>
                    <a:lnTo>
                      <a:pt x="779" y="811"/>
                    </a:lnTo>
                    <a:lnTo>
                      <a:pt x="788" y="802"/>
                    </a:lnTo>
                    <a:lnTo>
                      <a:pt x="771" y="786"/>
                    </a:lnTo>
                    <a:lnTo>
                      <a:pt x="731" y="777"/>
                    </a:lnTo>
                    <a:lnTo>
                      <a:pt x="722" y="770"/>
                    </a:lnTo>
                    <a:lnTo>
                      <a:pt x="716" y="746"/>
                    </a:lnTo>
                    <a:lnTo>
                      <a:pt x="706" y="746"/>
                    </a:lnTo>
                    <a:lnTo>
                      <a:pt x="697" y="730"/>
                    </a:lnTo>
                    <a:lnTo>
                      <a:pt x="682" y="722"/>
                    </a:lnTo>
                    <a:lnTo>
                      <a:pt x="657" y="746"/>
                    </a:lnTo>
                    <a:lnTo>
                      <a:pt x="632" y="746"/>
                    </a:lnTo>
                    <a:lnTo>
                      <a:pt x="617" y="730"/>
                    </a:lnTo>
                    <a:lnTo>
                      <a:pt x="601" y="730"/>
                    </a:lnTo>
                    <a:lnTo>
                      <a:pt x="592" y="714"/>
                    </a:lnTo>
                    <a:lnTo>
                      <a:pt x="585" y="722"/>
                    </a:lnTo>
                    <a:lnTo>
                      <a:pt x="236" y="722"/>
                    </a:lnTo>
                    <a:lnTo>
                      <a:pt x="228" y="722"/>
                    </a:lnTo>
                    <a:lnTo>
                      <a:pt x="219" y="714"/>
                    </a:lnTo>
                    <a:lnTo>
                      <a:pt x="171" y="680"/>
                    </a:lnTo>
                    <a:lnTo>
                      <a:pt x="162" y="656"/>
                    </a:lnTo>
                    <a:lnTo>
                      <a:pt x="154" y="649"/>
                    </a:lnTo>
                    <a:lnTo>
                      <a:pt x="131" y="625"/>
                    </a:lnTo>
                    <a:lnTo>
                      <a:pt x="138" y="615"/>
                    </a:lnTo>
                    <a:lnTo>
                      <a:pt x="138" y="600"/>
                    </a:lnTo>
                    <a:lnTo>
                      <a:pt x="138" y="575"/>
                    </a:lnTo>
                    <a:lnTo>
                      <a:pt x="114" y="560"/>
                    </a:lnTo>
                    <a:lnTo>
                      <a:pt x="91" y="510"/>
                    </a:lnTo>
                    <a:lnTo>
                      <a:pt x="82" y="510"/>
                    </a:lnTo>
                    <a:lnTo>
                      <a:pt x="73" y="487"/>
                    </a:lnTo>
                    <a:lnTo>
                      <a:pt x="57" y="494"/>
                    </a:lnTo>
                    <a:lnTo>
                      <a:pt x="48" y="503"/>
                    </a:lnTo>
                    <a:lnTo>
                      <a:pt x="25" y="478"/>
                    </a:lnTo>
                    <a:lnTo>
                      <a:pt x="25" y="470"/>
                    </a:lnTo>
                    <a:lnTo>
                      <a:pt x="0" y="478"/>
                    </a:lnTo>
                    <a:lnTo>
                      <a:pt x="0" y="470"/>
                    </a:lnTo>
                    <a:lnTo>
                      <a:pt x="0" y="187"/>
                    </a:lnTo>
                    <a:lnTo>
                      <a:pt x="17" y="187"/>
                    </a:lnTo>
                    <a:lnTo>
                      <a:pt x="66" y="220"/>
                    </a:lnTo>
                    <a:lnTo>
                      <a:pt x="66" y="202"/>
                    </a:lnTo>
                    <a:lnTo>
                      <a:pt x="73" y="195"/>
                    </a:lnTo>
                    <a:lnTo>
                      <a:pt x="91" y="187"/>
                    </a:lnTo>
                    <a:lnTo>
                      <a:pt x="97" y="195"/>
                    </a:lnTo>
                    <a:lnTo>
                      <a:pt x="147" y="164"/>
                    </a:lnTo>
                    <a:lnTo>
                      <a:pt x="147" y="179"/>
                    </a:lnTo>
                    <a:lnTo>
                      <a:pt x="162" y="179"/>
                    </a:lnTo>
                    <a:lnTo>
                      <a:pt x="171" y="155"/>
                    </a:lnTo>
                    <a:lnTo>
                      <a:pt x="187" y="171"/>
                    </a:lnTo>
                    <a:lnTo>
                      <a:pt x="187" y="187"/>
                    </a:lnTo>
                    <a:lnTo>
                      <a:pt x="203" y="195"/>
                    </a:lnTo>
                    <a:lnTo>
                      <a:pt x="212" y="179"/>
                    </a:lnTo>
                    <a:lnTo>
                      <a:pt x="212" y="195"/>
                    </a:lnTo>
                    <a:lnTo>
                      <a:pt x="228" y="195"/>
                    </a:lnTo>
                    <a:lnTo>
                      <a:pt x="228" y="179"/>
                    </a:lnTo>
                    <a:lnTo>
                      <a:pt x="253" y="179"/>
                    </a:lnTo>
                    <a:lnTo>
                      <a:pt x="268" y="195"/>
                    </a:lnTo>
                    <a:lnTo>
                      <a:pt x="284" y="202"/>
                    </a:lnTo>
                    <a:lnTo>
                      <a:pt x="300" y="211"/>
                    </a:lnTo>
                    <a:lnTo>
                      <a:pt x="318" y="211"/>
                    </a:lnTo>
                    <a:lnTo>
                      <a:pt x="341" y="220"/>
                    </a:lnTo>
                    <a:lnTo>
                      <a:pt x="341" y="236"/>
                    </a:lnTo>
                    <a:lnTo>
                      <a:pt x="333" y="242"/>
                    </a:lnTo>
                    <a:lnTo>
                      <a:pt x="333" y="252"/>
                    </a:lnTo>
                    <a:lnTo>
                      <a:pt x="358" y="261"/>
                    </a:lnTo>
                    <a:lnTo>
                      <a:pt x="398" y="242"/>
                    </a:lnTo>
                    <a:lnTo>
                      <a:pt x="423" y="261"/>
                    </a:lnTo>
                    <a:lnTo>
                      <a:pt x="423" y="242"/>
                    </a:lnTo>
                    <a:lnTo>
                      <a:pt x="415" y="236"/>
                    </a:lnTo>
                    <a:lnTo>
                      <a:pt x="423" y="227"/>
                    </a:lnTo>
                    <a:lnTo>
                      <a:pt x="455" y="211"/>
                    </a:lnTo>
                    <a:lnTo>
                      <a:pt x="464" y="236"/>
                    </a:lnTo>
                    <a:lnTo>
                      <a:pt x="504" y="252"/>
                    </a:lnTo>
                    <a:lnTo>
                      <a:pt x="529" y="261"/>
                    </a:lnTo>
                    <a:lnTo>
                      <a:pt x="544" y="261"/>
                    </a:lnTo>
                    <a:lnTo>
                      <a:pt x="544" y="236"/>
                    </a:lnTo>
                    <a:lnTo>
                      <a:pt x="552" y="227"/>
                    </a:lnTo>
                    <a:lnTo>
                      <a:pt x="529" y="211"/>
                    </a:lnTo>
                    <a:lnTo>
                      <a:pt x="544" y="202"/>
                    </a:lnTo>
                    <a:lnTo>
                      <a:pt x="552" y="179"/>
                    </a:lnTo>
                    <a:lnTo>
                      <a:pt x="569" y="202"/>
                    </a:lnTo>
                    <a:lnTo>
                      <a:pt x="585" y="220"/>
                    </a:lnTo>
                    <a:lnTo>
                      <a:pt x="569" y="236"/>
                    </a:lnTo>
                    <a:lnTo>
                      <a:pt x="569" y="252"/>
                    </a:lnTo>
                    <a:lnTo>
                      <a:pt x="577" y="261"/>
                    </a:lnTo>
                    <a:lnTo>
                      <a:pt x="585" y="242"/>
                    </a:lnTo>
                    <a:lnTo>
                      <a:pt x="601" y="227"/>
                    </a:lnTo>
                    <a:lnTo>
                      <a:pt x="592" y="211"/>
                    </a:lnTo>
                    <a:lnTo>
                      <a:pt x="601" y="195"/>
                    </a:lnTo>
                    <a:lnTo>
                      <a:pt x="585" y="179"/>
                    </a:lnTo>
                    <a:lnTo>
                      <a:pt x="569" y="164"/>
                    </a:lnTo>
                    <a:lnTo>
                      <a:pt x="577" y="114"/>
                    </a:lnTo>
                    <a:lnTo>
                      <a:pt x="592" y="105"/>
                    </a:lnTo>
                    <a:lnTo>
                      <a:pt x="592" y="65"/>
                    </a:lnTo>
                    <a:lnTo>
                      <a:pt x="585" y="25"/>
                    </a:lnTo>
                    <a:lnTo>
                      <a:pt x="585" y="9"/>
                    </a:lnTo>
                    <a:lnTo>
                      <a:pt x="617" y="0"/>
                    </a:lnTo>
                    <a:lnTo>
                      <a:pt x="641" y="9"/>
                    </a:lnTo>
                    <a:lnTo>
                      <a:pt x="650" y="16"/>
                    </a:lnTo>
                    <a:lnTo>
                      <a:pt x="626" y="65"/>
                    </a:lnTo>
                    <a:lnTo>
                      <a:pt x="617" y="65"/>
                    </a:lnTo>
                    <a:lnTo>
                      <a:pt x="601" y="74"/>
                    </a:lnTo>
                    <a:lnTo>
                      <a:pt x="609" y="90"/>
                    </a:lnTo>
                    <a:lnTo>
                      <a:pt x="601" y="99"/>
                    </a:lnTo>
                    <a:lnTo>
                      <a:pt x="632" y="171"/>
                    </a:lnTo>
                    <a:lnTo>
                      <a:pt x="626" y="187"/>
                    </a:lnTo>
                    <a:lnTo>
                      <a:pt x="632" y="195"/>
                    </a:lnTo>
                    <a:lnTo>
                      <a:pt x="657" y="227"/>
                    </a:lnTo>
                    <a:lnTo>
                      <a:pt x="666" y="202"/>
                    </a:lnTo>
                    <a:lnTo>
                      <a:pt x="682" y="220"/>
                    </a:lnTo>
                    <a:lnTo>
                      <a:pt x="673" y="252"/>
                    </a:lnTo>
                    <a:lnTo>
                      <a:pt x="691" y="267"/>
                    </a:lnTo>
                    <a:lnTo>
                      <a:pt x="697" y="267"/>
                    </a:lnTo>
                    <a:lnTo>
                      <a:pt x="697" y="252"/>
                    </a:lnTo>
                    <a:lnTo>
                      <a:pt x="716" y="242"/>
                    </a:lnTo>
                    <a:lnTo>
                      <a:pt x="716" y="179"/>
                    </a:lnTo>
                    <a:lnTo>
                      <a:pt x="731" y="179"/>
                    </a:lnTo>
                    <a:lnTo>
                      <a:pt x="747" y="187"/>
                    </a:lnTo>
                    <a:lnTo>
                      <a:pt x="747" y="202"/>
                    </a:lnTo>
                    <a:lnTo>
                      <a:pt x="763" y="202"/>
                    </a:lnTo>
                    <a:lnTo>
                      <a:pt x="763" y="227"/>
                    </a:lnTo>
                    <a:lnTo>
                      <a:pt x="747" y="236"/>
                    </a:lnTo>
                    <a:lnTo>
                      <a:pt x="747" y="252"/>
                    </a:lnTo>
                    <a:lnTo>
                      <a:pt x="763" y="261"/>
                    </a:lnTo>
                    <a:lnTo>
                      <a:pt x="763" y="276"/>
                    </a:lnTo>
                    <a:lnTo>
                      <a:pt x="731" y="308"/>
                    </a:lnTo>
                    <a:lnTo>
                      <a:pt x="716" y="301"/>
                    </a:lnTo>
                    <a:lnTo>
                      <a:pt x="716" y="292"/>
                    </a:lnTo>
                    <a:lnTo>
                      <a:pt x="697" y="292"/>
                    </a:lnTo>
                    <a:lnTo>
                      <a:pt x="706" y="308"/>
                    </a:lnTo>
                    <a:lnTo>
                      <a:pt x="691" y="324"/>
                    </a:lnTo>
                    <a:lnTo>
                      <a:pt x="691" y="341"/>
                    </a:lnTo>
                    <a:lnTo>
                      <a:pt x="673" y="373"/>
                    </a:lnTo>
                    <a:lnTo>
                      <a:pt x="657" y="373"/>
                    </a:lnTo>
                    <a:lnTo>
                      <a:pt x="641" y="389"/>
                    </a:lnTo>
                    <a:lnTo>
                      <a:pt x="650" y="406"/>
                    </a:lnTo>
                    <a:lnTo>
                      <a:pt x="626" y="413"/>
                    </a:lnTo>
                    <a:lnTo>
                      <a:pt x="626" y="429"/>
                    </a:lnTo>
                    <a:lnTo>
                      <a:pt x="617" y="429"/>
                    </a:lnTo>
                    <a:lnTo>
                      <a:pt x="609" y="438"/>
                    </a:lnTo>
                    <a:lnTo>
                      <a:pt x="592" y="478"/>
                    </a:lnTo>
                    <a:lnTo>
                      <a:pt x="592" y="503"/>
                    </a:lnTo>
                    <a:lnTo>
                      <a:pt x="601" y="510"/>
                    </a:lnTo>
                    <a:lnTo>
                      <a:pt x="617" y="510"/>
                    </a:lnTo>
                    <a:lnTo>
                      <a:pt x="626" y="560"/>
                    </a:lnTo>
                    <a:lnTo>
                      <a:pt x="641" y="551"/>
                    </a:lnTo>
                    <a:lnTo>
                      <a:pt x="666" y="560"/>
                    </a:lnTo>
                    <a:lnTo>
                      <a:pt x="682" y="575"/>
                    </a:lnTo>
                    <a:lnTo>
                      <a:pt x="716" y="593"/>
                    </a:lnTo>
                    <a:lnTo>
                      <a:pt x="747" y="593"/>
                    </a:lnTo>
                    <a:lnTo>
                      <a:pt x="756" y="600"/>
                    </a:lnTo>
                    <a:lnTo>
                      <a:pt x="756" y="649"/>
                    </a:lnTo>
                    <a:lnTo>
                      <a:pt x="788" y="680"/>
                    </a:lnTo>
                    <a:lnTo>
                      <a:pt x="803" y="665"/>
                    </a:lnTo>
                    <a:lnTo>
                      <a:pt x="788" y="609"/>
                    </a:lnTo>
                    <a:lnTo>
                      <a:pt x="803" y="600"/>
                    </a:lnTo>
                    <a:lnTo>
                      <a:pt x="819" y="575"/>
                    </a:lnTo>
                    <a:lnTo>
                      <a:pt x="812" y="528"/>
                    </a:lnTo>
                    <a:lnTo>
                      <a:pt x="796" y="510"/>
                    </a:lnTo>
                    <a:lnTo>
                      <a:pt x="803" y="503"/>
                    </a:lnTo>
                    <a:lnTo>
                      <a:pt x="812" y="503"/>
                    </a:lnTo>
                    <a:lnTo>
                      <a:pt x="812" y="470"/>
                    </a:lnTo>
                    <a:lnTo>
                      <a:pt x="803" y="463"/>
                    </a:lnTo>
                    <a:lnTo>
                      <a:pt x="812" y="438"/>
                    </a:lnTo>
                    <a:lnTo>
                      <a:pt x="803" y="429"/>
                    </a:lnTo>
                    <a:lnTo>
                      <a:pt x="803" y="423"/>
                    </a:lnTo>
                    <a:lnTo>
                      <a:pt x="812" y="413"/>
                    </a:lnTo>
                    <a:lnTo>
                      <a:pt x="836" y="423"/>
                    </a:lnTo>
                    <a:lnTo>
                      <a:pt x="859" y="413"/>
                    </a:lnTo>
                    <a:lnTo>
                      <a:pt x="893" y="438"/>
                    </a:lnTo>
                    <a:lnTo>
                      <a:pt x="884" y="447"/>
                    </a:lnTo>
                    <a:lnTo>
                      <a:pt x="893" y="454"/>
                    </a:lnTo>
                    <a:lnTo>
                      <a:pt x="918" y="454"/>
                    </a:lnTo>
                    <a:lnTo>
                      <a:pt x="918" y="503"/>
                    </a:lnTo>
                    <a:lnTo>
                      <a:pt x="942" y="528"/>
                    </a:lnTo>
                    <a:lnTo>
                      <a:pt x="974" y="494"/>
                    </a:lnTo>
                    <a:lnTo>
                      <a:pt x="967" y="487"/>
                    </a:lnTo>
                    <a:lnTo>
                      <a:pt x="974" y="470"/>
                    </a:lnTo>
                    <a:lnTo>
                      <a:pt x="1023" y="551"/>
                    </a:lnTo>
                    <a:lnTo>
                      <a:pt x="1015" y="560"/>
                    </a:lnTo>
                    <a:lnTo>
                      <a:pt x="1015" y="575"/>
                    </a:lnTo>
                    <a:lnTo>
                      <a:pt x="1030" y="584"/>
                    </a:lnTo>
                    <a:lnTo>
                      <a:pt x="1030" y="593"/>
                    </a:lnTo>
                    <a:lnTo>
                      <a:pt x="1047" y="600"/>
                    </a:lnTo>
                    <a:lnTo>
                      <a:pt x="1055" y="600"/>
                    </a:lnTo>
                    <a:lnTo>
                      <a:pt x="1070" y="609"/>
                    </a:lnTo>
                    <a:lnTo>
                      <a:pt x="1055" y="615"/>
                    </a:lnTo>
                    <a:lnTo>
                      <a:pt x="1070" y="615"/>
                    </a:lnTo>
                    <a:lnTo>
                      <a:pt x="1070" y="633"/>
                    </a:lnTo>
                    <a:lnTo>
                      <a:pt x="1079" y="633"/>
                    </a:lnTo>
                    <a:lnTo>
                      <a:pt x="1089" y="640"/>
                    </a:lnTo>
                    <a:lnTo>
                      <a:pt x="1089" y="649"/>
                    </a:lnTo>
                    <a:lnTo>
                      <a:pt x="1095" y="665"/>
                    </a:lnTo>
                    <a:lnTo>
                      <a:pt x="1079" y="674"/>
                    </a:lnTo>
                    <a:lnTo>
                      <a:pt x="1055" y="680"/>
                    </a:lnTo>
                    <a:lnTo>
                      <a:pt x="1039" y="705"/>
                    </a:lnTo>
                    <a:lnTo>
                      <a:pt x="1015" y="705"/>
                    </a:lnTo>
                    <a:lnTo>
                      <a:pt x="990" y="697"/>
                    </a:lnTo>
                    <a:lnTo>
                      <a:pt x="950" y="705"/>
                    </a:lnTo>
                    <a:lnTo>
                      <a:pt x="942" y="722"/>
                    </a:lnTo>
                    <a:lnTo>
                      <a:pt x="933" y="722"/>
                    </a:lnTo>
                    <a:lnTo>
                      <a:pt x="918" y="730"/>
                    </a:lnTo>
                    <a:lnTo>
                      <a:pt x="893" y="762"/>
                    </a:lnTo>
                    <a:lnTo>
                      <a:pt x="902" y="762"/>
                    </a:lnTo>
                    <a:lnTo>
                      <a:pt x="925" y="737"/>
                    </a:lnTo>
                    <a:lnTo>
                      <a:pt x="950" y="722"/>
                    </a:lnTo>
                    <a:lnTo>
                      <a:pt x="974" y="722"/>
                    </a:lnTo>
                    <a:lnTo>
                      <a:pt x="983" y="722"/>
                    </a:lnTo>
                    <a:lnTo>
                      <a:pt x="983" y="737"/>
                    </a:lnTo>
                    <a:lnTo>
                      <a:pt x="967" y="746"/>
                    </a:lnTo>
                    <a:lnTo>
                      <a:pt x="958" y="746"/>
                    </a:lnTo>
                    <a:lnTo>
                      <a:pt x="967" y="754"/>
                    </a:lnTo>
                    <a:lnTo>
                      <a:pt x="974" y="746"/>
                    </a:lnTo>
                    <a:lnTo>
                      <a:pt x="974" y="770"/>
                    </a:lnTo>
                    <a:lnTo>
                      <a:pt x="983" y="777"/>
                    </a:lnTo>
                    <a:lnTo>
                      <a:pt x="999" y="786"/>
                    </a:lnTo>
                    <a:lnTo>
                      <a:pt x="1015" y="786"/>
                    </a:lnTo>
                    <a:lnTo>
                      <a:pt x="1015" y="777"/>
                    </a:lnTo>
                    <a:lnTo>
                      <a:pt x="1030" y="762"/>
                    </a:lnTo>
                    <a:lnTo>
                      <a:pt x="1030" y="777"/>
                    </a:lnTo>
                    <a:lnTo>
                      <a:pt x="1039" y="777"/>
                    </a:lnTo>
                    <a:lnTo>
                      <a:pt x="1030" y="786"/>
                    </a:lnTo>
                    <a:lnTo>
                      <a:pt x="1023" y="795"/>
                    </a:lnTo>
                    <a:lnTo>
                      <a:pt x="983" y="811"/>
                    </a:lnTo>
                    <a:lnTo>
                      <a:pt x="967" y="827"/>
                    </a:lnTo>
                    <a:lnTo>
                      <a:pt x="958" y="811"/>
                    </a:lnTo>
                    <a:lnTo>
                      <a:pt x="983" y="795"/>
                    </a:lnTo>
                    <a:lnTo>
                      <a:pt x="974" y="795"/>
                    </a:lnTo>
                    <a:lnTo>
                      <a:pt x="974" y="786"/>
                    </a:lnTo>
                    <a:lnTo>
                      <a:pt x="958" y="795"/>
                    </a:lnTo>
                    <a:lnTo>
                      <a:pt x="950" y="795"/>
                    </a:lnTo>
                    <a:lnTo>
                      <a:pt x="942" y="786"/>
                    </a:lnTo>
                    <a:lnTo>
                      <a:pt x="933" y="762"/>
                    </a:lnTo>
                    <a:lnTo>
                      <a:pt x="933" y="754"/>
                    </a:lnTo>
                    <a:lnTo>
                      <a:pt x="925" y="762"/>
                    </a:lnTo>
                    <a:lnTo>
                      <a:pt x="918" y="754"/>
                    </a:lnTo>
                    <a:lnTo>
                      <a:pt x="902" y="795"/>
                    </a:lnTo>
                    <a:lnTo>
                      <a:pt x="884" y="802"/>
                    </a:lnTo>
                    <a:lnTo>
                      <a:pt x="844" y="802"/>
                    </a:lnTo>
                    <a:lnTo>
                      <a:pt x="828" y="811"/>
                    </a:lnTo>
                    <a:lnTo>
                      <a:pt x="819" y="817"/>
                    </a:lnTo>
                    <a:lnTo>
                      <a:pt x="796" y="817"/>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660" name="Line 36"/>
              <p:cNvSpPr>
                <a:spLocks noChangeShapeType="1"/>
              </p:cNvSpPr>
              <p:nvPr/>
            </p:nvSpPr>
            <p:spPr bwMode="gray">
              <a:xfrm>
                <a:off x="3150465" y="4214050"/>
                <a:ext cx="10599" cy="0"/>
              </a:xfrm>
              <a:prstGeom prst="line">
                <a:avLst/>
              </a:prstGeom>
              <a:solidFill>
                <a:srgbClr val="D0D0D0"/>
              </a:solidFill>
              <a:ln w="3175">
                <a:solidFill>
                  <a:schemeClr val="bg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de-DE" dirty="0"/>
              </a:p>
            </p:txBody>
          </p:sp>
          <p:sp>
            <p:nvSpPr>
              <p:cNvPr id="661" name="Line 38"/>
              <p:cNvSpPr>
                <a:spLocks noChangeShapeType="1"/>
              </p:cNvSpPr>
              <p:nvPr/>
            </p:nvSpPr>
            <p:spPr bwMode="gray">
              <a:xfrm flipV="1">
                <a:off x="4622559" y="3906408"/>
                <a:ext cx="11777" cy="12256"/>
              </a:xfrm>
              <a:prstGeom prst="line">
                <a:avLst/>
              </a:prstGeom>
              <a:solidFill>
                <a:srgbClr val="D0D0D0"/>
              </a:solidFill>
              <a:ln w="3175">
                <a:solidFill>
                  <a:schemeClr val="bg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de-DE" dirty="0"/>
              </a:p>
            </p:txBody>
          </p:sp>
          <p:sp>
            <p:nvSpPr>
              <p:cNvPr id="662" name="Freeform 47"/>
              <p:cNvSpPr>
                <a:spLocks/>
              </p:cNvSpPr>
              <p:nvPr/>
            </p:nvSpPr>
            <p:spPr bwMode="gray">
              <a:xfrm>
                <a:off x="4405866" y="3644118"/>
                <a:ext cx="150742" cy="121341"/>
              </a:xfrm>
              <a:custGeom>
                <a:avLst/>
                <a:gdLst>
                  <a:gd name="T0" fmla="*/ 49 w 107"/>
                  <a:gd name="T1" fmla="*/ 0 h 83"/>
                  <a:gd name="T2" fmla="*/ 49 w 107"/>
                  <a:gd name="T3" fmla="*/ 9 h 83"/>
                  <a:gd name="T4" fmla="*/ 9 w 107"/>
                  <a:gd name="T5" fmla="*/ 9 h 83"/>
                  <a:gd name="T6" fmla="*/ 0 w 107"/>
                  <a:gd name="T7" fmla="*/ 34 h 83"/>
                  <a:gd name="T8" fmla="*/ 9 w 107"/>
                  <a:gd name="T9" fmla="*/ 25 h 83"/>
                  <a:gd name="T10" fmla="*/ 0 w 107"/>
                  <a:gd name="T11" fmla="*/ 59 h 83"/>
                  <a:gd name="T12" fmla="*/ 0 w 107"/>
                  <a:gd name="T13" fmla="*/ 74 h 83"/>
                  <a:gd name="T14" fmla="*/ 0 w 107"/>
                  <a:gd name="T15" fmla="*/ 82 h 83"/>
                  <a:gd name="T16" fmla="*/ 9 w 107"/>
                  <a:gd name="T17" fmla="*/ 82 h 83"/>
                  <a:gd name="T18" fmla="*/ 15 w 107"/>
                  <a:gd name="T19" fmla="*/ 74 h 83"/>
                  <a:gd name="T20" fmla="*/ 15 w 107"/>
                  <a:gd name="T21" fmla="*/ 40 h 83"/>
                  <a:gd name="T22" fmla="*/ 24 w 107"/>
                  <a:gd name="T23" fmla="*/ 25 h 83"/>
                  <a:gd name="T24" fmla="*/ 34 w 107"/>
                  <a:gd name="T25" fmla="*/ 18 h 83"/>
                  <a:gd name="T26" fmla="*/ 34 w 107"/>
                  <a:gd name="T27" fmla="*/ 9 h 83"/>
                  <a:gd name="T28" fmla="*/ 56 w 107"/>
                  <a:gd name="T29" fmla="*/ 18 h 83"/>
                  <a:gd name="T30" fmla="*/ 56 w 107"/>
                  <a:gd name="T31" fmla="*/ 34 h 83"/>
                  <a:gd name="T32" fmla="*/ 49 w 107"/>
                  <a:gd name="T33" fmla="*/ 50 h 83"/>
                  <a:gd name="T34" fmla="*/ 65 w 107"/>
                  <a:gd name="T35" fmla="*/ 40 h 83"/>
                  <a:gd name="T36" fmla="*/ 65 w 107"/>
                  <a:gd name="T37" fmla="*/ 59 h 83"/>
                  <a:gd name="T38" fmla="*/ 81 w 107"/>
                  <a:gd name="T39" fmla="*/ 50 h 83"/>
                  <a:gd name="T40" fmla="*/ 81 w 107"/>
                  <a:gd name="T41" fmla="*/ 18 h 83"/>
                  <a:gd name="T42" fmla="*/ 97 w 107"/>
                  <a:gd name="T43" fmla="*/ 34 h 83"/>
                  <a:gd name="T44" fmla="*/ 106 w 107"/>
                  <a:gd name="T45" fmla="*/ 25 h 83"/>
                  <a:gd name="T46" fmla="*/ 89 w 107"/>
                  <a:gd name="T47" fmla="*/ 9 h 83"/>
                  <a:gd name="T48" fmla="*/ 49 w 107"/>
                  <a:gd name="T4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7" h="83">
                    <a:moveTo>
                      <a:pt x="49" y="0"/>
                    </a:moveTo>
                    <a:lnTo>
                      <a:pt x="49" y="9"/>
                    </a:lnTo>
                    <a:lnTo>
                      <a:pt x="9" y="9"/>
                    </a:lnTo>
                    <a:lnTo>
                      <a:pt x="0" y="34"/>
                    </a:lnTo>
                    <a:lnTo>
                      <a:pt x="9" y="25"/>
                    </a:lnTo>
                    <a:lnTo>
                      <a:pt x="0" y="59"/>
                    </a:lnTo>
                    <a:lnTo>
                      <a:pt x="0" y="74"/>
                    </a:lnTo>
                    <a:lnTo>
                      <a:pt x="0" y="82"/>
                    </a:lnTo>
                    <a:lnTo>
                      <a:pt x="9" y="82"/>
                    </a:lnTo>
                    <a:lnTo>
                      <a:pt x="15" y="74"/>
                    </a:lnTo>
                    <a:lnTo>
                      <a:pt x="15" y="40"/>
                    </a:lnTo>
                    <a:lnTo>
                      <a:pt x="24" y="25"/>
                    </a:lnTo>
                    <a:lnTo>
                      <a:pt x="34" y="18"/>
                    </a:lnTo>
                    <a:lnTo>
                      <a:pt x="34" y="9"/>
                    </a:lnTo>
                    <a:lnTo>
                      <a:pt x="56" y="18"/>
                    </a:lnTo>
                    <a:lnTo>
                      <a:pt x="56" y="34"/>
                    </a:lnTo>
                    <a:lnTo>
                      <a:pt x="49" y="50"/>
                    </a:lnTo>
                    <a:lnTo>
                      <a:pt x="65" y="40"/>
                    </a:lnTo>
                    <a:lnTo>
                      <a:pt x="65" y="59"/>
                    </a:lnTo>
                    <a:lnTo>
                      <a:pt x="81" y="50"/>
                    </a:lnTo>
                    <a:lnTo>
                      <a:pt x="81" y="18"/>
                    </a:lnTo>
                    <a:lnTo>
                      <a:pt x="97" y="34"/>
                    </a:lnTo>
                    <a:lnTo>
                      <a:pt x="106" y="25"/>
                    </a:lnTo>
                    <a:lnTo>
                      <a:pt x="89" y="9"/>
                    </a:lnTo>
                    <a:lnTo>
                      <a:pt x="49" y="0"/>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663" name="Freeform 48"/>
              <p:cNvSpPr>
                <a:spLocks/>
              </p:cNvSpPr>
              <p:nvPr/>
            </p:nvSpPr>
            <p:spPr bwMode="gray">
              <a:xfrm>
                <a:off x="4405866" y="3644118"/>
                <a:ext cx="150742" cy="121341"/>
              </a:xfrm>
              <a:custGeom>
                <a:avLst/>
                <a:gdLst>
                  <a:gd name="T0" fmla="*/ 49 w 107"/>
                  <a:gd name="T1" fmla="*/ 0 h 83"/>
                  <a:gd name="T2" fmla="*/ 49 w 107"/>
                  <a:gd name="T3" fmla="*/ 9 h 83"/>
                  <a:gd name="T4" fmla="*/ 9 w 107"/>
                  <a:gd name="T5" fmla="*/ 9 h 83"/>
                  <a:gd name="T6" fmla="*/ 0 w 107"/>
                  <a:gd name="T7" fmla="*/ 34 h 83"/>
                  <a:gd name="T8" fmla="*/ 9 w 107"/>
                  <a:gd name="T9" fmla="*/ 25 h 83"/>
                  <a:gd name="T10" fmla="*/ 0 w 107"/>
                  <a:gd name="T11" fmla="*/ 59 h 83"/>
                  <a:gd name="T12" fmla="*/ 0 w 107"/>
                  <a:gd name="T13" fmla="*/ 74 h 83"/>
                  <a:gd name="T14" fmla="*/ 0 w 107"/>
                  <a:gd name="T15" fmla="*/ 82 h 83"/>
                  <a:gd name="T16" fmla="*/ 9 w 107"/>
                  <a:gd name="T17" fmla="*/ 82 h 83"/>
                  <a:gd name="T18" fmla="*/ 15 w 107"/>
                  <a:gd name="T19" fmla="*/ 74 h 83"/>
                  <a:gd name="T20" fmla="*/ 15 w 107"/>
                  <a:gd name="T21" fmla="*/ 40 h 83"/>
                  <a:gd name="T22" fmla="*/ 24 w 107"/>
                  <a:gd name="T23" fmla="*/ 25 h 83"/>
                  <a:gd name="T24" fmla="*/ 34 w 107"/>
                  <a:gd name="T25" fmla="*/ 18 h 83"/>
                  <a:gd name="T26" fmla="*/ 34 w 107"/>
                  <a:gd name="T27" fmla="*/ 9 h 83"/>
                  <a:gd name="T28" fmla="*/ 56 w 107"/>
                  <a:gd name="T29" fmla="*/ 18 h 83"/>
                  <a:gd name="T30" fmla="*/ 56 w 107"/>
                  <a:gd name="T31" fmla="*/ 34 h 83"/>
                  <a:gd name="T32" fmla="*/ 49 w 107"/>
                  <a:gd name="T33" fmla="*/ 50 h 83"/>
                  <a:gd name="T34" fmla="*/ 65 w 107"/>
                  <a:gd name="T35" fmla="*/ 40 h 83"/>
                  <a:gd name="T36" fmla="*/ 65 w 107"/>
                  <a:gd name="T37" fmla="*/ 59 h 83"/>
                  <a:gd name="T38" fmla="*/ 81 w 107"/>
                  <a:gd name="T39" fmla="*/ 50 h 83"/>
                  <a:gd name="T40" fmla="*/ 81 w 107"/>
                  <a:gd name="T41" fmla="*/ 18 h 83"/>
                  <a:gd name="T42" fmla="*/ 97 w 107"/>
                  <a:gd name="T43" fmla="*/ 34 h 83"/>
                  <a:gd name="T44" fmla="*/ 106 w 107"/>
                  <a:gd name="T45" fmla="*/ 25 h 83"/>
                  <a:gd name="T46" fmla="*/ 89 w 107"/>
                  <a:gd name="T47" fmla="*/ 9 h 83"/>
                  <a:gd name="T48" fmla="*/ 49 w 107"/>
                  <a:gd name="T4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7" h="83">
                    <a:moveTo>
                      <a:pt x="49" y="0"/>
                    </a:moveTo>
                    <a:lnTo>
                      <a:pt x="49" y="9"/>
                    </a:lnTo>
                    <a:lnTo>
                      <a:pt x="9" y="9"/>
                    </a:lnTo>
                    <a:lnTo>
                      <a:pt x="0" y="34"/>
                    </a:lnTo>
                    <a:lnTo>
                      <a:pt x="9" y="25"/>
                    </a:lnTo>
                    <a:lnTo>
                      <a:pt x="0" y="59"/>
                    </a:lnTo>
                    <a:lnTo>
                      <a:pt x="0" y="74"/>
                    </a:lnTo>
                    <a:lnTo>
                      <a:pt x="0" y="82"/>
                    </a:lnTo>
                    <a:lnTo>
                      <a:pt x="9" y="82"/>
                    </a:lnTo>
                    <a:lnTo>
                      <a:pt x="15" y="74"/>
                    </a:lnTo>
                    <a:lnTo>
                      <a:pt x="15" y="40"/>
                    </a:lnTo>
                    <a:lnTo>
                      <a:pt x="24" y="25"/>
                    </a:lnTo>
                    <a:lnTo>
                      <a:pt x="34" y="18"/>
                    </a:lnTo>
                    <a:lnTo>
                      <a:pt x="34" y="9"/>
                    </a:lnTo>
                    <a:lnTo>
                      <a:pt x="56" y="18"/>
                    </a:lnTo>
                    <a:lnTo>
                      <a:pt x="56" y="34"/>
                    </a:lnTo>
                    <a:lnTo>
                      <a:pt x="49" y="50"/>
                    </a:lnTo>
                    <a:lnTo>
                      <a:pt x="65" y="40"/>
                    </a:lnTo>
                    <a:lnTo>
                      <a:pt x="65" y="59"/>
                    </a:lnTo>
                    <a:lnTo>
                      <a:pt x="81" y="50"/>
                    </a:lnTo>
                    <a:lnTo>
                      <a:pt x="81" y="18"/>
                    </a:lnTo>
                    <a:lnTo>
                      <a:pt x="97" y="34"/>
                    </a:lnTo>
                    <a:lnTo>
                      <a:pt x="106" y="25"/>
                    </a:lnTo>
                    <a:lnTo>
                      <a:pt x="89" y="9"/>
                    </a:lnTo>
                    <a:lnTo>
                      <a:pt x="49" y="0"/>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664" name="Freeform 49"/>
              <p:cNvSpPr>
                <a:spLocks/>
              </p:cNvSpPr>
              <p:nvPr/>
            </p:nvSpPr>
            <p:spPr bwMode="gray">
              <a:xfrm>
                <a:off x="4326961" y="3563224"/>
                <a:ext cx="136610" cy="72314"/>
              </a:xfrm>
              <a:custGeom>
                <a:avLst/>
                <a:gdLst>
                  <a:gd name="T0" fmla="*/ 96 w 97"/>
                  <a:gd name="T1" fmla="*/ 48 h 49"/>
                  <a:gd name="T2" fmla="*/ 90 w 97"/>
                  <a:gd name="T3" fmla="*/ 48 h 49"/>
                  <a:gd name="T4" fmla="*/ 65 w 97"/>
                  <a:gd name="T5" fmla="*/ 48 h 49"/>
                  <a:gd name="T6" fmla="*/ 56 w 97"/>
                  <a:gd name="T7" fmla="*/ 40 h 49"/>
                  <a:gd name="T8" fmla="*/ 47 w 97"/>
                  <a:gd name="T9" fmla="*/ 48 h 49"/>
                  <a:gd name="T10" fmla="*/ 47 w 97"/>
                  <a:gd name="T11" fmla="*/ 40 h 49"/>
                  <a:gd name="T12" fmla="*/ 24 w 97"/>
                  <a:gd name="T13" fmla="*/ 48 h 49"/>
                  <a:gd name="T14" fmla="*/ 15 w 97"/>
                  <a:gd name="T15" fmla="*/ 40 h 49"/>
                  <a:gd name="T16" fmla="*/ 0 w 97"/>
                  <a:gd name="T17" fmla="*/ 48 h 49"/>
                  <a:gd name="T18" fmla="*/ 31 w 97"/>
                  <a:gd name="T19" fmla="*/ 24 h 49"/>
                  <a:gd name="T20" fmla="*/ 56 w 97"/>
                  <a:gd name="T21" fmla="*/ 0 h 49"/>
                  <a:gd name="T22" fmla="*/ 71 w 97"/>
                  <a:gd name="T23" fmla="*/ 8 h 49"/>
                  <a:gd name="T24" fmla="*/ 80 w 97"/>
                  <a:gd name="T25" fmla="*/ 24 h 49"/>
                  <a:gd name="T26" fmla="*/ 90 w 97"/>
                  <a:gd name="T27" fmla="*/ 24 h 49"/>
                  <a:gd name="T28" fmla="*/ 96 w 97"/>
                  <a:gd name="T29"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 h="49">
                    <a:moveTo>
                      <a:pt x="96" y="48"/>
                    </a:moveTo>
                    <a:lnTo>
                      <a:pt x="90" y="48"/>
                    </a:lnTo>
                    <a:lnTo>
                      <a:pt x="65" y="48"/>
                    </a:lnTo>
                    <a:lnTo>
                      <a:pt x="56" y="40"/>
                    </a:lnTo>
                    <a:lnTo>
                      <a:pt x="47" y="48"/>
                    </a:lnTo>
                    <a:lnTo>
                      <a:pt x="47" y="40"/>
                    </a:lnTo>
                    <a:lnTo>
                      <a:pt x="24" y="48"/>
                    </a:lnTo>
                    <a:lnTo>
                      <a:pt x="15" y="40"/>
                    </a:lnTo>
                    <a:lnTo>
                      <a:pt x="0" y="48"/>
                    </a:lnTo>
                    <a:lnTo>
                      <a:pt x="31" y="24"/>
                    </a:lnTo>
                    <a:lnTo>
                      <a:pt x="56" y="0"/>
                    </a:lnTo>
                    <a:lnTo>
                      <a:pt x="71" y="8"/>
                    </a:lnTo>
                    <a:lnTo>
                      <a:pt x="80" y="24"/>
                    </a:lnTo>
                    <a:lnTo>
                      <a:pt x="90" y="24"/>
                    </a:lnTo>
                    <a:lnTo>
                      <a:pt x="96" y="48"/>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665" name="Freeform 50"/>
              <p:cNvSpPr>
                <a:spLocks/>
              </p:cNvSpPr>
              <p:nvPr/>
            </p:nvSpPr>
            <p:spPr bwMode="gray">
              <a:xfrm>
                <a:off x="4326961" y="3563224"/>
                <a:ext cx="136610" cy="72314"/>
              </a:xfrm>
              <a:custGeom>
                <a:avLst/>
                <a:gdLst>
                  <a:gd name="T0" fmla="*/ 96 w 97"/>
                  <a:gd name="T1" fmla="*/ 48 h 49"/>
                  <a:gd name="T2" fmla="*/ 90 w 97"/>
                  <a:gd name="T3" fmla="*/ 48 h 49"/>
                  <a:gd name="T4" fmla="*/ 65 w 97"/>
                  <a:gd name="T5" fmla="*/ 48 h 49"/>
                  <a:gd name="T6" fmla="*/ 56 w 97"/>
                  <a:gd name="T7" fmla="*/ 40 h 49"/>
                  <a:gd name="T8" fmla="*/ 47 w 97"/>
                  <a:gd name="T9" fmla="*/ 48 h 49"/>
                  <a:gd name="T10" fmla="*/ 47 w 97"/>
                  <a:gd name="T11" fmla="*/ 40 h 49"/>
                  <a:gd name="T12" fmla="*/ 24 w 97"/>
                  <a:gd name="T13" fmla="*/ 48 h 49"/>
                  <a:gd name="T14" fmla="*/ 15 w 97"/>
                  <a:gd name="T15" fmla="*/ 40 h 49"/>
                  <a:gd name="T16" fmla="*/ 0 w 97"/>
                  <a:gd name="T17" fmla="*/ 48 h 49"/>
                  <a:gd name="T18" fmla="*/ 31 w 97"/>
                  <a:gd name="T19" fmla="*/ 24 h 49"/>
                  <a:gd name="T20" fmla="*/ 56 w 97"/>
                  <a:gd name="T21" fmla="*/ 0 h 49"/>
                  <a:gd name="T22" fmla="*/ 71 w 97"/>
                  <a:gd name="T23" fmla="*/ 8 h 49"/>
                  <a:gd name="T24" fmla="*/ 80 w 97"/>
                  <a:gd name="T25" fmla="*/ 24 h 49"/>
                  <a:gd name="T26" fmla="*/ 90 w 97"/>
                  <a:gd name="T27" fmla="*/ 24 h 49"/>
                  <a:gd name="T28" fmla="*/ 96 w 97"/>
                  <a:gd name="T29"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 h="49">
                    <a:moveTo>
                      <a:pt x="96" y="48"/>
                    </a:moveTo>
                    <a:lnTo>
                      <a:pt x="90" y="48"/>
                    </a:lnTo>
                    <a:lnTo>
                      <a:pt x="65" y="48"/>
                    </a:lnTo>
                    <a:lnTo>
                      <a:pt x="56" y="40"/>
                    </a:lnTo>
                    <a:lnTo>
                      <a:pt x="47" y="48"/>
                    </a:lnTo>
                    <a:lnTo>
                      <a:pt x="47" y="40"/>
                    </a:lnTo>
                    <a:lnTo>
                      <a:pt x="24" y="48"/>
                    </a:lnTo>
                    <a:lnTo>
                      <a:pt x="15" y="40"/>
                    </a:lnTo>
                    <a:lnTo>
                      <a:pt x="0" y="48"/>
                    </a:lnTo>
                    <a:lnTo>
                      <a:pt x="31" y="24"/>
                    </a:lnTo>
                    <a:lnTo>
                      <a:pt x="56" y="0"/>
                    </a:lnTo>
                    <a:lnTo>
                      <a:pt x="71" y="8"/>
                    </a:lnTo>
                    <a:lnTo>
                      <a:pt x="80" y="24"/>
                    </a:lnTo>
                    <a:lnTo>
                      <a:pt x="90" y="24"/>
                    </a:lnTo>
                    <a:lnTo>
                      <a:pt x="96" y="48"/>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666" name="Freeform 51"/>
              <p:cNvSpPr>
                <a:spLocks/>
              </p:cNvSpPr>
              <p:nvPr/>
            </p:nvSpPr>
            <p:spPr bwMode="gray">
              <a:xfrm>
                <a:off x="4484772" y="3731139"/>
                <a:ext cx="82437" cy="34318"/>
              </a:xfrm>
              <a:custGeom>
                <a:avLst/>
                <a:gdLst>
                  <a:gd name="T0" fmla="*/ 0 w 59"/>
                  <a:gd name="T1" fmla="*/ 23 h 24"/>
                  <a:gd name="T2" fmla="*/ 18 w 59"/>
                  <a:gd name="T3" fmla="*/ 15 h 24"/>
                  <a:gd name="T4" fmla="*/ 25 w 59"/>
                  <a:gd name="T5" fmla="*/ 6 h 24"/>
                  <a:gd name="T6" fmla="*/ 58 w 59"/>
                  <a:gd name="T7" fmla="*/ 0 h 24"/>
                  <a:gd name="T8" fmla="*/ 25 w 59"/>
                  <a:gd name="T9" fmla="*/ 23 h 24"/>
                  <a:gd name="T10" fmla="*/ 9 w 59"/>
                  <a:gd name="T11" fmla="*/ 23 h 24"/>
                  <a:gd name="T12" fmla="*/ 0 w 59"/>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59" h="24">
                    <a:moveTo>
                      <a:pt x="0" y="23"/>
                    </a:moveTo>
                    <a:lnTo>
                      <a:pt x="18" y="15"/>
                    </a:lnTo>
                    <a:lnTo>
                      <a:pt x="25" y="6"/>
                    </a:lnTo>
                    <a:lnTo>
                      <a:pt x="58" y="0"/>
                    </a:lnTo>
                    <a:lnTo>
                      <a:pt x="25" y="23"/>
                    </a:lnTo>
                    <a:lnTo>
                      <a:pt x="9" y="23"/>
                    </a:lnTo>
                    <a:lnTo>
                      <a:pt x="0" y="23"/>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667" name="Freeform 52"/>
              <p:cNvSpPr>
                <a:spLocks/>
              </p:cNvSpPr>
              <p:nvPr/>
            </p:nvSpPr>
            <p:spPr bwMode="gray">
              <a:xfrm>
                <a:off x="4484772" y="3731139"/>
                <a:ext cx="82437" cy="34318"/>
              </a:xfrm>
              <a:custGeom>
                <a:avLst/>
                <a:gdLst>
                  <a:gd name="T0" fmla="*/ 0 w 59"/>
                  <a:gd name="T1" fmla="*/ 23 h 24"/>
                  <a:gd name="T2" fmla="*/ 18 w 59"/>
                  <a:gd name="T3" fmla="*/ 15 h 24"/>
                  <a:gd name="T4" fmla="*/ 25 w 59"/>
                  <a:gd name="T5" fmla="*/ 6 h 24"/>
                  <a:gd name="T6" fmla="*/ 58 w 59"/>
                  <a:gd name="T7" fmla="*/ 0 h 24"/>
                  <a:gd name="T8" fmla="*/ 25 w 59"/>
                  <a:gd name="T9" fmla="*/ 23 h 24"/>
                  <a:gd name="T10" fmla="*/ 9 w 59"/>
                  <a:gd name="T11" fmla="*/ 23 h 24"/>
                  <a:gd name="T12" fmla="*/ 0 w 59"/>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59" h="24">
                    <a:moveTo>
                      <a:pt x="0" y="23"/>
                    </a:moveTo>
                    <a:lnTo>
                      <a:pt x="18" y="15"/>
                    </a:lnTo>
                    <a:lnTo>
                      <a:pt x="25" y="6"/>
                    </a:lnTo>
                    <a:lnTo>
                      <a:pt x="58" y="0"/>
                    </a:lnTo>
                    <a:lnTo>
                      <a:pt x="25" y="23"/>
                    </a:lnTo>
                    <a:lnTo>
                      <a:pt x="9" y="23"/>
                    </a:lnTo>
                    <a:lnTo>
                      <a:pt x="0" y="23"/>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668" name="Freeform 53"/>
              <p:cNvSpPr>
                <a:spLocks/>
              </p:cNvSpPr>
              <p:nvPr/>
            </p:nvSpPr>
            <p:spPr bwMode="gray">
              <a:xfrm>
                <a:off x="4566031" y="3694370"/>
                <a:ext cx="47107" cy="24513"/>
              </a:xfrm>
              <a:custGeom>
                <a:avLst/>
                <a:gdLst>
                  <a:gd name="T0" fmla="*/ 0 w 33"/>
                  <a:gd name="T1" fmla="*/ 16 h 17"/>
                  <a:gd name="T2" fmla="*/ 0 w 33"/>
                  <a:gd name="T3" fmla="*/ 6 h 17"/>
                  <a:gd name="T4" fmla="*/ 23 w 33"/>
                  <a:gd name="T5" fmla="*/ 6 h 17"/>
                  <a:gd name="T6" fmla="*/ 32 w 33"/>
                  <a:gd name="T7" fmla="*/ 0 h 17"/>
                  <a:gd name="T8" fmla="*/ 32 w 33"/>
                  <a:gd name="T9" fmla="*/ 16 h 17"/>
                  <a:gd name="T10" fmla="*/ 0 w 33"/>
                  <a:gd name="T11" fmla="*/ 16 h 17"/>
                </a:gdLst>
                <a:ahLst/>
                <a:cxnLst>
                  <a:cxn ang="0">
                    <a:pos x="T0" y="T1"/>
                  </a:cxn>
                  <a:cxn ang="0">
                    <a:pos x="T2" y="T3"/>
                  </a:cxn>
                  <a:cxn ang="0">
                    <a:pos x="T4" y="T5"/>
                  </a:cxn>
                  <a:cxn ang="0">
                    <a:pos x="T6" y="T7"/>
                  </a:cxn>
                  <a:cxn ang="0">
                    <a:pos x="T8" y="T9"/>
                  </a:cxn>
                  <a:cxn ang="0">
                    <a:pos x="T10" y="T11"/>
                  </a:cxn>
                </a:cxnLst>
                <a:rect l="0" t="0" r="r" b="b"/>
                <a:pathLst>
                  <a:path w="33" h="17">
                    <a:moveTo>
                      <a:pt x="0" y="16"/>
                    </a:moveTo>
                    <a:lnTo>
                      <a:pt x="0" y="6"/>
                    </a:lnTo>
                    <a:lnTo>
                      <a:pt x="23" y="6"/>
                    </a:lnTo>
                    <a:lnTo>
                      <a:pt x="32" y="0"/>
                    </a:lnTo>
                    <a:lnTo>
                      <a:pt x="32" y="16"/>
                    </a:lnTo>
                    <a:lnTo>
                      <a:pt x="0" y="16"/>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669" name="Freeform 54"/>
              <p:cNvSpPr>
                <a:spLocks/>
              </p:cNvSpPr>
              <p:nvPr/>
            </p:nvSpPr>
            <p:spPr bwMode="gray">
              <a:xfrm>
                <a:off x="4566031" y="3694370"/>
                <a:ext cx="47107" cy="24513"/>
              </a:xfrm>
              <a:custGeom>
                <a:avLst/>
                <a:gdLst>
                  <a:gd name="T0" fmla="*/ 0 w 33"/>
                  <a:gd name="T1" fmla="*/ 16 h 17"/>
                  <a:gd name="T2" fmla="*/ 0 w 33"/>
                  <a:gd name="T3" fmla="*/ 6 h 17"/>
                  <a:gd name="T4" fmla="*/ 23 w 33"/>
                  <a:gd name="T5" fmla="*/ 6 h 17"/>
                  <a:gd name="T6" fmla="*/ 32 w 33"/>
                  <a:gd name="T7" fmla="*/ 0 h 17"/>
                  <a:gd name="T8" fmla="*/ 32 w 33"/>
                  <a:gd name="T9" fmla="*/ 16 h 17"/>
                  <a:gd name="T10" fmla="*/ 0 w 33"/>
                  <a:gd name="T11" fmla="*/ 16 h 17"/>
                </a:gdLst>
                <a:ahLst/>
                <a:cxnLst>
                  <a:cxn ang="0">
                    <a:pos x="T0" y="T1"/>
                  </a:cxn>
                  <a:cxn ang="0">
                    <a:pos x="T2" y="T3"/>
                  </a:cxn>
                  <a:cxn ang="0">
                    <a:pos x="T4" y="T5"/>
                  </a:cxn>
                  <a:cxn ang="0">
                    <a:pos x="T6" y="T7"/>
                  </a:cxn>
                  <a:cxn ang="0">
                    <a:pos x="T8" y="T9"/>
                  </a:cxn>
                  <a:cxn ang="0">
                    <a:pos x="T10" y="T11"/>
                  </a:cxn>
                </a:cxnLst>
                <a:rect l="0" t="0" r="r" b="b"/>
                <a:pathLst>
                  <a:path w="33" h="17">
                    <a:moveTo>
                      <a:pt x="0" y="16"/>
                    </a:moveTo>
                    <a:lnTo>
                      <a:pt x="0" y="6"/>
                    </a:lnTo>
                    <a:lnTo>
                      <a:pt x="23" y="6"/>
                    </a:lnTo>
                    <a:lnTo>
                      <a:pt x="32" y="0"/>
                    </a:lnTo>
                    <a:lnTo>
                      <a:pt x="32" y="16"/>
                    </a:lnTo>
                    <a:lnTo>
                      <a:pt x="0" y="16"/>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670" name="Freeform 60"/>
              <p:cNvSpPr>
                <a:spLocks/>
              </p:cNvSpPr>
              <p:nvPr/>
            </p:nvSpPr>
            <p:spPr bwMode="gray">
              <a:xfrm>
                <a:off x="4622558" y="4950672"/>
                <a:ext cx="150742" cy="854286"/>
              </a:xfrm>
              <a:custGeom>
                <a:avLst/>
                <a:gdLst>
                  <a:gd name="T0" fmla="*/ 82 w 107"/>
                  <a:gd name="T1" fmla="*/ 0 h 583"/>
                  <a:gd name="T2" fmla="*/ 89 w 107"/>
                  <a:gd name="T3" fmla="*/ 32 h 583"/>
                  <a:gd name="T4" fmla="*/ 106 w 107"/>
                  <a:gd name="T5" fmla="*/ 72 h 583"/>
                  <a:gd name="T6" fmla="*/ 89 w 107"/>
                  <a:gd name="T7" fmla="*/ 97 h 583"/>
                  <a:gd name="T8" fmla="*/ 82 w 107"/>
                  <a:gd name="T9" fmla="*/ 146 h 583"/>
                  <a:gd name="T10" fmla="*/ 72 w 107"/>
                  <a:gd name="T11" fmla="*/ 227 h 583"/>
                  <a:gd name="T12" fmla="*/ 66 w 107"/>
                  <a:gd name="T13" fmla="*/ 268 h 583"/>
                  <a:gd name="T14" fmla="*/ 57 w 107"/>
                  <a:gd name="T15" fmla="*/ 308 h 583"/>
                  <a:gd name="T16" fmla="*/ 48 w 107"/>
                  <a:gd name="T17" fmla="*/ 357 h 583"/>
                  <a:gd name="T18" fmla="*/ 48 w 107"/>
                  <a:gd name="T19" fmla="*/ 405 h 583"/>
                  <a:gd name="T20" fmla="*/ 57 w 107"/>
                  <a:gd name="T21" fmla="*/ 414 h 583"/>
                  <a:gd name="T22" fmla="*/ 41 w 107"/>
                  <a:gd name="T23" fmla="*/ 460 h 583"/>
                  <a:gd name="T24" fmla="*/ 32 w 107"/>
                  <a:gd name="T25" fmla="*/ 502 h 583"/>
                  <a:gd name="T26" fmla="*/ 32 w 107"/>
                  <a:gd name="T27" fmla="*/ 526 h 583"/>
                  <a:gd name="T28" fmla="*/ 41 w 107"/>
                  <a:gd name="T29" fmla="*/ 542 h 583"/>
                  <a:gd name="T30" fmla="*/ 72 w 107"/>
                  <a:gd name="T31" fmla="*/ 551 h 583"/>
                  <a:gd name="T32" fmla="*/ 89 w 107"/>
                  <a:gd name="T33" fmla="*/ 559 h 583"/>
                  <a:gd name="T34" fmla="*/ 66 w 107"/>
                  <a:gd name="T35" fmla="*/ 566 h 583"/>
                  <a:gd name="T36" fmla="*/ 57 w 107"/>
                  <a:gd name="T37" fmla="*/ 582 h 583"/>
                  <a:gd name="T38" fmla="*/ 57 w 107"/>
                  <a:gd name="T39" fmla="*/ 575 h 583"/>
                  <a:gd name="T40" fmla="*/ 41 w 107"/>
                  <a:gd name="T41" fmla="*/ 575 h 583"/>
                  <a:gd name="T42" fmla="*/ 32 w 107"/>
                  <a:gd name="T43" fmla="*/ 559 h 583"/>
                  <a:gd name="T44" fmla="*/ 17 w 107"/>
                  <a:gd name="T45" fmla="*/ 551 h 583"/>
                  <a:gd name="T46" fmla="*/ 8 w 107"/>
                  <a:gd name="T47" fmla="*/ 551 h 583"/>
                  <a:gd name="T48" fmla="*/ 17 w 107"/>
                  <a:gd name="T49" fmla="*/ 534 h 583"/>
                  <a:gd name="T50" fmla="*/ 17 w 107"/>
                  <a:gd name="T51" fmla="*/ 534 h 583"/>
                  <a:gd name="T52" fmla="*/ 17 w 107"/>
                  <a:gd name="T53" fmla="*/ 534 h 583"/>
                  <a:gd name="T54" fmla="*/ 17 w 107"/>
                  <a:gd name="T55" fmla="*/ 510 h 583"/>
                  <a:gd name="T56" fmla="*/ 0 w 107"/>
                  <a:gd name="T57" fmla="*/ 502 h 583"/>
                  <a:gd name="T58" fmla="*/ 8 w 107"/>
                  <a:gd name="T59" fmla="*/ 470 h 583"/>
                  <a:gd name="T60" fmla="*/ 17 w 107"/>
                  <a:gd name="T61" fmla="*/ 477 h 583"/>
                  <a:gd name="T62" fmla="*/ 8 w 107"/>
                  <a:gd name="T63" fmla="*/ 445 h 583"/>
                  <a:gd name="T64" fmla="*/ 8 w 107"/>
                  <a:gd name="T65" fmla="*/ 429 h 583"/>
                  <a:gd name="T66" fmla="*/ 17 w 107"/>
                  <a:gd name="T67" fmla="*/ 405 h 583"/>
                  <a:gd name="T68" fmla="*/ 23 w 107"/>
                  <a:gd name="T69" fmla="*/ 414 h 583"/>
                  <a:gd name="T70" fmla="*/ 41 w 107"/>
                  <a:gd name="T71" fmla="*/ 357 h 583"/>
                  <a:gd name="T72" fmla="*/ 23 w 107"/>
                  <a:gd name="T73" fmla="*/ 348 h 583"/>
                  <a:gd name="T74" fmla="*/ 32 w 107"/>
                  <a:gd name="T75" fmla="*/ 315 h 583"/>
                  <a:gd name="T76" fmla="*/ 32 w 107"/>
                  <a:gd name="T77" fmla="*/ 283 h 583"/>
                  <a:gd name="T78" fmla="*/ 48 w 107"/>
                  <a:gd name="T79" fmla="*/ 186 h 583"/>
                  <a:gd name="T80" fmla="*/ 57 w 107"/>
                  <a:gd name="T81" fmla="*/ 153 h 583"/>
                  <a:gd name="T82" fmla="*/ 66 w 107"/>
                  <a:gd name="T83" fmla="*/ 72 h 583"/>
                  <a:gd name="T84" fmla="*/ 66 w 107"/>
                  <a:gd name="T85" fmla="*/ 7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 h="583">
                    <a:moveTo>
                      <a:pt x="66" y="7"/>
                    </a:moveTo>
                    <a:lnTo>
                      <a:pt x="82" y="0"/>
                    </a:lnTo>
                    <a:lnTo>
                      <a:pt x="89" y="24"/>
                    </a:lnTo>
                    <a:lnTo>
                      <a:pt x="89" y="32"/>
                    </a:lnTo>
                    <a:lnTo>
                      <a:pt x="97" y="72"/>
                    </a:lnTo>
                    <a:lnTo>
                      <a:pt x="106" y="72"/>
                    </a:lnTo>
                    <a:lnTo>
                      <a:pt x="106" y="90"/>
                    </a:lnTo>
                    <a:lnTo>
                      <a:pt x="89" y="97"/>
                    </a:lnTo>
                    <a:lnTo>
                      <a:pt x="97" y="121"/>
                    </a:lnTo>
                    <a:lnTo>
                      <a:pt x="82" y="146"/>
                    </a:lnTo>
                    <a:lnTo>
                      <a:pt x="66" y="193"/>
                    </a:lnTo>
                    <a:lnTo>
                      <a:pt x="72" y="227"/>
                    </a:lnTo>
                    <a:lnTo>
                      <a:pt x="66" y="252"/>
                    </a:lnTo>
                    <a:lnTo>
                      <a:pt x="66" y="268"/>
                    </a:lnTo>
                    <a:lnTo>
                      <a:pt x="57" y="275"/>
                    </a:lnTo>
                    <a:lnTo>
                      <a:pt x="57" y="308"/>
                    </a:lnTo>
                    <a:lnTo>
                      <a:pt x="48" y="323"/>
                    </a:lnTo>
                    <a:lnTo>
                      <a:pt x="48" y="357"/>
                    </a:lnTo>
                    <a:lnTo>
                      <a:pt x="48" y="373"/>
                    </a:lnTo>
                    <a:lnTo>
                      <a:pt x="48" y="405"/>
                    </a:lnTo>
                    <a:lnTo>
                      <a:pt x="57" y="405"/>
                    </a:lnTo>
                    <a:lnTo>
                      <a:pt x="57" y="414"/>
                    </a:lnTo>
                    <a:lnTo>
                      <a:pt x="48" y="445"/>
                    </a:lnTo>
                    <a:lnTo>
                      <a:pt x="41" y="460"/>
                    </a:lnTo>
                    <a:lnTo>
                      <a:pt x="41" y="477"/>
                    </a:lnTo>
                    <a:lnTo>
                      <a:pt x="32" y="502"/>
                    </a:lnTo>
                    <a:lnTo>
                      <a:pt x="32" y="519"/>
                    </a:lnTo>
                    <a:lnTo>
                      <a:pt x="32" y="526"/>
                    </a:lnTo>
                    <a:lnTo>
                      <a:pt x="41" y="519"/>
                    </a:lnTo>
                    <a:lnTo>
                      <a:pt x="41" y="542"/>
                    </a:lnTo>
                    <a:lnTo>
                      <a:pt x="48" y="551"/>
                    </a:lnTo>
                    <a:lnTo>
                      <a:pt x="72" y="551"/>
                    </a:lnTo>
                    <a:lnTo>
                      <a:pt x="89" y="551"/>
                    </a:lnTo>
                    <a:lnTo>
                      <a:pt x="89" y="559"/>
                    </a:lnTo>
                    <a:lnTo>
                      <a:pt x="82" y="559"/>
                    </a:lnTo>
                    <a:lnTo>
                      <a:pt x="66" y="566"/>
                    </a:lnTo>
                    <a:lnTo>
                      <a:pt x="66" y="582"/>
                    </a:lnTo>
                    <a:lnTo>
                      <a:pt x="57" y="582"/>
                    </a:lnTo>
                    <a:lnTo>
                      <a:pt x="48" y="575"/>
                    </a:lnTo>
                    <a:lnTo>
                      <a:pt x="57" y="575"/>
                    </a:lnTo>
                    <a:lnTo>
                      <a:pt x="57" y="566"/>
                    </a:lnTo>
                    <a:lnTo>
                      <a:pt x="41" y="575"/>
                    </a:lnTo>
                    <a:lnTo>
                      <a:pt x="32" y="566"/>
                    </a:lnTo>
                    <a:lnTo>
                      <a:pt x="32" y="559"/>
                    </a:lnTo>
                    <a:lnTo>
                      <a:pt x="23" y="559"/>
                    </a:lnTo>
                    <a:lnTo>
                      <a:pt x="17" y="551"/>
                    </a:lnTo>
                    <a:lnTo>
                      <a:pt x="17" y="559"/>
                    </a:lnTo>
                    <a:lnTo>
                      <a:pt x="8" y="551"/>
                    </a:lnTo>
                    <a:lnTo>
                      <a:pt x="8" y="542"/>
                    </a:lnTo>
                    <a:lnTo>
                      <a:pt x="17" y="534"/>
                    </a:lnTo>
                    <a:lnTo>
                      <a:pt x="17" y="526"/>
                    </a:lnTo>
                    <a:lnTo>
                      <a:pt x="17" y="534"/>
                    </a:lnTo>
                    <a:lnTo>
                      <a:pt x="8" y="542"/>
                    </a:lnTo>
                    <a:lnTo>
                      <a:pt x="17" y="534"/>
                    </a:lnTo>
                    <a:lnTo>
                      <a:pt x="17" y="526"/>
                    </a:lnTo>
                    <a:lnTo>
                      <a:pt x="17" y="510"/>
                    </a:lnTo>
                    <a:lnTo>
                      <a:pt x="8" y="510"/>
                    </a:lnTo>
                    <a:lnTo>
                      <a:pt x="0" y="502"/>
                    </a:lnTo>
                    <a:lnTo>
                      <a:pt x="0" y="494"/>
                    </a:lnTo>
                    <a:lnTo>
                      <a:pt x="8" y="470"/>
                    </a:lnTo>
                    <a:lnTo>
                      <a:pt x="8" y="460"/>
                    </a:lnTo>
                    <a:lnTo>
                      <a:pt x="17" y="477"/>
                    </a:lnTo>
                    <a:lnTo>
                      <a:pt x="23" y="454"/>
                    </a:lnTo>
                    <a:lnTo>
                      <a:pt x="8" y="445"/>
                    </a:lnTo>
                    <a:lnTo>
                      <a:pt x="0" y="445"/>
                    </a:lnTo>
                    <a:lnTo>
                      <a:pt x="8" y="429"/>
                    </a:lnTo>
                    <a:lnTo>
                      <a:pt x="17" y="429"/>
                    </a:lnTo>
                    <a:lnTo>
                      <a:pt x="17" y="405"/>
                    </a:lnTo>
                    <a:lnTo>
                      <a:pt x="23" y="395"/>
                    </a:lnTo>
                    <a:lnTo>
                      <a:pt x="23" y="414"/>
                    </a:lnTo>
                    <a:lnTo>
                      <a:pt x="41" y="364"/>
                    </a:lnTo>
                    <a:lnTo>
                      <a:pt x="41" y="357"/>
                    </a:lnTo>
                    <a:lnTo>
                      <a:pt x="32" y="357"/>
                    </a:lnTo>
                    <a:lnTo>
                      <a:pt x="23" y="348"/>
                    </a:lnTo>
                    <a:lnTo>
                      <a:pt x="23" y="323"/>
                    </a:lnTo>
                    <a:lnTo>
                      <a:pt x="32" y="315"/>
                    </a:lnTo>
                    <a:lnTo>
                      <a:pt x="23" y="292"/>
                    </a:lnTo>
                    <a:lnTo>
                      <a:pt x="32" y="283"/>
                    </a:lnTo>
                    <a:lnTo>
                      <a:pt x="57" y="209"/>
                    </a:lnTo>
                    <a:lnTo>
                      <a:pt x="48" y="186"/>
                    </a:lnTo>
                    <a:lnTo>
                      <a:pt x="57" y="171"/>
                    </a:lnTo>
                    <a:lnTo>
                      <a:pt x="57" y="153"/>
                    </a:lnTo>
                    <a:lnTo>
                      <a:pt x="66" y="121"/>
                    </a:lnTo>
                    <a:lnTo>
                      <a:pt x="66" y="72"/>
                    </a:lnTo>
                    <a:lnTo>
                      <a:pt x="72" y="49"/>
                    </a:lnTo>
                    <a:lnTo>
                      <a:pt x="66" y="7"/>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671" name="Freeform 61"/>
              <p:cNvSpPr>
                <a:spLocks/>
              </p:cNvSpPr>
              <p:nvPr/>
            </p:nvSpPr>
            <p:spPr bwMode="gray">
              <a:xfrm>
                <a:off x="4654355" y="5770641"/>
                <a:ext cx="95392" cy="93151"/>
              </a:xfrm>
              <a:custGeom>
                <a:avLst/>
                <a:gdLst>
                  <a:gd name="T0" fmla="*/ 66 w 67"/>
                  <a:gd name="T1" fmla="*/ 48 h 64"/>
                  <a:gd name="T2" fmla="*/ 66 w 67"/>
                  <a:gd name="T3" fmla="*/ 0 h 64"/>
                  <a:gd name="T4" fmla="*/ 49 w 67"/>
                  <a:gd name="T5" fmla="*/ 7 h 64"/>
                  <a:gd name="T6" fmla="*/ 49 w 67"/>
                  <a:gd name="T7" fmla="*/ 23 h 64"/>
                  <a:gd name="T8" fmla="*/ 43 w 67"/>
                  <a:gd name="T9" fmla="*/ 32 h 64"/>
                  <a:gd name="T10" fmla="*/ 34 w 67"/>
                  <a:gd name="T11" fmla="*/ 32 h 64"/>
                  <a:gd name="T12" fmla="*/ 9 w 67"/>
                  <a:gd name="T13" fmla="*/ 16 h 64"/>
                  <a:gd name="T14" fmla="*/ 0 w 67"/>
                  <a:gd name="T15" fmla="*/ 23 h 64"/>
                  <a:gd name="T16" fmla="*/ 9 w 67"/>
                  <a:gd name="T17" fmla="*/ 32 h 64"/>
                  <a:gd name="T18" fmla="*/ 18 w 67"/>
                  <a:gd name="T19" fmla="*/ 32 h 64"/>
                  <a:gd name="T20" fmla="*/ 18 w 67"/>
                  <a:gd name="T21" fmla="*/ 40 h 64"/>
                  <a:gd name="T22" fmla="*/ 25 w 67"/>
                  <a:gd name="T23" fmla="*/ 40 h 64"/>
                  <a:gd name="T24" fmla="*/ 25 w 67"/>
                  <a:gd name="T25" fmla="*/ 48 h 64"/>
                  <a:gd name="T26" fmla="*/ 43 w 67"/>
                  <a:gd name="T27" fmla="*/ 57 h 64"/>
                  <a:gd name="T28" fmla="*/ 49 w 67"/>
                  <a:gd name="T29" fmla="*/ 57 h 64"/>
                  <a:gd name="T30" fmla="*/ 59 w 67"/>
                  <a:gd name="T31" fmla="*/ 63 h 64"/>
                  <a:gd name="T32" fmla="*/ 66 w 67"/>
                  <a:gd name="T33" fmla="*/ 4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4">
                    <a:moveTo>
                      <a:pt x="66" y="48"/>
                    </a:moveTo>
                    <a:lnTo>
                      <a:pt x="66" y="0"/>
                    </a:lnTo>
                    <a:lnTo>
                      <a:pt x="49" y="7"/>
                    </a:lnTo>
                    <a:lnTo>
                      <a:pt x="49" y="23"/>
                    </a:lnTo>
                    <a:lnTo>
                      <a:pt x="43" y="32"/>
                    </a:lnTo>
                    <a:lnTo>
                      <a:pt x="34" y="32"/>
                    </a:lnTo>
                    <a:lnTo>
                      <a:pt x="9" y="16"/>
                    </a:lnTo>
                    <a:lnTo>
                      <a:pt x="0" y="23"/>
                    </a:lnTo>
                    <a:lnTo>
                      <a:pt x="9" y="32"/>
                    </a:lnTo>
                    <a:lnTo>
                      <a:pt x="18" y="32"/>
                    </a:lnTo>
                    <a:lnTo>
                      <a:pt x="18" y="40"/>
                    </a:lnTo>
                    <a:lnTo>
                      <a:pt x="25" y="40"/>
                    </a:lnTo>
                    <a:lnTo>
                      <a:pt x="25" y="48"/>
                    </a:lnTo>
                    <a:lnTo>
                      <a:pt x="43" y="57"/>
                    </a:lnTo>
                    <a:lnTo>
                      <a:pt x="49" y="57"/>
                    </a:lnTo>
                    <a:lnTo>
                      <a:pt x="59" y="63"/>
                    </a:lnTo>
                    <a:lnTo>
                      <a:pt x="66" y="48"/>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672" name="Freeform 62"/>
              <p:cNvSpPr>
                <a:spLocks/>
              </p:cNvSpPr>
              <p:nvPr/>
            </p:nvSpPr>
            <p:spPr bwMode="gray">
              <a:xfrm>
                <a:off x="4747392" y="5770640"/>
                <a:ext cx="70660" cy="106632"/>
              </a:xfrm>
              <a:custGeom>
                <a:avLst/>
                <a:gdLst>
                  <a:gd name="T0" fmla="*/ 0 w 50"/>
                  <a:gd name="T1" fmla="*/ 48 h 73"/>
                  <a:gd name="T2" fmla="*/ 0 w 50"/>
                  <a:gd name="T3" fmla="*/ 0 h 73"/>
                  <a:gd name="T4" fmla="*/ 8 w 50"/>
                  <a:gd name="T5" fmla="*/ 23 h 73"/>
                  <a:gd name="T6" fmla="*/ 33 w 50"/>
                  <a:gd name="T7" fmla="*/ 40 h 73"/>
                  <a:gd name="T8" fmla="*/ 49 w 50"/>
                  <a:gd name="T9" fmla="*/ 48 h 73"/>
                  <a:gd name="T10" fmla="*/ 42 w 50"/>
                  <a:gd name="T11" fmla="*/ 57 h 73"/>
                  <a:gd name="T12" fmla="*/ 17 w 50"/>
                  <a:gd name="T13" fmla="*/ 63 h 73"/>
                  <a:gd name="T14" fmla="*/ 8 w 50"/>
                  <a:gd name="T15" fmla="*/ 72 h 73"/>
                  <a:gd name="T16" fmla="*/ 0 w 50"/>
                  <a:gd name="T17" fmla="*/ 4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73">
                    <a:moveTo>
                      <a:pt x="0" y="48"/>
                    </a:moveTo>
                    <a:lnTo>
                      <a:pt x="0" y="0"/>
                    </a:lnTo>
                    <a:lnTo>
                      <a:pt x="8" y="23"/>
                    </a:lnTo>
                    <a:lnTo>
                      <a:pt x="33" y="40"/>
                    </a:lnTo>
                    <a:lnTo>
                      <a:pt x="49" y="48"/>
                    </a:lnTo>
                    <a:lnTo>
                      <a:pt x="42" y="57"/>
                    </a:lnTo>
                    <a:lnTo>
                      <a:pt x="17" y="63"/>
                    </a:lnTo>
                    <a:lnTo>
                      <a:pt x="8" y="72"/>
                    </a:lnTo>
                    <a:lnTo>
                      <a:pt x="0" y="48"/>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673" name="Freeform 63"/>
              <p:cNvSpPr>
                <a:spLocks/>
              </p:cNvSpPr>
              <p:nvPr/>
            </p:nvSpPr>
            <p:spPr bwMode="gray">
              <a:xfrm>
                <a:off x="4667310" y="5032792"/>
                <a:ext cx="356836" cy="726817"/>
              </a:xfrm>
              <a:custGeom>
                <a:avLst/>
                <a:gdLst>
                  <a:gd name="T0" fmla="*/ 202 w 253"/>
                  <a:gd name="T1" fmla="*/ 122 h 496"/>
                  <a:gd name="T2" fmla="*/ 252 w 253"/>
                  <a:gd name="T3" fmla="*/ 74 h 496"/>
                  <a:gd name="T4" fmla="*/ 236 w 253"/>
                  <a:gd name="T5" fmla="*/ 50 h 496"/>
                  <a:gd name="T6" fmla="*/ 221 w 253"/>
                  <a:gd name="T7" fmla="*/ 74 h 496"/>
                  <a:gd name="T8" fmla="*/ 187 w 253"/>
                  <a:gd name="T9" fmla="*/ 74 h 496"/>
                  <a:gd name="T10" fmla="*/ 196 w 253"/>
                  <a:gd name="T11" fmla="*/ 50 h 496"/>
                  <a:gd name="T12" fmla="*/ 155 w 253"/>
                  <a:gd name="T13" fmla="*/ 34 h 496"/>
                  <a:gd name="T14" fmla="*/ 122 w 253"/>
                  <a:gd name="T15" fmla="*/ 0 h 496"/>
                  <a:gd name="T16" fmla="*/ 90 w 253"/>
                  <a:gd name="T17" fmla="*/ 0 h 496"/>
                  <a:gd name="T18" fmla="*/ 74 w 253"/>
                  <a:gd name="T19" fmla="*/ 34 h 496"/>
                  <a:gd name="T20" fmla="*/ 65 w 253"/>
                  <a:gd name="T21" fmla="*/ 65 h 496"/>
                  <a:gd name="T22" fmla="*/ 34 w 253"/>
                  <a:gd name="T23" fmla="*/ 137 h 496"/>
                  <a:gd name="T24" fmla="*/ 34 w 253"/>
                  <a:gd name="T25" fmla="*/ 196 h 496"/>
                  <a:gd name="T26" fmla="*/ 25 w 253"/>
                  <a:gd name="T27" fmla="*/ 219 h 496"/>
                  <a:gd name="T28" fmla="*/ 16 w 253"/>
                  <a:gd name="T29" fmla="*/ 267 h 496"/>
                  <a:gd name="T30" fmla="*/ 16 w 253"/>
                  <a:gd name="T31" fmla="*/ 317 h 496"/>
                  <a:gd name="T32" fmla="*/ 25 w 253"/>
                  <a:gd name="T33" fmla="*/ 349 h 496"/>
                  <a:gd name="T34" fmla="*/ 16 w 253"/>
                  <a:gd name="T35" fmla="*/ 389 h 496"/>
                  <a:gd name="T36" fmla="*/ 9 w 253"/>
                  <a:gd name="T37" fmla="*/ 421 h 496"/>
                  <a:gd name="T38" fmla="*/ 0 w 253"/>
                  <a:gd name="T39" fmla="*/ 463 h 496"/>
                  <a:gd name="T40" fmla="*/ 9 w 253"/>
                  <a:gd name="T41" fmla="*/ 463 h 496"/>
                  <a:gd name="T42" fmla="*/ 16 w 253"/>
                  <a:gd name="T43" fmla="*/ 495 h 496"/>
                  <a:gd name="T44" fmla="*/ 57 w 253"/>
                  <a:gd name="T45" fmla="*/ 495 h 496"/>
                  <a:gd name="T46" fmla="*/ 57 w 253"/>
                  <a:gd name="T47" fmla="*/ 463 h 496"/>
                  <a:gd name="T48" fmla="*/ 74 w 253"/>
                  <a:gd name="T49" fmla="*/ 429 h 496"/>
                  <a:gd name="T50" fmla="*/ 99 w 253"/>
                  <a:gd name="T51" fmla="*/ 398 h 496"/>
                  <a:gd name="T52" fmla="*/ 74 w 253"/>
                  <a:gd name="T53" fmla="*/ 381 h 496"/>
                  <a:gd name="T54" fmla="*/ 82 w 253"/>
                  <a:gd name="T55" fmla="*/ 364 h 496"/>
                  <a:gd name="T56" fmla="*/ 99 w 253"/>
                  <a:gd name="T57" fmla="*/ 349 h 496"/>
                  <a:gd name="T58" fmla="*/ 106 w 253"/>
                  <a:gd name="T59" fmla="*/ 333 h 496"/>
                  <a:gd name="T60" fmla="*/ 115 w 253"/>
                  <a:gd name="T61" fmla="*/ 317 h 496"/>
                  <a:gd name="T62" fmla="*/ 122 w 253"/>
                  <a:gd name="T63" fmla="*/ 308 h 496"/>
                  <a:gd name="T64" fmla="*/ 106 w 253"/>
                  <a:gd name="T65" fmla="*/ 284 h 496"/>
                  <a:gd name="T66" fmla="*/ 139 w 253"/>
                  <a:gd name="T67" fmla="*/ 284 h 496"/>
                  <a:gd name="T68" fmla="*/ 139 w 253"/>
                  <a:gd name="T69" fmla="*/ 252 h 496"/>
                  <a:gd name="T70" fmla="*/ 162 w 253"/>
                  <a:gd name="T71" fmla="*/ 252 h 496"/>
                  <a:gd name="T72" fmla="*/ 211 w 253"/>
                  <a:gd name="T73" fmla="*/ 219 h 496"/>
                  <a:gd name="T74" fmla="*/ 202 w 253"/>
                  <a:gd name="T75" fmla="*/ 202 h 496"/>
                  <a:gd name="T76" fmla="*/ 187 w 253"/>
                  <a:gd name="T77" fmla="*/ 18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3" h="496">
                    <a:moveTo>
                      <a:pt x="187" y="178"/>
                    </a:moveTo>
                    <a:lnTo>
                      <a:pt x="202" y="122"/>
                    </a:lnTo>
                    <a:lnTo>
                      <a:pt x="236" y="81"/>
                    </a:lnTo>
                    <a:lnTo>
                      <a:pt x="252" y="74"/>
                    </a:lnTo>
                    <a:lnTo>
                      <a:pt x="244" y="50"/>
                    </a:lnTo>
                    <a:lnTo>
                      <a:pt x="236" y="50"/>
                    </a:lnTo>
                    <a:lnTo>
                      <a:pt x="236" y="65"/>
                    </a:lnTo>
                    <a:lnTo>
                      <a:pt x="221" y="74"/>
                    </a:lnTo>
                    <a:lnTo>
                      <a:pt x="211" y="81"/>
                    </a:lnTo>
                    <a:lnTo>
                      <a:pt x="187" y="74"/>
                    </a:lnTo>
                    <a:lnTo>
                      <a:pt x="196" y="57"/>
                    </a:lnTo>
                    <a:lnTo>
                      <a:pt x="196" y="50"/>
                    </a:lnTo>
                    <a:lnTo>
                      <a:pt x="179" y="34"/>
                    </a:lnTo>
                    <a:lnTo>
                      <a:pt x="155" y="34"/>
                    </a:lnTo>
                    <a:lnTo>
                      <a:pt x="139" y="10"/>
                    </a:lnTo>
                    <a:lnTo>
                      <a:pt x="122" y="0"/>
                    </a:lnTo>
                    <a:lnTo>
                      <a:pt x="115" y="10"/>
                    </a:lnTo>
                    <a:lnTo>
                      <a:pt x="90" y="0"/>
                    </a:lnTo>
                    <a:lnTo>
                      <a:pt x="74" y="16"/>
                    </a:lnTo>
                    <a:lnTo>
                      <a:pt x="74" y="34"/>
                    </a:lnTo>
                    <a:lnTo>
                      <a:pt x="57" y="41"/>
                    </a:lnTo>
                    <a:lnTo>
                      <a:pt x="65" y="65"/>
                    </a:lnTo>
                    <a:lnTo>
                      <a:pt x="50" y="90"/>
                    </a:lnTo>
                    <a:lnTo>
                      <a:pt x="34" y="137"/>
                    </a:lnTo>
                    <a:lnTo>
                      <a:pt x="40" y="171"/>
                    </a:lnTo>
                    <a:lnTo>
                      <a:pt x="34" y="196"/>
                    </a:lnTo>
                    <a:lnTo>
                      <a:pt x="34" y="212"/>
                    </a:lnTo>
                    <a:lnTo>
                      <a:pt x="25" y="219"/>
                    </a:lnTo>
                    <a:lnTo>
                      <a:pt x="25" y="252"/>
                    </a:lnTo>
                    <a:lnTo>
                      <a:pt x="16" y="267"/>
                    </a:lnTo>
                    <a:lnTo>
                      <a:pt x="16" y="301"/>
                    </a:lnTo>
                    <a:lnTo>
                      <a:pt x="16" y="317"/>
                    </a:lnTo>
                    <a:lnTo>
                      <a:pt x="16" y="349"/>
                    </a:lnTo>
                    <a:lnTo>
                      <a:pt x="25" y="349"/>
                    </a:lnTo>
                    <a:lnTo>
                      <a:pt x="25" y="358"/>
                    </a:lnTo>
                    <a:lnTo>
                      <a:pt x="16" y="389"/>
                    </a:lnTo>
                    <a:lnTo>
                      <a:pt x="9" y="404"/>
                    </a:lnTo>
                    <a:lnTo>
                      <a:pt x="9" y="421"/>
                    </a:lnTo>
                    <a:lnTo>
                      <a:pt x="0" y="446"/>
                    </a:lnTo>
                    <a:lnTo>
                      <a:pt x="0" y="463"/>
                    </a:lnTo>
                    <a:lnTo>
                      <a:pt x="0" y="470"/>
                    </a:lnTo>
                    <a:lnTo>
                      <a:pt x="9" y="463"/>
                    </a:lnTo>
                    <a:lnTo>
                      <a:pt x="9" y="486"/>
                    </a:lnTo>
                    <a:lnTo>
                      <a:pt x="16" y="495"/>
                    </a:lnTo>
                    <a:lnTo>
                      <a:pt x="40" y="495"/>
                    </a:lnTo>
                    <a:lnTo>
                      <a:pt x="57" y="495"/>
                    </a:lnTo>
                    <a:lnTo>
                      <a:pt x="50" y="470"/>
                    </a:lnTo>
                    <a:lnTo>
                      <a:pt x="57" y="463"/>
                    </a:lnTo>
                    <a:lnTo>
                      <a:pt x="65" y="454"/>
                    </a:lnTo>
                    <a:lnTo>
                      <a:pt x="74" y="429"/>
                    </a:lnTo>
                    <a:lnTo>
                      <a:pt x="99" y="414"/>
                    </a:lnTo>
                    <a:lnTo>
                      <a:pt x="99" y="398"/>
                    </a:lnTo>
                    <a:lnTo>
                      <a:pt x="90" y="398"/>
                    </a:lnTo>
                    <a:lnTo>
                      <a:pt x="74" y="381"/>
                    </a:lnTo>
                    <a:lnTo>
                      <a:pt x="74" y="373"/>
                    </a:lnTo>
                    <a:lnTo>
                      <a:pt x="82" y="364"/>
                    </a:lnTo>
                    <a:lnTo>
                      <a:pt x="99" y="358"/>
                    </a:lnTo>
                    <a:lnTo>
                      <a:pt x="99" y="349"/>
                    </a:lnTo>
                    <a:lnTo>
                      <a:pt x="106" y="349"/>
                    </a:lnTo>
                    <a:lnTo>
                      <a:pt x="106" y="333"/>
                    </a:lnTo>
                    <a:lnTo>
                      <a:pt x="115" y="324"/>
                    </a:lnTo>
                    <a:lnTo>
                      <a:pt x="115" y="317"/>
                    </a:lnTo>
                    <a:lnTo>
                      <a:pt x="122" y="317"/>
                    </a:lnTo>
                    <a:lnTo>
                      <a:pt x="122" y="308"/>
                    </a:lnTo>
                    <a:lnTo>
                      <a:pt x="106" y="308"/>
                    </a:lnTo>
                    <a:lnTo>
                      <a:pt x="106" y="284"/>
                    </a:lnTo>
                    <a:lnTo>
                      <a:pt x="122" y="292"/>
                    </a:lnTo>
                    <a:lnTo>
                      <a:pt x="139" y="284"/>
                    </a:lnTo>
                    <a:lnTo>
                      <a:pt x="147" y="259"/>
                    </a:lnTo>
                    <a:lnTo>
                      <a:pt x="139" y="252"/>
                    </a:lnTo>
                    <a:lnTo>
                      <a:pt x="147" y="252"/>
                    </a:lnTo>
                    <a:lnTo>
                      <a:pt x="162" y="252"/>
                    </a:lnTo>
                    <a:lnTo>
                      <a:pt x="202" y="243"/>
                    </a:lnTo>
                    <a:lnTo>
                      <a:pt x="211" y="219"/>
                    </a:lnTo>
                    <a:lnTo>
                      <a:pt x="211" y="212"/>
                    </a:lnTo>
                    <a:lnTo>
                      <a:pt x="202" y="202"/>
                    </a:lnTo>
                    <a:lnTo>
                      <a:pt x="202" y="196"/>
                    </a:lnTo>
                    <a:lnTo>
                      <a:pt x="187" y="187"/>
                    </a:lnTo>
                    <a:lnTo>
                      <a:pt x="187" y="178"/>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674" name="Freeform 64"/>
              <p:cNvSpPr>
                <a:spLocks/>
              </p:cNvSpPr>
              <p:nvPr/>
            </p:nvSpPr>
            <p:spPr bwMode="gray">
              <a:xfrm>
                <a:off x="4885180" y="5733869"/>
                <a:ext cx="60062" cy="37996"/>
              </a:xfrm>
              <a:custGeom>
                <a:avLst/>
                <a:gdLst>
                  <a:gd name="T0" fmla="*/ 0 w 42"/>
                  <a:gd name="T1" fmla="*/ 8 h 26"/>
                  <a:gd name="T2" fmla="*/ 16 w 42"/>
                  <a:gd name="T3" fmla="*/ 17 h 26"/>
                  <a:gd name="T4" fmla="*/ 24 w 42"/>
                  <a:gd name="T5" fmla="*/ 25 h 26"/>
                  <a:gd name="T6" fmla="*/ 41 w 42"/>
                  <a:gd name="T7" fmla="*/ 8 h 26"/>
                  <a:gd name="T8" fmla="*/ 41 w 42"/>
                  <a:gd name="T9" fmla="*/ 0 h 26"/>
                  <a:gd name="T10" fmla="*/ 16 w 42"/>
                  <a:gd name="T11" fmla="*/ 0 h 26"/>
                  <a:gd name="T12" fmla="*/ 7 w 42"/>
                  <a:gd name="T13" fmla="*/ 0 h 26"/>
                  <a:gd name="T14" fmla="*/ 0 w 42"/>
                  <a:gd name="T15" fmla="*/ 8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6">
                    <a:moveTo>
                      <a:pt x="0" y="8"/>
                    </a:moveTo>
                    <a:lnTo>
                      <a:pt x="16" y="17"/>
                    </a:lnTo>
                    <a:lnTo>
                      <a:pt x="24" y="25"/>
                    </a:lnTo>
                    <a:lnTo>
                      <a:pt x="41" y="8"/>
                    </a:lnTo>
                    <a:lnTo>
                      <a:pt x="41" y="0"/>
                    </a:lnTo>
                    <a:lnTo>
                      <a:pt x="16" y="0"/>
                    </a:lnTo>
                    <a:lnTo>
                      <a:pt x="7" y="0"/>
                    </a:lnTo>
                    <a:lnTo>
                      <a:pt x="0" y="8"/>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675" name="Freeform 65"/>
              <p:cNvSpPr>
                <a:spLocks/>
              </p:cNvSpPr>
              <p:nvPr/>
            </p:nvSpPr>
            <p:spPr bwMode="gray">
              <a:xfrm>
                <a:off x="4667310" y="3776490"/>
                <a:ext cx="36508" cy="24513"/>
              </a:xfrm>
              <a:custGeom>
                <a:avLst/>
                <a:gdLst>
                  <a:gd name="T0" fmla="*/ 0 w 26"/>
                  <a:gd name="T1" fmla="*/ 16 h 17"/>
                  <a:gd name="T2" fmla="*/ 9 w 26"/>
                  <a:gd name="T3" fmla="*/ 16 h 17"/>
                  <a:gd name="T4" fmla="*/ 25 w 26"/>
                  <a:gd name="T5" fmla="*/ 0 h 17"/>
                  <a:gd name="T6" fmla="*/ 16 w 26"/>
                  <a:gd name="T7" fmla="*/ 0 h 17"/>
                  <a:gd name="T8" fmla="*/ 0 w 26"/>
                  <a:gd name="T9" fmla="*/ 16 h 17"/>
                </a:gdLst>
                <a:ahLst/>
                <a:cxnLst>
                  <a:cxn ang="0">
                    <a:pos x="T0" y="T1"/>
                  </a:cxn>
                  <a:cxn ang="0">
                    <a:pos x="T2" y="T3"/>
                  </a:cxn>
                  <a:cxn ang="0">
                    <a:pos x="T4" y="T5"/>
                  </a:cxn>
                  <a:cxn ang="0">
                    <a:pos x="T6" y="T7"/>
                  </a:cxn>
                  <a:cxn ang="0">
                    <a:pos x="T8" y="T9"/>
                  </a:cxn>
                </a:cxnLst>
                <a:rect l="0" t="0" r="r" b="b"/>
                <a:pathLst>
                  <a:path w="26" h="17">
                    <a:moveTo>
                      <a:pt x="0" y="16"/>
                    </a:moveTo>
                    <a:lnTo>
                      <a:pt x="9" y="16"/>
                    </a:lnTo>
                    <a:lnTo>
                      <a:pt x="25" y="0"/>
                    </a:lnTo>
                    <a:lnTo>
                      <a:pt x="16" y="0"/>
                    </a:lnTo>
                    <a:lnTo>
                      <a:pt x="0" y="16"/>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676" name="Freeform 66"/>
              <p:cNvSpPr>
                <a:spLocks/>
              </p:cNvSpPr>
              <p:nvPr/>
            </p:nvSpPr>
            <p:spPr bwMode="gray">
              <a:xfrm>
                <a:off x="4667310" y="3776490"/>
                <a:ext cx="36508" cy="24513"/>
              </a:xfrm>
              <a:custGeom>
                <a:avLst/>
                <a:gdLst>
                  <a:gd name="T0" fmla="*/ 0 w 26"/>
                  <a:gd name="T1" fmla="*/ 16 h 17"/>
                  <a:gd name="T2" fmla="*/ 9 w 26"/>
                  <a:gd name="T3" fmla="*/ 16 h 17"/>
                  <a:gd name="T4" fmla="*/ 25 w 26"/>
                  <a:gd name="T5" fmla="*/ 0 h 17"/>
                  <a:gd name="T6" fmla="*/ 16 w 26"/>
                  <a:gd name="T7" fmla="*/ 0 h 17"/>
                  <a:gd name="T8" fmla="*/ 0 w 26"/>
                  <a:gd name="T9" fmla="*/ 16 h 17"/>
                </a:gdLst>
                <a:ahLst/>
                <a:cxnLst>
                  <a:cxn ang="0">
                    <a:pos x="T0" y="T1"/>
                  </a:cxn>
                  <a:cxn ang="0">
                    <a:pos x="T2" y="T3"/>
                  </a:cxn>
                  <a:cxn ang="0">
                    <a:pos x="T4" y="T5"/>
                  </a:cxn>
                  <a:cxn ang="0">
                    <a:pos x="T6" y="T7"/>
                  </a:cxn>
                  <a:cxn ang="0">
                    <a:pos x="T8" y="T9"/>
                  </a:cxn>
                </a:cxnLst>
                <a:rect l="0" t="0" r="r" b="b"/>
                <a:pathLst>
                  <a:path w="26" h="17">
                    <a:moveTo>
                      <a:pt x="0" y="16"/>
                    </a:moveTo>
                    <a:lnTo>
                      <a:pt x="9" y="16"/>
                    </a:lnTo>
                    <a:lnTo>
                      <a:pt x="25" y="0"/>
                    </a:lnTo>
                    <a:lnTo>
                      <a:pt x="16" y="0"/>
                    </a:lnTo>
                    <a:lnTo>
                      <a:pt x="0" y="16"/>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677" name="Freeform 67"/>
              <p:cNvSpPr>
                <a:spLocks/>
              </p:cNvSpPr>
              <p:nvPr/>
            </p:nvSpPr>
            <p:spPr bwMode="gray">
              <a:xfrm>
                <a:off x="4829829" y="3538711"/>
                <a:ext cx="45930" cy="26964"/>
              </a:xfrm>
              <a:custGeom>
                <a:avLst/>
                <a:gdLst>
                  <a:gd name="T0" fmla="*/ 0 w 33"/>
                  <a:gd name="T1" fmla="*/ 0 h 18"/>
                  <a:gd name="T2" fmla="*/ 16 w 33"/>
                  <a:gd name="T3" fmla="*/ 17 h 18"/>
                  <a:gd name="T4" fmla="*/ 32 w 33"/>
                  <a:gd name="T5" fmla="*/ 17 h 18"/>
                  <a:gd name="T6" fmla="*/ 16 w 33"/>
                  <a:gd name="T7" fmla="*/ 9 h 18"/>
                  <a:gd name="T8" fmla="*/ 0 w 33"/>
                  <a:gd name="T9" fmla="*/ 0 h 18"/>
                </a:gdLst>
                <a:ahLst/>
                <a:cxnLst>
                  <a:cxn ang="0">
                    <a:pos x="T0" y="T1"/>
                  </a:cxn>
                  <a:cxn ang="0">
                    <a:pos x="T2" y="T3"/>
                  </a:cxn>
                  <a:cxn ang="0">
                    <a:pos x="T4" y="T5"/>
                  </a:cxn>
                  <a:cxn ang="0">
                    <a:pos x="T6" y="T7"/>
                  </a:cxn>
                  <a:cxn ang="0">
                    <a:pos x="T8" y="T9"/>
                  </a:cxn>
                </a:cxnLst>
                <a:rect l="0" t="0" r="r" b="b"/>
                <a:pathLst>
                  <a:path w="33" h="18">
                    <a:moveTo>
                      <a:pt x="0" y="0"/>
                    </a:moveTo>
                    <a:lnTo>
                      <a:pt x="16" y="17"/>
                    </a:lnTo>
                    <a:lnTo>
                      <a:pt x="32" y="17"/>
                    </a:lnTo>
                    <a:lnTo>
                      <a:pt x="16" y="9"/>
                    </a:lnTo>
                    <a:lnTo>
                      <a:pt x="0" y="0"/>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678" name="Freeform 68"/>
              <p:cNvSpPr>
                <a:spLocks/>
              </p:cNvSpPr>
              <p:nvPr/>
            </p:nvSpPr>
            <p:spPr bwMode="gray">
              <a:xfrm>
                <a:off x="4829829" y="3538711"/>
                <a:ext cx="45930" cy="26964"/>
              </a:xfrm>
              <a:custGeom>
                <a:avLst/>
                <a:gdLst>
                  <a:gd name="T0" fmla="*/ 0 w 33"/>
                  <a:gd name="T1" fmla="*/ 0 h 18"/>
                  <a:gd name="T2" fmla="*/ 16 w 33"/>
                  <a:gd name="T3" fmla="*/ 17 h 18"/>
                  <a:gd name="T4" fmla="*/ 32 w 33"/>
                  <a:gd name="T5" fmla="*/ 17 h 18"/>
                  <a:gd name="T6" fmla="*/ 16 w 33"/>
                  <a:gd name="T7" fmla="*/ 9 h 18"/>
                  <a:gd name="T8" fmla="*/ 0 w 33"/>
                  <a:gd name="T9" fmla="*/ 0 h 18"/>
                </a:gdLst>
                <a:ahLst/>
                <a:cxnLst>
                  <a:cxn ang="0">
                    <a:pos x="T0" y="T1"/>
                  </a:cxn>
                  <a:cxn ang="0">
                    <a:pos x="T2" y="T3"/>
                  </a:cxn>
                  <a:cxn ang="0">
                    <a:pos x="T4" y="T5"/>
                  </a:cxn>
                  <a:cxn ang="0">
                    <a:pos x="T6" y="T7"/>
                  </a:cxn>
                  <a:cxn ang="0">
                    <a:pos x="T8" y="T9"/>
                  </a:cxn>
                </a:cxnLst>
                <a:rect l="0" t="0" r="r" b="b"/>
                <a:pathLst>
                  <a:path w="33" h="18">
                    <a:moveTo>
                      <a:pt x="0" y="0"/>
                    </a:moveTo>
                    <a:lnTo>
                      <a:pt x="16" y="17"/>
                    </a:lnTo>
                    <a:lnTo>
                      <a:pt x="32" y="17"/>
                    </a:lnTo>
                    <a:lnTo>
                      <a:pt x="16" y="9"/>
                    </a:lnTo>
                    <a:lnTo>
                      <a:pt x="0" y="0"/>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679" name="Freeform 69"/>
              <p:cNvSpPr>
                <a:spLocks/>
              </p:cNvSpPr>
              <p:nvPr/>
            </p:nvSpPr>
            <p:spPr bwMode="gray">
              <a:xfrm>
                <a:off x="4829829" y="3622056"/>
                <a:ext cx="45930" cy="36769"/>
              </a:xfrm>
              <a:custGeom>
                <a:avLst/>
                <a:gdLst>
                  <a:gd name="T0" fmla="*/ 0 w 33"/>
                  <a:gd name="T1" fmla="*/ 8 h 25"/>
                  <a:gd name="T2" fmla="*/ 24 w 33"/>
                  <a:gd name="T3" fmla="*/ 24 h 25"/>
                  <a:gd name="T4" fmla="*/ 24 w 33"/>
                  <a:gd name="T5" fmla="*/ 15 h 25"/>
                  <a:gd name="T6" fmla="*/ 32 w 33"/>
                  <a:gd name="T7" fmla="*/ 8 h 25"/>
                  <a:gd name="T8" fmla="*/ 16 w 33"/>
                  <a:gd name="T9" fmla="*/ 8 h 25"/>
                  <a:gd name="T10" fmla="*/ 7 w 33"/>
                  <a:gd name="T11" fmla="*/ 0 h 25"/>
                  <a:gd name="T12" fmla="*/ 0 w 33"/>
                  <a:gd name="T13" fmla="*/ 8 h 25"/>
                </a:gdLst>
                <a:ahLst/>
                <a:cxnLst>
                  <a:cxn ang="0">
                    <a:pos x="T0" y="T1"/>
                  </a:cxn>
                  <a:cxn ang="0">
                    <a:pos x="T2" y="T3"/>
                  </a:cxn>
                  <a:cxn ang="0">
                    <a:pos x="T4" y="T5"/>
                  </a:cxn>
                  <a:cxn ang="0">
                    <a:pos x="T6" y="T7"/>
                  </a:cxn>
                  <a:cxn ang="0">
                    <a:pos x="T8" y="T9"/>
                  </a:cxn>
                  <a:cxn ang="0">
                    <a:pos x="T10" y="T11"/>
                  </a:cxn>
                  <a:cxn ang="0">
                    <a:pos x="T12" y="T13"/>
                  </a:cxn>
                </a:cxnLst>
                <a:rect l="0" t="0" r="r" b="b"/>
                <a:pathLst>
                  <a:path w="33" h="25">
                    <a:moveTo>
                      <a:pt x="0" y="8"/>
                    </a:moveTo>
                    <a:lnTo>
                      <a:pt x="24" y="24"/>
                    </a:lnTo>
                    <a:lnTo>
                      <a:pt x="24" y="15"/>
                    </a:lnTo>
                    <a:lnTo>
                      <a:pt x="32" y="8"/>
                    </a:lnTo>
                    <a:lnTo>
                      <a:pt x="16" y="8"/>
                    </a:lnTo>
                    <a:lnTo>
                      <a:pt x="7" y="0"/>
                    </a:lnTo>
                    <a:lnTo>
                      <a:pt x="0" y="8"/>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680" name="Freeform 70"/>
              <p:cNvSpPr>
                <a:spLocks/>
              </p:cNvSpPr>
              <p:nvPr/>
            </p:nvSpPr>
            <p:spPr bwMode="gray">
              <a:xfrm>
                <a:off x="4829829" y="3622056"/>
                <a:ext cx="45930" cy="36769"/>
              </a:xfrm>
              <a:custGeom>
                <a:avLst/>
                <a:gdLst>
                  <a:gd name="T0" fmla="*/ 0 w 33"/>
                  <a:gd name="T1" fmla="*/ 8 h 25"/>
                  <a:gd name="T2" fmla="*/ 24 w 33"/>
                  <a:gd name="T3" fmla="*/ 24 h 25"/>
                  <a:gd name="T4" fmla="*/ 24 w 33"/>
                  <a:gd name="T5" fmla="*/ 15 h 25"/>
                  <a:gd name="T6" fmla="*/ 32 w 33"/>
                  <a:gd name="T7" fmla="*/ 8 h 25"/>
                  <a:gd name="T8" fmla="*/ 16 w 33"/>
                  <a:gd name="T9" fmla="*/ 8 h 25"/>
                  <a:gd name="T10" fmla="*/ 7 w 33"/>
                  <a:gd name="T11" fmla="*/ 0 h 25"/>
                  <a:gd name="T12" fmla="*/ 0 w 33"/>
                  <a:gd name="T13" fmla="*/ 8 h 25"/>
                </a:gdLst>
                <a:ahLst/>
                <a:cxnLst>
                  <a:cxn ang="0">
                    <a:pos x="T0" y="T1"/>
                  </a:cxn>
                  <a:cxn ang="0">
                    <a:pos x="T2" y="T3"/>
                  </a:cxn>
                  <a:cxn ang="0">
                    <a:pos x="T4" y="T5"/>
                  </a:cxn>
                  <a:cxn ang="0">
                    <a:pos x="T6" y="T7"/>
                  </a:cxn>
                  <a:cxn ang="0">
                    <a:pos x="T8" y="T9"/>
                  </a:cxn>
                  <a:cxn ang="0">
                    <a:pos x="T10" y="T11"/>
                  </a:cxn>
                  <a:cxn ang="0">
                    <a:pos x="T12" y="T13"/>
                  </a:cxn>
                </a:cxnLst>
                <a:rect l="0" t="0" r="r" b="b"/>
                <a:pathLst>
                  <a:path w="33" h="25">
                    <a:moveTo>
                      <a:pt x="0" y="8"/>
                    </a:moveTo>
                    <a:lnTo>
                      <a:pt x="24" y="24"/>
                    </a:lnTo>
                    <a:lnTo>
                      <a:pt x="24" y="15"/>
                    </a:lnTo>
                    <a:lnTo>
                      <a:pt x="32" y="8"/>
                    </a:lnTo>
                    <a:lnTo>
                      <a:pt x="16" y="8"/>
                    </a:lnTo>
                    <a:lnTo>
                      <a:pt x="7" y="0"/>
                    </a:lnTo>
                    <a:lnTo>
                      <a:pt x="0" y="8"/>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681" name="Freeform 71"/>
              <p:cNvSpPr>
                <a:spLocks/>
              </p:cNvSpPr>
              <p:nvPr/>
            </p:nvSpPr>
            <p:spPr bwMode="gray">
              <a:xfrm>
                <a:off x="4919333" y="3493362"/>
                <a:ext cx="116590" cy="142177"/>
              </a:xfrm>
              <a:custGeom>
                <a:avLst/>
                <a:gdLst>
                  <a:gd name="T0" fmla="*/ 0 w 83"/>
                  <a:gd name="T1" fmla="*/ 72 h 97"/>
                  <a:gd name="T2" fmla="*/ 0 w 83"/>
                  <a:gd name="T3" fmla="*/ 80 h 97"/>
                  <a:gd name="T4" fmla="*/ 48 w 83"/>
                  <a:gd name="T5" fmla="*/ 80 h 97"/>
                  <a:gd name="T6" fmla="*/ 48 w 83"/>
                  <a:gd name="T7" fmla="*/ 88 h 97"/>
                  <a:gd name="T8" fmla="*/ 57 w 83"/>
                  <a:gd name="T9" fmla="*/ 80 h 97"/>
                  <a:gd name="T10" fmla="*/ 73 w 83"/>
                  <a:gd name="T11" fmla="*/ 88 h 97"/>
                  <a:gd name="T12" fmla="*/ 73 w 83"/>
                  <a:gd name="T13" fmla="*/ 96 h 97"/>
                  <a:gd name="T14" fmla="*/ 82 w 83"/>
                  <a:gd name="T15" fmla="*/ 96 h 97"/>
                  <a:gd name="T16" fmla="*/ 82 w 83"/>
                  <a:gd name="T17" fmla="*/ 80 h 97"/>
                  <a:gd name="T18" fmla="*/ 65 w 83"/>
                  <a:gd name="T19" fmla="*/ 72 h 97"/>
                  <a:gd name="T20" fmla="*/ 73 w 83"/>
                  <a:gd name="T21" fmla="*/ 63 h 97"/>
                  <a:gd name="T22" fmla="*/ 65 w 83"/>
                  <a:gd name="T23" fmla="*/ 56 h 97"/>
                  <a:gd name="T24" fmla="*/ 73 w 83"/>
                  <a:gd name="T25" fmla="*/ 48 h 97"/>
                  <a:gd name="T26" fmla="*/ 48 w 83"/>
                  <a:gd name="T27" fmla="*/ 48 h 97"/>
                  <a:gd name="T28" fmla="*/ 42 w 83"/>
                  <a:gd name="T29" fmla="*/ 40 h 97"/>
                  <a:gd name="T30" fmla="*/ 48 w 83"/>
                  <a:gd name="T31" fmla="*/ 31 h 97"/>
                  <a:gd name="T32" fmla="*/ 42 w 83"/>
                  <a:gd name="T33" fmla="*/ 31 h 97"/>
                  <a:gd name="T34" fmla="*/ 48 w 83"/>
                  <a:gd name="T35" fmla="*/ 0 h 97"/>
                  <a:gd name="T36" fmla="*/ 32 w 83"/>
                  <a:gd name="T37" fmla="*/ 6 h 97"/>
                  <a:gd name="T38" fmla="*/ 8 w 83"/>
                  <a:gd name="T39" fmla="*/ 56 h 97"/>
                  <a:gd name="T40" fmla="*/ 8 w 83"/>
                  <a:gd name="T41" fmla="*/ 63 h 97"/>
                  <a:gd name="T42" fmla="*/ 0 w 83"/>
                  <a:gd name="T43" fmla="*/ 7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97">
                    <a:moveTo>
                      <a:pt x="0" y="72"/>
                    </a:moveTo>
                    <a:lnTo>
                      <a:pt x="0" y="80"/>
                    </a:lnTo>
                    <a:lnTo>
                      <a:pt x="48" y="80"/>
                    </a:lnTo>
                    <a:lnTo>
                      <a:pt x="48" y="88"/>
                    </a:lnTo>
                    <a:lnTo>
                      <a:pt x="57" y="80"/>
                    </a:lnTo>
                    <a:lnTo>
                      <a:pt x="73" y="88"/>
                    </a:lnTo>
                    <a:lnTo>
                      <a:pt x="73" y="96"/>
                    </a:lnTo>
                    <a:lnTo>
                      <a:pt x="82" y="96"/>
                    </a:lnTo>
                    <a:lnTo>
                      <a:pt x="82" y="80"/>
                    </a:lnTo>
                    <a:lnTo>
                      <a:pt x="65" y="72"/>
                    </a:lnTo>
                    <a:lnTo>
                      <a:pt x="73" y="63"/>
                    </a:lnTo>
                    <a:lnTo>
                      <a:pt x="65" y="56"/>
                    </a:lnTo>
                    <a:lnTo>
                      <a:pt x="73" y="48"/>
                    </a:lnTo>
                    <a:lnTo>
                      <a:pt x="48" y="48"/>
                    </a:lnTo>
                    <a:lnTo>
                      <a:pt x="42" y="40"/>
                    </a:lnTo>
                    <a:lnTo>
                      <a:pt x="48" y="31"/>
                    </a:lnTo>
                    <a:lnTo>
                      <a:pt x="42" y="31"/>
                    </a:lnTo>
                    <a:lnTo>
                      <a:pt x="48" y="0"/>
                    </a:lnTo>
                    <a:lnTo>
                      <a:pt x="32" y="6"/>
                    </a:lnTo>
                    <a:lnTo>
                      <a:pt x="8" y="56"/>
                    </a:lnTo>
                    <a:lnTo>
                      <a:pt x="8" y="63"/>
                    </a:lnTo>
                    <a:lnTo>
                      <a:pt x="0" y="72"/>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682" name="Freeform 77"/>
              <p:cNvSpPr>
                <a:spLocks/>
              </p:cNvSpPr>
              <p:nvPr/>
            </p:nvSpPr>
            <p:spPr bwMode="gray">
              <a:xfrm>
                <a:off x="3880624" y="3977498"/>
                <a:ext cx="539375" cy="368925"/>
              </a:xfrm>
              <a:custGeom>
                <a:avLst/>
                <a:gdLst>
                  <a:gd name="T0" fmla="*/ 243 w 383"/>
                  <a:gd name="T1" fmla="*/ 114 h 252"/>
                  <a:gd name="T2" fmla="*/ 251 w 383"/>
                  <a:gd name="T3" fmla="*/ 155 h 252"/>
                  <a:gd name="T4" fmla="*/ 268 w 383"/>
                  <a:gd name="T5" fmla="*/ 196 h 252"/>
                  <a:gd name="T6" fmla="*/ 317 w 383"/>
                  <a:gd name="T7" fmla="*/ 196 h 252"/>
                  <a:gd name="T8" fmla="*/ 323 w 383"/>
                  <a:gd name="T9" fmla="*/ 196 h 252"/>
                  <a:gd name="T10" fmla="*/ 341 w 383"/>
                  <a:gd name="T11" fmla="*/ 162 h 252"/>
                  <a:gd name="T12" fmla="*/ 373 w 383"/>
                  <a:gd name="T13" fmla="*/ 155 h 252"/>
                  <a:gd name="T14" fmla="*/ 373 w 383"/>
                  <a:gd name="T15" fmla="*/ 196 h 252"/>
                  <a:gd name="T16" fmla="*/ 364 w 383"/>
                  <a:gd name="T17" fmla="*/ 196 h 252"/>
                  <a:gd name="T18" fmla="*/ 332 w 383"/>
                  <a:gd name="T19" fmla="*/ 203 h 252"/>
                  <a:gd name="T20" fmla="*/ 341 w 383"/>
                  <a:gd name="T21" fmla="*/ 227 h 252"/>
                  <a:gd name="T22" fmla="*/ 317 w 383"/>
                  <a:gd name="T23" fmla="*/ 251 h 252"/>
                  <a:gd name="T24" fmla="*/ 276 w 383"/>
                  <a:gd name="T25" fmla="*/ 227 h 252"/>
                  <a:gd name="T26" fmla="*/ 243 w 383"/>
                  <a:gd name="T27" fmla="*/ 227 h 252"/>
                  <a:gd name="T28" fmla="*/ 195 w 383"/>
                  <a:gd name="T29" fmla="*/ 203 h 252"/>
                  <a:gd name="T30" fmla="*/ 155 w 383"/>
                  <a:gd name="T31" fmla="*/ 186 h 252"/>
                  <a:gd name="T32" fmla="*/ 155 w 383"/>
                  <a:gd name="T33" fmla="*/ 162 h 252"/>
                  <a:gd name="T34" fmla="*/ 114 w 383"/>
                  <a:gd name="T35" fmla="*/ 106 h 252"/>
                  <a:gd name="T36" fmla="*/ 96 w 383"/>
                  <a:gd name="T37" fmla="*/ 90 h 252"/>
                  <a:gd name="T38" fmla="*/ 81 w 383"/>
                  <a:gd name="T39" fmla="*/ 65 h 252"/>
                  <a:gd name="T40" fmla="*/ 64 w 383"/>
                  <a:gd name="T41" fmla="*/ 49 h 252"/>
                  <a:gd name="T42" fmla="*/ 40 w 383"/>
                  <a:gd name="T43" fmla="*/ 18 h 252"/>
                  <a:gd name="T44" fmla="*/ 32 w 383"/>
                  <a:gd name="T45" fmla="*/ 34 h 252"/>
                  <a:gd name="T46" fmla="*/ 81 w 383"/>
                  <a:gd name="T47" fmla="*/ 122 h 252"/>
                  <a:gd name="T48" fmla="*/ 96 w 383"/>
                  <a:gd name="T49" fmla="*/ 131 h 252"/>
                  <a:gd name="T50" fmla="*/ 81 w 383"/>
                  <a:gd name="T51" fmla="*/ 131 h 252"/>
                  <a:gd name="T52" fmla="*/ 64 w 383"/>
                  <a:gd name="T53" fmla="*/ 106 h 252"/>
                  <a:gd name="T54" fmla="*/ 32 w 383"/>
                  <a:gd name="T55" fmla="*/ 81 h 252"/>
                  <a:gd name="T56" fmla="*/ 32 w 383"/>
                  <a:gd name="T57" fmla="*/ 74 h 252"/>
                  <a:gd name="T58" fmla="*/ 16 w 383"/>
                  <a:gd name="T59" fmla="*/ 41 h 252"/>
                  <a:gd name="T60" fmla="*/ 24 w 383"/>
                  <a:gd name="T61" fmla="*/ 0 h 252"/>
                  <a:gd name="T62" fmla="*/ 137 w 383"/>
                  <a:gd name="T63" fmla="*/ 9 h 252"/>
                  <a:gd name="T64" fmla="*/ 155 w 383"/>
                  <a:gd name="T65" fmla="*/ 41 h 252"/>
                  <a:gd name="T66" fmla="*/ 179 w 383"/>
                  <a:gd name="T67" fmla="*/ 49 h 252"/>
                  <a:gd name="T68" fmla="*/ 195 w 383"/>
                  <a:gd name="T69" fmla="*/ 41 h 252"/>
                  <a:gd name="T70" fmla="*/ 251 w 383"/>
                  <a:gd name="T71" fmla="*/ 97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3" h="252">
                    <a:moveTo>
                      <a:pt x="251" y="97"/>
                    </a:moveTo>
                    <a:lnTo>
                      <a:pt x="243" y="114"/>
                    </a:lnTo>
                    <a:lnTo>
                      <a:pt x="243" y="146"/>
                    </a:lnTo>
                    <a:lnTo>
                      <a:pt x="251" y="155"/>
                    </a:lnTo>
                    <a:lnTo>
                      <a:pt x="251" y="162"/>
                    </a:lnTo>
                    <a:lnTo>
                      <a:pt x="268" y="196"/>
                    </a:lnTo>
                    <a:lnTo>
                      <a:pt x="292" y="203"/>
                    </a:lnTo>
                    <a:lnTo>
                      <a:pt x="317" y="196"/>
                    </a:lnTo>
                    <a:lnTo>
                      <a:pt x="332" y="196"/>
                    </a:lnTo>
                    <a:lnTo>
                      <a:pt x="323" y="196"/>
                    </a:lnTo>
                    <a:lnTo>
                      <a:pt x="332" y="186"/>
                    </a:lnTo>
                    <a:lnTo>
                      <a:pt x="341" y="162"/>
                    </a:lnTo>
                    <a:lnTo>
                      <a:pt x="348" y="162"/>
                    </a:lnTo>
                    <a:lnTo>
                      <a:pt x="373" y="155"/>
                    </a:lnTo>
                    <a:lnTo>
                      <a:pt x="382" y="162"/>
                    </a:lnTo>
                    <a:lnTo>
                      <a:pt x="373" y="196"/>
                    </a:lnTo>
                    <a:lnTo>
                      <a:pt x="373" y="203"/>
                    </a:lnTo>
                    <a:lnTo>
                      <a:pt x="364" y="196"/>
                    </a:lnTo>
                    <a:lnTo>
                      <a:pt x="357" y="203"/>
                    </a:lnTo>
                    <a:lnTo>
                      <a:pt x="332" y="203"/>
                    </a:lnTo>
                    <a:lnTo>
                      <a:pt x="323" y="211"/>
                    </a:lnTo>
                    <a:lnTo>
                      <a:pt x="341" y="227"/>
                    </a:lnTo>
                    <a:lnTo>
                      <a:pt x="323" y="227"/>
                    </a:lnTo>
                    <a:lnTo>
                      <a:pt x="317" y="251"/>
                    </a:lnTo>
                    <a:lnTo>
                      <a:pt x="292" y="227"/>
                    </a:lnTo>
                    <a:lnTo>
                      <a:pt x="276" y="227"/>
                    </a:lnTo>
                    <a:lnTo>
                      <a:pt x="268" y="236"/>
                    </a:lnTo>
                    <a:lnTo>
                      <a:pt x="243" y="227"/>
                    </a:lnTo>
                    <a:lnTo>
                      <a:pt x="202" y="211"/>
                    </a:lnTo>
                    <a:lnTo>
                      <a:pt x="195" y="203"/>
                    </a:lnTo>
                    <a:lnTo>
                      <a:pt x="171" y="203"/>
                    </a:lnTo>
                    <a:lnTo>
                      <a:pt x="155" y="186"/>
                    </a:lnTo>
                    <a:lnTo>
                      <a:pt x="146" y="171"/>
                    </a:lnTo>
                    <a:lnTo>
                      <a:pt x="155" y="162"/>
                    </a:lnTo>
                    <a:lnTo>
                      <a:pt x="146" y="146"/>
                    </a:lnTo>
                    <a:lnTo>
                      <a:pt x="114" y="106"/>
                    </a:lnTo>
                    <a:lnTo>
                      <a:pt x="96" y="97"/>
                    </a:lnTo>
                    <a:lnTo>
                      <a:pt x="96" y="90"/>
                    </a:lnTo>
                    <a:lnTo>
                      <a:pt x="81" y="74"/>
                    </a:lnTo>
                    <a:lnTo>
                      <a:pt x="81" y="65"/>
                    </a:lnTo>
                    <a:lnTo>
                      <a:pt x="72" y="65"/>
                    </a:lnTo>
                    <a:lnTo>
                      <a:pt x="64" y="49"/>
                    </a:lnTo>
                    <a:lnTo>
                      <a:pt x="49" y="18"/>
                    </a:lnTo>
                    <a:lnTo>
                      <a:pt x="40" y="18"/>
                    </a:lnTo>
                    <a:lnTo>
                      <a:pt x="24" y="9"/>
                    </a:lnTo>
                    <a:lnTo>
                      <a:pt x="32" y="34"/>
                    </a:lnTo>
                    <a:lnTo>
                      <a:pt x="72" y="90"/>
                    </a:lnTo>
                    <a:lnTo>
                      <a:pt x="81" y="122"/>
                    </a:lnTo>
                    <a:lnTo>
                      <a:pt x="89" y="122"/>
                    </a:lnTo>
                    <a:lnTo>
                      <a:pt x="96" y="131"/>
                    </a:lnTo>
                    <a:lnTo>
                      <a:pt x="89" y="139"/>
                    </a:lnTo>
                    <a:lnTo>
                      <a:pt x="81" y="131"/>
                    </a:lnTo>
                    <a:lnTo>
                      <a:pt x="56" y="114"/>
                    </a:lnTo>
                    <a:lnTo>
                      <a:pt x="64" y="106"/>
                    </a:lnTo>
                    <a:lnTo>
                      <a:pt x="56" y="90"/>
                    </a:lnTo>
                    <a:lnTo>
                      <a:pt x="32" y="81"/>
                    </a:lnTo>
                    <a:lnTo>
                      <a:pt x="24" y="65"/>
                    </a:lnTo>
                    <a:lnTo>
                      <a:pt x="32" y="74"/>
                    </a:lnTo>
                    <a:lnTo>
                      <a:pt x="40" y="57"/>
                    </a:lnTo>
                    <a:lnTo>
                      <a:pt x="16" y="41"/>
                    </a:lnTo>
                    <a:lnTo>
                      <a:pt x="0" y="0"/>
                    </a:lnTo>
                    <a:lnTo>
                      <a:pt x="24" y="0"/>
                    </a:lnTo>
                    <a:lnTo>
                      <a:pt x="72" y="18"/>
                    </a:lnTo>
                    <a:lnTo>
                      <a:pt x="137" y="9"/>
                    </a:lnTo>
                    <a:lnTo>
                      <a:pt x="155" y="25"/>
                    </a:lnTo>
                    <a:lnTo>
                      <a:pt x="155" y="41"/>
                    </a:lnTo>
                    <a:lnTo>
                      <a:pt x="171" y="49"/>
                    </a:lnTo>
                    <a:lnTo>
                      <a:pt x="179" y="49"/>
                    </a:lnTo>
                    <a:lnTo>
                      <a:pt x="186" y="41"/>
                    </a:lnTo>
                    <a:lnTo>
                      <a:pt x="195" y="41"/>
                    </a:lnTo>
                    <a:lnTo>
                      <a:pt x="226" y="90"/>
                    </a:lnTo>
                    <a:lnTo>
                      <a:pt x="251" y="97"/>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683" name="Freeform 78"/>
              <p:cNvSpPr>
                <a:spLocks/>
              </p:cNvSpPr>
              <p:nvPr/>
            </p:nvSpPr>
            <p:spPr bwMode="gray">
              <a:xfrm>
                <a:off x="4383492" y="4264302"/>
                <a:ext cx="23553" cy="46574"/>
              </a:xfrm>
              <a:custGeom>
                <a:avLst/>
                <a:gdLst>
                  <a:gd name="T0" fmla="*/ 0 w 17"/>
                  <a:gd name="T1" fmla="*/ 31 h 32"/>
                  <a:gd name="T2" fmla="*/ 16 w 17"/>
                  <a:gd name="T3" fmla="*/ 31 h 32"/>
                  <a:gd name="T4" fmla="*/ 16 w 17"/>
                  <a:gd name="T5" fmla="*/ 0 h 32"/>
                  <a:gd name="T6" fmla="*/ 0 w 17"/>
                  <a:gd name="T7" fmla="*/ 7 h 32"/>
                  <a:gd name="T8" fmla="*/ 0 w 17"/>
                  <a:gd name="T9" fmla="*/ 31 h 32"/>
                </a:gdLst>
                <a:ahLst/>
                <a:cxnLst>
                  <a:cxn ang="0">
                    <a:pos x="T0" y="T1"/>
                  </a:cxn>
                  <a:cxn ang="0">
                    <a:pos x="T2" y="T3"/>
                  </a:cxn>
                  <a:cxn ang="0">
                    <a:pos x="T4" y="T5"/>
                  </a:cxn>
                  <a:cxn ang="0">
                    <a:pos x="T6" y="T7"/>
                  </a:cxn>
                  <a:cxn ang="0">
                    <a:pos x="T8" y="T9"/>
                  </a:cxn>
                </a:cxnLst>
                <a:rect l="0" t="0" r="r" b="b"/>
                <a:pathLst>
                  <a:path w="17" h="32">
                    <a:moveTo>
                      <a:pt x="0" y="31"/>
                    </a:moveTo>
                    <a:lnTo>
                      <a:pt x="16" y="31"/>
                    </a:lnTo>
                    <a:lnTo>
                      <a:pt x="16" y="0"/>
                    </a:lnTo>
                    <a:lnTo>
                      <a:pt x="0" y="7"/>
                    </a:lnTo>
                    <a:lnTo>
                      <a:pt x="0" y="31"/>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684" name="Freeform 79"/>
              <p:cNvSpPr>
                <a:spLocks/>
              </p:cNvSpPr>
              <p:nvPr/>
            </p:nvSpPr>
            <p:spPr bwMode="gray">
              <a:xfrm>
                <a:off x="4326961" y="4274107"/>
                <a:ext cx="67128" cy="87022"/>
              </a:xfrm>
              <a:custGeom>
                <a:avLst/>
                <a:gdLst>
                  <a:gd name="T0" fmla="*/ 40 w 48"/>
                  <a:gd name="T1" fmla="*/ 24 h 59"/>
                  <a:gd name="T2" fmla="*/ 47 w 48"/>
                  <a:gd name="T3" fmla="*/ 33 h 59"/>
                  <a:gd name="T4" fmla="*/ 31 w 48"/>
                  <a:gd name="T5" fmla="*/ 48 h 59"/>
                  <a:gd name="T6" fmla="*/ 24 w 48"/>
                  <a:gd name="T7" fmla="*/ 58 h 59"/>
                  <a:gd name="T8" fmla="*/ 0 w 48"/>
                  <a:gd name="T9" fmla="*/ 48 h 59"/>
                  <a:gd name="T10" fmla="*/ 6 w 48"/>
                  <a:gd name="T11" fmla="*/ 24 h 59"/>
                  <a:gd name="T12" fmla="*/ 24 w 48"/>
                  <a:gd name="T13" fmla="*/ 24 h 59"/>
                  <a:gd name="T14" fmla="*/ 6 w 48"/>
                  <a:gd name="T15" fmla="*/ 8 h 59"/>
                  <a:gd name="T16" fmla="*/ 15 w 48"/>
                  <a:gd name="T17" fmla="*/ 0 h 59"/>
                  <a:gd name="T18" fmla="*/ 40 w 48"/>
                  <a:gd name="T19" fmla="*/ 0 h 59"/>
                  <a:gd name="T20" fmla="*/ 40 w 48"/>
                  <a:gd name="T21" fmla="*/ 2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59">
                    <a:moveTo>
                      <a:pt x="40" y="24"/>
                    </a:moveTo>
                    <a:lnTo>
                      <a:pt x="47" y="33"/>
                    </a:lnTo>
                    <a:lnTo>
                      <a:pt x="31" y="48"/>
                    </a:lnTo>
                    <a:lnTo>
                      <a:pt x="24" y="58"/>
                    </a:lnTo>
                    <a:lnTo>
                      <a:pt x="0" y="48"/>
                    </a:lnTo>
                    <a:lnTo>
                      <a:pt x="6" y="24"/>
                    </a:lnTo>
                    <a:lnTo>
                      <a:pt x="24" y="24"/>
                    </a:lnTo>
                    <a:lnTo>
                      <a:pt x="6" y="8"/>
                    </a:lnTo>
                    <a:lnTo>
                      <a:pt x="15" y="0"/>
                    </a:lnTo>
                    <a:lnTo>
                      <a:pt x="40" y="0"/>
                    </a:lnTo>
                    <a:lnTo>
                      <a:pt x="40" y="24"/>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685" name="Freeform 80"/>
              <p:cNvSpPr>
                <a:spLocks/>
              </p:cNvSpPr>
              <p:nvPr/>
            </p:nvSpPr>
            <p:spPr bwMode="gray">
              <a:xfrm>
                <a:off x="4370536" y="4323134"/>
                <a:ext cx="115412" cy="47801"/>
              </a:xfrm>
              <a:custGeom>
                <a:avLst/>
                <a:gdLst>
                  <a:gd name="T0" fmla="*/ 16 w 82"/>
                  <a:gd name="T1" fmla="*/ 0 h 33"/>
                  <a:gd name="T2" fmla="*/ 59 w 82"/>
                  <a:gd name="T3" fmla="*/ 0 h 33"/>
                  <a:gd name="T4" fmla="*/ 81 w 82"/>
                  <a:gd name="T5" fmla="*/ 7 h 33"/>
                  <a:gd name="T6" fmla="*/ 65 w 82"/>
                  <a:gd name="T7" fmla="*/ 15 h 33"/>
                  <a:gd name="T8" fmla="*/ 34 w 82"/>
                  <a:gd name="T9" fmla="*/ 32 h 33"/>
                  <a:gd name="T10" fmla="*/ 25 w 82"/>
                  <a:gd name="T11" fmla="*/ 32 h 33"/>
                  <a:gd name="T12" fmla="*/ 25 w 82"/>
                  <a:gd name="T13" fmla="*/ 25 h 33"/>
                  <a:gd name="T14" fmla="*/ 0 w 82"/>
                  <a:gd name="T15" fmla="*/ 15 h 33"/>
                  <a:gd name="T16" fmla="*/ 16 w 82"/>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33">
                    <a:moveTo>
                      <a:pt x="16" y="0"/>
                    </a:moveTo>
                    <a:lnTo>
                      <a:pt x="59" y="0"/>
                    </a:lnTo>
                    <a:lnTo>
                      <a:pt x="81" y="7"/>
                    </a:lnTo>
                    <a:lnTo>
                      <a:pt x="65" y="15"/>
                    </a:lnTo>
                    <a:lnTo>
                      <a:pt x="34" y="32"/>
                    </a:lnTo>
                    <a:lnTo>
                      <a:pt x="25" y="32"/>
                    </a:lnTo>
                    <a:lnTo>
                      <a:pt x="25" y="25"/>
                    </a:lnTo>
                    <a:lnTo>
                      <a:pt x="0" y="15"/>
                    </a:lnTo>
                    <a:lnTo>
                      <a:pt x="16" y="0"/>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686" name="Freeform 81"/>
              <p:cNvSpPr>
                <a:spLocks/>
              </p:cNvSpPr>
              <p:nvPr/>
            </p:nvSpPr>
            <p:spPr bwMode="gray">
              <a:xfrm>
                <a:off x="4361114" y="4345196"/>
                <a:ext cx="45930" cy="25739"/>
              </a:xfrm>
              <a:custGeom>
                <a:avLst/>
                <a:gdLst>
                  <a:gd name="T0" fmla="*/ 7 w 33"/>
                  <a:gd name="T1" fmla="*/ 0 h 18"/>
                  <a:gd name="T2" fmla="*/ 0 w 33"/>
                  <a:gd name="T3" fmla="*/ 10 h 18"/>
                  <a:gd name="T4" fmla="*/ 7 w 33"/>
                  <a:gd name="T5" fmla="*/ 17 h 18"/>
                  <a:gd name="T6" fmla="*/ 32 w 33"/>
                  <a:gd name="T7" fmla="*/ 17 h 18"/>
                  <a:gd name="T8" fmla="*/ 32 w 33"/>
                  <a:gd name="T9" fmla="*/ 10 h 18"/>
                  <a:gd name="T10" fmla="*/ 7 w 33"/>
                  <a:gd name="T11" fmla="*/ 0 h 18"/>
                </a:gdLst>
                <a:ahLst/>
                <a:cxnLst>
                  <a:cxn ang="0">
                    <a:pos x="T0" y="T1"/>
                  </a:cxn>
                  <a:cxn ang="0">
                    <a:pos x="T2" y="T3"/>
                  </a:cxn>
                  <a:cxn ang="0">
                    <a:pos x="T4" y="T5"/>
                  </a:cxn>
                  <a:cxn ang="0">
                    <a:pos x="T6" y="T7"/>
                  </a:cxn>
                  <a:cxn ang="0">
                    <a:pos x="T8" y="T9"/>
                  </a:cxn>
                  <a:cxn ang="0">
                    <a:pos x="T10" y="T11"/>
                  </a:cxn>
                </a:cxnLst>
                <a:rect l="0" t="0" r="r" b="b"/>
                <a:pathLst>
                  <a:path w="33" h="18">
                    <a:moveTo>
                      <a:pt x="7" y="0"/>
                    </a:moveTo>
                    <a:lnTo>
                      <a:pt x="0" y="10"/>
                    </a:lnTo>
                    <a:lnTo>
                      <a:pt x="7" y="17"/>
                    </a:lnTo>
                    <a:lnTo>
                      <a:pt x="32" y="17"/>
                    </a:lnTo>
                    <a:lnTo>
                      <a:pt x="32" y="10"/>
                    </a:lnTo>
                    <a:lnTo>
                      <a:pt x="7" y="0"/>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687" name="Freeform 82"/>
              <p:cNvSpPr>
                <a:spLocks/>
              </p:cNvSpPr>
              <p:nvPr/>
            </p:nvSpPr>
            <p:spPr bwMode="gray">
              <a:xfrm>
                <a:off x="4418821" y="4332939"/>
                <a:ext cx="67128" cy="87022"/>
              </a:xfrm>
              <a:custGeom>
                <a:avLst/>
                <a:gdLst>
                  <a:gd name="T0" fmla="*/ 47 w 48"/>
                  <a:gd name="T1" fmla="*/ 0 h 59"/>
                  <a:gd name="T2" fmla="*/ 47 w 48"/>
                  <a:gd name="T3" fmla="*/ 8 h 59"/>
                  <a:gd name="T4" fmla="*/ 40 w 48"/>
                  <a:gd name="T5" fmla="*/ 50 h 59"/>
                  <a:gd name="T6" fmla="*/ 47 w 48"/>
                  <a:gd name="T7" fmla="*/ 58 h 59"/>
                  <a:gd name="T8" fmla="*/ 40 w 48"/>
                  <a:gd name="T9" fmla="*/ 58 h 59"/>
                  <a:gd name="T10" fmla="*/ 15 w 48"/>
                  <a:gd name="T11" fmla="*/ 50 h 59"/>
                  <a:gd name="T12" fmla="*/ 0 w 48"/>
                  <a:gd name="T13" fmla="*/ 33 h 59"/>
                  <a:gd name="T14" fmla="*/ 0 w 48"/>
                  <a:gd name="T15" fmla="*/ 25 h 59"/>
                  <a:gd name="T16" fmla="*/ 31 w 48"/>
                  <a:gd name="T17" fmla="*/ 8 h 59"/>
                  <a:gd name="T18" fmla="*/ 47 w 48"/>
                  <a:gd name="T1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9">
                    <a:moveTo>
                      <a:pt x="47" y="0"/>
                    </a:moveTo>
                    <a:lnTo>
                      <a:pt x="47" y="8"/>
                    </a:lnTo>
                    <a:lnTo>
                      <a:pt x="40" y="50"/>
                    </a:lnTo>
                    <a:lnTo>
                      <a:pt x="47" y="58"/>
                    </a:lnTo>
                    <a:lnTo>
                      <a:pt x="40" y="58"/>
                    </a:lnTo>
                    <a:lnTo>
                      <a:pt x="15" y="50"/>
                    </a:lnTo>
                    <a:lnTo>
                      <a:pt x="0" y="33"/>
                    </a:lnTo>
                    <a:lnTo>
                      <a:pt x="0" y="25"/>
                    </a:lnTo>
                    <a:lnTo>
                      <a:pt x="31" y="8"/>
                    </a:lnTo>
                    <a:lnTo>
                      <a:pt x="47" y="0"/>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688" name="Freeform 83"/>
              <p:cNvSpPr>
                <a:spLocks/>
              </p:cNvSpPr>
              <p:nvPr/>
            </p:nvSpPr>
            <p:spPr bwMode="gray">
              <a:xfrm>
                <a:off x="4440019" y="4406480"/>
                <a:ext cx="58884" cy="60057"/>
              </a:xfrm>
              <a:custGeom>
                <a:avLst/>
                <a:gdLst>
                  <a:gd name="T0" fmla="*/ 41 w 42"/>
                  <a:gd name="T1" fmla="*/ 40 h 41"/>
                  <a:gd name="T2" fmla="*/ 41 w 42"/>
                  <a:gd name="T3" fmla="*/ 24 h 41"/>
                  <a:gd name="T4" fmla="*/ 32 w 42"/>
                  <a:gd name="T5" fmla="*/ 15 h 41"/>
                  <a:gd name="T6" fmla="*/ 32 w 42"/>
                  <a:gd name="T7" fmla="*/ 8 h 41"/>
                  <a:gd name="T8" fmla="*/ 25 w 42"/>
                  <a:gd name="T9" fmla="*/ 8 h 41"/>
                  <a:gd name="T10" fmla="*/ 0 w 42"/>
                  <a:gd name="T11" fmla="*/ 0 h 41"/>
                  <a:gd name="T12" fmla="*/ 0 w 42"/>
                  <a:gd name="T13" fmla="*/ 15 h 41"/>
                  <a:gd name="T14" fmla="*/ 10 w 42"/>
                  <a:gd name="T15" fmla="*/ 24 h 41"/>
                  <a:gd name="T16" fmla="*/ 16 w 42"/>
                  <a:gd name="T17" fmla="*/ 15 h 41"/>
                  <a:gd name="T18" fmla="*/ 25 w 42"/>
                  <a:gd name="T19" fmla="*/ 31 h 41"/>
                  <a:gd name="T20" fmla="*/ 41 w 42"/>
                  <a:gd name="T21"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41">
                    <a:moveTo>
                      <a:pt x="41" y="40"/>
                    </a:moveTo>
                    <a:lnTo>
                      <a:pt x="41" y="24"/>
                    </a:lnTo>
                    <a:lnTo>
                      <a:pt x="32" y="15"/>
                    </a:lnTo>
                    <a:lnTo>
                      <a:pt x="32" y="8"/>
                    </a:lnTo>
                    <a:lnTo>
                      <a:pt x="25" y="8"/>
                    </a:lnTo>
                    <a:lnTo>
                      <a:pt x="0" y="0"/>
                    </a:lnTo>
                    <a:lnTo>
                      <a:pt x="0" y="15"/>
                    </a:lnTo>
                    <a:lnTo>
                      <a:pt x="10" y="24"/>
                    </a:lnTo>
                    <a:lnTo>
                      <a:pt x="16" y="15"/>
                    </a:lnTo>
                    <a:lnTo>
                      <a:pt x="25" y="31"/>
                    </a:lnTo>
                    <a:lnTo>
                      <a:pt x="41" y="40"/>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689" name="Freeform 84"/>
              <p:cNvSpPr>
                <a:spLocks/>
              </p:cNvSpPr>
              <p:nvPr/>
            </p:nvSpPr>
            <p:spPr bwMode="gray">
              <a:xfrm>
                <a:off x="4497725" y="4440798"/>
                <a:ext cx="58884" cy="47801"/>
              </a:xfrm>
              <a:custGeom>
                <a:avLst/>
                <a:gdLst>
                  <a:gd name="T0" fmla="*/ 0 w 42"/>
                  <a:gd name="T1" fmla="*/ 16 h 32"/>
                  <a:gd name="T2" fmla="*/ 24 w 42"/>
                  <a:gd name="T3" fmla="*/ 25 h 32"/>
                  <a:gd name="T4" fmla="*/ 24 w 42"/>
                  <a:gd name="T5" fmla="*/ 31 h 32"/>
                  <a:gd name="T6" fmla="*/ 32 w 42"/>
                  <a:gd name="T7" fmla="*/ 25 h 32"/>
                  <a:gd name="T8" fmla="*/ 24 w 42"/>
                  <a:gd name="T9" fmla="*/ 16 h 32"/>
                  <a:gd name="T10" fmla="*/ 41 w 42"/>
                  <a:gd name="T11" fmla="*/ 7 h 32"/>
                  <a:gd name="T12" fmla="*/ 32 w 42"/>
                  <a:gd name="T13" fmla="*/ 0 h 32"/>
                  <a:gd name="T14" fmla="*/ 16 w 42"/>
                  <a:gd name="T15" fmla="*/ 7 h 32"/>
                  <a:gd name="T16" fmla="*/ 9 w 42"/>
                  <a:gd name="T17" fmla="*/ 7 h 32"/>
                  <a:gd name="T18" fmla="*/ 0 w 42"/>
                  <a:gd name="T19" fmla="*/ 0 h 32"/>
                  <a:gd name="T20" fmla="*/ 0 w 42"/>
                  <a:gd name="T2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32">
                    <a:moveTo>
                      <a:pt x="0" y="16"/>
                    </a:moveTo>
                    <a:lnTo>
                      <a:pt x="24" y="25"/>
                    </a:lnTo>
                    <a:lnTo>
                      <a:pt x="24" y="31"/>
                    </a:lnTo>
                    <a:lnTo>
                      <a:pt x="32" y="25"/>
                    </a:lnTo>
                    <a:lnTo>
                      <a:pt x="24" y="16"/>
                    </a:lnTo>
                    <a:lnTo>
                      <a:pt x="41" y="7"/>
                    </a:lnTo>
                    <a:lnTo>
                      <a:pt x="32" y="0"/>
                    </a:lnTo>
                    <a:lnTo>
                      <a:pt x="16" y="7"/>
                    </a:lnTo>
                    <a:lnTo>
                      <a:pt x="9" y="7"/>
                    </a:lnTo>
                    <a:lnTo>
                      <a:pt x="0" y="0"/>
                    </a:lnTo>
                    <a:lnTo>
                      <a:pt x="0" y="16"/>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690" name="Freeform 85"/>
              <p:cNvSpPr>
                <a:spLocks/>
              </p:cNvSpPr>
              <p:nvPr/>
            </p:nvSpPr>
            <p:spPr bwMode="gray">
              <a:xfrm>
                <a:off x="4555431" y="4440798"/>
                <a:ext cx="44752" cy="47801"/>
              </a:xfrm>
              <a:custGeom>
                <a:avLst/>
                <a:gdLst>
                  <a:gd name="T0" fmla="*/ 24 w 32"/>
                  <a:gd name="T1" fmla="*/ 7 h 32"/>
                  <a:gd name="T2" fmla="*/ 31 w 32"/>
                  <a:gd name="T3" fmla="*/ 16 h 32"/>
                  <a:gd name="T4" fmla="*/ 24 w 32"/>
                  <a:gd name="T5" fmla="*/ 25 h 32"/>
                  <a:gd name="T6" fmla="*/ 24 w 32"/>
                  <a:gd name="T7" fmla="*/ 31 h 32"/>
                  <a:gd name="T8" fmla="*/ 15 w 32"/>
                  <a:gd name="T9" fmla="*/ 16 h 32"/>
                  <a:gd name="T10" fmla="*/ 0 w 32"/>
                  <a:gd name="T11" fmla="*/ 7 h 32"/>
                  <a:gd name="T12" fmla="*/ 0 w 32"/>
                  <a:gd name="T13" fmla="*/ 0 h 32"/>
                  <a:gd name="T14" fmla="*/ 8 w 32"/>
                  <a:gd name="T15" fmla="*/ 0 h 32"/>
                  <a:gd name="T16" fmla="*/ 15 w 32"/>
                  <a:gd name="T17" fmla="*/ 0 h 32"/>
                  <a:gd name="T18" fmla="*/ 24 w 32"/>
                  <a:gd name="T19" fmla="*/ 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24" y="7"/>
                    </a:moveTo>
                    <a:lnTo>
                      <a:pt x="31" y="16"/>
                    </a:lnTo>
                    <a:lnTo>
                      <a:pt x="24" y="25"/>
                    </a:lnTo>
                    <a:lnTo>
                      <a:pt x="24" y="31"/>
                    </a:lnTo>
                    <a:lnTo>
                      <a:pt x="15" y="16"/>
                    </a:lnTo>
                    <a:lnTo>
                      <a:pt x="0" y="7"/>
                    </a:lnTo>
                    <a:lnTo>
                      <a:pt x="0" y="0"/>
                    </a:lnTo>
                    <a:lnTo>
                      <a:pt x="8" y="0"/>
                    </a:lnTo>
                    <a:lnTo>
                      <a:pt x="15" y="0"/>
                    </a:lnTo>
                    <a:lnTo>
                      <a:pt x="24" y="7"/>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691" name="Freeform 86"/>
              <p:cNvSpPr>
                <a:spLocks/>
              </p:cNvSpPr>
              <p:nvPr/>
            </p:nvSpPr>
            <p:spPr bwMode="gray">
              <a:xfrm>
                <a:off x="4555431" y="4440798"/>
                <a:ext cx="44752" cy="47801"/>
              </a:xfrm>
              <a:custGeom>
                <a:avLst/>
                <a:gdLst>
                  <a:gd name="T0" fmla="*/ 24 w 32"/>
                  <a:gd name="T1" fmla="*/ 7 h 32"/>
                  <a:gd name="T2" fmla="*/ 31 w 32"/>
                  <a:gd name="T3" fmla="*/ 16 h 32"/>
                  <a:gd name="T4" fmla="*/ 24 w 32"/>
                  <a:gd name="T5" fmla="*/ 25 h 32"/>
                  <a:gd name="T6" fmla="*/ 24 w 32"/>
                  <a:gd name="T7" fmla="*/ 31 h 32"/>
                  <a:gd name="T8" fmla="*/ 15 w 32"/>
                  <a:gd name="T9" fmla="*/ 16 h 32"/>
                  <a:gd name="T10" fmla="*/ 0 w 32"/>
                  <a:gd name="T11" fmla="*/ 7 h 32"/>
                  <a:gd name="T12" fmla="*/ 0 w 32"/>
                  <a:gd name="T13" fmla="*/ 0 h 32"/>
                  <a:gd name="T14" fmla="*/ 8 w 32"/>
                  <a:gd name="T15" fmla="*/ 0 h 32"/>
                  <a:gd name="T16" fmla="*/ 15 w 32"/>
                  <a:gd name="T17" fmla="*/ 0 h 32"/>
                  <a:gd name="T18" fmla="*/ 24 w 32"/>
                  <a:gd name="T19" fmla="*/ 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24" y="7"/>
                    </a:moveTo>
                    <a:lnTo>
                      <a:pt x="31" y="16"/>
                    </a:lnTo>
                    <a:lnTo>
                      <a:pt x="24" y="25"/>
                    </a:lnTo>
                    <a:lnTo>
                      <a:pt x="24" y="31"/>
                    </a:lnTo>
                    <a:lnTo>
                      <a:pt x="15" y="16"/>
                    </a:lnTo>
                    <a:lnTo>
                      <a:pt x="0" y="7"/>
                    </a:lnTo>
                    <a:lnTo>
                      <a:pt x="0" y="0"/>
                    </a:lnTo>
                    <a:lnTo>
                      <a:pt x="8" y="0"/>
                    </a:lnTo>
                    <a:lnTo>
                      <a:pt x="15" y="0"/>
                    </a:lnTo>
                    <a:lnTo>
                      <a:pt x="24" y="7"/>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692" name="Freeform 87"/>
              <p:cNvSpPr>
                <a:spLocks/>
              </p:cNvSpPr>
              <p:nvPr/>
            </p:nvSpPr>
            <p:spPr bwMode="gray">
              <a:xfrm>
                <a:off x="4542477" y="4440798"/>
                <a:ext cx="23553" cy="25739"/>
              </a:xfrm>
              <a:custGeom>
                <a:avLst/>
                <a:gdLst>
                  <a:gd name="T0" fmla="*/ 16 w 17"/>
                  <a:gd name="T1" fmla="*/ 16 h 17"/>
                  <a:gd name="T2" fmla="*/ 16 w 17"/>
                  <a:gd name="T3" fmla="*/ 0 h 17"/>
                  <a:gd name="T4" fmla="*/ 0 w 17"/>
                  <a:gd name="T5" fmla="*/ 0 h 17"/>
                  <a:gd name="T6" fmla="*/ 16 w 17"/>
                  <a:gd name="T7" fmla="*/ 16 h 17"/>
                </a:gdLst>
                <a:ahLst/>
                <a:cxnLst>
                  <a:cxn ang="0">
                    <a:pos x="T0" y="T1"/>
                  </a:cxn>
                  <a:cxn ang="0">
                    <a:pos x="T2" y="T3"/>
                  </a:cxn>
                  <a:cxn ang="0">
                    <a:pos x="T4" y="T5"/>
                  </a:cxn>
                  <a:cxn ang="0">
                    <a:pos x="T6" y="T7"/>
                  </a:cxn>
                </a:cxnLst>
                <a:rect l="0" t="0" r="r" b="b"/>
                <a:pathLst>
                  <a:path w="17" h="17">
                    <a:moveTo>
                      <a:pt x="16" y="16"/>
                    </a:moveTo>
                    <a:lnTo>
                      <a:pt x="16" y="0"/>
                    </a:lnTo>
                    <a:lnTo>
                      <a:pt x="0" y="0"/>
                    </a:lnTo>
                    <a:lnTo>
                      <a:pt x="16" y="16"/>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693" name="Freeform 88"/>
              <p:cNvSpPr>
                <a:spLocks/>
              </p:cNvSpPr>
              <p:nvPr/>
            </p:nvSpPr>
            <p:spPr bwMode="gray">
              <a:xfrm>
                <a:off x="4542477" y="4440798"/>
                <a:ext cx="23553" cy="25739"/>
              </a:xfrm>
              <a:custGeom>
                <a:avLst/>
                <a:gdLst>
                  <a:gd name="T0" fmla="*/ 16 w 17"/>
                  <a:gd name="T1" fmla="*/ 16 h 17"/>
                  <a:gd name="T2" fmla="*/ 16 w 17"/>
                  <a:gd name="T3" fmla="*/ 0 h 17"/>
                  <a:gd name="T4" fmla="*/ 0 w 17"/>
                  <a:gd name="T5" fmla="*/ 0 h 17"/>
                  <a:gd name="T6" fmla="*/ 16 w 17"/>
                  <a:gd name="T7" fmla="*/ 16 h 17"/>
                </a:gdLst>
                <a:ahLst/>
                <a:cxnLst>
                  <a:cxn ang="0">
                    <a:pos x="T0" y="T1"/>
                  </a:cxn>
                  <a:cxn ang="0">
                    <a:pos x="T2" y="T3"/>
                  </a:cxn>
                  <a:cxn ang="0">
                    <a:pos x="T4" y="T5"/>
                  </a:cxn>
                  <a:cxn ang="0">
                    <a:pos x="T6" y="T7"/>
                  </a:cxn>
                </a:cxnLst>
                <a:rect l="0" t="0" r="r" b="b"/>
                <a:pathLst>
                  <a:path w="17" h="17">
                    <a:moveTo>
                      <a:pt x="16" y="16"/>
                    </a:moveTo>
                    <a:lnTo>
                      <a:pt x="16" y="0"/>
                    </a:lnTo>
                    <a:lnTo>
                      <a:pt x="0" y="0"/>
                    </a:lnTo>
                    <a:lnTo>
                      <a:pt x="16" y="16"/>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694" name="Freeform 89"/>
              <p:cNvSpPr>
                <a:spLocks/>
              </p:cNvSpPr>
              <p:nvPr/>
            </p:nvSpPr>
            <p:spPr bwMode="gray">
              <a:xfrm>
                <a:off x="4542477" y="4440798"/>
                <a:ext cx="23553" cy="25739"/>
              </a:xfrm>
              <a:custGeom>
                <a:avLst/>
                <a:gdLst>
                  <a:gd name="T0" fmla="*/ 16 w 17"/>
                  <a:gd name="T1" fmla="*/ 16 h 17"/>
                  <a:gd name="T2" fmla="*/ 16 w 17"/>
                  <a:gd name="T3" fmla="*/ 0 h 17"/>
                  <a:gd name="T4" fmla="*/ 0 w 17"/>
                  <a:gd name="T5" fmla="*/ 0 h 17"/>
                  <a:gd name="T6" fmla="*/ 16 w 17"/>
                  <a:gd name="T7" fmla="*/ 16 h 17"/>
                </a:gdLst>
                <a:ahLst/>
                <a:cxnLst>
                  <a:cxn ang="0">
                    <a:pos x="T0" y="T1"/>
                  </a:cxn>
                  <a:cxn ang="0">
                    <a:pos x="T2" y="T3"/>
                  </a:cxn>
                  <a:cxn ang="0">
                    <a:pos x="T4" y="T5"/>
                  </a:cxn>
                  <a:cxn ang="0">
                    <a:pos x="T6" y="T7"/>
                  </a:cxn>
                </a:cxnLst>
                <a:rect l="0" t="0" r="r" b="b"/>
                <a:pathLst>
                  <a:path w="17" h="17">
                    <a:moveTo>
                      <a:pt x="16" y="16"/>
                    </a:moveTo>
                    <a:lnTo>
                      <a:pt x="16" y="0"/>
                    </a:lnTo>
                    <a:lnTo>
                      <a:pt x="0" y="0"/>
                    </a:lnTo>
                    <a:lnTo>
                      <a:pt x="16" y="16"/>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695" name="Freeform 90"/>
              <p:cNvSpPr>
                <a:spLocks/>
              </p:cNvSpPr>
              <p:nvPr/>
            </p:nvSpPr>
            <p:spPr bwMode="gray">
              <a:xfrm>
                <a:off x="4689685" y="4241014"/>
                <a:ext cx="70660" cy="46574"/>
              </a:xfrm>
              <a:custGeom>
                <a:avLst/>
                <a:gdLst>
                  <a:gd name="T0" fmla="*/ 0 w 50"/>
                  <a:gd name="T1" fmla="*/ 23 h 32"/>
                  <a:gd name="T2" fmla="*/ 0 w 50"/>
                  <a:gd name="T3" fmla="*/ 0 h 32"/>
                  <a:gd name="T4" fmla="*/ 24 w 50"/>
                  <a:gd name="T5" fmla="*/ 0 h 32"/>
                  <a:gd name="T6" fmla="*/ 24 w 50"/>
                  <a:gd name="T7" fmla="*/ 6 h 32"/>
                  <a:gd name="T8" fmla="*/ 34 w 50"/>
                  <a:gd name="T9" fmla="*/ 6 h 32"/>
                  <a:gd name="T10" fmla="*/ 49 w 50"/>
                  <a:gd name="T11" fmla="*/ 16 h 32"/>
                  <a:gd name="T12" fmla="*/ 41 w 50"/>
                  <a:gd name="T13" fmla="*/ 23 h 32"/>
                  <a:gd name="T14" fmla="*/ 41 w 50"/>
                  <a:gd name="T15" fmla="*/ 16 h 32"/>
                  <a:gd name="T16" fmla="*/ 18 w 50"/>
                  <a:gd name="T17" fmla="*/ 23 h 32"/>
                  <a:gd name="T18" fmla="*/ 18 w 50"/>
                  <a:gd name="T19" fmla="*/ 16 h 32"/>
                  <a:gd name="T20" fmla="*/ 9 w 50"/>
                  <a:gd name="T21" fmla="*/ 23 h 32"/>
                  <a:gd name="T22" fmla="*/ 9 w 50"/>
                  <a:gd name="T23" fmla="*/ 31 h 32"/>
                  <a:gd name="T24" fmla="*/ 0 w 50"/>
                  <a:gd name="T25" fmla="*/ 2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32">
                    <a:moveTo>
                      <a:pt x="0" y="23"/>
                    </a:moveTo>
                    <a:lnTo>
                      <a:pt x="0" y="0"/>
                    </a:lnTo>
                    <a:lnTo>
                      <a:pt x="24" y="0"/>
                    </a:lnTo>
                    <a:lnTo>
                      <a:pt x="24" y="6"/>
                    </a:lnTo>
                    <a:lnTo>
                      <a:pt x="34" y="6"/>
                    </a:lnTo>
                    <a:lnTo>
                      <a:pt x="49" y="16"/>
                    </a:lnTo>
                    <a:lnTo>
                      <a:pt x="41" y="23"/>
                    </a:lnTo>
                    <a:lnTo>
                      <a:pt x="41" y="16"/>
                    </a:lnTo>
                    <a:lnTo>
                      <a:pt x="18" y="23"/>
                    </a:lnTo>
                    <a:lnTo>
                      <a:pt x="18" y="16"/>
                    </a:lnTo>
                    <a:lnTo>
                      <a:pt x="9" y="23"/>
                    </a:lnTo>
                    <a:lnTo>
                      <a:pt x="9" y="31"/>
                    </a:lnTo>
                    <a:lnTo>
                      <a:pt x="0" y="23"/>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696" name="Freeform 91"/>
              <p:cNvSpPr>
                <a:spLocks/>
              </p:cNvSpPr>
              <p:nvPr/>
            </p:nvSpPr>
            <p:spPr bwMode="gray">
              <a:xfrm>
                <a:off x="4646112" y="4241014"/>
                <a:ext cx="45930" cy="34318"/>
              </a:xfrm>
              <a:custGeom>
                <a:avLst/>
                <a:gdLst>
                  <a:gd name="T0" fmla="*/ 31 w 32"/>
                  <a:gd name="T1" fmla="*/ 23 h 24"/>
                  <a:gd name="T2" fmla="*/ 31 w 32"/>
                  <a:gd name="T3" fmla="*/ 0 h 24"/>
                  <a:gd name="T4" fmla="*/ 15 w 32"/>
                  <a:gd name="T5" fmla="*/ 0 h 24"/>
                  <a:gd name="T6" fmla="*/ 24 w 32"/>
                  <a:gd name="T7" fmla="*/ 16 h 24"/>
                  <a:gd name="T8" fmla="*/ 0 w 32"/>
                  <a:gd name="T9" fmla="*/ 23 h 24"/>
                  <a:gd name="T10" fmla="*/ 6 w 32"/>
                  <a:gd name="T11" fmla="*/ 23 h 24"/>
                  <a:gd name="T12" fmla="*/ 31 w 32"/>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32" h="24">
                    <a:moveTo>
                      <a:pt x="31" y="23"/>
                    </a:moveTo>
                    <a:lnTo>
                      <a:pt x="31" y="0"/>
                    </a:lnTo>
                    <a:lnTo>
                      <a:pt x="15" y="0"/>
                    </a:lnTo>
                    <a:lnTo>
                      <a:pt x="24" y="16"/>
                    </a:lnTo>
                    <a:lnTo>
                      <a:pt x="0" y="23"/>
                    </a:lnTo>
                    <a:lnTo>
                      <a:pt x="6" y="23"/>
                    </a:lnTo>
                    <a:lnTo>
                      <a:pt x="31" y="23"/>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697" name="Freeform 92"/>
              <p:cNvSpPr>
                <a:spLocks/>
              </p:cNvSpPr>
              <p:nvPr/>
            </p:nvSpPr>
            <p:spPr bwMode="gray">
              <a:xfrm>
                <a:off x="4566031" y="4380740"/>
                <a:ext cx="207271" cy="311318"/>
              </a:xfrm>
              <a:custGeom>
                <a:avLst/>
                <a:gdLst>
                  <a:gd name="T0" fmla="*/ 112 w 147"/>
                  <a:gd name="T1" fmla="*/ 211 h 212"/>
                  <a:gd name="T2" fmla="*/ 122 w 147"/>
                  <a:gd name="T3" fmla="*/ 178 h 212"/>
                  <a:gd name="T4" fmla="*/ 112 w 147"/>
                  <a:gd name="T5" fmla="*/ 154 h 212"/>
                  <a:gd name="T6" fmla="*/ 122 w 147"/>
                  <a:gd name="T7" fmla="*/ 154 h 212"/>
                  <a:gd name="T8" fmla="*/ 112 w 147"/>
                  <a:gd name="T9" fmla="*/ 146 h 212"/>
                  <a:gd name="T10" fmla="*/ 112 w 147"/>
                  <a:gd name="T11" fmla="*/ 137 h 212"/>
                  <a:gd name="T12" fmla="*/ 146 w 147"/>
                  <a:gd name="T13" fmla="*/ 137 h 212"/>
                  <a:gd name="T14" fmla="*/ 146 w 147"/>
                  <a:gd name="T15" fmla="*/ 122 h 212"/>
                  <a:gd name="T16" fmla="*/ 137 w 147"/>
                  <a:gd name="T17" fmla="*/ 106 h 212"/>
                  <a:gd name="T18" fmla="*/ 146 w 147"/>
                  <a:gd name="T19" fmla="*/ 81 h 212"/>
                  <a:gd name="T20" fmla="*/ 122 w 147"/>
                  <a:gd name="T21" fmla="*/ 81 h 212"/>
                  <a:gd name="T22" fmla="*/ 112 w 147"/>
                  <a:gd name="T23" fmla="*/ 72 h 212"/>
                  <a:gd name="T24" fmla="*/ 88 w 147"/>
                  <a:gd name="T25" fmla="*/ 72 h 212"/>
                  <a:gd name="T26" fmla="*/ 81 w 147"/>
                  <a:gd name="T27" fmla="*/ 66 h 212"/>
                  <a:gd name="T28" fmla="*/ 81 w 147"/>
                  <a:gd name="T29" fmla="*/ 57 h 212"/>
                  <a:gd name="T30" fmla="*/ 72 w 147"/>
                  <a:gd name="T31" fmla="*/ 41 h 212"/>
                  <a:gd name="T32" fmla="*/ 81 w 147"/>
                  <a:gd name="T33" fmla="*/ 25 h 212"/>
                  <a:gd name="T34" fmla="*/ 88 w 147"/>
                  <a:gd name="T35" fmla="*/ 17 h 212"/>
                  <a:gd name="T36" fmla="*/ 97 w 147"/>
                  <a:gd name="T37" fmla="*/ 7 h 212"/>
                  <a:gd name="T38" fmla="*/ 88 w 147"/>
                  <a:gd name="T39" fmla="*/ 0 h 212"/>
                  <a:gd name="T40" fmla="*/ 72 w 147"/>
                  <a:gd name="T41" fmla="*/ 17 h 212"/>
                  <a:gd name="T42" fmla="*/ 48 w 147"/>
                  <a:gd name="T43" fmla="*/ 25 h 212"/>
                  <a:gd name="T44" fmla="*/ 40 w 147"/>
                  <a:gd name="T45" fmla="*/ 41 h 212"/>
                  <a:gd name="T46" fmla="*/ 23 w 147"/>
                  <a:gd name="T47" fmla="*/ 48 h 212"/>
                  <a:gd name="T48" fmla="*/ 23 w 147"/>
                  <a:gd name="T49" fmla="*/ 66 h 212"/>
                  <a:gd name="T50" fmla="*/ 16 w 147"/>
                  <a:gd name="T51" fmla="*/ 48 h 212"/>
                  <a:gd name="T52" fmla="*/ 23 w 147"/>
                  <a:gd name="T53" fmla="*/ 57 h 212"/>
                  <a:gd name="T54" fmla="*/ 16 w 147"/>
                  <a:gd name="T55" fmla="*/ 66 h 212"/>
                  <a:gd name="T56" fmla="*/ 16 w 147"/>
                  <a:gd name="T57" fmla="*/ 72 h 212"/>
                  <a:gd name="T58" fmla="*/ 16 w 147"/>
                  <a:gd name="T59" fmla="*/ 81 h 212"/>
                  <a:gd name="T60" fmla="*/ 16 w 147"/>
                  <a:gd name="T61" fmla="*/ 113 h 212"/>
                  <a:gd name="T62" fmla="*/ 23 w 147"/>
                  <a:gd name="T63" fmla="*/ 113 h 212"/>
                  <a:gd name="T64" fmla="*/ 16 w 147"/>
                  <a:gd name="T65" fmla="*/ 131 h 212"/>
                  <a:gd name="T66" fmla="*/ 7 w 147"/>
                  <a:gd name="T67" fmla="*/ 131 h 212"/>
                  <a:gd name="T68" fmla="*/ 7 w 147"/>
                  <a:gd name="T69" fmla="*/ 137 h 212"/>
                  <a:gd name="T70" fmla="*/ 0 w 147"/>
                  <a:gd name="T71" fmla="*/ 137 h 212"/>
                  <a:gd name="T72" fmla="*/ 0 w 147"/>
                  <a:gd name="T73" fmla="*/ 146 h 212"/>
                  <a:gd name="T74" fmla="*/ 23 w 147"/>
                  <a:gd name="T75" fmla="*/ 162 h 212"/>
                  <a:gd name="T76" fmla="*/ 40 w 147"/>
                  <a:gd name="T77" fmla="*/ 154 h 212"/>
                  <a:gd name="T78" fmla="*/ 48 w 147"/>
                  <a:gd name="T79" fmla="*/ 162 h 212"/>
                  <a:gd name="T80" fmla="*/ 63 w 147"/>
                  <a:gd name="T81" fmla="*/ 178 h 212"/>
                  <a:gd name="T82" fmla="*/ 72 w 147"/>
                  <a:gd name="T83" fmla="*/ 194 h 212"/>
                  <a:gd name="T84" fmla="*/ 106 w 147"/>
                  <a:gd name="T85" fmla="*/ 187 h 212"/>
                  <a:gd name="T86" fmla="*/ 112 w 147"/>
                  <a:gd name="T87" fmla="*/ 194 h 212"/>
                  <a:gd name="T88" fmla="*/ 112 w 147"/>
                  <a:gd name="T89" fmla="*/ 203 h 212"/>
                  <a:gd name="T90" fmla="*/ 106 w 147"/>
                  <a:gd name="T91" fmla="*/ 203 h 212"/>
                  <a:gd name="T92" fmla="*/ 112 w 147"/>
                  <a:gd name="T93" fmla="*/ 211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7" h="212">
                    <a:moveTo>
                      <a:pt x="112" y="211"/>
                    </a:moveTo>
                    <a:lnTo>
                      <a:pt x="122" y="178"/>
                    </a:lnTo>
                    <a:lnTo>
                      <a:pt x="112" y="154"/>
                    </a:lnTo>
                    <a:lnTo>
                      <a:pt x="122" y="154"/>
                    </a:lnTo>
                    <a:lnTo>
                      <a:pt x="112" y="146"/>
                    </a:lnTo>
                    <a:lnTo>
                      <a:pt x="112" y="137"/>
                    </a:lnTo>
                    <a:lnTo>
                      <a:pt x="146" y="137"/>
                    </a:lnTo>
                    <a:lnTo>
                      <a:pt x="146" y="122"/>
                    </a:lnTo>
                    <a:lnTo>
                      <a:pt x="137" y="106"/>
                    </a:lnTo>
                    <a:lnTo>
                      <a:pt x="146" y="81"/>
                    </a:lnTo>
                    <a:lnTo>
                      <a:pt x="122" y="81"/>
                    </a:lnTo>
                    <a:lnTo>
                      <a:pt x="112" y="72"/>
                    </a:lnTo>
                    <a:lnTo>
                      <a:pt x="88" y="72"/>
                    </a:lnTo>
                    <a:lnTo>
                      <a:pt x="81" y="66"/>
                    </a:lnTo>
                    <a:lnTo>
                      <a:pt x="81" y="57"/>
                    </a:lnTo>
                    <a:lnTo>
                      <a:pt x="72" y="41"/>
                    </a:lnTo>
                    <a:lnTo>
                      <a:pt x="81" y="25"/>
                    </a:lnTo>
                    <a:lnTo>
                      <a:pt x="88" y="17"/>
                    </a:lnTo>
                    <a:lnTo>
                      <a:pt x="97" y="7"/>
                    </a:lnTo>
                    <a:lnTo>
                      <a:pt x="88" y="0"/>
                    </a:lnTo>
                    <a:lnTo>
                      <a:pt x="72" y="17"/>
                    </a:lnTo>
                    <a:lnTo>
                      <a:pt x="48" y="25"/>
                    </a:lnTo>
                    <a:lnTo>
                      <a:pt x="40" y="41"/>
                    </a:lnTo>
                    <a:lnTo>
                      <a:pt x="23" y="48"/>
                    </a:lnTo>
                    <a:lnTo>
                      <a:pt x="23" y="66"/>
                    </a:lnTo>
                    <a:lnTo>
                      <a:pt x="16" y="48"/>
                    </a:lnTo>
                    <a:lnTo>
                      <a:pt x="23" y="57"/>
                    </a:lnTo>
                    <a:lnTo>
                      <a:pt x="16" y="66"/>
                    </a:lnTo>
                    <a:lnTo>
                      <a:pt x="16" y="72"/>
                    </a:lnTo>
                    <a:lnTo>
                      <a:pt x="16" y="81"/>
                    </a:lnTo>
                    <a:lnTo>
                      <a:pt x="16" y="113"/>
                    </a:lnTo>
                    <a:lnTo>
                      <a:pt x="23" y="113"/>
                    </a:lnTo>
                    <a:lnTo>
                      <a:pt x="16" y="131"/>
                    </a:lnTo>
                    <a:lnTo>
                      <a:pt x="7" y="131"/>
                    </a:lnTo>
                    <a:lnTo>
                      <a:pt x="7" y="137"/>
                    </a:lnTo>
                    <a:lnTo>
                      <a:pt x="0" y="137"/>
                    </a:lnTo>
                    <a:lnTo>
                      <a:pt x="0" y="146"/>
                    </a:lnTo>
                    <a:lnTo>
                      <a:pt x="23" y="162"/>
                    </a:lnTo>
                    <a:lnTo>
                      <a:pt x="40" y="154"/>
                    </a:lnTo>
                    <a:lnTo>
                      <a:pt x="48" y="162"/>
                    </a:lnTo>
                    <a:lnTo>
                      <a:pt x="63" y="178"/>
                    </a:lnTo>
                    <a:lnTo>
                      <a:pt x="72" y="194"/>
                    </a:lnTo>
                    <a:lnTo>
                      <a:pt x="106" y="187"/>
                    </a:lnTo>
                    <a:lnTo>
                      <a:pt x="112" y="194"/>
                    </a:lnTo>
                    <a:lnTo>
                      <a:pt x="112" y="203"/>
                    </a:lnTo>
                    <a:lnTo>
                      <a:pt x="106" y="203"/>
                    </a:lnTo>
                    <a:lnTo>
                      <a:pt x="112" y="211"/>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698" name="Freeform 93"/>
              <p:cNvSpPr>
                <a:spLocks/>
              </p:cNvSpPr>
              <p:nvPr/>
            </p:nvSpPr>
            <p:spPr bwMode="gray">
              <a:xfrm>
                <a:off x="4530701" y="4595230"/>
                <a:ext cx="104813" cy="120114"/>
              </a:xfrm>
              <a:custGeom>
                <a:avLst/>
                <a:gdLst>
                  <a:gd name="T0" fmla="*/ 73 w 74"/>
                  <a:gd name="T1" fmla="*/ 16 h 82"/>
                  <a:gd name="T2" fmla="*/ 65 w 74"/>
                  <a:gd name="T3" fmla="*/ 8 h 82"/>
                  <a:gd name="T4" fmla="*/ 48 w 74"/>
                  <a:gd name="T5" fmla="*/ 16 h 82"/>
                  <a:gd name="T6" fmla="*/ 25 w 74"/>
                  <a:gd name="T7" fmla="*/ 0 h 82"/>
                  <a:gd name="T8" fmla="*/ 8 w 74"/>
                  <a:gd name="T9" fmla="*/ 8 h 82"/>
                  <a:gd name="T10" fmla="*/ 8 w 74"/>
                  <a:gd name="T11" fmla="*/ 16 h 82"/>
                  <a:gd name="T12" fmla="*/ 0 w 74"/>
                  <a:gd name="T13" fmla="*/ 25 h 82"/>
                  <a:gd name="T14" fmla="*/ 0 w 74"/>
                  <a:gd name="T15" fmla="*/ 41 h 82"/>
                  <a:gd name="T16" fmla="*/ 8 w 74"/>
                  <a:gd name="T17" fmla="*/ 57 h 82"/>
                  <a:gd name="T18" fmla="*/ 8 w 74"/>
                  <a:gd name="T19" fmla="*/ 48 h 82"/>
                  <a:gd name="T20" fmla="*/ 17 w 74"/>
                  <a:gd name="T21" fmla="*/ 48 h 82"/>
                  <a:gd name="T22" fmla="*/ 8 w 74"/>
                  <a:gd name="T23" fmla="*/ 57 h 82"/>
                  <a:gd name="T24" fmla="*/ 0 w 74"/>
                  <a:gd name="T25" fmla="*/ 73 h 82"/>
                  <a:gd name="T26" fmla="*/ 17 w 74"/>
                  <a:gd name="T27" fmla="*/ 81 h 82"/>
                  <a:gd name="T28" fmla="*/ 41 w 74"/>
                  <a:gd name="T29" fmla="*/ 57 h 82"/>
                  <a:gd name="T30" fmla="*/ 57 w 74"/>
                  <a:gd name="T31" fmla="*/ 48 h 82"/>
                  <a:gd name="T32" fmla="*/ 65 w 74"/>
                  <a:gd name="T33" fmla="*/ 41 h 82"/>
                  <a:gd name="T34" fmla="*/ 73 w 74"/>
                  <a:gd name="T35" fmla="*/ 25 h 82"/>
                  <a:gd name="T36" fmla="*/ 65 w 74"/>
                  <a:gd name="T37" fmla="*/ 16 h 82"/>
                  <a:gd name="T38" fmla="*/ 73 w 74"/>
                  <a:gd name="T39" fmla="*/ 1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 h="82">
                    <a:moveTo>
                      <a:pt x="73" y="16"/>
                    </a:moveTo>
                    <a:lnTo>
                      <a:pt x="65" y="8"/>
                    </a:lnTo>
                    <a:lnTo>
                      <a:pt x="48" y="16"/>
                    </a:lnTo>
                    <a:lnTo>
                      <a:pt x="25" y="0"/>
                    </a:lnTo>
                    <a:lnTo>
                      <a:pt x="8" y="8"/>
                    </a:lnTo>
                    <a:lnTo>
                      <a:pt x="8" y="16"/>
                    </a:lnTo>
                    <a:lnTo>
                      <a:pt x="0" y="25"/>
                    </a:lnTo>
                    <a:lnTo>
                      <a:pt x="0" y="41"/>
                    </a:lnTo>
                    <a:lnTo>
                      <a:pt x="8" y="57"/>
                    </a:lnTo>
                    <a:lnTo>
                      <a:pt x="8" y="48"/>
                    </a:lnTo>
                    <a:lnTo>
                      <a:pt x="17" y="48"/>
                    </a:lnTo>
                    <a:lnTo>
                      <a:pt x="8" y="57"/>
                    </a:lnTo>
                    <a:lnTo>
                      <a:pt x="0" y="73"/>
                    </a:lnTo>
                    <a:lnTo>
                      <a:pt x="17" y="81"/>
                    </a:lnTo>
                    <a:lnTo>
                      <a:pt x="41" y="57"/>
                    </a:lnTo>
                    <a:lnTo>
                      <a:pt x="57" y="48"/>
                    </a:lnTo>
                    <a:lnTo>
                      <a:pt x="65" y="41"/>
                    </a:lnTo>
                    <a:lnTo>
                      <a:pt x="73" y="25"/>
                    </a:lnTo>
                    <a:lnTo>
                      <a:pt x="65" y="16"/>
                    </a:lnTo>
                    <a:lnTo>
                      <a:pt x="73" y="16"/>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699" name="Freeform 94"/>
              <p:cNvSpPr>
                <a:spLocks/>
              </p:cNvSpPr>
              <p:nvPr/>
            </p:nvSpPr>
            <p:spPr bwMode="gray">
              <a:xfrm>
                <a:off x="4520102" y="4618519"/>
                <a:ext cx="229647" cy="344410"/>
              </a:xfrm>
              <a:custGeom>
                <a:avLst/>
                <a:gdLst>
                  <a:gd name="T0" fmla="*/ 155 w 163"/>
                  <a:gd name="T1" fmla="*/ 137 h 235"/>
                  <a:gd name="T2" fmla="*/ 139 w 163"/>
                  <a:gd name="T3" fmla="*/ 137 h 235"/>
                  <a:gd name="T4" fmla="*/ 139 w 163"/>
                  <a:gd name="T5" fmla="*/ 122 h 235"/>
                  <a:gd name="T6" fmla="*/ 121 w 163"/>
                  <a:gd name="T7" fmla="*/ 131 h 235"/>
                  <a:gd name="T8" fmla="*/ 105 w 163"/>
                  <a:gd name="T9" fmla="*/ 122 h 235"/>
                  <a:gd name="T10" fmla="*/ 96 w 163"/>
                  <a:gd name="T11" fmla="*/ 97 h 235"/>
                  <a:gd name="T12" fmla="*/ 114 w 163"/>
                  <a:gd name="T13" fmla="*/ 65 h 235"/>
                  <a:gd name="T14" fmla="*/ 145 w 163"/>
                  <a:gd name="T15" fmla="*/ 49 h 235"/>
                  <a:gd name="T16" fmla="*/ 139 w 163"/>
                  <a:gd name="T17" fmla="*/ 41 h 235"/>
                  <a:gd name="T18" fmla="*/ 145 w 163"/>
                  <a:gd name="T19" fmla="*/ 41 h 235"/>
                  <a:gd name="T20" fmla="*/ 145 w 163"/>
                  <a:gd name="T21" fmla="*/ 32 h 235"/>
                  <a:gd name="T22" fmla="*/ 139 w 163"/>
                  <a:gd name="T23" fmla="*/ 25 h 235"/>
                  <a:gd name="T24" fmla="*/ 105 w 163"/>
                  <a:gd name="T25" fmla="*/ 32 h 235"/>
                  <a:gd name="T26" fmla="*/ 96 w 163"/>
                  <a:gd name="T27" fmla="*/ 16 h 235"/>
                  <a:gd name="T28" fmla="*/ 81 w 163"/>
                  <a:gd name="T29" fmla="*/ 0 h 235"/>
                  <a:gd name="T30" fmla="*/ 73 w 163"/>
                  <a:gd name="T31" fmla="*/ 0 h 235"/>
                  <a:gd name="T32" fmla="*/ 81 w 163"/>
                  <a:gd name="T33" fmla="*/ 9 h 235"/>
                  <a:gd name="T34" fmla="*/ 73 w 163"/>
                  <a:gd name="T35" fmla="*/ 25 h 235"/>
                  <a:gd name="T36" fmla="*/ 65 w 163"/>
                  <a:gd name="T37" fmla="*/ 32 h 235"/>
                  <a:gd name="T38" fmla="*/ 49 w 163"/>
                  <a:gd name="T39" fmla="*/ 41 h 235"/>
                  <a:gd name="T40" fmla="*/ 25 w 163"/>
                  <a:gd name="T41" fmla="*/ 65 h 235"/>
                  <a:gd name="T42" fmla="*/ 8 w 163"/>
                  <a:gd name="T43" fmla="*/ 57 h 235"/>
                  <a:gd name="T44" fmla="*/ 16 w 163"/>
                  <a:gd name="T45" fmla="*/ 41 h 235"/>
                  <a:gd name="T46" fmla="*/ 0 w 163"/>
                  <a:gd name="T47" fmla="*/ 57 h 235"/>
                  <a:gd name="T48" fmla="*/ 8 w 163"/>
                  <a:gd name="T49" fmla="*/ 72 h 235"/>
                  <a:gd name="T50" fmla="*/ 0 w 163"/>
                  <a:gd name="T51" fmla="*/ 72 h 235"/>
                  <a:gd name="T52" fmla="*/ 16 w 163"/>
                  <a:gd name="T53" fmla="*/ 89 h 235"/>
                  <a:gd name="T54" fmla="*/ 33 w 163"/>
                  <a:gd name="T55" fmla="*/ 106 h 235"/>
                  <a:gd name="T56" fmla="*/ 73 w 163"/>
                  <a:gd name="T57" fmla="*/ 186 h 235"/>
                  <a:gd name="T58" fmla="*/ 139 w 163"/>
                  <a:gd name="T59" fmla="*/ 234 h 235"/>
                  <a:gd name="T60" fmla="*/ 155 w 163"/>
                  <a:gd name="T61" fmla="*/ 227 h 235"/>
                  <a:gd name="T62" fmla="*/ 162 w 163"/>
                  <a:gd name="T63" fmla="*/ 211 h 235"/>
                  <a:gd name="T64" fmla="*/ 155 w 163"/>
                  <a:gd name="T65" fmla="*/ 203 h 235"/>
                  <a:gd name="T66" fmla="*/ 162 w 163"/>
                  <a:gd name="T67" fmla="*/ 154 h 235"/>
                  <a:gd name="T68" fmla="*/ 155 w 163"/>
                  <a:gd name="T69" fmla="*/ 13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3" h="235">
                    <a:moveTo>
                      <a:pt x="155" y="137"/>
                    </a:moveTo>
                    <a:lnTo>
                      <a:pt x="139" y="137"/>
                    </a:lnTo>
                    <a:lnTo>
                      <a:pt x="139" y="122"/>
                    </a:lnTo>
                    <a:lnTo>
                      <a:pt x="121" y="131"/>
                    </a:lnTo>
                    <a:lnTo>
                      <a:pt x="105" y="122"/>
                    </a:lnTo>
                    <a:lnTo>
                      <a:pt x="96" y="97"/>
                    </a:lnTo>
                    <a:lnTo>
                      <a:pt x="114" y="65"/>
                    </a:lnTo>
                    <a:lnTo>
                      <a:pt x="145" y="49"/>
                    </a:lnTo>
                    <a:lnTo>
                      <a:pt x="139" y="41"/>
                    </a:lnTo>
                    <a:lnTo>
                      <a:pt x="145" y="41"/>
                    </a:lnTo>
                    <a:lnTo>
                      <a:pt x="145" y="32"/>
                    </a:lnTo>
                    <a:lnTo>
                      <a:pt x="139" y="25"/>
                    </a:lnTo>
                    <a:lnTo>
                      <a:pt x="105" y="32"/>
                    </a:lnTo>
                    <a:lnTo>
                      <a:pt x="96" y="16"/>
                    </a:lnTo>
                    <a:lnTo>
                      <a:pt x="81" y="0"/>
                    </a:lnTo>
                    <a:lnTo>
                      <a:pt x="73" y="0"/>
                    </a:lnTo>
                    <a:lnTo>
                      <a:pt x="81" y="9"/>
                    </a:lnTo>
                    <a:lnTo>
                      <a:pt x="73" y="25"/>
                    </a:lnTo>
                    <a:lnTo>
                      <a:pt x="65" y="32"/>
                    </a:lnTo>
                    <a:lnTo>
                      <a:pt x="49" y="41"/>
                    </a:lnTo>
                    <a:lnTo>
                      <a:pt x="25" y="65"/>
                    </a:lnTo>
                    <a:lnTo>
                      <a:pt x="8" y="57"/>
                    </a:lnTo>
                    <a:lnTo>
                      <a:pt x="16" y="41"/>
                    </a:lnTo>
                    <a:lnTo>
                      <a:pt x="0" y="57"/>
                    </a:lnTo>
                    <a:lnTo>
                      <a:pt x="8" y="72"/>
                    </a:lnTo>
                    <a:lnTo>
                      <a:pt x="0" y="72"/>
                    </a:lnTo>
                    <a:lnTo>
                      <a:pt x="16" y="89"/>
                    </a:lnTo>
                    <a:lnTo>
                      <a:pt x="33" y="106"/>
                    </a:lnTo>
                    <a:lnTo>
                      <a:pt x="73" y="186"/>
                    </a:lnTo>
                    <a:lnTo>
                      <a:pt x="139" y="234"/>
                    </a:lnTo>
                    <a:lnTo>
                      <a:pt x="155" y="227"/>
                    </a:lnTo>
                    <a:lnTo>
                      <a:pt x="162" y="211"/>
                    </a:lnTo>
                    <a:lnTo>
                      <a:pt x="155" y="203"/>
                    </a:lnTo>
                    <a:lnTo>
                      <a:pt x="162" y="154"/>
                    </a:lnTo>
                    <a:lnTo>
                      <a:pt x="155" y="137"/>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700" name="Freeform 95"/>
              <p:cNvSpPr>
                <a:spLocks/>
              </p:cNvSpPr>
              <p:nvPr/>
            </p:nvSpPr>
            <p:spPr bwMode="gray">
              <a:xfrm>
                <a:off x="4737971" y="4797464"/>
                <a:ext cx="207271" cy="261066"/>
              </a:xfrm>
              <a:custGeom>
                <a:avLst/>
                <a:gdLst>
                  <a:gd name="T0" fmla="*/ 146 w 147"/>
                  <a:gd name="T1" fmla="*/ 137 h 178"/>
                  <a:gd name="T2" fmla="*/ 146 w 147"/>
                  <a:gd name="T3" fmla="*/ 112 h 178"/>
                  <a:gd name="T4" fmla="*/ 137 w 147"/>
                  <a:gd name="T5" fmla="*/ 96 h 178"/>
                  <a:gd name="T6" fmla="*/ 137 w 147"/>
                  <a:gd name="T7" fmla="*/ 89 h 178"/>
                  <a:gd name="T8" fmla="*/ 121 w 147"/>
                  <a:gd name="T9" fmla="*/ 89 h 178"/>
                  <a:gd name="T10" fmla="*/ 112 w 147"/>
                  <a:gd name="T11" fmla="*/ 72 h 178"/>
                  <a:gd name="T12" fmla="*/ 112 w 147"/>
                  <a:gd name="T13" fmla="*/ 64 h 178"/>
                  <a:gd name="T14" fmla="*/ 105 w 147"/>
                  <a:gd name="T15" fmla="*/ 49 h 178"/>
                  <a:gd name="T16" fmla="*/ 56 w 147"/>
                  <a:gd name="T17" fmla="*/ 32 h 178"/>
                  <a:gd name="T18" fmla="*/ 49 w 147"/>
                  <a:gd name="T19" fmla="*/ 24 h 178"/>
                  <a:gd name="T20" fmla="*/ 49 w 147"/>
                  <a:gd name="T21" fmla="*/ 0 h 178"/>
                  <a:gd name="T22" fmla="*/ 32 w 147"/>
                  <a:gd name="T23" fmla="*/ 0 h 178"/>
                  <a:gd name="T24" fmla="*/ 15 w 147"/>
                  <a:gd name="T25" fmla="*/ 15 h 178"/>
                  <a:gd name="T26" fmla="*/ 0 w 147"/>
                  <a:gd name="T27" fmla="*/ 15 h 178"/>
                  <a:gd name="T28" fmla="*/ 7 w 147"/>
                  <a:gd name="T29" fmla="*/ 32 h 178"/>
                  <a:gd name="T30" fmla="*/ 0 w 147"/>
                  <a:gd name="T31" fmla="*/ 81 h 178"/>
                  <a:gd name="T32" fmla="*/ 7 w 147"/>
                  <a:gd name="T33" fmla="*/ 89 h 178"/>
                  <a:gd name="T34" fmla="*/ 0 w 147"/>
                  <a:gd name="T35" fmla="*/ 105 h 178"/>
                  <a:gd name="T36" fmla="*/ 7 w 147"/>
                  <a:gd name="T37" fmla="*/ 129 h 178"/>
                  <a:gd name="T38" fmla="*/ 7 w 147"/>
                  <a:gd name="T39" fmla="*/ 137 h 178"/>
                  <a:gd name="T40" fmla="*/ 15 w 147"/>
                  <a:gd name="T41" fmla="*/ 177 h 178"/>
                  <a:gd name="T42" fmla="*/ 24 w 147"/>
                  <a:gd name="T43" fmla="*/ 177 h 178"/>
                  <a:gd name="T44" fmla="*/ 40 w 147"/>
                  <a:gd name="T45" fmla="*/ 161 h 178"/>
                  <a:gd name="T46" fmla="*/ 65 w 147"/>
                  <a:gd name="T47" fmla="*/ 171 h 178"/>
                  <a:gd name="T48" fmla="*/ 72 w 147"/>
                  <a:gd name="T49" fmla="*/ 161 h 178"/>
                  <a:gd name="T50" fmla="*/ 89 w 147"/>
                  <a:gd name="T51" fmla="*/ 171 h 178"/>
                  <a:gd name="T52" fmla="*/ 97 w 147"/>
                  <a:gd name="T53" fmla="*/ 129 h 178"/>
                  <a:gd name="T54" fmla="*/ 129 w 147"/>
                  <a:gd name="T55" fmla="*/ 129 h 178"/>
                  <a:gd name="T56" fmla="*/ 146 w 147"/>
                  <a:gd name="T57" fmla="*/ 13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7" h="178">
                    <a:moveTo>
                      <a:pt x="146" y="137"/>
                    </a:moveTo>
                    <a:lnTo>
                      <a:pt x="146" y="112"/>
                    </a:lnTo>
                    <a:lnTo>
                      <a:pt x="137" y="96"/>
                    </a:lnTo>
                    <a:lnTo>
                      <a:pt x="137" y="89"/>
                    </a:lnTo>
                    <a:lnTo>
                      <a:pt x="121" y="89"/>
                    </a:lnTo>
                    <a:lnTo>
                      <a:pt x="112" y="72"/>
                    </a:lnTo>
                    <a:lnTo>
                      <a:pt x="112" y="64"/>
                    </a:lnTo>
                    <a:lnTo>
                      <a:pt x="105" y="49"/>
                    </a:lnTo>
                    <a:lnTo>
                      <a:pt x="56" y="32"/>
                    </a:lnTo>
                    <a:lnTo>
                      <a:pt x="49" y="24"/>
                    </a:lnTo>
                    <a:lnTo>
                      <a:pt x="49" y="0"/>
                    </a:lnTo>
                    <a:lnTo>
                      <a:pt x="32" y="0"/>
                    </a:lnTo>
                    <a:lnTo>
                      <a:pt x="15" y="15"/>
                    </a:lnTo>
                    <a:lnTo>
                      <a:pt x="0" y="15"/>
                    </a:lnTo>
                    <a:lnTo>
                      <a:pt x="7" y="32"/>
                    </a:lnTo>
                    <a:lnTo>
                      <a:pt x="0" y="81"/>
                    </a:lnTo>
                    <a:lnTo>
                      <a:pt x="7" y="89"/>
                    </a:lnTo>
                    <a:lnTo>
                      <a:pt x="0" y="105"/>
                    </a:lnTo>
                    <a:lnTo>
                      <a:pt x="7" y="129"/>
                    </a:lnTo>
                    <a:lnTo>
                      <a:pt x="7" y="137"/>
                    </a:lnTo>
                    <a:lnTo>
                      <a:pt x="15" y="177"/>
                    </a:lnTo>
                    <a:lnTo>
                      <a:pt x="24" y="177"/>
                    </a:lnTo>
                    <a:lnTo>
                      <a:pt x="40" y="161"/>
                    </a:lnTo>
                    <a:lnTo>
                      <a:pt x="65" y="171"/>
                    </a:lnTo>
                    <a:lnTo>
                      <a:pt x="72" y="161"/>
                    </a:lnTo>
                    <a:lnTo>
                      <a:pt x="89" y="171"/>
                    </a:lnTo>
                    <a:lnTo>
                      <a:pt x="97" y="129"/>
                    </a:lnTo>
                    <a:lnTo>
                      <a:pt x="129" y="129"/>
                    </a:lnTo>
                    <a:lnTo>
                      <a:pt x="146" y="137"/>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701" name="Freeform 96"/>
              <p:cNvSpPr>
                <a:spLocks/>
              </p:cNvSpPr>
              <p:nvPr/>
            </p:nvSpPr>
            <p:spPr bwMode="gray">
              <a:xfrm>
                <a:off x="4862805" y="4986216"/>
                <a:ext cx="149565" cy="166690"/>
              </a:xfrm>
              <a:custGeom>
                <a:avLst/>
                <a:gdLst>
                  <a:gd name="T0" fmla="*/ 97 w 106"/>
                  <a:gd name="T1" fmla="*/ 82 h 114"/>
                  <a:gd name="T2" fmla="*/ 105 w 106"/>
                  <a:gd name="T3" fmla="*/ 66 h 114"/>
                  <a:gd name="T4" fmla="*/ 88 w 106"/>
                  <a:gd name="T5" fmla="*/ 57 h 114"/>
                  <a:gd name="T6" fmla="*/ 88 w 106"/>
                  <a:gd name="T7" fmla="*/ 42 h 114"/>
                  <a:gd name="T8" fmla="*/ 82 w 106"/>
                  <a:gd name="T9" fmla="*/ 42 h 114"/>
                  <a:gd name="T10" fmla="*/ 57 w 106"/>
                  <a:gd name="T11" fmla="*/ 32 h 114"/>
                  <a:gd name="T12" fmla="*/ 57 w 106"/>
                  <a:gd name="T13" fmla="*/ 8 h 114"/>
                  <a:gd name="T14" fmla="*/ 40 w 106"/>
                  <a:gd name="T15" fmla="*/ 0 h 114"/>
                  <a:gd name="T16" fmla="*/ 8 w 106"/>
                  <a:gd name="T17" fmla="*/ 0 h 114"/>
                  <a:gd name="T18" fmla="*/ 0 w 106"/>
                  <a:gd name="T19" fmla="*/ 42 h 114"/>
                  <a:gd name="T20" fmla="*/ 16 w 106"/>
                  <a:gd name="T21" fmla="*/ 66 h 114"/>
                  <a:gd name="T22" fmla="*/ 40 w 106"/>
                  <a:gd name="T23" fmla="*/ 66 h 114"/>
                  <a:gd name="T24" fmla="*/ 57 w 106"/>
                  <a:gd name="T25" fmla="*/ 82 h 114"/>
                  <a:gd name="T26" fmla="*/ 57 w 106"/>
                  <a:gd name="T27" fmla="*/ 89 h 114"/>
                  <a:gd name="T28" fmla="*/ 48 w 106"/>
                  <a:gd name="T29" fmla="*/ 106 h 114"/>
                  <a:gd name="T30" fmla="*/ 72 w 106"/>
                  <a:gd name="T31" fmla="*/ 113 h 114"/>
                  <a:gd name="T32" fmla="*/ 82 w 106"/>
                  <a:gd name="T33" fmla="*/ 106 h 114"/>
                  <a:gd name="T34" fmla="*/ 97 w 106"/>
                  <a:gd name="T35" fmla="*/ 97 h 114"/>
                  <a:gd name="T36" fmla="*/ 97 w 106"/>
                  <a:gd name="T37" fmla="*/ 8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114">
                    <a:moveTo>
                      <a:pt x="97" y="82"/>
                    </a:moveTo>
                    <a:lnTo>
                      <a:pt x="105" y="66"/>
                    </a:lnTo>
                    <a:lnTo>
                      <a:pt x="88" y="57"/>
                    </a:lnTo>
                    <a:lnTo>
                      <a:pt x="88" y="42"/>
                    </a:lnTo>
                    <a:lnTo>
                      <a:pt x="82" y="42"/>
                    </a:lnTo>
                    <a:lnTo>
                      <a:pt x="57" y="32"/>
                    </a:lnTo>
                    <a:lnTo>
                      <a:pt x="57" y="8"/>
                    </a:lnTo>
                    <a:lnTo>
                      <a:pt x="40" y="0"/>
                    </a:lnTo>
                    <a:lnTo>
                      <a:pt x="8" y="0"/>
                    </a:lnTo>
                    <a:lnTo>
                      <a:pt x="0" y="42"/>
                    </a:lnTo>
                    <a:lnTo>
                      <a:pt x="16" y="66"/>
                    </a:lnTo>
                    <a:lnTo>
                      <a:pt x="40" y="66"/>
                    </a:lnTo>
                    <a:lnTo>
                      <a:pt x="57" y="82"/>
                    </a:lnTo>
                    <a:lnTo>
                      <a:pt x="57" y="89"/>
                    </a:lnTo>
                    <a:lnTo>
                      <a:pt x="48" y="106"/>
                    </a:lnTo>
                    <a:lnTo>
                      <a:pt x="72" y="113"/>
                    </a:lnTo>
                    <a:lnTo>
                      <a:pt x="82" y="106"/>
                    </a:lnTo>
                    <a:lnTo>
                      <a:pt x="97" y="97"/>
                    </a:lnTo>
                    <a:lnTo>
                      <a:pt x="97" y="82"/>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702" name="Freeform 97"/>
              <p:cNvSpPr>
                <a:spLocks/>
              </p:cNvSpPr>
              <p:nvPr/>
            </p:nvSpPr>
            <p:spPr bwMode="gray">
              <a:xfrm>
                <a:off x="4931110" y="5211739"/>
                <a:ext cx="104813" cy="96827"/>
              </a:xfrm>
              <a:custGeom>
                <a:avLst/>
                <a:gdLst>
                  <a:gd name="T0" fmla="*/ 65 w 75"/>
                  <a:gd name="T1" fmla="*/ 49 h 66"/>
                  <a:gd name="T2" fmla="*/ 74 w 75"/>
                  <a:gd name="T3" fmla="*/ 31 h 66"/>
                  <a:gd name="T4" fmla="*/ 65 w 75"/>
                  <a:gd name="T5" fmla="*/ 25 h 66"/>
                  <a:gd name="T6" fmla="*/ 40 w 75"/>
                  <a:gd name="T7" fmla="*/ 8 h 66"/>
                  <a:gd name="T8" fmla="*/ 34 w 75"/>
                  <a:gd name="T9" fmla="*/ 8 h 66"/>
                  <a:gd name="T10" fmla="*/ 24 w 75"/>
                  <a:gd name="T11" fmla="*/ 0 h 66"/>
                  <a:gd name="T12" fmla="*/ 15 w 75"/>
                  <a:gd name="T13" fmla="*/ 0 h 66"/>
                  <a:gd name="T14" fmla="*/ 0 w 75"/>
                  <a:gd name="T15" fmla="*/ 56 h 66"/>
                  <a:gd name="T16" fmla="*/ 9 w 75"/>
                  <a:gd name="T17" fmla="*/ 56 h 66"/>
                  <a:gd name="T18" fmla="*/ 34 w 75"/>
                  <a:gd name="T19" fmla="*/ 65 h 66"/>
                  <a:gd name="T20" fmla="*/ 57 w 75"/>
                  <a:gd name="T21" fmla="*/ 65 h 66"/>
                  <a:gd name="T22" fmla="*/ 65 w 75"/>
                  <a:gd name="T23" fmla="*/ 4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66">
                    <a:moveTo>
                      <a:pt x="65" y="49"/>
                    </a:moveTo>
                    <a:lnTo>
                      <a:pt x="74" y="31"/>
                    </a:lnTo>
                    <a:lnTo>
                      <a:pt x="65" y="25"/>
                    </a:lnTo>
                    <a:lnTo>
                      <a:pt x="40" y="8"/>
                    </a:lnTo>
                    <a:lnTo>
                      <a:pt x="34" y="8"/>
                    </a:lnTo>
                    <a:lnTo>
                      <a:pt x="24" y="0"/>
                    </a:lnTo>
                    <a:lnTo>
                      <a:pt x="15" y="0"/>
                    </a:lnTo>
                    <a:lnTo>
                      <a:pt x="0" y="56"/>
                    </a:lnTo>
                    <a:lnTo>
                      <a:pt x="9" y="56"/>
                    </a:lnTo>
                    <a:lnTo>
                      <a:pt x="34" y="65"/>
                    </a:lnTo>
                    <a:lnTo>
                      <a:pt x="57" y="65"/>
                    </a:lnTo>
                    <a:lnTo>
                      <a:pt x="65" y="49"/>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703" name="Freeform 98"/>
              <p:cNvSpPr>
                <a:spLocks/>
              </p:cNvSpPr>
              <p:nvPr/>
            </p:nvSpPr>
            <p:spPr bwMode="gray">
              <a:xfrm>
                <a:off x="4654355" y="4522916"/>
                <a:ext cx="711316" cy="762362"/>
              </a:xfrm>
              <a:custGeom>
                <a:avLst/>
                <a:gdLst>
                  <a:gd name="T0" fmla="*/ 285 w 505"/>
                  <a:gd name="T1" fmla="*/ 16 h 520"/>
                  <a:gd name="T2" fmla="*/ 261 w 505"/>
                  <a:gd name="T3" fmla="*/ 40 h 520"/>
                  <a:gd name="T4" fmla="*/ 236 w 505"/>
                  <a:gd name="T5" fmla="*/ 34 h 520"/>
                  <a:gd name="T6" fmla="*/ 220 w 505"/>
                  <a:gd name="T7" fmla="*/ 40 h 520"/>
                  <a:gd name="T8" fmla="*/ 188 w 505"/>
                  <a:gd name="T9" fmla="*/ 49 h 520"/>
                  <a:gd name="T10" fmla="*/ 180 w 505"/>
                  <a:gd name="T11" fmla="*/ 9 h 520"/>
                  <a:gd name="T12" fmla="*/ 171 w 505"/>
                  <a:gd name="T13" fmla="*/ 0 h 520"/>
                  <a:gd name="T14" fmla="*/ 140 w 505"/>
                  <a:gd name="T15" fmla="*/ 16 h 520"/>
                  <a:gd name="T16" fmla="*/ 124 w 505"/>
                  <a:gd name="T17" fmla="*/ 16 h 520"/>
                  <a:gd name="T18" fmla="*/ 131 w 505"/>
                  <a:gd name="T19" fmla="*/ 40 h 520"/>
                  <a:gd name="T20" fmla="*/ 99 w 505"/>
                  <a:gd name="T21" fmla="*/ 57 h 520"/>
                  <a:gd name="T22" fmla="*/ 83 w 505"/>
                  <a:gd name="T23" fmla="*/ 40 h 520"/>
                  <a:gd name="T24" fmla="*/ 49 w 505"/>
                  <a:gd name="T25" fmla="*/ 49 h 520"/>
                  <a:gd name="T26" fmla="*/ 49 w 505"/>
                  <a:gd name="T27" fmla="*/ 57 h 520"/>
                  <a:gd name="T28" fmla="*/ 49 w 505"/>
                  <a:gd name="T29" fmla="*/ 114 h 520"/>
                  <a:gd name="T30" fmla="*/ 0 w 505"/>
                  <a:gd name="T31" fmla="*/ 162 h 520"/>
                  <a:gd name="T32" fmla="*/ 25 w 505"/>
                  <a:gd name="T33" fmla="*/ 196 h 520"/>
                  <a:gd name="T34" fmla="*/ 43 w 505"/>
                  <a:gd name="T35" fmla="*/ 202 h 520"/>
                  <a:gd name="T36" fmla="*/ 74 w 505"/>
                  <a:gd name="T37" fmla="*/ 202 h 520"/>
                  <a:gd name="T38" fmla="*/ 108 w 505"/>
                  <a:gd name="T39" fmla="*/ 187 h 520"/>
                  <a:gd name="T40" fmla="*/ 115 w 505"/>
                  <a:gd name="T41" fmla="*/ 219 h 520"/>
                  <a:gd name="T42" fmla="*/ 171 w 505"/>
                  <a:gd name="T43" fmla="*/ 251 h 520"/>
                  <a:gd name="T44" fmla="*/ 180 w 505"/>
                  <a:gd name="T45" fmla="*/ 276 h 520"/>
                  <a:gd name="T46" fmla="*/ 196 w 505"/>
                  <a:gd name="T47" fmla="*/ 283 h 520"/>
                  <a:gd name="T48" fmla="*/ 205 w 505"/>
                  <a:gd name="T49" fmla="*/ 324 h 520"/>
                  <a:gd name="T50" fmla="*/ 230 w 505"/>
                  <a:gd name="T51" fmla="*/ 358 h 520"/>
                  <a:gd name="T52" fmla="*/ 236 w 505"/>
                  <a:gd name="T53" fmla="*/ 373 h 520"/>
                  <a:gd name="T54" fmla="*/ 245 w 505"/>
                  <a:gd name="T55" fmla="*/ 398 h 520"/>
                  <a:gd name="T56" fmla="*/ 261 w 505"/>
                  <a:gd name="T57" fmla="*/ 422 h 520"/>
                  <a:gd name="T58" fmla="*/ 211 w 505"/>
                  <a:gd name="T59" fmla="*/ 470 h 520"/>
                  <a:gd name="T60" fmla="*/ 230 w 505"/>
                  <a:gd name="T61" fmla="*/ 478 h 520"/>
                  <a:gd name="T62" fmla="*/ 261 w 505"/>
                  <a:gd name="T63" fmla="*/ 495 h 520"/>
                  <a:gd name="T64" fmla="*/ 261 w 505"/>
                  <a:gd name="T65" fmla="*/ 519 h 520"/>
                  <a:gd name="T66" fmla="*/ 293 w 505"/>
                  <a:gd name="T67" fmla="*/ 485 h 520"/>
                  <a:gd name="T68" fmla="*/ 326 w 505"/>
                  <a:gd name="T69" fmla="*/ 438 h 520"/>
                  <a:gd name="T70" fmla="*/ 333 w 505"/>
                  <a:gd name="T71" fmla="*/ 389 h 520"/>
                  <a:gd name="T72" fmla="*/ 375 w 505"/>
                  <a:gd name="T73" fmla="*/ 364 h 520"/>
                  <a:gd name="T74" fmla="*/ 407 w 505"/>
                  <a:gd name="T75" fmla="*/ 358 h 520"/>
                  <a:gd name="T76" fmla="*/ 423 w 505"/>
                  <a:gd name="T77" fmla="*/ 341 h 520"/>
                  <a:gd name="T78" fmla="*/ 439 w 505"/>
                  <a:gd name="T79" fmla="*/ 299 h 520"/>
                  <a:gd name="T80" fmla="*/ 447 w 505"/>
                  <a:gd name="T81" fmla="*/ 236 h 520"/>
                  <a:gd name="T82" fmla="*/ 504 w 505"/>
                  <a:gd name="T83" fmla="*/ 162 h 520"/>
                  <a:gd name="T84" fmla="*/ 472 w 505"/>
                  <a:gd name="T85" fmla="*/ 130 h 520"/>
                  <a:gd name="T86" fmla="*/ 416 w 505"/>
                  <a:gd name="T87" fmla="*/ 106 h 520"/>
                  <a:gd name="T88" fmla="*/ 375 w 505"/>
                  <a:gd name="T89" fmla="*/ 97 h 520"/>
                  <a:gd name="T90" fmla="*/ 375 w 505"/>
                  <a:gd name="T91" fmla="*/ 81 h 520"/>
                  <a:gd name="T92" fmla="*/ 333 w 505"/>
                  <a:gd name="T93" fmla="*/ 74 h 520"/>
                  <a:gd name="T94" fmla="*/ 326 w 505"/>
                  <a:gd name="T95" fmla="*/ 65 h 520"/>
                  <a:gd name="T96" fmla="*/ 302 w 505"/>
                  <a:gd name="T97" fmla="*/ 65 h 520"/>
                  <a:gd name="T98" fmla="*/ 293 w 505"/>
                  <a:gd name="T99" fmla="*/ 74 h 520"/>
                  <a:gd name="T100" fmla="*/ 293 w 505"/>
                  <a:gd name="T101" fmla="*/ 65 h 520"/>
                  <a:gd name="T102" fmla="*/ 310 w 505"/>
                  <a:gd name="T103" fmla="*/ 40 h 520"/>
                  <a:gd name="T104" fmla="*/ 293 w 505"/>
                  <a:gd name="T105" fmla="*/ 16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5" h="520">
                    <a:moveTo>
                      <a:pt x="293" y="16"/>
                    </a:moveTo>
                    <a:lnTo>
                      <a:pt x="285" y="16"/>
                    </a:lnTo>
                    <a:lnTo>
                      <a:pt x="270" y="34"/>
                    </a:lnTo>
                    <a:lnTo>
                      <a:pt x="261" y="40"/>
                    </a:lnTo>
                    <a:lnTo>
                      <a:pt x="253" y="34"/>
                    </a:lnTo>
                    <a:lnTo>
                      <a:pt x="236" y="34"/>
                    </a:lnTo>
                    <a:lnTo>
                      <a:pt x="230" y="40"/>
                    </a:lnTo>
                    <a:lnTo>
                      <a:pt x="220" y="40"/>
                    </a:lnTo>
                    <a:lnTo>
                      <a:pt x="196" y="49"/>
                    </a:lnTo>
                    <a:lnTo>
                      <a:pt x="188" y="49"/>
                    </a:lnTo>
                    <a:lnTo>
                      <a:pt x="180" y="34"/>
                    </a:lnTo>
                    <a:lnTo>
                      <a:pt x="180" y="9"/>
                    </a:lnTo>
                    <a:lnTo>
                      <a:pt x="180" y="0"/>
                    </a:lnTo>
                    <a:lnTo>
                      <a:pt x="171" y="0"/>
                    </a:lnTo>
                    <a:lnTo>
                      <a:pt x="164" y="9"/>
                    </a:lnTo>
                    <a:lnTo>
                      <a:pt x="140" y="16"/>
                    </a:lnTo>
                    <a:lnTo>
                      <a:pt x="115" y="9"/>
                    </a:lnTo>
                    <a:lnTo>
                      <a:pt x="124" y="16"/>
                    </a:lnTo>
                    <a:lnTo>
                      <a:pt x="124" y="34"/>
                    </a:lnTo>
                    <a:lnTo>
                      <a:pt x="131" y="40"/>
                    </a:lnTo>
                    <a:lnTo>
                      <a:pt x="108" y="57"/>
                    </a:lnTo>
                    <a:lnTo>
                      <a:pt x="99" y="57"/>
                    </a:lnTo>
                    <a:lnTo>
                      <a:pt x="91" y="49"/>
                    </a:lnTo>
                    <a:lnTo>
                      <a:pt x="83" y="40"/>
                    </a:lnTo>
                    <a:lnTo>
                      <a:pt x="49" y="40"/>
                    </a:lnTo>
                    <a:lnTo>
                      <a:pt x="49" y="49"/>
                    </a:lnTo>
                    <a:lnTo>
                      <a:pt x="59" y="57"/>
                    </a:lnTo>
                    <a:lnTo>
                      <a:pt x="49" y="57"/>
                    </a:lnTo>
                    <a:lnTo>
                      <a:pt x="59" y="81"/>
                    </a:lnTo>
                    <a:lnTo>
                      <a:pt x="49" y="114"/>
                    </a:lnTo>
                    <a:lnTo>
                      <a:pt x="18" y="130"/>
                    </a:lnTo>
                    <a:lnTo>
                      <a:pt x="0" y="162"/>
                    </a:lnTo>
                    <a:lnTo>
                      <a:pt x="9" y="187"/>
                    </a:lnTo>
                    <a:lnTo>
                      <a:pt x="25" y="196"/>
                    </a:lnTo>
                    <a:lnTo>
                      <a:pt x="43" y="187"/>
                    </a:lnTo>
                    <a:lnTo>
                      <a:pt x="43" y="202"/>
                    </a:lnTo>
                    <a:lnTo>
                      <a:pt x="59" y="202"/>
                    </a:lnTo>
                    <a:lnTo>
                      <a:pt x="74" y="202"/>
                    </a:lnTo>
                    <a:lnTo>
                      <a:pt x="91" y="187"/>
                    </a:lnTo>
                    <a:lnTo>
                      <a:pt x="108" y="187"/>
                    </a:lnTo>
                    <a:lnTo>
                      <a:pt x="108" y="211"/>
                    </a:lnTo>
                    <a:lnTo>
                      <a:pt x="115" y="219"/>
                    </a:lnTo>
                    <a:lnTo>
                      <a:pt x="164" y="236"/>
                    </a:lnTo>
                    <a:lnTo>
                      <a:pt x="171" y="251"/>
                    </a:lnTo>
                    <a:lnTo>
                      <a:pt x="171" y="259"/>
                    </a:lnTo>
                    <a:lnTo>
                      <a:pt x="180" y="276"/>
                    </a:lnTo>
                    <a:lnTo>
                      <a:pt x="196" y="276"/>
                    </a:lnTo>
                    <a:lnTo>
                      <a:pt x="196" y="283"/>
                    </a:lnTo>
                    <a:lnTo>
                      <a:pt x="205" y="299"/>
                    </a:lnTo>
                    <a:lnTo>
                      <a:pt x="205" y="324"/>
                    </a:lnTo>
                    <a:lnTo>
                      <a:pt x="205" y="348"/>
                    </a:lnTo>
                    <a:lnTo>
                      <a:pt x="230" y="358"/>
                    </a:lnTo>
                    <a:lnTo>
                      <a:pt x="236" y="358"/>
                    </a:lnTo>
                    <a:lnTo>
                      <a:pt x="236" y="373"/>
                    </a:lnTo>
                    <a:lnTo>
                      <a:pt x="253" y="382"/>
                    </a:lnTo>
                    <a:lnTo>
                      <a:pt x="245" y="398"/>
                    </a:lnTo>
                    <a:lnTo>
                      <a:pt x="253" y="398"/>
                    </a:lnTo>
                    <a:lnTo>
                      <a:pt x="261" y="422"/>
                    </a:lnTo>
                    <a:lnTo>
                      <a:pt x="245" y="429"/>
                    </a:lnTo>
                    <a:lnTo>
                      <a:pt x="211" y="470"/>
                    </a:lnTo>
                    <a:lnTo>
                      <a:pt x="220" y="470"/>
                    </a:lnTo>
                    <a:lnTo>
                      <a:pt x="230" y="478"/>
                    </a:lnTo>
                    <a:lnTo>
                      <a:pt x="236" y="478"/>
                    </a:lnTo>
                    <a:lnTo>
                      <a:pt x="261" y="495"/>
                    </a:lnTo>
                    <a:lnTo>
                      <a:pt x="270" y="501"/>
                    </a:lnTo>
                    <a:lnTo>
                      <a:pt x="261" y="519"/>
                    </a:lnTo>
                    <a:lnTo>
                      <a:pt x="277" y="501"/>
                    </a:lnTo>
                    <a:lnTo>
                      <a:pt x="293" y="485"/>
                    </a:lnTo>
                    <a:lnTo>
                      <a:pt x="310" y="453"/>
                    </a:lnTo>
                    <a:lnTo>
                      <a:pt x="326" y="438"/>
                    </a:lnTo>
                    <a:lnTo>
                      <a:pt x="326" y="405"/>
                    </a:lnTo>
                    <a:lnTo>
                      <a:pt x="333" y="389"/>
                    </a:lnTo>
                    <a:lnTo>
                      <a:pt x="350" y="382"/>
                    </a:lnTo>
                    <a:lnTo>
                      <a:pt x="375" y="364"/>
                    </a:lnTo>
                    <a:lnTo>
                      <a:pt x="407" y="364"/>
                    </a:lnTo>
                    <a:lnTo>
                      <a:pt x="407" y="358"/>
                    </a:lnTo>
                    <a:lnTo>
                      <a:pt x="423" y="348"/>
                    </a:lnTo>
                    <a:lnTo>
                      <a:pt x="423" y="341"/>
                    </a:lnTo>
                    <a:lnTo>
                      <a:pt x="439" y="316"/>
                    </a:lnTo>
                    <a:lnTo>
                      <a:pt x="439" y="299"/>
                    </a:lnTo>
                    <a:lnTo>
                      <a:pt x="447" y="292"/>
                    </a:lnTo>
                    <a:lnTo>
                      <a:pt x="447" y="236"/>
                    </a:lnTo>
                    <a:lnTo>
                      <a:pt x="488" y="187"/>
                    </a:lnTo>
                    <a:lnTo>
                      <a:pt x="504" y="162"/>
                    </a:lnTo>
                    <a:lnTo>
                      <a:pt x="497" y="130"/>
                    </a:lnTo>
                    <a:lnTo>
                      <a:pt x="472" y="130"/>
                    </a:lnTo>
                    <a:lnTo>
                      <a:pt x="432" y="97"/>
                    </a:lnTo>
                    <a:lnTo>
                      <a:pt x="416" y="106"/>
                    </a:lnTo>
                    <a:lnTo>
                      <a:pt x="392" y="97"/>
                    </a:lnTo>
                    <a:lnTo>
                      <a:pt x="375" y="97"/>
                    </a:lnTo>
                    <a:lnTo>
                      <a:pt x="375" y="90"/>
                    </a:lnTo>
                    <a:lnTo>
                      <a:pt x="375" y="81"/>
                    </a:lnTo>
                    <a:lnTo>
                      <a:pt x="367" y="81"/>
                    </a:lnTo>
                    <a:lnTo>
                      <a:pt x="333" y="74"/>
                    </a:lnTo>
                    <a:lnTo>
                      <a:pt x="326" y="81"/>
                    </a:lnTo>
                    <a:lnTo>
                      <a:pt x="326" y="65"/>
                    </a:lnTo>
                    <a:lnTo>
                      <a:pt x="317" y="65"/>
                    </a:lnTo>
                    <a:lnTo>
                      <a:pt x="302" y="65"/>
                    </a:lnTo>
                    <a:lnTo>
                      <a:pt x="302" y="81"/>
                    </a:lnTo>
                    <a:lnTo>
                      <a:pt x="293" y="74"/>
                    </a:lnTo>
                    <a:lnTo>
                      <a:pt x="285" y="81"/>
                    </a:lnTo>
                    <a:lnTo>
                      <a:pt x="293" y="65"/>
                    </a:lnTo>
                    <a:lnTo>
                      <a:pt x="310" y="49"/>
                    </a:lnTo>
                    <a:lnTo>
                      <a:pt x="310" y="40"/>
                    </a:lnTo>
                    <a:lnTo>
                      <a:pt x="302" y="40"/>
                    </a:lnTo>
                    <a:lnTo>
                      <a:pt x="293" y="16"/>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704" name="Freeform 99"/>
              <p:cNvSpPr>
                <a:spLocks/>
              </p:cNvSpPr>
              <p:nvPr/>
            </p:nvSpPr>
            <p:spPr bwMode="gray">
              <a:xfrm>
                <a:off x="5011191" y="4513111"/>
                <a:ext cx="45930" cy="69862"/>
              </a:xfrm>
              <a:custGeom>
                <a:avLst/>
                <a:gdLst>
                  <a:gd name="T0" fmla="*/ 0 w 33"/>
                  <a:gd name="T1" fmla="*/ 41 h 48"/>
                  <a:gd name="T2" fmla="*/ 8 w 33"/>
                  <a:gd name="T3" fmla="*/ 47 h 48"/>
                  <a:gd name="T4" fmla="*/ 17 w 33"/>
                  <a:gd name="T5" fmla="*/ 41 h 48"/>
                  <a:gd name="T6" fmla="*/ 32 w 33"/>
                  <a:gd name="T7" fmla="*/ 23 h 48"/>
                  <a:gd name="T8" fmla="*/ 0 w 33"/>
                  <a:gd name="T9" fmla="*/ 0 h 48"/>
                  <a:gd name="T10" fmla="*/ 0 w 33"/>
                  <a:gd name="T11" fmla="*/ 7 h 48"/>
                  <a:gd name="T12" fmla="*/ 0 w 33"/>
                  <a:gd name="T13" fmla="*/ 23 h 48"/>
                  <a:gd name="T14" fmla="*/ 0 w 33"/>
                  <a:gd name="T15" fmla="*/ 41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8">
                    <a:moveTo>
                      <a:pt x="0" y="41"/>
                    </a:moveTo>
                    <a:lnTo>
                      <a:pt x="8" y="47"/>
                    </a:lnTo>
                    <a:lnTo>
                      <a:pt x="17" y="41"/>
                    </a:lnTo>
                    <a:lnTo>
                      <a:pt x="32" y="23"/>
                    </a:lnTo>
                    <a:lnTo>
                      <a:pt x="0" y="0"/>
                    </a:lnTo>
                    <a:lnTo>
                      <a:pt x="0" y="7"/>
                    </a:lnTo>
                    <a:lnTo>
                      <a:pt x="0" y="23"/>
                    </a:lnTo>
                    <a:lnTo>
                      <a:pt x="0" y="41"/>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705" name="Freeform 100"/>
              <p:cNvSpPr>
                <a:spLocks/>
              </p:cNvSpPr>
              <p:nvPr/>
            </p:nvSpPr>
            <p:spPr bwMode="gray">
              <a:xfrm>
                <a:off x="4944065" y="4513111"/>
                <a:ext cx="68305" cy="69862"/>
              </a:xfrm>
              <a:custGeom>
                <a:avLst/>
                <a:gdLst>
                  <a:gd name="T0" fmla="*/ 48 w 49"/>
                  <a:gd name="T1" fmla="*/ 41 h 48"/>
                  <a:gd name="T2" fmla="*/ 48 w 49"/>
                  <a:gd name="T3" fmla="*/ 23 h 48"/>
                  <a:gd name="T4" fmla="*/ 48 w 49"/>
                  <a:gd name="T5" fmla="*/ 7 h 48"/>
                  <a:gd name="T6" fmla="*/ 48 w 49"/>
                  <a:gd name="T7" fmla="*/ 0 h 48"/>
                  <a:gd name="T8" fmla="*/ 15 w 49"/>
                  <a:gd name="T9" fmla="*/ 0 h 48"/>
                  <a:gd name="T10" fmla="*/ 0 w 49"/>
                  <a:gd name="T11" fmla="*/ 16 h 48"/>
                  <a:gd name="T12" fmla="*/ 15 w 49"/>
                  <a:gd name="T13" fmla="*/ 47 h 48"/>
                  <a:gd name="T14" fmla="*/ 25 w 49"/>
                  <a:gd name="T15" fmla="*/ 47 h 48"/>
                  <a:gd name="T16" fmla="*/ 31 w 49"/>
                  <a:gd name="T17" fmla="*/ 41 h 48"/>
                  <a:gd name="T18" fmla="*/ 48 w 49"/>
                  <a:gd name="T19" fmla="*/ 4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48">
                    <a:moveTo>
                      <a:pt x="48" y="41"/>
                    </a:moveTo>
                    <a:lnTo>
                      <a:pt x="48" y="23"/>
                    </a:lnTo>
                    <a:lnTo>
                      <a:pt x="48" y="7"/>
                    </a:lnTo>
                    <a:lnTo>
                      <a:pt x="48" y="0"/>
                    </a:lnTo>
                    <a:lnTo>
                      <a:pt x="15" y="0"/>
                    </a:lnTo>
                    <a:lnTo>
                      <a:pt x="0" y="16"/>
                    </a:lnTo>
                    <a:lnTo>
                      <a:pt x="15" y="47"/>
                    </a:lnTo>
                    <a:lnTo>
                      <a:pt x="25" y="47"/>
                    </a:lnTo>
                    <a:lnTo>
                      <a:pt x="31" y="41"/>
                    </a:lnTo>
                    <a:lnTo>
                      <a:pt x="48" y="41"/>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706" name="Freeform 101"/>
              <p:cNvSpPr>
                <a:spLocks/>
              </p:cNvSpPr>
              <p:nvPr/>
            </p:nvSpPr>
            <p:spPr bwMode="gray">
              <a:xfrm>
                <a:off x="4885180" y="4465311"/>
                <a:ext cx="81260" cy="131146"/>
              </a:xfrm>
              <a:custGeom>
                <a:avLst/>
                <a:gdLst>
                  <a:gd name="T0" fmla="*/ 16 w 57"/>
                  <a:gd name="T1" fmla="*/ 0 h 90"/>
                  <a:gd name="T2" fmla="*/ 32 w 57"/>
                  <a:gd name="T3" fmla="*/ 9 h 90"/>
                  <a:gd name="T4" fmla="*/ 32 w 57"/>
                  <a:gd name="T5" fmla="*/ 15 h 90"/>
                  <a:gd name="T6" fmla="*/ 41 w 57"/>
                  <a:gd name="T7" fmla="*/ 15 h 90"/>
                  <a:gd name="T8" fmla="*/ 56 w 57"/>
                  <a:gd name="T9" fmla="*/ 33 h 90"/>
                  <a:gd name="T10" fmla="*/ 41 w 57"/>
                  <a:gd name="T11" fmla="*/ 49 h 90"/>
                  <a:gd name="T12" fmla="*/ 56 w 57"/>
                  <a:gd name="T13" fmla="*/ 80 h 90"/>
                  <a:gd name="T14" fmla="*/ 32 w 57"/>
                  <a:gd name="T15" fmla="*/ 89 h 90"/>
                  <a:gd name="T16" fmla="*/ 24 w 57"/>
                  <a:gd name="T17" fmla="*/ 89 h 90"/>
                  <a:gd name="T18" fmla="*/ 16 w 57"/>
                  <a:gd name="T19" fmla="*/ 74 h 90"/>
                  <a:gd name="T20" fmla="*/ 16 w 57"/>
                  <a:gd name="T21" fmla="*/ 49 h 90"/>
                  <a:gd name="T22" fmla="*/ 16 w 57"/>
                  <a:gd name="T23" fmla="*/ 40 h 90"/>
                  <a:gd name="T24" fmla="*/ 7 w 57"/>
                  <a:gd name="T25" fmla="*/ 40 h 90"/>
                  <a:gd name="T26" fmla="*/ 0 w 57"/>
                  <a:gd name="T27" fmla="*/ 33 h 90"/>
                  <a:gd name="T28" fmla="*/ 0 w 57"/>
                  <a:gd name="T29" fmla="*/ 15 h 90"/>
                  <a:gd name="T30" fmla="*/ 7 w 57"/>
                  <a:gd name="T31" fmla="*/ 15 h 90"/>
                  <a:gd name="T32" fmla="*/ 7 w 57"/>
                  <a:gd name="T33" fmla="*/ 9 h 90"/>
                  <a:gd name="T34" fmla="*/ 16 w 57"/>
                  <a:gd name="T3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90">
                    <a:moveTo>
                      <a:pt x="16" y="0"/>
                    </a:moveTo>
                    <a:lnTo>
                      <a:pt x="32" y="9"/>
                    </a:lnTo>
                    <a:lnTo>
                      <a:pt x="32" y="15"/>
                    </a:lnTo>
                    <a:lnTo>
                      <a:pt x="41" y="15"/>
                    </a:lnTo>
                    <a:lnTo>
                      <a:pt x="56" y="33"/>
                    </a:lnTo>
                    <a:lnTo>
                      <a:pt x="41" y="49"/>
                    </a:lnTo>
                    <a:lnTo>
                      <a:pt x="56" y="80"/>
                    </a:lnTo>
                    <a:lnTo>
                      <a:pt x="32" y="89"/>
                    </a:lnTo>
                    <a:lnTo>
                      <a:pt x="24" y="89"/>
                    </a:lnTo>
                    <a:lnTo>
                      <a:pt x="16" y="74"/>
                    </a:lnTo>
                    <a:lnTo>
                      <a:pt x="16" y="49"/>
                    </a:lnTo>
                    <a:lnTo>
                      <a:pt x="16" y="40"/>
                    </a:lnTo>
                    <a:lnTo>
                      <a:pt x="7" y="40"/>
                    </a:lnTo>
                    <a:lnTo>
                      <a:pt x="0" y="33"/>
                    </a:lnTo>
                    <a:lnTo>
                      <a:pt x="0" y="15"/>
                    </a:lnTo>
                    <a:lnTo>
                      <a:pt x="7" y="15"/>
                    </a:lnTo>
                    <a:lnTo>
                      <a:pt x="7" y="9"/>
                    </a:lnTo>
                    <a:lnTo>
                      <a:pt x="16" y="0"/>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707" name="Freeform 102"/>
              <p:cNvSpPr>
                <a:spLocks/>
              </p:cNvSpPr>
              <p:nvPr/>
            </p:nvSpPr>
            <p:spPr bwMode="gray">
              <a:xfrm>
                <a:off x="4667311" y="4391771"/>
                <a:ext cx="242601" cy="216942"/>
              </a:xfrm>
              <a:custGeom>
                <a:avLst/>
                <a:gdLst>
                  <a:gd name="T0" fmla="*/ 171 w 172"/>
                  <a:gd name="T1" fmla="*/ 50 h 148"/>
                  <a:gd name="T2" fmla="*/ 162 w 172"/>
                  <a:gd name="T3" fmla="*/ 59 h 148"/>
                  <a:gd name="T4" fmla="*/ 162 w 172"/>
                  <a:gd name="T5" fmla="*/ 65 h 148"/>
                  <a:gd name="T6" fmla="*/ 155 w 172"/>
                  <a:gd name="T7" fmla="*/ 65 h 148"/>
                  <a:gd name="T8" fmla="*/ 155 w 172"/>
                  <a:gd name="T9" fmla="*/ 83 h 148"/>
                  <a:gd name="T10" fmla="*/ 162 w 172"/>
                  <a:gd name="T11" fmla="*/ 90 h 148"/>
                  <a:gd name="T12" fmla="*/ 155 w 172"/>
                  <a:gd name="T13" fmla="*/ 99 h 148"/>
                  <a:gd name="T14" fmla="*/ 131 w 172"/>
                  <a:gd name="T15" fmla="*/ 106 h 148"/>
                  <a:gd name="T16" fmla="*/ 106 w 172"/>
                  <a:gd name="T17" fmla="*/ 99 h 148"/>
                  <a:gd name="T18" fmla="*/ 115 w 172"/>
                  <a:gd name="T19" fmla="*/ 106 h 148"/>
                  <a:gd name="T20" fmla="*/ 115 w 172"/>
                  <a:gd name="T21" fmla="*/ 124 h 148"/>
                  <a:gd name="T22" fmla="*/ 122 w 172"/>
                  <a:gd name="T23" fmla="*/ 130 h 148"/>
                  <a:gd name="T24" fmla="*/ 99 w 172"/>
                  <a:gd name="T25" fmla="*/ 147 h 148"/>
                  <a:gd name="T26" fmla="*/ 90 w 172"/>
                  <a:gd name="T27" fmla="*/ 147 h 148"/>
                  <a:gd name="T28" fmla="*/ 82 w 172"/>
                  <a:gd name="T29" fmla="*/ 139 h 148"/>
                  <a:gd name="T30" fmla="*/ 74 w 172"/>
                  <a:gd name="T31" fmla="*/ 130 h 148"/>
                  <a:gd name="T32" fmla="*/ 74 w 172"/>
                  <a:gd name="T33" fmla="*/ 115 h 148"/>
                  <a:gd name="T34" fmla="*/ 65 w 172"/>
                  <a:gd name="T35" fmla="*/ 99 h 148"/>
                  <a:gd name="T36" fmla="*/ 74 w 172"/>
                  <a:gd name="T37" fmla="*/ 74 h 148"/>
                  <a:gd name="T38" fmla="*/ 50 w 172"/>
                  <a:gd name="T39" fmla="*/ 74 h 148"/>
                  <a:gd name="T40" fmla="*/ 40 w 172"/>
                  <a:gd name="T41" fmla="*/ 65 h 148"/>
                  <a:gd name="T42" fmla="*/ 16 w 172"/>
                  <a:gd name="T43" fmla="*/ 65 h 148"/>
                  <a:gd name="T44" fmla="*/ 9 w 172"/>
                  <a:gd name="T45" fmla="*/ 59 h 148"/>
                  <a:gd name="T46" fmla="*/ 9 w 172"/>
                  <a:gd name="T47" fmla="*/ 50 h 148"/>
                  <a:gd name="T48" fmla="*/ 0 w 172"/>
                  <a:gd name="T49" fmla="*/ 34 h 148"/>
                  <a:gd name="T50" fmla="*/ 9 w 172"/>
                  <a:gd name="T51" fmla="*/ 18 h 148"/>
                  <a:gd name="T52" fmla="*/ 16 w 172"/>
                  <a:gd name="T53" fmla="*/ 10 h 148"/>
                  <a:gd name="T54" fmla="*/ 25 w 172"/>
                  <a:gd name="T55" fmla="*/ 18 h 148"/>
                  <a:gd name="T56" fmla="*/ 16 w 172"/>
                  <a:gd name="T57" fmla="*/ 25 h 148"/>
                  <a:gd name="T58" fmla="*/ 16 w 172"/>
                  <a:gd name="T59" fmla="*/ 41 h 148"/>
                  <a:gd name="T60" fmla="*/ 25 w 172"/>
                  <a:gd name="T61" fmla="*/ 34 h 148"/>
                  <a:gd name="T62" fmla="*/ 25 w 172"/>
                  <a:gd name="T63" fmla="*/ 18 h 148"/>
                  <a:gd name="T64" fmla="*/ 40 w 172"/>
                  <a:gd name="T65" fmla="*/ 10 h 148"/>
                  <a:gd name="T66" fmla="*/ 40 w 172"/>
                  <a:gd name="T67" fmla="*/ 0 h 148"/>
                  <a:gd name="T68" fmla="*/ 40 w 172"/>
                  <a:gd name="T69" fmla="*/ 10 h 148"/>
                  <a:gd name="T70" fmla="*/ 65 w 172"/>
                  <a:gd name="T71" fmla="*/ 10 h 148"/>
                  <a:gd name="T72" fmla="*/ 65 w 172"/>
                  <a:gd name="T73" fmla="*/ 18 h 148"/>
                  <a:gd name="T74" fmla="*/ 90 w 172"/>
                  <a:gd name="T75" fmla="*/ 18 h 148"/>
                  <a:gd name="T76" fmla="*/ 106 w 172"/>
                  <a:gd name="T77" fmla="*/ 25 h 148"/>
                  <a:gd name="T78" fmla="*/ 122 w 172"/>
                  <a:gd name="T79" fmla="*/ 18 h 148"/>
                  <a:gd name="T80" fmla="*/ 139 w 172"/>
                  <a:gd name="T81" fmla="*/ 18 h 148"/>
                  <a:gd name="T82" fmla="*/ 131 w 172"/>
                  <a:gd name="T83" fmla="*/ 18 h 148"/>
                  <a:gd name="T84" fmla="*/ 139 w 172"/>
                  <a:gd name="T85" fmla="*/ 25 h 148"/>
                  <a:gd name="T86" fmla="*/ 155 w 172"/>
                  <a:gd name="T87" fmla="*/ 34 h 148"/>
                  <a:gd name="T88" fmla="*/ 155 w 172"/>
                  <a:gd name="T89" fmla="*/ 50 h 148"/>
                  <a:gd name="T90" fmla="*/ 162 w 172"/>
                  <a:gd name="T91" fmla="*/ 41 h 148"/>
                  <a:gd name="T92" fmla="*/ 171 w 172"/>
                  <a:gd name="T93" fmla="*/ 5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148">
                    <a:moveTo>
                      <a:pt x="171" y="50"/>
                    </a:moveTo>
                    <a:lnTo>
                      <a:pt x="162" y="59"/>
                    </a:lnTo>
                    <a:lnTo>
                      <a:pt x="162" y="65"/>
                    </a:lnTo>
                    <a:lnTo>
                      <a:pt x="155" y="65"/>
                    </a:lnTo>
                    <a:lnTo>
                      <a:pt x="155" y="83"/>
                    </a:lnTo>
                    <a:lnTo>
                      <a:pt x="162" y="90"/>
                    </a:lnTo>
                    <a:lnTo>
                      <a:pt x="155" y="99"/>
                    </a:lnTo>
                    <a:lnTo>
                      <a:pt x="131" y="106"/>
                    </a:lnTo>
                    <a:lnTo>
                      <a:pt x="106" y="99"/>
                    </a:lnTo>
                    <a:lnTo>
                      <a:pt x="115" y="106"/>
                    </a:lnTo>
                    <a:lnTo>
                      <a:pt x="115" y="124"/>
                    </a:lnTo>
                    <a:lnTo>
                      <a:pt x="122" y="130"/>
                    </a:lnTo>
                    <a:lnTo>
                      <a:pt x="99" y="147"/>
                    </a:lnTo>
                    <a:lnTo>
                      <a:pt x="90" y="147"/>
                    </a:lnTo>
                    <a:lnTo>
                      <a:pt x="82" y="139"/>
                    </a:lnTo>
                    <a:lnTo>
                      <a:pt x="74" y="130"/>
                    </a:lnTo>
                    <a:lnTo>
                      <a:pt x="74" y="115"/>
                    </a:lnTo>
                    <a:lnTo>
                      <a:pt x="65" y="99"/>
                    </a:lnTo>
                    <a:lnTo>
                      <a:pt x="74" y="74"/>
                    </a:lnTo>
                    <a:lnTo>
                      <a:pt x="50" y="74"/>
                    </a:lnTo>
                    <a:lnTo>
                      <a:pt x="40" y="65"/>
                    </a:lnTo>
                    <a:lnTo>
                      <a:pt x="16" y="65"/>
                    </a:lnTo>
                    <a:lnTo>
                      <a:pt x="9" y="59"/>
                    </a:lnTo>
                    <a:lnTo>
                      <a:pt x="9" y="50"/>
                    </a:lnTo>
                    <a:lnTo>
                      <a:pt x="0" y="34"/>
                    </a:lnTo>
                    <a:lnTo>
                      <a:pt x="9" y="18"/>
                    </a:lnTo>
                    <a:lnTo>
                      <a:pt x="16" y="10"/>
                    </a:lnTo>
                    <a:lnTo>
                      <a:pt x="25" y="18"/>
                    </a:lnTo>
                    <a:lnTo>
                      <a:pt x="16" y="25"/>
                    </a:lnTo>
                    <a:lnTo>
                      <a:pt x="16" y="41"/>
                    </a:lnTo>
                    <a:lnTo>
                      <a:pt x="25" y="34"/>
                    </a:lnTo>
                    <a:lnTo>
                      <a:pt x="25" y="18"/>
                    </a:lnTo>
                    <a:lnTo>
                      <a:pt x="40" y="10"/>
                    </a:lnTo>
                    <a:lnTo>
                      <a:pt x="40" y="0"/>
                    </a:lnTo>
                    <a:lnTo>
                      <a:pt x="40" y="10"/>
                    </a:lnTo>
                    <a:lnTo>
                      <a:pt x="65" y="10"/>
                    </a:lnTo>
                    <a:lnTo>
                      <a:pt x="65" y="18"/>
                    </a:lnTo>
                    <a:lnTo>
                      <a:pt x="90" y="18"/>
                    </a:lnTo>
                    <a:lnTo>
                      <a:pt x="106" y="25"/>
                    </a:lnTo>
                    <a:lnTo>
                      <a:pt x="122" y="18"/>
                    </a:lnTo>
                    <a:lnTo>
                      <a:pt x="139" y="18"/>
                    </a:lnTo>
                    <a:lnTo>
                      <a:pt x="131" y="18"/>
                    </a:lnTo>
                    <a:lnTo>
                      <a:pt x="139" y="25"/>
                    </a:lnTo>
                    <a:lnTo>
                      <a:pt x="155" y="34"/>
                    </a:lnTo>
                    <a:lnTo>
                      <a:pt x="155" y="50"/>
                    </a:lnTo>
                    <a:lnTo>
                      <a:pt x="162" y="41"/>
                    </a:lnTo>
                    <a:lnTo>
                      <a:pt x="171" y="50"/>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708" name="Freeform 197"/>
              <p:cNvSpPr>
                <a:spLocks/>
              </p:cNvSpPr>
              <p:nvPr/>
            </p:nvSpPr>
            <p:spPr bwMode="gray">
              <a:xfrm>
                <a:off x="4646112" y="5474029"/>
                <a:ext cx="24732" cy="49026"/>
              </a:xfrm>
              <a:custGeom>
                <a:avLst/>
                <a:gdLst>
                  <a:gd name="T0" fmla="*/ 6 w 17"/>
                  <a:gd name="T1" fmla="*/ 0 h 33"/>
                  <a:gd name="T2" fmla="*/ 0 w 17"/>
                  <a:gd name="T3" fmla="*/ 23 h 33"/>
                  <a:gd name="T4" fmla="*/ 6 w 17"/>
                  <a:gd name="T5" fmla="*/ 32 h 33"/>
                  <a:gd name="T6" fmla="*/ 16 w 17"/>
                  <a:gd name="T7" fmla="*/ 7 h 33"/>
                  <a:gd name="T8" fmla="*/ 6 w 17"/>
                  <a:gd name="T9" fmla="*/ 0 h 33"/>
                </a:gdLst>
                <a:ahLst/>
                <a:cxnLst>
                  <a:cxn ang="0">
                    <a:pos x="T0" y="T1"/>
                  </a:cxn>
                  <a:cxn ang="0">
                    <a:pos x="T2" y="T3"/>
                  </a:cxn>
                  <a:cxn ang="0">
                    <a:pos x="T4" y="T5"/>
                  </a:cxn>
                  <a:cxn ang="0">
                    <a:pos x="T6" y="T7"/>
                  </a:cxn>
                  <a:cxn ang="0">
                    <a:pos x="T8" y="T9"/>
                  </a:cxn>
                </a:cxnLst>
                <a:rect l="0" t="0" r="r" b="b"/>
                <a:pathLst>
                  <a:path w="17" h="33">
                    <a:moveTo>
                      <a:pt x="6" y="0"/>
                    </a:moveTo>
                    <a:lnTo>
                      <a:pt x="0" y="23"/>
                    </a:lnTo>
                    <a:lnTo>
                      <a:pt x="6" y="32"/>
                    </a:lnTo>
                    <a:lnTo>
                      <a:pt x="16" y="7"/>
                    </a:lnTo>
                    <a:lnTo>
                      <a:pt x="6" y="0"/>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709" name="Freeform 198"/>
              <p:cNvSpPr>
                <a:spLocks/>
              </p:cNvSpPr>
              <p:nvPr/>
            </p:nvSpPr>
            <p:spPr bwMode="gray">
              <a:xfrm>
                <a:off x="4576629" y="4264303"/>
                <a:ext cx="36508" cy="24513"/>
              </a:xfrm>
              <a:custGeom>
                <a:avLst/>
                <a:gdLst>
                  <a:gd name="T0" fmla="*/ 0 w 26"/>
                  <a:gd name="T1" fmla="*/ 7 h 17"/>
                  <a:gd name="T2" fmla="*/ 16 w 26"/>
                  <a:gd name="T3" fmla="*/ 16 h 17"/>
                  <a:gd name="T4" fmla="*/ 25 w 26"/>
                  <a:gd name="T5" fmla="*/ 7 h 17"/>
                  <a:gd name="T6" fmla="*/ 9 w 26"/>
                  <a:gd name="T7" fmla="*/ 0 h 17"/>
                  <a:gd name="T8" fmla="*/ 0 w 26"/>
                  <a:gd name="T9" fmla="*/ 7 h 17"/>
                </a:gdLst>
                <a:ahLst/>
                <a:cxnLst>
                  <a:cxn ang="0">
                    <a:pos x="T0" y="T1"/>
                  </a:cxn>
                  <a:cxn ang="0">
                    <a:pos x="T2" y="T3"/>
                  </a:cxn>
                  <a:cxn ang="0">
                    <a:pos x="T4" y="T5"/>
                  </a:cxn>
                  <a:cxn ang="0">
                    <a:pos x="T6" y="T7"/>
                  </a:cxn>
                  <a:cxn ang="0">
                    <a:pos x="T8" y="T9"/>
                  </a:cxn>
                </a:cxnLst>
                <a:rect l="0" t="0" r="r" b="b"/>
                <a:pathLst>
                  <a:path w="26" h="17">
                    <a:moveTo>
                      <a:pt x="0" y="7"/>
                    </a:moveTo>
                    <a:lnTo>
                      <a:pt x="16" y="16"/>
                    </a:lnTo>
                    <a:lnTo>
                      <a:pt x="25" y="7"/>
                    </a:lnTo>
                    <a:lnTo>
                      <a:pt x="9" y="0"/>
                    </a:lnTo>
                    <a:lnTo>
                      <a:pt x="0" y="7"/>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710" name="Freeform 199"/>
              <p:cNvSpPr>
                <a:spLocks/>
              </p:cNvSpPr>
              <p:nvPr/>
            </p:nvSpPr>
            <p:spPr bwMode="gray">
              <a:xfrm>
                <a:off x="4462396" y="4168700"/>
                <a:ext cx="184895" cy="73540"/>
              </a:xfrm>
              <a:custGeom>
                <a:avLst/>
                <a:gdLst>
                  <a:gd name="T0" fmla="*/ 0 w 132"/>
                  <a:gd name="T1" fmla="*/ 24 h 50"/>
                  <a:gd name="T2" fmla="*/ 9 w 132"/>
                  <a:gd name="T3" fmla="*/ 24 h 50"/>
                  <a:gd name="T4" fmla="*/ 25 w 132"/>
                  <a:gd name="T5" fmla="*/ 8 h 50"/>
                  <a:gd name="T6" fmla="*/ 41 w 132"/>
                  <a:gd name="T7" fmla="*/ 15 h 50"/>
                  <a:gd name="T8" fmla="*/ 34 w 132"/>
                  <a:gd name="T9" fmla="*/ 15 h 50"/>
                  <a:gd name="T10" fmla="*/ 41 w 132"/>
                  <a:gd name="T11" fmla="*/ 15 h 50"/>
                  <a:gd name="T12" fmla="*/ 74 w 132"/>
                  <a:gd name="T13" fmla="*/ 24 h 50"/>
                  <a:gd name="T14" fmla="*/ 81 w 132"/>
                  <a:gd name="T15" fmla="*/ 40 h 50"/>
                  <a:gd name="T16" fmla="*/ 97 w 132"/>
                  <a:gd name="T17" fmla="*/ 40 h 50"/>
                  <a:gd name="T18" fmla="*/ 90 w 132"/>
                  <a:gd name="T19" fmla="*/ 49 h 50"/>
                  <a:gd name="T20" fmla="*/ 131 w 132"/>
                  <a:gd name="T21" fmla="*/ 49 h 50"/>
                  <a:gd name="T22" fmla="*/ 122 w 132"/>
                  <a:gd name="T23" fmla="*/ 40 h 50"/>
                  <a:gd name="T24" fmla="*/ 114 w 132"/>
                  <a:gd name="T25" fmla="*/ 40 h 50"/>
                  <a:gd name="T26" fmla="*/ 114 w 132"/>
                  <a:gd name="T27" fmla="*/ 31 h 50"/>
                  <a:gd name="T28" fmla="*/ 81 w 132"/>
                  <a:gd name="T29" fmla="*/ 15 h 50"/>
                  <a:gd name="T30" fmla="*/ 41 w 132"/>
                  <a:gd name="T31" fmla="*/ 0 h 50"/>
                  <a:gd name="T32" fmla="*/ 16 w 132"/>
                  <a:gd name="T33" fmla="*/ 8 h 50"/>
                  <a:gd name="T34" fmla="*/ 0 w 132"/>
                  <a:gd name="T35"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50">
                    <a:moveTo>
                      <a:pt x="0" y="24"/>
                    </a:moveTo>
                    <a:lnTo>
                      <a:pt x="9" y="24"/>
                    </a:lnTo>
                    <a:lnTo>
                      <a:pt x="25" y="8"/>
                    </a:lnTo>
                    <a:lnTo>
                      <a:pt x="41" y="15"/>
                    </a:lnTo>
                    <a:lnTo>
                      <a:pt x="34" y="15"/>
                    </a:lnTo>
                    <a:lnTo>
                      <a:pt x="41" y="15"/>
                    </a:lnTo>
                    <a:lnTo>
                      <a:pt x="74" y="24"/>
                    </a:lnTo>
                    <a:lnTo>
                      <a:pt x="81" y="40"/>
                    </a:lnTo>
                    <a:lnTo>
                      <a:pt x="97" y="40"/>
                    </a:lnTo>
                    <a:lnTo>
                      <a:pt x="90" y="49"/>
                    </a:lnTo>
                    <a:lnTo>
                      <a:pt x="131" y="49"/>
                    </a:lnTo>
                    <a:lnTo>
                      <a:pt x="122" y="40"/>
                    </a:lnTo>
                    <a:lnTo>
                      <a:pt x="114" y="40"/>
                    </a:lnTo>
                    <a:lnTo>
                      <a:pt x="114" y="31"/>
                    </a:lnTo>
                    <a:lnTo>
                      <a:pt x="81" y="15"/>
                    </a:lnTo>
                    <a:lnTo>
                      <a:pt x="41" y="0"/>
                    </a:lnTo>
                    <a:lnTo>
                      <a:pt x="16" y="8"/>
                    </a:lnTo>
                    <a:lnTo>
                      <a:pt x="0" y="24"/>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711" name="Freeform 200"/>
              <p:cNvSpPr>
                <a:spLocks/>
              </p:cNvSpPr>
              <p:nvPr/>
            </p:nvSpPr>
            <p:spPr bwMode="gray">
              <a:xfrm>
                <a:off x="4576630" y="4131930"/>
                <a:ext cx="23553" cy="37996"/>
              </a:xfrm>
              <a:custGeom>
                <a:avLst/>
                <a:gdLst>
                  <a:gd name="T0" fmla="*/ 0 w 17"/>
                  <a:gd name="T1" fmla="*/ 0 h 26"/>
                  <a:gd name="T2" fmla="*/ 0 w 17"/>
                  <a:gd name="T3" fmla="*/ 8 h 26"/>
                  <a:gd name="T4" fmla="*/ 16 w 17"/>
                  <a:gd name="T5" fmla="*/ 25 h 26"/>
                  <a:gd name="T6" fmla="*/ 16 w 17"/>
                  <a:gd name="T7" fmla="*/ 8 h 26"/>
                  <a:gd name="T8" fmla="*/ 0 w 17"/>
                  <a:gd name="T9" fmla="*/ 0 h 26"/>
                </a:gdLst>
                <a:ahLst/>
                <a:cxnLst>
                  <a:cxn ang="0">
                    <a:pos x="T0" y="T1"/>
                  </a:cxn>
                  <a:cxn ang="0">
                    <a:pos x="T2" y="T3"/>
                  </a:cxn>
                  <a:cxn ang="0">
                    <a:pos x="T4" y="T5"/>
                  </a:cxn>
                  <a:cxn ang="0">
                    <a:pos x="T6" y="T7"/>
                  </a:cxn>
                  <a:cxn ang="0">
                    <a:pos x="T8" y="T9"/>
                  </a:cxn>
                </a:cxnLst>
                <a:rect l="0" t="0" r="r" b="b"/>
                <a:pathLst>
                  <a:path w="17" h="26">
                    <a:moveTo>
                      <a:pt x="0" y="0"/>
                    </a:moveTo>
                    <a:lnTo>
                      <a:pt x="0" y="8"/>
                    </a:lnTo>
                    <a:lnTo>
                      <a:pt x="16" y="25"/>
                    </a:lnTo>
                    <a:lnTo>
                      <a:pt x="16" y="8"/>
                    </a:lnTo>
                    <a:lnTo>
                      <a:pt x="0" y="0"/>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712" name="Freeform 201"/>
              <p:cNvSpPr>
                <a:spLocks/>
              </p:cNvSpPr>
              <p:nvPr/>
            </p:nvSpPr>
            <p:spPr bwMode="gray">
              <a:xfrm>
                <a:off x="4418821" y="2957748"/>
                <a:ext cx="124834" cy="132371"/>
              </a:xfrm>
              <a:custGeom>
                <a:avLst/>
                <a:gdLst>
                  <a:gd name="T0" fmla="*/ 0 w 89"/>
                  <a:gd name="T1" fmla="*/ 73 h 91"/>
                  <a:gd name="T2" fmla="*/ 15 w 89"/>
                  <a:gd name="T3" fmla="*/ 73 h 91"/>
                  <a:gd name="T4" fmla="*/ 15 w 89"/>
                  <a:gd name="T5" fmla="*/ 90 h 91"/>
                  <a:gd name="T6" fmla="*/ 31 w 89"/>
                  <a:gd name="T7" fmla="*/ 90 h 91"/>
                  <a:gd name="T8" fmla="*/ 47 w 89"/>
                  <a:gd name="T9" fmla="*/ 65 h 91"/>
                  <a:gd name="T10" fmla="*/ 56 w 89"/>
                  <a:gd name="T11" fmla="*/ 65 h 91"/>
                  <a:gd name="T12" fmla="*/ 72 w 89"/>
                  <a:gd name="T13" fmla="*/ 81 h 91"/>
                  <a:gd name="T14" fmla="*/ 88 w 89"/>
                  <a:gd name="T15" fmla="*/ 65 h 91"/>
                  <a:gd name="T16" fmla="*/ 72 w 89"/>
                  <a:gd name="T17" fmla="*/ 65 h 91"/>
                  <a:gd name="T18" fmla="*/ 56 w 89"/>
                  <a:gd name="T19" fmla="*/ 40 h 91"/>
                  <a:gd name="T20" fmla="*/ 31 w 89"/>
                  <a:gd name="T21" fmla="*/ 16 h 91"/>
                  <a:gd name="T22" fmla="*/ 25 w 89"/>
                  <a:gd name="T23" fmla="*/ 0 h 91"/>
                  <a:gd name="T24" fmla="*/ 15 w 89"/>
                  <a:gd name="T25" fmla="*/ 16 h 91"/>
                  <a:gd name="T26" fmla="*/ 6 w 89"/>
                  <a:gd name="T27" fmla="*/ 25 h 91"/>
                  <a:gd name="T28" fmla="*/ 15 w 89"/>
                  <a:gd name="T29" fmla="*/ 65 h 91"/>
                  <a:gd name="T30" fmla="*/ 0 w 89"/>
                  <a:gd name="T31" fmla="*/ 7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91">
                    <a:moveTo>
                      <a:pt x="0" y="73"/>
                    </a:moveTo>
                    <a:lnTo>
                      <a:pt x="15" y="73"/>
                    </a:lnTo>
                    <a:lnTo>
                      <a:pt x="15" y="90"/>
                    </a:lnTo>
                    <a:lnTo>
                      <a:pt x="31" y="90"/>
                    </a:lnTo>
                    <a:lnTo>
                      <a:pt x="47" y="65"/>
                    </a:lnTo>
                    <a:lnTo>
                      <a:pt x="56" y="65"/>
                    </a:lnTo>
                    <a:lnTo>
                      <a:pt x="72" y="81"/>
                    </a:lnTo>
                    <a:lnTo>
                      <a:pt x="88" y="65"/>
                    </a:lnTo>
                    <a:lnTo>
                      <a:pt x="72" y="65"/>
                    </a:lnTo>
                    <a:lnTo>
                      <a:pt x="56" y="40"/>
                    </a:lnTo>
                    <a:lnTo>
                      <a:pt x="31" y="16"/>
                    </a:lnTo>
                    <a:lnTo>
                      <a:pt x="25" y="0"/>
                    </a:lnTo>
                    <a:lnTo>
                      <a:pt x="15" y="16"/>
                    </a:lnTo>
                    <a:lnTo>
                      <a:pt x="6" y="25"/>
                    </a:lnTo>
                    <a:lnTo>
                      <a:pt x="15" y="65"/>
                    </a:lnTo>
                    <a:lnTo>
                      <a:pt x="0" y="73"/>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713" name="Freeform 202"/>
              <p:cNvSpPr>
                <a:spLocks/>
              </p:cNvSpPr>
              <p:nvPr/>
            </p:nvSpPr>
            <p:spPr bwMode="gray">
              <a:xfrm>
                <a:off x="4599004" y="2851116"/>
                <a:ext cx="36508" cy="60057"/>
              </a:xfrm>
              <a:custGeom>
                <a:avLst/>
                <a:gdLst>
                  <a:gd name="T0" fmla="*/ 0 w 26"/>
                  <a:gd name="T1" fmla="*/ 25 h 41"/>
                  <a:gd name="T2" fmla="*/ 0 w 26"/>
                  <a:gd name="T3" fmla="*/ 40 h 41"/>
                  <a:gd name="T4" fmla="*/ 17 w 26"/>
                  <a:gd name="T5" fmla="*/ 31 h 41"/>
                  <a:gd name="T6" fmla="*/ 25 w 26"/>
                  <a:gd name="T7" fmla="*/ 25 h 41"/>
                  <a:gd name="T8" fmla="*/ 25 w 26"/>
                  <a:gd name="T9" fmla="*/ 16 h 41"/>
                  <a:gd name="T10" fmla="*/ 25 w 26"/>
                  <a:gd name="T11" fmla="*/ 0 h 41"/>
                  <a:gd name="T12" fmla="*/ 9 w 26"/>
                  <a:gd name="T13" fmla="*/ 0 h 41"/>
                  <a:gd name="T14" fmla="*/ 0 w 26"/>
                  <a:gd name="T15" fmla="*/ 25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1">
                    <a:moveTo>
                      <a:pt x="0" y="25"/>
                    </a:moveTo>
                    <a:lnTo>
                      <a:pt x="0" y="40"/>
                    </a:lnTo>
                    <a:lnTo>
                      <a:pt x="17" y="31"/>
                    </a:lnTo>
                    <a:lnTo>
                      <a:pt x="25" y="25"/>
                    </a:lnTo>
                    <a:lnTo>
                      <a:pt x="25" y="16"/>
                    </a:lnTo>
                    <a:lnTo>
                      <a:pt x="25" y="0"/>
                    </a:lnTo>
                    <a:lnTo>
                      <a:pt x="9" y="0"/>
                    </a:lnTo>
                    <a:lnTo>
                      <a:pt x="0" y="25"/>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714" name="Freeform 203"/>
              <p:cNvSpPr>
                <a:spLocks/>
              </p:cNvSpPr>
              <p:nvPr/>
            </p:nvSpPr>
            <p:spPr bwMode="gray">
              <a:xfrm>
                <a:off x="4530701" y="2528767"/>
                <a:ext cx="82437" cy="63735"/>
              </a:xfrm>
              <a:custGeom>
                <a:avLst/>
                <a:gdLst>
                  <a:gd name="T0" fmla="*/ 0 w 58"/>
                  <a:gd name="T1" fmla="*/ 0 h 43"/>
                  <a:gd name="T2" fmla="*/ 0 w 58"/>
                  <a:gd name="T3" fmla="*/ 17 h 43"/>
                  <a:gd name="T4" fmla="*/ 0 w 58"/>
                  <a:gd name="T5" fmla="*/ 42 h 43"/>
                  <a:gd name="T6" fmla="*/ 25 w 58"/>
                  <a:gd name="T7" fmla="*/ 42 h 43"/>
                  <a:gd name="T8" fmla="*/ 32 w 58"/>
                  <a:gd name="T9" fmla="*/ 42 h 43"/>
                  <a:gd name="T10" fmla="*/ 57 w 58"/>
                  <a:gd name="T11" fmla="*/ 42 h 43"/>
                  <a:gd name="T12" fmla="*/ 57 w 58"/>
                  <a:gd name="T13" fmla="*/ 34 h 43"/>
                  <a:gd name="T14" fmla="*/ 48 w 58"/>
                  <a:gd name="T15" fmla="*/ 9 h 43"/>
                  <a:gd name="T16" fmla="*/ 41 w 58"/>
                  <a:gd name="T17" fmla="*/ 0 h 43"/>
                  <a:gd name="T18" fmla="*/ 17 w 58"/>
                  <a:gd name="T19" fmla="*/ 0 h 43"/>
                  <a:gd name="T20" fmla="*/ 0 w 58"/>
                  <a:gd name="T2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43">
                    <a:moveTo>
                      <a:pt x="0" y="0"/>
                    </a:moveTo>
                    <a:lnTo>
                      <a:pt x="0" y="17"/>
                    </a:lnTo>
                    <a:lnTo>
                      <a:pt x="0" y="42"/>
                    </a:lnTo>
                    <a:lnTo>
                      <a:pt x="25" y="42"/>
                    </a:lnTo>
                    <a:lnTo>
                      <a:pt x="32" y="42"/>
                    </a:lnTo>
                    <a:lnTo>
                      <a:pt x="57" y="42"/>
                    </a:lnTo>
                    <a:lnTo>
                      <a:pt x="57" y="34"/>
                    </a:lnTo>
                    <a:lnTo>
                      <a:pt x="48" y="9"/>
                    </a:lnTo>
                    <a:lnTo>
                      <a:pt x="41" y="0"/>
                    </a:lnTo>
                    <a:lnTo>
                      <a:pt x="17" y="0"/>
                    </a:lnTo>
                    <a:lnTo>
                      <a:pt x="0" y="0"/>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715" name="Freeform 212"/>
              <p:cNvSpPr>
                <a:spLocks/>
              </p:cNvSpPr>
              <p:nvPr/>
            </p:nvSpPr>
            <p:spPr bwMode="gray">
              <a:xfrm>
                <a:off x="4246880" y="2413555"/>
                <a:ext cx="57707" cy="60057"/>
              </a:xfrm>
              <a:custGeom>
                <a:avLst/>
                <a:gdLst>
                  <a:gd name="T0" fmla="*/ 0 w 41"/>
                  <a:gd name="T1" fmla="*/ 23 h 41"/>
                  <a:gd name="T2" fmla="*/ 40 w 41"/>
                  <a:gd name="T3" fmla="*/ 40 h 41"/>
                  <a:gd name="T4" fmla="*/ 40 w 41"/>
                  <a:gd name="T5" fmla="*/ 16 h 41"/>
                  <a:gd name="T6" fmla="*/ 23 w 41"/>
                  <a:gd name="T7" fmla="*/ 0 h 41"/>
                  <a:gd name="T8" fmla="*/ 16 w 41"/>
                  <a:gd name="T9" fmla="*/ 0 h 41"/>
                  <a:gd name="T10" fmla="*/ 0 w 41"/>
                  <a:gd name="T11" fmla="*/ 23 h 41"/>
                </a:gdLst>
                <a:ahLst/>
                <a:cxnLst>
                  <a:cxn ang="0">
                    <a:pos x="T0" y="T1"/>
                  </a:cxn>
                  <a:cxn ang="0">
                    <a:pos x="T2" y="T3"/>
                  </a:cxn>
                  <a:cxn ang="0">
                    <a:pos x="T4" y="T5"/>
                  </a:cxn>
                  <a:cxn ang="0">
                    <a:pos x="T6" y="T7"/>
                  </a:cxn>
                  <a:cxn ang="0">
                    <a:pos x="T8" y="T9"/>
                  </a:cxn>
                  <a:cxn ang="0">
                    <a:pos x="T10" y="T11"/>
                  </a:cxn>
                </a:cxnLst>
                <a:rect l="0" t="0" r="r" b="b"/>
                <a:pathLst>
                  <a:path w="41" h="41">
                    <a:moveTo>
                      <a:pt x="0" y="23"/>
                    </a:moveTo>
                    <a:lnTo>
                      <a:pt x="40" y="40"/>
                    </a:lnTo>
                    <a:lnTo>
                      <a:pt x="40" y="16"/>
                    </a:lnTo>
                    <a:lnTo>
                      <a:pt x="23" y="0"/>
                    </a:lnTo>
                    <a:lnTo>
                      <a:pt x="16" y="0"/>
                    </a:lnTo>
                    <a:lnTo>
                      <a:pt x="0" y="23"/>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716" name="Freeform 213"/>
              <p:cNvSpPr>
                <a:spLocks/>
              </p:cNvSpPr>
              <p:nvPr/>
            </p:nvSpPr>
            <p:spPr bwMode="gray">
              <a:xfrm>
                <a:off x="4257479" y="2294664"/>
                <a:ext cx="299130" cy="202234"/>
              </a:xfrm>
              <a:custGeom>
                <a:avLst/>
                <a:gdLst>
                  <a:gd name="T0" fmla="*/ 0 w 212"/>
                  <a:gd name="T1" fmla="*/ 0 h 138"/>
                  <a:gd name="T2" fmla="*/ 0 w 212"/>
                  <a:gd name="T3" fmla="*/ 16 h 138"/>
                  <a:gd name="T4" fmla="*/ 15 w 212"/>
                  <a:gd name="T5" fmla="*/ 40 h 138"/>
                  <a:gd name="T6" fmla="*/ 32 w 212"/>
                  <a:gd name="T7" fmla="*/ 40 h 138"/>
                  <a:gd name="T8" fmla="*/ 49 w 212"/>
                  <a:gd name="T9" fmla="*/ 47 h 138"/>
                  <a:gd name="T10" fmla="*/ 49 w 212"/>
                  <a:gd name="T11" fmla="*/ 121 h 138"/>
                  <a:gd name="T12" fmla="*/ 120 w 212"/>
                  <a:gd name="T13" fmla="*/ 137 h 138"/>
                  <a:gd name="T14" fmla="*/ 145 w 212"/>
                  <a:gd name="T15" fmla="*/ 137 h 138"/>
                  <a:gd name="T16" fmla="*/ 161 w 212"/>
                  <a:gd name="T17" fmla="*/ 121 h 138"/>
                  <a:gd name="T18" fmla="*/ 179 w 212"/>
                  <a:gd name="T19" fmla="*/ 129 h 138"/>
                  <a:gd name="T20" fmla="*/ 202 w 212"/>
                  <a:gd name="T21" fmla="*/ 121 h 138"/>
                  <a:gd name="T22" fmla="*/ 211 w 212"/>
                  <a:gd name="T23" fmla="*/ 81 h 138"/>
                  <a:gd name="T24" fmla="*/ 186 w 212"/>
                  <a:gd name="T25" fmla="*/ 72 h 138"/>
                  <a:gd name="T26" fmla="*/ 145 w 212"/>
                  <a:gd name="T27" fmla="*/ 63 h 138"/>
                  <a:gd name="T28" fmla="*/ 120 w 212"/>
                  <a:gd name="T29" fmla="*/ 81 h 138"/>
                  <a:gd name="T30" fmla="*/ 96 w 212"/>
                  <a:gd name="T31" fmla="*/ 72 h 138"/>
                  <a:gd name="T32" fmla="*/ 73 w 212"/>
                  <a:gd name="T33" fmla="*/ 56 h 138"/>
                  <a:gd name="T34" fmla="*/ 80 w 212"/>
                  <a:gd name="T35" fmla="*/ 47 h 138"/>
                  <a:gd name="T36" fmla="*/ 64 w 212"/>
                  <a:gd name="T37" fmla="*/ 23 h 138"/>
                  <a:gd name="T38" fmla="*/ 40 w 212"/>
                  <a:gd name="T39" fmla="*/ 23 h 138"/>
                  <a:gd name="T40" fmla="*/ 24 w 212"/>
                  <a:gd name="T41" fmla="*/ 7 h 138"/>
                  <a:gd name="T42" fmla="*/ 0 w 212"/>
                  <a:gd name="T4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2" h="138">
                    <a:moveTo>
                      <a:pt x="0" y="0"/>
                    </a:moveTo>
                    <a:lnTo>
                      <a:pt x="0" y="16"/>
                    </a:lnTo>
                    <a:lnTo>
                      <a:pt x="15" y="40"/>
                    </a:lnTo>
                    <a:lnTo>
                      <a:pt x="32" y="40"/>
                    </a:lnTo>
                    <a:lnTo>
                      <a:pt x="49" y="47"/>
                    </a:lnTo>
                    <a:lnTo>
                      <a:pt x="49" y="121"/>
                    </a:lnTo>
                    <a:lnTo>
                      <a:pt x="120" y="137"/>
                    </a:lnTo>
                    <a:lnTo>
                      <a:pt x="145" y="137"/>
                    </a:lnTo>
                    <a:lnTo>
                      <a:pt x="161" y="121"/>
                    </a:lnTo>
                    <a:lnTo>
                      <a:pt x="179" y="129"/>
                    </a:lnTo>
                    <a:lnTo>
                      <a:pt x="202" y="121"/>
                    </a:lnTo>
                    <a:lnTo>
                      <a:pt x="211" y="81"/>
                    </a:lnTo>
                    <a:lnTo>
                      <a:pt x="186" y="72"/>
                    </a:lnTo>
                    <a:lnTo>
                      <a:pt x="145" y="63"/>
                    </a:lnTo>
                    <a:lnTo>
                      <a:pt x="120" y="81"/>
                    </a:lnTo>
                    <a:lnTo>
                      <a:pt x="96" y="72"/>
                    </a:lnTo>
                    <a:lnTo>
                      <a:pt x="73" y="56"/>
                    </a:lnTo>
                    <a:lnTo>
                      <a:pt x="80" y="47"/>
                    </a:lnTo>
                    <a:lnTo>
                      <a:pt x="64" y="23"/>
                    </a:lnTo>
                    <a:lnTo>
                      <a:pt x="40" y="23"/>
                    </a:lnTo>
                    <a:lnTo>
                      <a:pt x="24" y="7"/>
                    </a:lnTo>
                    <a:lnTo>
                      <a:pt x="0" y="0"/>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717" name="Freeform 214"/>
              <p:cNvSpPr>
                <a:spLocks/>
              </p:cNvSpPr>
              <p:nvPr/>
            </p:nvSpPr>
            <p:spPr bwMode="gray">
              <a:xfrm>
                <a:off x="4278678" y="1866909"/>
                <a:ext cx="162519" cy="334605"/>
              </a:xfrm>
              <a:custGeom>
                <a:avLst/>
                <a:gdLst>
                  <a:gd name="T0" fmla="*/ 0 w 115"/>
                  <a:gd name="T1" fmla="*/ 97 h 228"/>
                  <a:gd name="T2" fmla="*/ 25 w 115"/>
                  <a:gd name="T3" fmla="*/ 146 h 228"/>
                  <a:gd name="T4" fmla="*/ 17 w 115"/>
                  <a:gd name="T5" fmla="*/ 169 h 228"/>
                  <a:gd name="T6" fmla="*/ 17 w 115"/>
                  <a:gd name="T7" fmla="*/ 202 h 228"/>
                  <a:gd name="T8" fmla="*/ 34 w 115"/>
                  <a:gd name="T9" fmla="*/ 227 h 228"/>
                  <a:gd name="T10" fmla="*/ 74 w 115"/>
                  <a:gd name="T11" fmla="*/ 227 h 228"/>
                  <a:gd name="T12" fmla="*/ 99 w 115"/>
                  <a:gd name="T13" fmla="*/ 169 h 228"/>
                  <a:gd name="T14" fmla="*/ 114 w 115"/>
                  <a:gd name="T15" fmla="*/ 153 h 228"/>
                  <a:gd name="T16" fmla="*/ 114 w 115"/>
                  <a:gd name="T17" fmla="*/ 128 h 228"/>
                  <a:gd name="T18" fmla="*/ 90 w 115"/>
                  <a:gd name="T19" fmla="*/ 122 h 228"/>
                  <a:gd name="T20" fmla="*/ 99 w 115"/>
                  <a:gd name="T21" fmla="*/ 88 h 228"/>
                  <a:gd name="T22" fmla="*/ 90 w 115"/>
                  <a:gd name="T23" fmla="*/ 65 h 228"/>
                  <a:gd name="T24" fmla="*/ 58 w 115"/>
                  <a:gd name="T25" fmla="*/ 65 h 228"/>
                  <a:gd name="T26" fmla="*/ 40 w 115"/>
                  <a:gd name="T27" fmla="*/ 40 h 228"/>
                  <a:gd name="T28" fmla="*/ 34 w 115"/>
                  <a:gd name="T29" fmla="*/ 0 h 228"/>
                  <a:gd name="T30" fmla="*/ 17 w 115"/>
                  <a:gd name="T31" fmla="*/ 0 h 228"/>
                  <a:gd name="T32" fmla="*/ 17 w 115"/>
                  <a:gd name="T33" fmla="*/ 40 h 228"/>
                  <a:gd name="T34" fmla="*/ 0 w 115"/>
                  <a:gd name="T35" fmla="*/ 65 h 228"/>
                  <a:gd name="T36" fmla="*/ 0 w 115"/>
                  <a:gd name="T37" fmla="*/ 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5" h="228">
                    <a:moveTo>
                      <a:pt x="0" y="97"/>
                    </a:moveTo>
                    <a:lnTo>
                      <a:pt x="25" y="146"/>
                    </a:lnTo>
                    <a:lnTo>
                      <a:pt x="17" y="169"/>
                    </a:lnTo>
                    <a:lnTo>
                      <a:pt x="17" y="202"/>
                    </a:lnTo>
                    <a:lnTo>
                      <a:pt x="34" y="227"/>
                    </a:lnTo>
                    <a:lnTo>
                      <a:pt x="74" y="227"/>
                    </a:lnTo>
                    <a:lnTo>
                      <a:pt x="99" y="169"/>
                    </a:lnTo>
                    <a:lnTo>
                      <a:pt x="114" y="153"/>
                    </a:lnTo>
                    <a:lnTo>
                      <a:pt x="114" y="128"/>
                    </a:lnTo>
                    <a:lnTo>
                      <a:pt x="90" y="122"/>
                    </a:lnTo>
                    <a:lnTo>
                      <a:pt x="99" y="88"/>
                    </a:lnTo>
                    <a:lnTo>
                      <a:pt x="90" y="65"/>
                    </a:lnTo>
                    <a:lnTo>
                      <a:pt x="58" y="65"/>
                    </a:lnTo>
                    <a:lnTo>
                      <a:pt x="40" y="40"/>
                    </a:lnTo>
                    <a:lnTo>
                      <a:pt x="34" y="0"/>
                    </a:lnTo>
                    <a:lnTo>
                      <a:pt x="17" y="0"/>
                    </a:lnTo>
                    <a:lnTo>
                      <a:pt x="17" y="40"/>
                    </a:lnTo>
                    <a:lnTo>
                      <a:pt x="0" y="65"/>
                    </a:lnTo>
                    <a:lnTo>
                      <a:pt x="0" y="97"/>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718" name="Freeform 215"/>
              <p:cNvSpPr>
                <a:spLocks/>
              </p:cNvSpPr>
              <p:nvPr/>
            </p:nvSpPr>
            <p:spPr bwMode="gray">
              <a:xfrm>
                <a:off x="4361114" y="1616874"/>
                <a:ext cx="526420" cy="748879"/>
              </a:xfrm>
              <a:custGeom>
                <a:avLst/>
                <a:gdLst>
                  <a:gd name="T0" fmla="*/ 0 w 374"/>
                  <a:gd name="T1" fmla="*/ 156 h 511"/>
                  <a:gd name="T2" fmla="*/ 7 w 374"/>
                  <a:gd name="T3" fmla="*/ 196 h 511"/>
                  <a:gd name="T4" fmla="*/ 23 w 374"/>
                  <a:gd name="T5" fmla="*/ 219 h 511"/>
                  <a:gd name="T6" fmla="*/ 66 w 374"/>
                  <a:gd name="T7" fmla="*/ 219 h 511"/>
                  <a:gd name="T8" fmla="*/ 88 w 374"/>
                  <a:gd name="T9" fmla="*/ 211 h 511"/>
                  <a:gd name="T10" fmla="*/ 162 w 374"/>
                  <a:gd name="T11" fmla="*/ 203 h 511"/>
                  <a:gd name="T12" fmla="*/ 138 w 374"/>
                  <a:gd name="T13" fmla="*/ 219 h 511"/>
                  <a:gd name="T14" fmla="*/ 97 w 374"/>
                  <a:gd name="T15" fmla="*/ 236 h 511"/>
                  <a:gd name="T16" fmla="*/ 88 w 374"/>
                  <a:gd name="T17" fmla="*/ 251 h 511"/>
                  <a:gd name="T18" fmla="*/ 56 w 374"/>
                  <a:gd name="T19" fmla="*/ 236 h 511"/>
                  <a:gd name="T20" fmla="*/ 47 w 374"/>
                  <a:gd name="T21" fmla="*/ 276 h 511"/>
                  <a:gd name="T22" fmla="*/ 66 w 374"/>
                  <a:gd name="T23" fmla="*/ 293 h 511"/>
                  <a:gd name="T24" fmla="*/ 72 w 374"/>
                  <a:gd name="T25" fmla="*/ 348 h 511"/>
                  <a:gd name="T26" fmla="*/ 56 w 374"/>
                  <a:gd name="T27" fmla="*/ 358 h 511"/>
                  <a:gd name="T28" fmla="*/ 32 w 374"/>
                  <a:gd name="T29" fmla="*/ 398 h 511"/>
                  <a:gd name="T30" fmla="*/ 66 w 374"/>
                  <a:gd name="T31" fmla="*/ 405 h 511"/>
                  <a:gd name="T32" fmla="*/ 32 w 374"/>
                  <a:gd name="T33" fmla="*/ 413 h 511"/>
                  <a:gd name="T34" fmla="*/ 32 w 374"/>
                  <a:gd name="T35" fmla="*/ 438 h 511"/>
                  <a:gd name="T36" fmla="*/ 41 w 374"/>
                  <a:gd name="T37" fmla="*/ 445 h 511"/>
                  <a:gd name="T38" fmla="*/ 7 w 374"/>
                  <a:gd name="T39" fmla="*/ 470 h 511"/>
                  <a:gd name="T40" fmla="*/ 7 w 374"/>
                  <a:gd name="T41" fmla="*/ 495 h 511"/>
                  <a:gd name="T42" fmla="*/ 66 w 374"/>
                  <a:gd name="T43" fmla="*/ 503 h 511"/>
                  <a:gd name="T44" fmla="*/ 81 w 374"/>
                  <a:gd name="T45" fmla="*/ 495 h 511"/>
                  <a:gd name="T46" fmla="*/ 97 w 374"/>
                  <a:gd name="T47" fmla="*/ 503 h 511"/>
                  <a:gd name="T48" fmla="*/ 113 w 374"/>
                  <a:gd name="T49" fmla="*/ 495 h 511"/>
                  <a:gd name="T50" fmla="*/ 121 w 374"/>
                  <a:gd name="T51" fmla="*/ 510 h 511"/>
                  <a:gd name="T52" fmla="*/ 146 w 374"/>
                  <a:gd name="T53" fmla="*/ 495 h 511"/>
                  <a:gd name="T54" fmla="*/ 162 w 374"/>
                  <a:gd name="T55" fmla="*/ 470 h 511"/>
                  <a:gd name="T56" fmla="*/ 146 w 374"/>
                  <a:gd name="T57" fmla="*/ 445 h 511"/>
                  <a:gd name="T58" fmla="*/ 162 w 374"/>
                  <a:gd name="T59" fmla="*/ 430 h 511"/>
                  <a:gd name="T60" fmla="*/ 162 w 374"/>
                  <a:gd name="T61" fmla="*/ 405 h 511"/>
                  <a:gd name="T62" fmla="*/ 186 w 374"/>
                  <a:gd name="T63" fmla="*/ 405 h 511"/>
                  <a:gd name="T64" fmla="*/ 209 w 374"/>
                  <a:gd name="T65" fmla="*/ 308 h 511"/>
                  <a:gd name="T66" fmla="*/ 243 w 374"/>
                  <a:gd name="T67" fmla="*/ 293 h 511"/>
                  <a:gd name="T68" fmla="*/ 275 w 374"/>
                  <a:gd name="T69" fmla="*/ 227 h 511"/>
                  <a:gd name="T70" fmla="*/ 333 w 374"/>
                  <a:gd name="T71" fmla="*/ 156 h 511"/>
                  <a:gd name="T72" fmla="*/ 333 w 374"/>
                  <a:gd name="T73" fmla="*/ 137 h 511"/>
                  <a:gd name="T74" fmla="*/ 373 w 374"/>
                  <a:gd name="T75" fmla="*/ 90 h 511"/>
                  <a:gd name="T76" fmla="*/ 373 w 374"/>
                  <a:gd name="T77" fmla="*/ 65 h 511"/>
                  <a:gd name="T78" fmla="*/ 349 w 374"/>
                  <a:gd name="T79" fmla="*/ 57 h 511"/>
                  <a:gd name="T80" fmla="*/ 333 w 374"/>
                  <a:gd name="T81" fmla="*/ 25 h 511"/>
                  <a:gd name="T82" fmla="*/ 268 w 374"/>
                  <a:gd name="T83" fmla="*/ 0 h 511"/>
                  <a:gd name="T84" fmla="*/ 227 w 374"/>
                  <a:gd name="T85" fmla="*/ 0 h 511"/>
                  <a:gd name="T86" fmla="*/ 203 w 374"/>
                  <a:gd name="T87" fmla="*/ 9 h 511"/>
                  <a:gd name="T88" fmla="*/ 169 w 374"/>
                  <a:gd name="T89" fmla="*/ 0 h 511"/>
                  <a:gd name="T90" fmla="*/ 121 w 374"/>
                  <a:gd name="T91" fmla="*/ 17 h 511"/>
                  <a:gd name="T92" fmla="*/ 97 w 374"/>
                  <a:gd name="T93" fmla="*/ 49 h 511"/>
                  <a:gd name="T94" fmla="*/ 47 w 374"/>
                  <a:gd name="T95" fmla="*/ 90 h 511"/>
                  <a:gd name="T96" fmla="*/ 47 w 374"/>
                  <a:gd name="T97" fmla="*/ 113 h 511"/>
                  <a:gd name="T98" fmla="*/ 16 w 374"/>
                  <a:gd name="T99" fmla="*/ 113 h 511"/>
                  <a:gd name="T100" fmla="*/ 0 w 374"/>
                  <a:gd name="T101" fmla="*/ 156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4" h="511">
                    <a:moveTo>
                      <a:pt x="0" y="156"/>
                    </a:moveTo>
                    <a:lnTo>
                      <a:pt x="7" y="196"/>
                    </a:lnTo>
                    <a:lnTo>
                      <a:pt x="23" y="219"/>
                    </a:lnTo>
                    <a:lnTo>
                      <a:pt x="66" y="219"/>
                    </a:lnTo>
                    <a:lnTo>
                      <a:pt x="88" y="211"/>
                    </a:lnTo>
                    <a:lnTo>
                      <a:pt x="162" y="203"/>
                    </a:lnTo>
                    <a:lnTo>
                      <a:pt x="138" y="219"/>
                    </a:lnTo>
                    <a:lnTo>
                      <a:pt x="97" y="236"/>
                    </a:lnTo>
                    <a:lnTo>
                      <a:pt x="88" y="251"/>
                    </a:lnTo>
                    <a:lnTo>
                      <a:pt x="56" y="236"/>
                    </a:lnTo>
                    <a:lnTo>
                      <a:pt x="47" y="276"/>
                    </a:lnTo>
                    <a:lnTo>
                      <a:pt x="66" y="293"/>
                    </a:lnTo>
                    <a:lnTo>
                      <a:pt x="72" y="348"/>
                    </a:lnTo>
                    <a:lnTo>
                      <a:pt x="56" y="358"/>
                    </a:lnTo>
                    <a:lnTo>
                      <a:pt x="32" y="398"/>
                    </a:lnTo>
                    <a:lnTo>
                      <a:pt x="66" y="405"/>
                    </a:lnTo>
                    <a:lnTo>
                      <a:pt x="32" y="413"/>
                    </a:lnTo>
                    <a:lnTo>
                      <a:pt x="32" y="438"/>
                    </a:lnTo>
                    <a:lnTo>
                      <a:pt x="41" y="445"/>
                    </a:lnTo>
                    <a:lnTo>
                      <a:pt x="7" y="470"/>
                    </a:lnTo>
                    <a:lnTo>
                      <a:pt x="7" y="495"/>
                    </a:lnTo>
                    <a:lnTo>
                      <a:pt x="66" y="503"/>
                    </a:lnTo>
                    <a:lnTo>
                      <a:pt x="81" y="495"/>
                    </a:lnTo>
                    <a:lnTo>
                      <a:pt x="97" y="503"/>
                    </a:lnTo>
                    <a:lnTo>
                      <a:pt x="113" y="495"/>
                    </a:lnTo>
                    <a:lnTo>
                      <a:pt x="121" y="510"/>
                    </a:lnTo>
                    <a:lnTo>
                      <a:pt x="146" y="495"/>
                    </a:lnTo>
                    <a:lnTo>
                      <a:pt x="162" y="470"/>
                    </a:lnTo>
                    <a:lnTo>
                      <a:pt x="146" y="445"/>
                    </a:lnTo>
                    <a:lnTo>
                      <a:pt x="162" y="430"/>
                    </a:lnTo>
                    <a:lnTo>
                      <a:pt x="162" y="405"/>
                    </a:lnTo>
                    <a:lnTo>
                      <a:pt x="186" y="405"/>
                    </a:lnTo>
                    <a:lnTo>
                      <a:pt x="209" y="308"/>
                    </a:lnTo>
                    <a:lnTo>
                      <a:pt x="243" y="293"/>
                    </a:lnTo>
                    <a:lnTo>
                      <a:pt x="275" y="227"/>
                    </a:lnTo>
                    <a:lnTo>
                      <a:pt x="333" y="156"/>
                    </a:lnTo>
                    <a:lnTo>
                      <a:pt x="333" y="137"/>
                    </a:lnTo>
                    <a:lnTo>
                      <a:pt x="373" y="90"/>
                    </a:lnTo>
                    <a:lnTo>
                      <a:pt x="373" y="65"/>
                    </a:lnTo>
                    <a:lnTo>
                      <a:pt x="349" y="57"/>
                    </a:lnTo>
                    <a:lnTo>
                      <a:pt x="333" y="25"/>
                    </a:lnTo>
                    <a:lnTo>
                      <a:pt x="268" y="0"/>
                    </a:lnTo>
                    <a:lnTo>
                      <a:pt x="227" y="0"/>
                    </a:lnTo>
                    <a:lnTo>
                      <a:pt x="203" y="9"/>
                    </a:lnTo>
                    <a:lnTo>
                      <a:pt x="169" y="0"/>
                    </a:lnTo>
                    <a:lnTo>
                      <a:pt x="121" y="17"/>
                    </a:lnTo>
                    <a:lnTo>
                      <a:pt x="97" y="49"/>
                    </a:lnTo>
                    <a:lnTo>
                      <a:pt x="47" y="90"/>
                    </a:lnTo>
                    <a:lnTo>
                      <a:pt x="47" y="113"/>
                    </a:lnTo>
                    <a:lnTo>
                      <a:pt x="16" y="113"/>
                    </a:lnTo>
                    <a:lnTo>
                      <a:pt x="0" y="156"/>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719" name="Freeform 216"/>
              <p:cNvSpPr>
                <a:spLocks/>
              </p:cNvSpPr>
              <p:nvPr/>
            </p:nvSpPr>
            <p:spPr bwMode="gray">
              <a:xfrm>
                <a:off x="4073762" y="2081400"/>
                <a:ext cx="196672" cy="154433"/>
              </a:xfrm>
              <a:custGeom>
                <a:avLst/>
                <a:gdLst>
                  <a:gd name="T0" fmla="*/ 0 w 140"/>
                  <a:gd name="T1" fmla="*/ 7 h 106"/>
                  <a:gd name="T2" fmla="*/ 0 w 140"/>
                  <a:gd name="T3" fmla="*/ 23 h 106"/>
                  <a:gd name="T4" fmla="*/ 24 w 140"/>
                  <a:gd name="T5" fmla="*/ 31 h 106"/>
                  <a:gd name="T6" fmla="*/ 18 w 140"/>
                  <a:gd name="T7" fmla="*/ 56 h 106"/>
                  <a:gd name="T8" fmla="*/ 24 w 140"/>
                  <a:gd name="T9" fmla="*/ 72 h 106"/>
                  <a:gd name="T10" fmla="*/ 65 w 140"/>
                  <a:gd name="T11" fmla="*/ 81 h 106"/>
                  <a:gd name="T12" fmla="*/ 83 w 140"/>
                  <a:gd name="T13" fmla="*/ 105 h 106"/>
                  <a:gd name="T14" fmla="*/ 98 w 140"/>
                  <a:gd name="T15" fmla="*/ 88 h 106"/>
                  <a:gd name="T16" fmla="*/ 131 w 140"/>
                  <a:gd name="T17" fmla="*/ 88 h 106"/>
                  <a:gd name="T18" fmla="*/ 139 w 140"/>
                  <a:gd name="T19" fmla="*/ 72 h 106"/>
                  <a:gd name="T20" fmla="*/ 131 w 140"/>
                  <a:gd name="T21" fmla="*/ 56 h 106"/>
                  <a:gd name="T22" fmla="*/ 106 w 140"/>
                  <a:gd name="T23" fmla="*/ 31 h 106"/>
                  <a:gd name="T24" fmla="*/ 98 w 140"/>
                  <a:gd name="T25" fmla="*/ 81 h 106"/>
                  <a:gd name="T26" fmla="*/ 83 w 140"/>
                  <a:gd name="T27" fmla="*/ 81 h 106"/>
                  <a:gd name="T28" fmla="*/ 83 w 140"/>
                  <a:gd name="T29" fmla="*/ 31 h 106"/>
                  <a:gd name="T30" fmla="*/ 65 w 140"/>
                  <a:gd name="T31" fmla="*/ 7 h 106"/>
                  <a:gd name="T32" fmla="*/ 9 w 140"/>
                  <a:gd name="T33" fmla="*/ 0 h 106"/>
                  <a:gd name="T34" fmla="*/ 0 w 140"/>
                  <a:gd name="T35" fmla="*/ 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0" h="106">
                    <a:moveTo>
                      <a:pt x="0" y="7"/>
                    </a:moveTo>
                    <a:lnTo>
                      <a:pt x="0" y="23"/>
                    </a:lnTo>
                    <a:lnTo>
                      <a:pt x="24" y="31"/>
                    </a:lnTo>
                    <a:lnTo>
                      <a:pt x="18" y="56"/>
                    </a:lnTo>
                    <a:lnTo>
                      <a:pt x="24" y="72"/>
                    </a:lnTo>
                    <a:lnTo>
                      <a:pt x="65" y="81"/>
                    </a:lnTo>
                    <a:lnTo>
                      <a:pt x="83" y="105"/>
                    </a:lnTo>
                    <a:lnTo>
                      <a:pt x="98" y="88"/>
                    </a:lnTo>
                    <a:lnTo>
                      <a:pt x="131" y="88"/>
                    </a:lnTo>
                    <a:lnTo>
                      <a:pt x="139" y="72"/>
                    </a:lnTo>
                    <a:lnTo>
                      <a:pt x="131" y="56"/>
                    </a:lnTo>
                    <a:lnTo>
                      <a:pt x="106" y="31"/>
                    </a:lnTo>
                    <a:lnTo>
                      <a:pt x="98" y="81"/>
                    </a:lnTo>
                    <a:lnTo>
                      <a:pt x="83" y="81"/>
                    </a:lnTo>
                    <a:lnTo>
                      <a:pt x="83" y="31"/>
                    </a:lnTo>
                    <a:lnTo>
                      <a:pt x="65" y="7"/>
                    </a:lnTo>
                    <a:lnTo>
                      <a:pt x="9" y="0"/>
                    </a:lnTo>
                    <a:lnTo>
                      <a:pt x="0" y="7"/>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720" name="Freeform 217"/>
              <p:cNvSpPr>
                <a:spLocks/>
              </p:cNvSpPr>
              <p:nvPr/>
            </p:nvSpPr>
            <p:spPr bwMode="gray">
              <a:xfrm>
                <a:off x="4246879" y="2221125"/>
                <a:ext cx="81260" cy="49026"/>
              </a:xfrm>
              <a:custGeom>
                <a:avLst/>
                <a:gdLst>
                  <a:gd name="T0" fmla="*/ 0 w 58"/>
                  <a:gd name="T1" fmla="*/ 9 h 33"/>
                  <a:gd name="T2" fmla="*/ 48 w 58"/>
                  <a:gd name="T3" fmla="*/ 32 h 33"/>
                  <a:gd name="T4" fmla="*/ 57 w 58"/>
                  <a:gd name="T5" fmla="*/ 17 h 33"/>
                  <a:gd name="T6" fmla="*/ 57 w 58"/>
                  <a:gd name="T7" fmla="*/ 0 h 33"/>
                  <a:gd name="T8" fmla="*/ 23 w 58"/>
                  <a:gd name="T9" fmla="*/ 0 h 33"/>
                  <a:gd name="T10" fmla="*/ 0 w 58"/>
                  <a:gd name="T11" fmla="*/ 9 h 33"/>
                </a:gdLst>
                <a:ahLst/>
                <a:cxnLst>
                  <a:cxn ang="0">
                    <a:pos x="T0" y="T1"/>
                  </a:cxn>
                  <a:cxn ang="0">
                    <a:pos x="T2" y="T3"/>
                  </a:cxn>
                  <a:cxn ang="0">
                    <a:pos x="T4" y="T5"/>
                  </a:cxn>
                  <a:cxn ang="0">
                    <a:pos x="T6" y="T7"/>
                  </a:cxn>
                  <a:cxn ang="0">
                    <a:pos x="T8" y="T9"/>
                  </a:cxn>
                  <a:cxn ang="0">
                    <a:pos x="T10" y="T11"/>
                  </a:cxn>
                </a:cxnLst>
                <a:rect l="0" t="0" r="r" b="b"/>
                <a:pathLst>
                  <a:path w="58" h="33">
                    <a:moveTo>
                      <a:pt x="0" y="9"/>
                    </a:moveTo>
                    <a:lnTo>
                      <a:pt x="48" y="32"/>
                    </a:lnTo>
                    <a:lnTo>
                      <a:pt x="57" y="17"/>
                    </a:lnTo>
                    <a:lnTo>
                      <a:pt x="57" y="0"/>
                    </a:lnTo>
                    <a:lnTo>
                      <a:pt x="23" y="0"/>
                    </a:lnTo>
                    <a:lnTo>
                      <a:pt x="0" y="9"/>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721" name="Freeform 218"/>
              <p:cNvSpPr>
                <a:spLocks/>
              </p:cNvSpPr>
              <p:nvPr/>
            </p:nvSpPr>
            <p:spPr bwMode="gray">
              <a:xfrm>
                <a:off x="4086716" y="2234608"/>
                <a:ext cx="36508" cy="61283"/>
              </a:xfrm>
              <a:custGeom>
                <a:avLst/>
                <a:gdLst>
                  <a:gd name="T0" fmla="*/ 0 w 26"/>
                  <a:gd name="T1" fmla="*/ 0 h 42"/>
                  <a:gd name="T2" fmla="*/ 0 w 26"/>
                  <a:gd name="T3" fmla="*/ 33 h 42"/>
                  <a:gd name="T4" fmla="*/ 25 w 26"/>
                  <a:gd name="T5" fmla="*/ 41 h 42"/>
                  <a:gd name="T6" fmla="*/ 9 w 26"/>
                  <a:gd name="T7" fmla="*/ 0 h 42"/>
                  <a:gd name="T8" fmla="*/ 0 w 26"/>
                  <a:gd name="T9" fmla="*/ 0 h 42"/>
                </a:gdLst>
                <a:ahLst/>
                <a:cxnLst>
                  <a:cxn ang="0">
                    <a:pos x="T0" y="T1"/>
                  </a:cxn>
                  <a:cxn ang="0">
                    <a:pos x="T2" y="T3"/>
                  </a:cxn>
                  <a:cxn ang="0">
                    <a:pos x="T4" y="T5"/>
                  </a:cxn>
                  <a:cxn ang="0">
                    <a:pos x="T6" y="T7"/>
                  </a:cxn>
                  <a:cxn ang="0">
                    <a:pos x="T8" y="T9"/>
                  </a:cxn>
                </a:cxnLst>
                <a:rect l="0" t="0" r="r" b="b"/>
                <a:pathLst>
                  <a:path w="26" h="42">
                    <a:moveTo>
                      <a:pt x="0" y="0"/>
                    </a:moveTo>
                    <a:lnTo>
                      <a:pt x="0" y="33"/>
                    </a:lnTo>
                    <a:lnTo>
                      <a:pt x="25" y="41"/>
                    </a:lnTo>
                    <a:lnTo>
                      <a:pt x="9" y="0"/>
                    </a:lnTo>
                    <a:lnTo>
                      <a:pt x="0" y="0"/>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722" name="Freeform 219"/>
              <p:cNvSpPr>
                <a:spLocks/>
              </p:cNvSpPr>
              <p:nvPr/>
            </p:nvSpPr>
            <p:spPr bwMode="gray">
              <a:xfrm>
                <a:off x="4098492" y="2317951"/>
                <a:ext cx="126012" cy="131146"/>
              </a:xfrm>
              <a:custGeom>
                <a:avLst/>
                <a:gdLst>
                  <a:gd name="T0" fmla="*/ 0 w 89"/>
                  <a:gd name="T1" fmla="*/ 7 h 89"/>
                  <a:gd name="T2" fmla="*/ 24 w 89"/>
                  <a:gd name="T3" fmla="*/ 71 h 89"/>
                  <a:gd name="T4" fmla="*/ 40 w 89"/>
                  <a:gd name="T5" fmla="*/ 56 h 89"/>
                  <a:gd name="T6" fmla="*/ 56 w 89"/>
                  <a:gd name="T7" fmla="*/ 88 h 89"/>
                  <a:gd name="T8" fmla="*/ 80 w 89"/>
                  <a:gd name="T9" fmla="*/ 88 h 89"/>
                  <a:gd name="T10" fmla="*/ 88 w 89"/>
                  <a:gd name="T11" fmla="*/ 65 h 89"/>
                  <a:gd name="T12" fmla="*/ 88 w 89"/>
                  <a:gd name="T13" fmla="*/ 16 h 89"/>
                  <a:gd name="T14" fmla="*/ 71 w 89"/>
                  <a:gd name="T15" fmla="*/ 0 h 89"/>
                  <a:gd name="T16" fmla="*/ 47 w 89"/>
                  <a:gd name="T17" fmla="*/ 0 h 89"/>
                  <a:gd name="T18" fmla="*/ 40 w 89"/>
                  <a:gd name="T19" fmla="*/ 40 h 89"/>
                  <a:gd name="T20" fmla="*/ 16 w 89"/>
                  <a:gd name="T21" fmla="*/ 7 h 89"/>
                  <a:gd name="T22" fmla="*/ 0 w 89"/>
                  <a:gd name="T23" fmla="*/ 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89">
                    <a:moveTo>
                      <a:pt x="0" y="7"/>
                    </a:moveTo>
                    <a:lnTo>
                      <a:pt x="24" y="71"/>
                    </a:lnTo>
                    <a:lnTo>
                      <a:pt x="40" y="56"/>
                    </a:lnTo>
                    <a:lnTo>
                      <a:pt x="56" y="88"/>
                    </a:lnTo>
                    <a:lnTo>
                      <a:pt x="80" y="88"/>
                    </a:lnTo>
                    <a:lnTo>
                      <a:pt x="88" y="65"/>
                    </a:lnTo>
                    <a:lnTo>
                      <a:pt x="88" y="16"/>
                    </a:lnTo>
                    <a:lnTo>
                      <a:pt x="71" y="0"/>
                    </a:lnTo>
                    <a:lnTo>
                      <a:pt x="47" y="0"/>
                    </a:lnTo>
                    <a:lnTo>
                      <a:pt x="40" y="40"/>
                    </a:lnTo>
                    <a:lnTo>
                      <a:pt x="16" y="7"/>
                    </a:lnTo>
                    <a:lnTo>
                      <a:pt x="0" y="7"/>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723" name="Freeform 220"/>
              <p:cNvSpPr>
                <a:spLocks/>
              </p:cNvSpPr>
              <p:nvPr/>
            </p:nvSpPr>
            <p:spPr bwMode="gray">
              <a:xfrm>
                <a:off x="3937151" y="2150036"/>
                <a:ext cx="94214" cy="37996"/>
              </a:xfrm>
              <a:custGeom>
                <a:avLst/>
                <a:gdLst>
                  <a:gd name="T0" fmla="*/ 0 w 67"/>
                  <a:gd name="T1" fmla="*/ 25 h 26"/>
                  <a:gd name="T2" fmla="*/ 56 w 67"/>
                  <a:gd name="T3" fmla="*/ 25 h 26"/>
                  <a:gd name="T4" fmla="*/ 66 w 67"/>
                  <a:gd name="T5" fmla="*/ 16 h 26"/>
                  <a:gd name="T6" fmla="*/ 41 w 67"/>
                  <a:gd name="T7" fmla="*/ 0 h 26"/>
                  <a:gd name="T8" fmla="*/ 9 w 67"/>
                  <a:gd name="T9" fmla="*/ 9 h 26"/>
                  <a:gd name="T10" fmla="*/ 0 w 67"/>
                  <a:gd name="T11" fmla="*/ 25 h 26"/>
                </a:gdLst>
                <a:ahLst/>
                <a:cxnLst>
                  <a:cxn ang="0">
                    <a:pos x="T0" y="T1"/>
                  </a:cxn>
                  <a:cxn ang="0">
                    <a:pos x="T2" y="T3"/>
                  </a:cxn>
                  <a:cxn ang="0">
                    <a:pos x="T4" y="T5"/>
                  </a:cxn>
                  <a:cxn ang="0">
                    <a:pos x="T6" y="T7"/>
                  </a:cxn>
                  <a:cxn ang="0">
                    <a:pos x="T8" y="T9"/>
                  </a:cxn>
                  <a:cxn ang="0">
                    <a:pos x="T10" y="T11"/>
                  </a:cxn>
                </a:cxnLst>
                <a:rect l="0" t="0" r="r" b="b"/>
                <a:pathLst>
                  <a:path w="67" h="26">
                    <a:moveTo>
                      <a:pt x="0" y="25"/>
                    </a:moveTo>
                    <a:lnTo>
                      <a:pt x="56" y="25"/>
                    </a:lnTo>
                    <a:lnTo>
                      <a:pt x="66" y="16"/>
                    </a:lnTo>
                    <a:lnTo>
                      <a:pt x="41" y="0"/>
                    </a:lnTo>
                    <a:lnTo>
                      <a:pt x="9" y="9"/>
                    </a:lnTo>
                    <a:lnTo>
                      <a:pt x="0" y="25"/>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724" name="Freeform 221"/>
              <p:cNvSpPr>
                <a:spLocks/>
              </p:cNvSpPr>
              <p:nvPr/>
            </p:nvSpPr>
            <p:spPr bwMode="gray">
              <a:xfrm>
                <a:off x="3902999" y="2199063"/>
                <a:ext cx="35330" cy="36769"/>
              </a:xfrm>
              <a:custGeom>
                <a:avLst/>
                <a:gdLst>
                  <a:gd name="T0" fmla="*/ 0 w 25"/>
                  <a:gd name="T1" fmla="*/ 7 h 25"/>
                  <a:gd name="T2" fmla="*/ 8 w 25"/>
                  <a:gd name="T3" fmla="*/ 24 h 25"/>
                  <a:gd name="T4" fmla="*/ 24 w 25"/>
                  <a:gd name="T5" fmla="*/ 24 h 25"/>
                  <a:gd name="T6" fmla="*/ 16 w 25"/>
                  <a:gd name="T7" fmla="*/ 0 h 25"/>
                  <a:gd name="T8" fmla="*/ 0 w 25"/>
                  <a:gd name="T9" fmla="*/ 7 h 25"/>
                </a:gdLst>
                <a:ahLst/>
                <a:cxnLst>
                  <a:cxn ang="0">
                    <a:pos x="T0" y="T1"/>
                  </a:cxn>
                  <a:cxn ang="0">
                    <a:pos x="T2" y="T3"/>
                  </a:cxn>
                  <a:cxn ang="0">
                    <a:pos x="T4" y="T5"/>
                  </a:cxn>
                  <a:cxn ang="0">
                    <a:pos x="T6" y="T7"/>
                  </a:cxn>
                  <a:cxn ang="0">
                    <a:pos x="T8" y="T9"/>
                  </a:cxn>
                </a:cxnLst>
                <a:rect l="0" t="0" r="r" b="b"/>
                <a:pathLst>
                  <a:path w="25" h="25">
                    <a:moveTo>
                      <a:pt x="0" y="7"/>
                    </a:moveTo>
                    <a:lnTo>
                      <a:pt x="8" y="24"/>
                    </a:lnTo>
                    <a:lnTo>
                      <a:pt x="24" y="24"/>
                    </a:lnTo>
                    <a:lnTo>
                      <a:pt x="16" y="0"/>
                    </a:lnTo>
                    <a:lnTo>
                      <a:pt x="0" y="7"/>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725" name="Freeform 222"/>
              <p:cNvSpPr>
                <a:spLocks/>
              </p:cNvSpPr>
              <p:nvPr/>
            </p:nvSpPr>
            <p:spPr bwMode="gray">
              <a:xfrm>
                <a:off x="3937151" y="2210095"/>
                <a:ext cx="70660" cy="60057"/>
              </a:xfrm>
              <a:custGeom>
                <a:avLst/>
                <a:gdLst>
                  <a:gd name="T0" fmla="*/ 0 w 50"/>
                  <a:gd name="T1" fmla="*/ 17 h 41"/>
                  <a:gd name="T2" fmla="*/ 9 w 50"/>
                  <a:gd name="T3" fmla="*/ 33 h 41"/>
                  <a:gd name="T4" fmla="*/ 24 w 50"/>
                  <a:gd name="T5" fmla="*/ 40 h 41"/>
                  <a:gd name="T6" fmla="*/ 49 w 50"/>
                  <a:gd name="T7" fmla="*/ 25 h 41"/>
                  <a:gd name="T8" fmla="*/ 49 w 50"/>
                  <a:gd name="T9" fmla="*/ 0 h 41"/>
                  <a:gd name="T10" fmla="*/ 0 w 50"/>
                  <a:gd name="T11" fmla="*/ 17 h 41"/>
                </a:gdLst>
                <a:ahLst/>
                <a:cxnLst>
                  <a:cxn ang="0">
                    <a:pos x="T0" y="T1"/>
                  </a:cxn>
                  <a:cxn ang="0">
                    <a:pos x="T2" y="T3"/>
                  </a:cxn>
                  <a:cxn ang="0">
                    <a:pos x="T4" y="T5"/>
                  </a:cxn>
                  <a:cxn ang="0">
                    <a:pos x="T6" y="T7"/>
                  </a:cxn>
                  <a:cxn ang="0">
                    <a:pos x="T8" y="T9"/>
                  </a:cxn>
                  <a:cxn ang="0">
                    <a:pos x="T10" y="T11"/>
                  </a:cxn>
                </a:cxnLst>
                <a:rect l="0" t="0" r="r" b="b"/>
                <a:pathLst>
                  <a:path w="50" h="41">
                    <a:moveTo>
                      <a:pt x="0" y="17"/>
                    </a:moveTo>
                    <a:lnTo>
                      <a:pt x="9" y="33"/>
                    </a:lnTo>
                    <a:lnTo>
                      <a:pt x="24" y="40"/>
                    </a:lnTo>
                    <a:lnTo>
                      <a:pt x="49" y="25"/>
                    </a:lnTo>
                    <a:lnTo>
                      <a:pt x="49" y="0"/>
                    </a:lnTo>
                    <a:lnTo>
                      <a:pt x="0" y="17"/>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726" name="Freeform 223"/>
              <p:cNvSpPr>
                <a:spLocks/>
              </p:cNvSpPr>
              <p:nvPr/>
            </p:nvSpPr>
            <p:spPr bwMode="gray">
              <a:xfrm>
                <a:off x="3753434" y="2246864"/>
                <a:ext cx="150742" cy="142177"/>
              </a:xfrm>
              <a:custGeom>
                <a:avLst/>
                <a:gdLst>
                  <a:gd name="T0" fmla="*/ 0 w 107"/>
                  <a:gd name="T1" fmla="*/ 73 h 97"/>
                  <a:gd name="T2" fmla="*/ 9 w 107"/>
                  <a:gd name="T3" fmla="*/ 96 h 97"/>
                  <a:gd name="T4" fmla="*/ 40 w 107"/>
                  <a:gd name="T5" fmla="*/ 96 h 97"/>
                  <a:gd name="T6" fmla="*/ 65 w 107"/>
                  <a:gd name="T7" fmla="*/ 65 h 97"/>
                  <a:gd name="T8" fmla="*/ 81 w 107"/>
                  <a:gd name="T9" fmla="*/ 73 h 97"/>
                  <a:gd name="T10" fmla="*/ 99 w 107"/>
                  <a:gd name="T11" fmla="*/ 49 h 97"/>
                  <a:gd name="T12" fmla="*/ 99 w 107"/>
                  <a:gd name="T13" fmla="*/ 33 h 97"/>
                  <a:gd name="T14" fmla="*/ 106 w 107"/>
                  <a:gd name="T15" fmla="*/ 15 h 97"/>
                  <a:gd name="T16" fmla="*/ 90 w 107"/>
                  <a:gd name="T17" fmla="*/ 0 h 97"/>
                  <a:gd name="T18" fmla="*/ 81 w 107"/>
                  <a:gd name="T19" fmla="*/ 15 h 97"/>
                  <a:gd name="T20" fmla="*/ 58 w 107"/>
                  <a:gd name="T21" fmla="*/ 15 h 97"/>
                  <a:gd name="T22" fmla="*/ 0 w 107"/>
                  <a:gd name="T23" fmla="*/ 7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97">
                    <a:moveTo>
                      <a:pt x="0" y="73"/>
                    </a:moveTo>
                    <a:lnTo>
                      <a:pt x="9" y="96"/>
                    </a:lnTo>
                    <a:lnTo>
                      <a:pt x="40" y="96"/>
                    </a:lnTo>
                    <a:lnTo>
                      <a:pt x="65" y="65"/>
                    </a:lnTo>
                    <a:lnTo>
                      <a:pt x="81" y="73"/>
                    </a:lnTo>
                    <a:lnTo>
                      <a:pt x="99" y="49"/>
                    </a:lnTo>
                    <a:lnTo>
                      <a:pt x="99" y="33"/>
                    </a:lnTo>
                    <a:lnTo>
                      <a:pt x="106" y="15"/>
                    </a:lnTo>
                    <a:lnTo>
                      <a:pt x="90" y="0"/>
                    </a:lnTo>
                    <a:lnTo>
                      <a:pt x="81" y="15"/>
                    </a:lnTo>
                    <a:lnTo>
                      <a:pt x="58" y="15"/>
                    </a:lnTo>
                    <a:lnTo>
                      <a:pt x="0" y="73"/>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727" name="Freeform 224"/>
              <p:cNvSpPr>
                <a:spLocks/>
              </p:cNvSpPr>
              <p:nvPr/>
            </p:nvSpPr>
            <p:spPr bwMode="gray">
              <a:xfrm>
                <a:off x="3867670" y="2317952"/>
                <a:ext cx="220225" cy="178947"/>
              </a:xfrm>
              <a:custGeom>
                <a:avLst/>
                <a:gdLst>
                  <a:gd name="T0" fmla="*/ 0 w 156"/>
                  <a:gd name="T1" fmla="*/ 81 h 122"/>
                  <a:gd name="T2" fmla="*/ 33 w 156"/>
                  <a:gd name="T3" fmla="*/ 88 h 122"/>
                  <a:gd name="T4" fmla="*/ 41 w 156"/>
                  <a:gd name="T5" fmla="*/ 81 h 122"/>
                  <a:gd name="T6" fmla="*/ 58 w 156"/>
                  <a:gd name="T7" fmla="*/ 96 h 122"/>
                  <a:gd name="T8" fmla="*/ 41 w 156"/>
                  <a:gd name="T9" fmla="*/ 105 h 122"/>
                  <a:gd name="T10" fmla="*/ 49 w 156"/>
                  <a:gd name="T11" fmla="*/ 113 h 122"/>
                  <a:gd name="T12" fmla="*/ 65 w 156"/>
                  <a:gd name="T13" fmla="*/ 121 h 122"/>
                  <a:gd name="T14" fmla="*/ 105 w 156"/>
                  <a:gd name="T15" fmla="*/ 88 h 122"/>
                  <a:gd name="T16" fmla="*/ 146 w 156"/>
                  <a:gd name="T17" fmla="*/ 88 h 122"/>
                  <a:gd name="T18" fmla="*/ 155 w 156"/>
                  <a:gd name="T19" fmla="*/ 47 h 122"/>
                  <a:gd name="T20" fmla="*/ 115 w 156"/>
                  <a:gd name="T21" fmla="*/ 24 h 122"/>
                  <a:gd name="T22" fmla="*/ 105 w 156"/>
                  <a:gd name="T23" fmla="*/ 0 h 122"/>
                  <a:gd name="T24" fmla="*/ 90 w 156"/>
                  <a:gd name="T25" fmla="*/ 24 h 122"/>
                  <a:gd name="T26" fmla="*/ 98 w 156"/>
                  <a:gd name="T27" fmla="*/ 31 h 122"/>
                  <a:gd name="T28" fmla="*/ 98 w 156"/>
                  <a:gd name="T29" fmla="*/ 47 h 122"/>
                  <a:gd name="T30" fmla="*/ 105 w 156"/>
                  <a:gd name="T31" fmla="*/ 65 h 122"/>
                  <a:gd name="T32" fmla="*/ 81 w 156"/>
                  <a:gd name="T33" fmla="*/ 65 h 122"/>
                  <a:gd name="T34" fmla="*/ 65 w 156"/>
                  <a:gd name="T35" fmla="*/ 31 h 122"/>
                  <a:gd name="T36" fmla="*/ 25 w 156"/>
                  <a:gd name="T37" fmla="*/ 16 h 122"/>
                  <a:gd name="T38" fmla="*/ 0 w 156"/>
                  <a:gd name="T39" fmla="*/ 8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6" h="122">
                    <a:moveTo>
                      <a:pt x="0" y="81"/>
                    </a:moveTo>
                    <a:lnTo>
                      <a:pt x="33" y="88"/>
                    </a:lnTo>
                    <a:lnTo>
                      <a:pt x="41" y="81"/>
                    </a:lnTo>
                    <a:lnTo>
                      <a:pt x="58" y="96"/>
                    </a:lnTo>
                    <a:lnTo>
                      <a:pt x="41" y="105"/>
                    </a:lnTo>
                    <a:lnTo>
                      <a:pt x="49" y="113"/>
                    </a:lnTo>
                    <a:lnTo>
                      <a:pt x="65" y="121"/>
                    </a:lnTo>
                    <a:lnTo>
                      <a:pt x="105" y="88"/>
                    </a:lnTo>
                    <a:lnTo>
                      <a:pt x="146" y="88"/>
                    </a:lnTo>
                    <a:lnTo>
                      <a:pt x="155" y="47"/>
                    </a:lnTo>
                    <a:lnTo>
                      <a:pt x="115" y="24"/>
                    </a:lnTo>
                    <a:lnTo>
                      <a:pt x="105" y="0"/>
                    </a:lnTo>
                    <a:lnTo>
                      <a:pt x="90" y="24"/>
                    </a:lnTo>
                    <a:lnTo>
                      <a:pt x="98" y="31"/>
                    </a:lnTo>
                    <a:lnTo>
                      <a:pt x="98" y="47"/>
                    </a:lnTo>
                    <a:lnTo>
                      <a:pt x="105" y="65"/>
                    </a:lnTo>
                    <a:lnTo>
                      <a:pt x="81" y="65"/>
                    </a:lnTo>
                    <a:lnTo>
                      <a:pt x="65" y="31"/>
                    </a:lnTo>
                    <a:lnTo>
                      <a:pt x="25" y="16"/>
                    </a:lnTo>
                    <a:lnTo>
                      <a:pt x="0" y="81"/>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728" name="Freeform 225"/>
              <p:cNvSpPr>
                <a:spLocks/>
              </p:cNvSpPr>
              <p:nvPr/>
            </p:nvSpPr>
            <p:spPr bwMode="gray">
              <a:xfrm>
                <a:off x="4132646" y="2505479"/>
                <a:ext cx="127189" cy="180173"/>
              </a:xfrm>
              <a:custGeom>
                <a:avLst/>
                <a:gdLst>
                  <a:gd name="T0" fmla="*/ 0 w 90"/>
                  <a:gd name="T1" fmla="*/ 58 h 123"/>
                  <a:gd name="T2" fmla="*/ 16 w 90"/>
                  <a:gd name="T3" fmla="*/ 90 h 123"/>
                  <a:gd name="T4" fmla="*/ 23 w 90"/>
                  <a:gd name="T5" fmla="*/ 90 h 123"/>
                  <a:gd name="T6" fmla="*/ 47 w 90"/>
                  <a:gd name="T7" fmla="*/ 122 h 123"/>
                  <a:gd name="T8" fmla="*/ 64 w 90"/>
                  <a:gd name="T9" fmla="*/ 114 h 123"/>
                  <a:gd name="T10" fmla="*/ 81 w 90"/>
                  <a:gd name="T11" fmla="*/ 105 h 123"/>
                  <a:gd name="T12" fmla="*/ 89 w 90"/>
                  <a:gd name="T13" fmla="*/ 81 h 123"/>
                  <a:gd name="T14" fmla="*/ 81 w 90"/>
                  <a:gd name="T15" fmla="*/ 58 h 123"/>
                  <a:gd name="T16" fmla="*/ 64 w 90"/>
                  <a:gd name="T17" fmla="*/ 50 h 123"/>
                  <a:gd name="T18" fmla="*/ 72 w 90"/>
                  <a:gd name="T19" fmla="*/ 25 h 123"/>
                  <a:gd name="T20" fmla="*/ 64 w 90"/>
                  <a:gd name="T21" fmla="*/ 0 h 123"/>
                  <a:gd name="T22" fmla="*/ 56 w 90"/>
                  <a:gd name="T23" fmla="*/ 16 h 123"/>
                  <a:gd name="T24" fmla="*/ 32 w 90"/>
                  <a:gd name="T25" fmla="*/ 9 h 123"/>
                  <a:gd name="T26" fmla="*/ 23 w 90"/>
                  <a:gd name="T27" fmla="*/ 16 h 123"/>
                  <a:gd name="T28" fmla="*/ 16 w 90"/>
                  <a:gd name="T29" fmla="*/ 33 h 123"/>
                  <a:gd name="T30" fmla="*/ 32 w 90"/>
                  <a:gd name="T31" fmla="*/ 50 h 123"/>
                  <a:gd name="T32" fmla="*/ 16 w 90"/>
                  <a:gd name="T33" fmla="*/ 50 h 123"/>
                  <a:gd name="T34" fmla="*/ 0 w 90"/>
                  <a:gd name="T35" fmla="*/ 5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123">
                    <a:moveTo>
                      <a:pt x="0" y="58"/>
                    </a:moveTo>
                    <a:lnTo>
                      <a:pt x="16" y="90"/>
                    </a:lnTo>
                    <a:lnTo>
                      <a:pt x="23" y="90"/>
                    </a:lnTo>
                    <a:lnTo>
                      <a:pt x="47" y="122"/>
                    </a:lnTo>
                    <a:lnTo>
                      <a:pt x="64" y="114"/>
                    </a:lnTo>
                    <a:lnTo>
                      <a:pt x="81" y="105"/>
                    </a:lnTo>
                    <a:lnTo>
                      <a:pt x="89" y="81"/>
                    </a:lnTo>
                    <a:lnTo>
                      <a:pt x="81" y="58"/>
                    </a:lnTo>
                    <a:lnTo>
                      <a:pt x="64" y="50"/>
                    </a:lnTo>
                    <a:lnTo>
                      <a:pt x="72" y="25"/>
                    </a:lnTo>
                    <a:lnTo>
                      <a:pt x="64" y="0"/>
                    </a:lnTo>
                    <a:lnTo>
                      <a:pt x="56" y="16"/>
                    </a:lnTo>
                    <a:lnTo>
                      <a:pt x="32" y="9"/>
                    </a:lnTo>
                    <a:lnTo>
                      <a:pt x="23" y="16"/>
                    </a:lnTo>
                    <a:lnTo>
                      <a:pt x="16" y="33"/>
                    </a:lnTo>
                    <a:lnTo>
                      <a:pt x="32" y="50"/>
                    </a:lnTo>
                    <a:lnTo>
                      <a:pt x="16" y="50"/>
                    </a:lnTo>
                    <a:lnTo>
                      <a:pt x="0" y="58"/>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729" name="Freeform 226"/>
              <p:cNvSpPr>
                <a:spLocks/>
              </p:cNvSpPr>
              <p:nvPr/>
            </p:nvSpPr>
            <p:spPr bwMode="gray">
              <a:xfrm>
                <a:off x="3731059" y="2483416"/>
                <a:ext cx="184895" cy="214490"/>
              </a:xfrm>
              <a:custGeom>
                <a:avLst/>
                <a:gdLst>
                  <a:gd name="T0" fmla="*/ 0 w 131"/>
                  <a:gd name="T1" fmla="*/ 105 h 146"/>
                  <a:gd name="T2" fmla="*/ 16 w 131"/>
                  <a:gd name="T3" fmla="*/ 129 h 146"/>
                  <a:gd name="T4" fmla="*/ 25 w 131"/>
                  <a:gd name="T5" fmla="*/ 145 h 146"/>
                  <a:gd name="T6" fmla="*/ 56 w 131"/>
                  <a:gd name="T7" fmla="*/ 137 h 146"/>
                  <a:gd name="T8" fmla="*/ 74 w 131"/>
                  <a:gd name="T9" fmla="*/ 114 h 146"/>
                  <a:gd name="T10" fmla="*/ 74 w 131"/>
                  <a:gd name="T11" fmla="*/ 89 h 146"/>
                  <a:gd name="T12" fmla="*/ 130 w 131"/>
                  <a:gd name="T13" fmla="*/ 48 h 146"/>
                  <a:gd name="T14" fmla="*/ 115 w 131"/>
                  <a:gd name="T15" fmla="*/ 31 h 146"/>
                  <a:gd name="T16" fmla="*/ 97 w 131"/>
                  <a:gd name="T17" fmla="*/ 15 h 146"/>
                  <a:gd name="T18" fmla="*/ 74 w 131"/>
                  <a:gd name="T19" fmla="*/ 15 h 146"/>
                  <a:gd name="T20" fmla="*/ 50 w 131"/>
                  <a:gd name="T21" fmla="*/ 0 h 146"/>
                  <a:gd name="T22" fmla="*/ 9 w 131"/>
                  <a:gd name="T23" fmla="*/ 24 h 146"/>
                  <a:gd name="T24" fmla="*/ 16 w 131"/>
                  <a:gd name="T25" fmla="*/ 48 h 146"/>
                  <a:gd name="T26" fmla="*/ 16 w 131"/>
                  <a:gd name="T27" fmla="*/ 73 h 146"/>
                  <a:gd name="T28" fmla="*/ 0 w 131"/>
                  <a:gd name="T29" fmla="*/ 10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1" h="146">
                    <a:moveTo>
                      <a:pt x="0" y="105"/>
                    </a:moveTo>
                    <a:lnTo>
                      <a:pt x="16" y="129"/>
                    </a:lnTo>
                    <a:lnTo>
                      <a:pt x="25" y="145"/>
                    </a:lnTo>
                    <a:lnTo>
                      <a:pt x="56" y="137"/>
                    </a:lnTo>
                    <a:lnTo>
                      <a:pt x="74" y="114"/>
                    </a:lnTo>
                    <a:lnTo>
                      <a:pt x="74" y="89"/>
                    </a:lnTo>
                    <a:lnTo>
                      <a:pt x="130" y="48"/>
                    </a:lnTo>
                    <a:lnTo>
                      <a:pt x="115" y="31"/>
                    </a:lnTo>
                    <a:lnTo>
                      <a:pt x="97" y="15"/>
                    </a:lnTo>
                    <a:lnTo>
                      <a:pt x="74" y="15"/>
                    </a:lnTo>
                    <a:lnTo>
                      <a:pt x="50" y="0"/>
                    </a:lnTo>
                    <a:lnTo>
                      <a:pt x="9" y="24"/>
                    </a:lnTo>
                    <a:lnTo>
                      <a:pt x="16" y="48"/>
                    </a:lnTo>
                    <a:lnTo>
                      <a:pt x="16" y="73"/>
                    </a:lnTo>
                    <a:lnTo>
                      <a:pt x="0" y="105"/>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730" name="Freeform 228"/>
              <p:cNvSpPr>
                <a:spLocks/>
              </p:cNvSpPr>
              <p:nvPr/>
            </p:nvSpPr>
            <p:spPr bwMode="gray">
              <a:xfrm>
                <a:off x="2965569" y="3194299"/>
                <a:ext cx="36508" cy="26964"/>
              </a:xfrm>
              <a:custGeom>
                <a:avLst/>
                <a:gdLst>
                  <a:gd name="T0" fmla="*/ 0 w 26"/>
                  <a:gd name="T1" fmla="*/ 8 h 18"/>
                  <a:gd name="T2" fmla="*/ 18 w 26"/>
                  <a:gd name="T3" fmla="*/ 17 h 18"/>
                  <a:gd name="T4" fmla="*/ 25 w 26"/>
                  <a:gd name="T5" fmla="*/ 8 h 18"/>
                  <a:gd name="T6" fmla="*/ 18 w 26"/>
                  <a:gd name="T7" fmla="*/ 0 h 18"/>
                  <a:gd name="T8" fmla="*/ 0 w 26"/>
                  <a:gd name="T9" fmla="*/ 8 h 18"/>
                </a:gdLst>
                <a:ahLst/>
                <a:cxnLst>
                  <a:cxn ang="0">
                    <a:pos x="T0" y="T1"/>
                  </a:cxn>
                  <a:cxn ang="0">
                    <a:pos x="T2" y="T3"/>
                  </a:cxn>
                  <a:cxn ang="0">
                    <a:pos x="T4" y="T5"/>
                  </a:cxn>
                  <a:cxn ang="0">
                    <a:pos x="T6" y="T7"/>
                  </a:cxn>
                  <a:cxn ang="0">
                    <a:pos x="T8" y="T9"/>
                  </a:cxn>
                </a:cxnLst>
                <a:rect l="0" t="0" r="r" b="b"/>
                <a:pathLst>
                  <a:path w="26" h="18">
                    <a:moveTo>
                      <a:pt x="0" y="8"/>
                    </a:moveTo>
                    <a:lnTo>
                      <a:pt x="18" y="17"/>
                    </a:lnTo>
                    <a:lnTo>
                      <a:pt x="25" y="8"/>
                    </a:lnTo>
                    <a:lnTo>
                      <a:pt x="18" y="0"/>
                    </a:lnTo>
                    <a:lnTo>
                      <a:pt x="0" y="8"/>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731" name="Freeform 229"/>
              <p:cNvSpPr>
                <a:spLocks/>
              </p:cNvSpPr>
              <p:nvPr/>
            </p:nvSpPr>
            <p:spPr bwMode="gray">
              <a:xfrm>
                <a:off x="2965569" y="3194299"/>
                <a:ext cx="36508" cy="26964"/>
              </a:xfrm>
              <a:custGeom>
                <a:avLst/>
                <a:gdLst>
                  <a:gd name="T0" fmla="*/ 0 w 26"/>
                  <a:gd name="T1" fmla="*/ 8 h 18"/>
                  <a:gd name="T2" fmla="*/ 18 w 26"/>
                  <a:gd name="T3" fmla="*/ 17 h 18"/>
                  <a:gd name="T4" fmla="*/ 25 w 26"/>
                  <a:gd name="T5" fmla="*/ 8 h 18"/>
                  <a:gd name="T6" fmla="*/ 18 w 26"/>
                  <a:gd name="T7" fmla="*/ 0 h 18"/>
                  <a:gd name="T8" fmla="*/ 0 w 26"/>
                  <a:gd name="T9" fmla="*/ 8 h 18"/>
                </a:gdLst>
                <a:ahLst/>
                <a:cxnLst>
                  <a:cxn ang="0">
                    <a:pos x="T0" y="T1"/>
                  </a:cxn>
                  <a:cxn ang="0">
                    <a:pos x="T2" y="T3"/>
                  </a:cxn>
                  <a:cxn ang="0">
                    <a:pos x="T4" y="T5"/>
                  </a:cxn>
                  <a:cxn ang="0">
                    <a:pos x="T6" y="T7"/>
                  </a:cxn>
                  <a:cxn ang="0">
                    <a:pos x="T8" y="T9"/>
                  </a:cxn>
                </a:cxnLst>
                <a:rect l="0" t="0" r="r" b="b"/>
                <a:pathLst>
                  <a:path w="26" h="18">
                    <a:moveTo>
                      <a:pt x="0" y="8"/>
                    </a:moveTo>
                    <a:lnTo>
                      <a:pt x="18" y="17"/>
                    </a:lnTo>
                    <a:lnTo>
                      <a:pt x="25" y="8"/>
                    </a:lnTo>
                    <a:lnTo>
                      <a:pt x="18" y="0"/>
                    </a:lnTo>
                    <a:lnTo>
                      <a:pt x="0" y="8"/>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732" name="Freeform 230"/>
              <p:cNvSpPr>
                <a:spLocks/>
              </p:cNvSpPr>
              <p:nvPr/>
            </p:nvSpPr>
            <p:spPr bwMode="gray">
              <a:xfrm>
                <a:off x="3194039" y="3265390"/>
                <a:ext cx="57707" cy="62509"/>
              </a:xfrm>
              <a:custGeom>
                <a:avLst/>
                <a:gdLst>
                  <a:gd name="T0" fmla="*/ 0 w 41"/>
                  <a:gd name="T1" fmla="*/ 33 h 43"/>
                  <a:gd name="T2" fmla="*/ 9 w 41"/>
                  <a:gd name="T3" fmla="*/ 42 h 43"/>
                  <a:gd name="T4" fmla="*/ 25 w 41"/>
                  <a:gd name="T5" fmla="*/ 25 h 43"/>
                  <a:gd name="T6" fmla="*/ 34 w 41"/>
                  <a:gd name="T7" fmla="*/ 25 h 43"/>
                  <a:gd name="T8" fmla="*/ 34 w 41"/>
                  <a:gd name="T9" fmla="*/ 17 h 43"/>
                  <a:gd name="T10" fmla="*/ 25 w 41"/>
                  <a:gd name="T11" fmla="*/ 17 h 43"/>
                  <a:gd name="T12" fmla="*/ 40 w 41"/>
                  <a:gd name="T13" fmla="*/ 10 h 43"/>
                  <a:gd name="T14" fmla="*/ 34 w 41"/>
                  <a:gd name="T15" fmla="*/ 0 h 43"/>
                  <a:gd name="T16" fmla="*/ 0 w 41"/>
                  <a:gd name="T17" fmla="*/ 3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3">
                    <a:moveTo>
                      <a:pt x="0" y="33"/>
                    </a:moveTo>
                    <a:lnTo>
                      <a:pt x="9" y="42"/>
                    </a:lnTo>
                    <a:lnTo>
                      <a:pt x="25" y="25"/>
                    </a:lnTo>
                    <a:lnTo>
                      <a:pt x="34" y="25"/>
                    </a:lnTo>
                    <a:lnTo>
                      <a:pt x="34" y="17"/>
                    </a:lnTo>
                    <a:lnTo>
                      <a:pt x="25" y="17"/>
                    </a:lnTo>
                    <a:lnTo>
                      <a:pt x="40" y="10"/>
                    </a:lnTo>
                    <a:lnTo>
                      <a:pt x="34" y="0"/>
                    </a:lnTo>
                    <a:lnTo>
                      <a:pt x="0" y="33"/>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733" name="Freeform 231"/>
              <p:cNvSpPr>
                <a:spLocks/>
              </p:cNvSpPr>
              <p:nvPr/>
            </p:nvSpPr>
            <p:spPr bwMode="gray">
              <a:xfrm>
                <a:off x="3194039" y="3265390"/>
                <a:ext cx="57707" cy="62509"/>
              </a:xfrm>
              <a:custGeom>
                <a:avLst/>
                <a:gdLst>
                  <a:gd name="T0" fmla="*/ 0 w 41"/>
                  <a:gd name="T1" fmla="*/ 33 h 43"/>
                  <a:gd name="T2" fmla="*/ 9 w 41"/>
                  <a:gd name="T3" fmla="*/ 42 h 43"/>
                  <a:gd name="T4" fmla="*/ 25 w 41"/>
                  <a:gd name="T5" fmla="*/ 25 h 43"/>
                  <a:gd name="T6" fmla="*/ 34 w 41"/>
                  <a:gd name="T7" fmla="*/ 25 h 43"/>
                  <a:gd name="T8" fmla="*/ 34 w 41"/>
                  <a:gd name="T9" fmla="*/ 17 h 43"/>
                  <a:gd name="T10" fmla="*/ 25 w 41"/>
                  <a:gd name="T11" fmla="*/ 17 h 43"/>
                  <a:gd name="T12" fmla="*/ 40 w 41"/>
                  <a:gd name="T13" fmla="*/ 10 h 43"/>
                  <a:gd name="T14" fmla="*/ 34 w 41"/>
                  <a:gd name="T15" fmla="*/ 0 h 43"/>
                  <a:gd name="T16" fmla="*/ 0 w 41"/>
                  <a:gd name="T17" fmla="*/ 3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3">
                    <a:moveTo>
                      <a:pt x="0" y="33"/>
                    </a:moveTo>
                    <a:lnTo>
                      <a:pt x="9" y="42"/>
                    </a:lnTo>
                    <a:lnTo>
                      <a:pt x="25" y="25"/>
                    </a:lnTo>
                    <a:lnTo>
                      <a:pt x="34" y="25"/>
                    </a:lnTo>
                    <a:lnTo>
                      <a:pt x="34" y="17"/>
                    </a:lnTo>
                    <a:lnTo>
                      <a:pt x="25" y="17"/>
                    </a:lnTo>
                    <a:lnTo>
                      <a:pt x="40" y="10"/>
                    </a:lnTo>
                    <a:lnTo>
                      <a:pt x="34" y="0"/>
                    </a:lnTo>
                    <a:lnTo>
                      <a:pt x="0" y="33"/>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734" name="Freeform 232"/>
              <p:cNvSpPr>
                <a:spLocks/>
              </p:cNvSpPr>
              <p:nvPr/>
            </p:nvSpPr>
            <p:spPr bwMode="gray">
              <a:xfrm>
                <a:off x="3594447" y="3407564"/>
                <a:ext cx="36508" cy="73540"/>
              </a:xfrm>
              <a:custGeom>
                <a:avLst/>
                <a:gdLst>
                  <a:gd name="T0" fmla="*/ 0 w 26"/>
                  <a:gd name="T1" fmla="*/ 0 h 51"/>
                  <a:gd name="T2" fmla="*/ 0 w 26"/>
                  <a:gd name="T3" fmla="*/ 18 h 51"/>
                  <a:gd name="T4" fmla="*/ 8 w 26"/>
                  <a:gd name="T5" fmla="*/ 41 h 51"/>
                  <a:gd name="T6" fmla="*/ 25 w 26"/>
                  <a:gd name="T7" fmla="*/ 50 h 51"/>
                  <a:gd name="T8" fmla="*/ 8 w 26"/>
                  <a:gd name="T9" fmla="*/ 34 h 51"/>
                  <a:gd name="T10" fmla="*/ 16 w 26"/>
                  <a:gd name="T11" fmla="*/ 25 h 51"/>
                  <a:gd name="T12" fmla="*/ 8 w 26"/>
                  <a:gd name="T13" fmla="*/ 18 h 51"/>
                  <a:gd name="T14" fmla="*/ 16 w 26"/>
                  <a:gd name="T15" fmla="*/ 0 h 51"/>
                  <a:gd name="T16" fmla="*/ 0 w 26"/>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1">
                    <a:moveTo>
                      <a:pt x="0" y="0"/>
                    </a:moveTo>
                    <a:lnTo>
                      <a:pt x="0" y="18"/>
                    </a:lnTo>
                    <a:lnTo>
                      <a:pt x="8" y="41"/>
                    </a:lnTo>
                    <a:lnTo>
                      <a:pt x="25" y="50"/>
                    </a:lnTo>
                    <a:lnTo>
                      <a:pt x="8" y="34"/>
                    </a:lnTo>
                    <a:lnTo>
                      <a:pt x="16" y="25"/>
                    </a:lnTo>
                    <a:lnTo>
                      <a:pt x="8" y="18"/>
                    </a:lnTo>
                    <a:lnTo>
                      <a:pt x="16" y="0"/>
                    </a:lnTo>
                    <a:lnTo>
                      <a:pt x="0" y="0"/>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735" name="Freeform 233"/>
              <p:cNvSpPr>
                <a:spLocks/>
              </p:cNvSpPr>
              <p:nvPr/>
            </p:nvSpPr>
            <p:spPr bwMode="gray">
              <a:xfrm>
                <a:off x="3594447" y="3407564"/>
                <a:ext cx="36508" cy="73540"/>
              </a:xfrm>
              <a:custGeom>
                <a:avLst/>
                <a:gdLst>
                  <a:gd name="T0" fmla="*/ 0 w 26"/>
                  <a:gd name="T1" fmla="*/ 0 h 51"/>
                  <a:gd name="T2" fmla="*/ 0 w 26"/>
                  <a:gd name="T3" fmla="*/ 18 h 51"/>
                  <a:gd name="T4" fmla="*/ 8 w 26"/>
                  <a:gd name="T5" fmla="*/ 41 h 51"/>
                  <a:gd name="T6" fmla="*/ 25 w 26"/>
                  <a:gd name="T7" fmla="*/ 50 h 51"/>
                  <a:gd name="T8" fmla="*/ 8 w 26"/>
                  <a:gd name="T9" fmla="*/ 34 h 51"/>
                  <a:gd name="T10" fmla="*/ 16 w 26"/>
                  <a:gd name="T11" fmla="*/ 25 h 51"/>
                  <a:gd name="T12" fmla="*/ 8 w 26"/>
                  <a:gd name="T13" fmla="*/ 18 h 51"/>
                  <a:gd name="T14" fmla="*/ 16 w 26"/>
                  <a:gd name="T15" fmla="*/ 0 h 51"/>
                  <a:gd name="T16" fmla="*/ 0 w 26"/>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1">
                    <a:moveTo>
                      <a:pt x="0" y="0"/>
                    </a:moveTo>
                    <a:lnTo>
                      <a:pt x="0" y="18"/>
                    </a:lnTo>
                    <a:lnTo>
                      <a:pt x="8" y="41"/>
                    </a:lnTo>
                    <a:lnTo>
                      <a:pt x="25" y="50"/>
                    </a:lnTo>
                    <a:lnTo>
                      <a:pt x="8" y="34"/>
                    </a:lnTo>
                    <a:lnTo>
                      <a:pt x="16" y="25"/>
                    </a:lnTo>
                    <a:lnTo>
                      <a:pt x="8" y="18"/>
                    </a:lnTo>
                    <a:lnTo>
                      <a:pt x="16" y="0"/>
                    </a:lnTo>
                    <a:lnTo>
                      <a:pt x="0" y="0"/>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736" name="Freeform 234"/>
              <p:cNvSpPr>
                <a:spLocks/>
              </p:cNvSpPr>
              <p:nvPr/>
            </p:nvSpPr>
            <p:spPr bwMode="gray">
              <a:xfrm>
                <a:off x="3673352" y="3515423"/>
                <a:ext cx="94214" cy="72314"/>
              </a:xfrm>
              <a:custGeom>
                <a:avLst/>
                <a:gdLst>
                  <a:gd name="T0" fmla="*/ 0 w 67"/>
                  <a:gd name="T1" fmla="*/ 0 h 49"/>
                  <a:gd name="T2" fmla="*/ 9 w 67"/>
                  <a:gd name="T3" fmla="*/ 16 h 49"/>
                  <a:gd name="T4" fmla="*/ 25 w 67"/>
                  <a:gd name="T5" fmla="*/ 25 h 49"/>
                  <a:gd name="T6" fmla="*/ 41 w 67"/>
                  <a:gd name="T7" fmla="*/ 33 h 49"/>
                  <a:gd name="T8" fmla="*/ 41 w 67"/>
                  <a:gd name="T9" fmla="*/ 41 h 49"/>
                  <a:gd name="T10" fmla="*/ 57 w 67"/>
                  <a:gd name="T11" fmla="*/ 48 h 49"/>
                  <a:gd name="T12" fmla="*/ 66 w 67"/>
                  <a:gd name="T13" fmla="*/ 48 h 49"/>
                  <a:gd name="T14" fmla="*/ 34 w 67"/>
                  <a:gd name="T15" fmla="*/ 8 h 49"/>
                  <a:gd name="T16" fmla="*/ 9 w 67"/>
                  <a:gd name="T17" fmla="*/ 0 h 49"/>
                  <a:gd name="T18" fmla="*/ 0 w 67"/>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49">
                    <a:moveTo>
                      <a:pt x="0" y="0"/>
                    </a:moveTo>
                    <a:lnTo>
                      <a:pt x="9" y="16"/>
                    </a:lnTo>
                    <a:lnTo>
                      <a:pt x="25" y="25"/>
                    </a:lnTo>
                    <a:lnTo>
                      <a:pt x="41" y="33"/>
                    </a:lnTo>
                    <a:lnTo>
                      <a:pt x="41" y="41"/>
                    </a:lnTo>
                    <a:lnTo>
                      <a:pt x="57" y="48"/>
                    </a:lnTo>
                    <a:lnTo>
                      <a:pt x="66" y="48"/>
                    </a:lnTo>
                    <a:lnTo>
                      <a:pt x="34" y="8"/>
                    </a:lnTo>
                    <a:lnTo>
                      <a:pt x="9" y="0"/>
                    </a:lnTo>
                    <a:lnTo>
                      <a:pt x="0" y="0"/>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737" name="Freeform 235"/>
              <p:cNvSpPr>
                <a:spLocks/>
              </p:cNvSpPr>
              <p:nvPr/>
            </p:nvSpPr>
            <p:spPr bwMode="gray">
              <a:xfrm>
                <a:off x="3673352" y="3515423"/>
                <a:ext cx="94214" cy="72314"/>
              </a:xfrm>
              <a:custGeom>
                <a:avLst/>
                <a:gdLst>
                  <a:gd name="T0" fmla="*/ 0 w 67"/>
                  <a:gd name="T1" fmla="*/ 0 h 49"/>
                  <a:gd name="T2" fmla="*/ 9 w 67"/>
                  <a:gd name="T3" fmla="*/ 16 h 49"/>
                  <a:gd name="T4" fmla="*/ 25 w 67"/>
                  <a:gd name="T5" fmla="*/ 25 h 49"/>
                  <a:gd name="T6" fmla="*/ 41 w 67"/>
                  <a:gd name="T7" fmla="*/ 33 h 49"/>
                  <a:gd name="T8" fmla="*/ 41 w 67"/>
                  <a:gd name="T9" fmla="*/ 41 h 49"/>
                  <a:gd name="T10" fmla="*/ 57 w 67"/>
                  <a:gd name="T11" fmla="*/ 48 h 49"/>
                  <a:gd name="T12" fmla="*/ 66 w 67"/>
                  <a:gd name="T13" fmla="*/ 48 h 49"/>
                  <a:gd name="T14" fmla="*/ 34 w 67"/>
                  <a:gd name="T15" fmla="*/ 8 h 49"/>
                  <a:gd name="T16" fmla="*/ 9 w 67"/>
                  <a:gd name="T17" fmla="*/ 0 h 49"/>
                  <a:gd name="T18" fmla="*/ 0 w 67"/>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49">
                    <a:moveTo>
                      <a:pt x="0" y="0"/>
                    </a:moveTo>
                    <a:lnTo>
                      <a:pt x="9" y="16"/>
                    </a:lnTo>
                    <a:lnTo>
                      <a:pt x="25" y="25"/>
                    </a:lnTo>
                    <a:lnTo>
                      <a:pt x="41" y="33"/>
                    </a:lnTo>
                    <a:lnTo>
                      <a:pt x="41" y="41"/>
                    </a:lnTo>
                    <a:lnTo>
                      <a:pt x="57" y="48"/>
                    </a:lnTo>
                    <a:lnTo>
                      <a:pt x="66" y="48"/>
                    </a:lnTo>
                    <a:lnTo>
                      <a:pt x="34" y="8"/>
                    </a:lnTo>
                    <a:lnTo>
                      <a:pt x="9" y="0"/>
                    </a:lnTo>
                    <a:lnTo>
                      <a:pt x="0" y="0"/>
                    </a:lnTo>
                  </a:path>
                </a:pathLst>
              </a:custGeom>
              <a:solidFill>
                <a:srgbClr val="D0D0D0"/>
              </a:solidFill>
              <a:ln w="3175" cap="rnd" cmpd="sng">
                <a:solidFill>
                  <a:schemeClr val="bg1"/>
                </a:solidFill>
                <a:prstDash val="solid"/>
                <a:round/>
                <a:headEnd type="none" w="sm" len="sm"/>
                <a:tailEnd type="none" w="sm" len="sm"/>
              </a:ln>
              <a:effectLst/>
            </p:spPr>
            <p:txBody>
              <a:bodyPr/>
              <a:lstStyle/>
              <a:p>
                <a:endParaRPr lang="de-DE" dirty="0"/>
              </a:p>
            </p:txBody>
          </p:sp>
          <p:sp>
            <p:nvSpPr>
              <p:cNvPr id="738" name="Freeform 309"/>
              <p:cNvSpPr>
                <a:spLocks/>
              </p:cNvSpPr>
              <p:nvPr/>
            </p:nvSpPr>
            <p:spPr bwMode="gray">
              <a:xfrm>
                <a:off x="3104534" y="4190763"/>
                <a:ext cx="24732" cy="24513"/>
              </a:xfrm>
              <a:custGeom>
                <a:avLst/>
                <a:gdLst>
                  <a:gd name="T0" fmla="*/ 0 w 17"/>
                  <a:gd name="T1" fmla="*/ 0 h 17"/>
                  <a:gd name="T2" fmla="*/ 16 w 17"/>
                  <a:gd name="T3" fmla="*/ 16 h 17"/>
                  <a:gd name="T4" fmla="*/ 16 w 17"/>
                  <a:gd name="T5" fmla="*/ 0 h 17"/>
                  <a:gd name="T6" fmla="*/ 0 w 17"/>
                  <a:gd name="T7" fmla="*/ 0 h 17"/>
                </a:gdLst>
                <a:ahLst/>
                <a:cxnLst>
                  <a:cxn ang="0">
                    <a:pos x="T0" y="T1"/>
                  </a:cxn>
                  <a:cxn ang="0">
                    <a:pos x="T2" y="T3"/>
                  </a:cxn>
                  <a:cxn ang="0">
                    <a:pos x="T4" y="T5"/>
                  </a:cxn>
                  <a:cxn ang="0">
                    <a:pos x="T6" y="T7"/>
                  </a:cxn>
                </a:cxnLst>
                <a:rect l="0" t="0" r="r" b="b"/>
                <a:pathLst>
                  <a:path w="17" h="17">
                    <a:moveTo>
                      <a:pt x="0" y="0"/>
                    </a:moveTo>
                    <a:lnTo>
                      <a:pt x="16" y="16"/>
                    </a:lnTo>
                    <a:lnTo>
                      <a:pt x="16" y="0"/>
                    </a:lnTo>
                    <a:lnTo>
                      <a:pt x="0" y="0"/>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739" name="Line 310"/>
              <p:cNvSpPr>
                <a:spLocks noChangeShapeType="1"/>
              </p:cNvSpPr>
              <p:nvPr/>
            </p:nvSpPr>
            <p:spPr bwMode="gray">
              <a:xfrm>
                <a:off x="3137511" y="4204246"/>
                <a:ext cx="12955" cy="9805"/>
              </a:xfrm>
              <a:prstGeom prst="line">
                <a:avLst/>
              </a:prstGeom>
              <a:solidFill>
                <a:srgbClr val="D0D0D0"/>
              </a:solidFill>
              <a:ln w="3175">
                <a:solidFill>
                  <a:schemeClr val="bg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de-DE" dirty="0"/>
              </a:p>
            </p:txBody>
          </p:sp>
          <p:sp>
            <p:nvSpPr>
              <p:cNvPr id="740" name="Line 311"/>
              <p:cNvSpPr>
                <a:spLocks noChangeShapeType="1"/>
              </p:cNvSpPr>
              <p:nvPr/>
            </p:nvSpPr>
            <p:spPr bwMode="gray">
              <a:xfrm>
                <a:off x="3161064" y="4214051"/>
                <a:ext cx="11777" cy="13483"/>
              </a:xfrm>
              <a:prstGeom prst="line">
                <a:avLst/>
              </a:prstGeom>
              <a:solidFill>
                <a:srgbClr val="D0D0D0"/>
              </a:solidFill>
              <a:ln w="3175">
                <a:solidFill>
                  <a:schemeClr val="bg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de-DE" dirty="0"/>
              </a:p>
            </p:txBody>
          </p:sp>
          <p:sp>
            <p:nvSpPr>
              <p:cNvPr id="741" name="Freeform 312"/>
              <p:cNvSpPr>
                <a:spLocks/>
              </p:cNvSpPr>
              <p:nvPr/>
            </p:nvSpPr>
            <p:spPr bwMode="gray">
              <a:xfrm>
                <a:off x="3172841" y="4227533"/>
                <a:ext cx="23553" cy="37996"/>
              </a:xfrm>
              <a:custGeom>
                <a:avLst/>
                <a:gdLst>
                  <a:gd name="T0" fmla="*/ 8 w 17"/>
                  <a:gd name="T1" fmla="*/ 0 h 26"/>
                  <a:gd name="T2" fmla="*/ 0 w 17"/>
                  <a:gd name="T3" fmla="*/ 9 h 26"/>
                  <a:gd name="T4" fmla="*/ 8 w 17"/>
                  <a:gd name="T5" fmla="*/ 25 h 26"/>
                  <a:gd name="T6" fmla="*/ 16 w 17"/>
                  <a:gd name="T7" fmla="*/ 15 h 26"/>
                  <a:gd name="T8" fmla="*/ 8 w 17"/>
                  <a:gd name="T9" fmla="*/ 0 h 26"/>
                </a:gdLst>
                <a:ahLst/>
                <a:cxnLst>
                  <a:cxn ang="0">
                    <a:pos x="T0" y="T1"/>
                  </a:cxn>
                  <a:cxn ang="0">
                    <a:pos x="T2" y="T3"/>
                  </a:cxn>
                  <a:cxn ang="0">
                    <a:pos x="T4" y="T5"/>
                  </a:cxn>
                  <a:cxn ang="0">
                    <a:pos x="T6" y="T7"/>
                  </a:cxn>
                  <a:cxn ang="0">
                    <a:pos x="T8" y="T9"/>
                  </a:cxn>
                </a:cxnLst>
                <a:rect l="0" t="0" r="r" b="b"/>
                <a:pathLst>
                  <a:path w="17" h="26">
                    <a:moveTo>
                      <a:pt x="8" y="0"/>
                    </a:moveTo>
                    <a:lnTo>
                      <a:pt x="0" y="9"/>
                    </a:lnTo>
                    <a:lnTo>
                      <a:pt x="8" y="25"/>
                    </a:lnTo>
                    <a:lnTo>
                      <a:pt x="16" y="15"/>
                    </a:lnTo>
                    <a:lnTo>
                      <a:pt x="8" y="0"/>
                    </a:lnTo>
                  </a:path>
                </a:pathLst>
              </a:custGeom>
              <a:solidFill>
                <a:srgbClr val="D0D0D0"/>
              </a:solidFill>
              <a:ln w="3175" cap="rnd" cmpd="sng">
                <a:solidFill>
                  <a:schemeClr val="bg1"/>
                </a:solidFill>
                <a:prstDash val="solid"/>
                <a:round/>
                <a:headEnd/>
                <a:tailEnd/>
              </a:ln>
              <a:effectLst/>
            </p:spPr>
            <p:txBody>
              <a:bodyPr/>
              <a:lstStyle/>
              <a:p>
                <a:endParaRPr lang="de-DE" dirty="0"/>
              </a:p>
            </p:txBody>
          </p:sp>
          <p:sp>
            <p:nvSpPr>
              <p:cNvPr id="742" name="Freeform 237"/>
              <p:cNvSpPr>
                <a:spLocks/>
              </p:cNvSpPr>
              <p:nvPr/>
            </p:nvSpPr>
            <p:spPr bwMode="gray">
              <a:xfrm>
                <a:off x="5555527" y="1633680"/>
                <a:ext cx="23553" cy="26964"/>
              </a:xfrm>
              <a:custGeom>
                <a:avLst/>
                <a:gdLst>
                  <a:gd name="T0" fmla="*/ 0 w 17"/>
                  <a:gd name="T1" fmla="*/ 0 h 18"/>
                  <a:gd name="T2" fmla="*/ 0 w 17"/>
                  <a:gd name="T3" fmla="*/ 17 h 18"/>
                  <a:gd name="T4" fmla="*/ 16 w 17"/>
                  <a:gd name="T5" fmla="*/ 17 h 18"/>
                  <a:gd name="T6" fmla="*/ 0 w 17"/>
                  <a:gd name="T7" fmla="*/ 0 h 18"/>
                </a:gdLst>
                <a:ahLst/>
                <a:cxnLst>
                  <a:cxn ang="0">
                    <a:pos x="T0" y="T1"/>
                  </a:cxn>
                  <a:cxn ang="0">
                    <a:pos x="T2" y="T3"/>
                  </a:cxn>
                  <a:cxn ang="0">
                    <a:pos x="T4" y="T5"/>
                  </a:cxn>
                  <a:cxn ang="0">
                    <a:pos x="T6" y="T7"/>
                  </a:cxn>
                </a:cxnLst>
                <a:rect l="0" t="0" r="r" b="b"/>
                <a:pathLst>
                  <a:path w="17" h="18">
                    <a:moveTo>
                      <a:pt x="0" y="0"/>
                    </a:moveTo>
                    <a:lnTo>
                      <a:pt x="0" y="17"/>
                    </a:lnTo>
                    <a:lnTo>
                      <a:pt x="16" y="17"/>
                    </a:lnTo>
                    <a:lnTo>
                      <a:pt x="0" y="0"/>
                    </a:lnTo>
                  </a:path>
                </a:pathLst>
              </a:custGeom>
              <a:solidFill>
                <a:schemeClr val="accent2"/>
              </a:solidFill>
              <a:ln w="3175" cap="rnd" cmpd="sng">
                <a:solidFill>
                  <a:schemeClr val="bg1"/>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743" name="Freeform 238"/>
              <p:cNvSpPr>
                <a:spLocks/>
              </p:cNvSpPr>
              <p:nvPr/>
            </p:nvSpPr>
            <p:spPr bwMode="gray">
              <a:xfrm>
                <a:off x="5707927" y="1786080"/>
                <a:ext cx="23553" cy="26964"/>
              </a:xfrm>
              <a:custGeom>
                <a:avLst/>
                <a:gdLst>
                  <a:gd name="T0" fmla="*/ 0 w 17"/>
                  <a:gd name="T1" fmla="*/ 0 h 18"/>
                  <a:gd name="T2" fmla="*/ 0 w 17"/>
                  <a:gd name="T3" fmla="*/ 17 h 18"/>
                  <a:gd name="T4" fmla="*/ 16 w 17"/>
                  <a:gd name="T5" fmla="*/ 17 h 18"/>
                  <a:gd name="T6" fmla="*/ 0 w 17"/>
                  <a:gd name="T7" fmla="*/ 0 h 18"/>
                </a:gdLst>
                <a:ahLst/>
                <a:cxnLst>
                  <a:cxn ang="0">
                    <a:pos x="T0" y="T1"/>
                  </a:cxn>
                  <a:cxn ang="0">
                    <a:pos x="T2" y="T3"/>
                  </a:cxn>
                  <a:cxn ang="0">
                    <a:pos x="T4" y="T5"/>
                  </a:cxn>
                  <a:cxn ang="0">
                    <a:pos x="T6" y="T7"/>
                  </a:cxn>
                </a:cxnLst>
                <a:rect l="0" t="0" r="r" b="b"/>
                <a:pathLst>
                  <a:path w="17" h="18">
                    <a:moveTo>
                      <a:pt x="0" y="0"/>
                    </a:moveTo>
                    <a:lnTo>
                      <a:pt x="0" y="17"/>
                    </a:lnTo>
                    <a:lnTo>
                      <a:pt x="16" y="17"/>
                    </a:lnTo>
                    <a:lnTo>
                      <a:pt x="0" y="0"/>
                    </a:lnTo>
                  </a:path>
                </a:pathLst>
              </a:custGeom>
              <a:solidFill>
                <a:schemeClr val="accent2"/>
              </a:solidFill>
              <a:ln w="3175" cap="rnd" cmpd="sng">
                <a:solidFill>
                  <a:schemeClr val="bg1"/>
                </a:solidFill>
                <a:prstDash val="solid"/>
                <a:round/>
                <a:headEnd type="none" w="sm" len="sm"/>
                <a:tailEnd type="none" w="sm" len="sm"/>
              </a:ln>
              <a:effectLst/>
            </p:spPr>
            <p:txBody>
              <a:bodyPr/>
              <a:lstStyle/>
              <a:p>
                <a:endParaRPr lang="de-DE" dirty="0"/>
              </a:p>
            </p:txBody>
          </p:sp>
          <p:sp>
            <p:nvSpPr>
              <p:cNvPr id="744" name="Rechteck 743"/>
              <p:cNvSpPr/>
              <p:nvPr/>
            </p:nvSpPr>
            <p:spPr>
              <a:xfrm>
                <a:off x="4546937" y="3611220"/>
                <a:ext cx="45719" cy="45719"/>
              </a:xfrm>
              <a:prstGeom prst="rect">
                <a:avLst/>
              </a:prstGeom>
              <a:solidFill>
                <a:schemeClr val="accent2"/>
              </a:solidFill>
              <a:ln w="3175" cap="flat" cmpd="sng" algn="ctr">
                <a:solidFill>
                  <a:schemeClr val="bg1"/>
                </a:solidFill>
                <a:prstDash val="solid"/>
              </a:ln>
              <a:effectLst/>
            </p:spPr>
            <p:txBody>
              <a:bodyPr rtlCol="0" anchor="ctr"/>
              <a:lstStyle/>
              <a:p>
                <a:pPr algn="ctr" defTabSz="914400">
                  <a:defRPr/>
                </a:pPr>
                <a:endParaRPr lang="de-DE" kern="0" dirty="0">
                  <a:solidFill>
                    <a:srgbClr val="FFFFFF"/>
                  </a:solidFill>
                  <a:latin typeface="Arial"/>
                </a:endParaRPr>
              </a:p>
            </p:txBody>
          </p:sp>
        </p:grpSp>
        <p:grpSp>
          <p:nvGrpSpPr>
            <p:cNvPr id="982" name="Gruppieren 981"/>
            <p:cNvGrpSpPr/>
            <p:nvPr/>
          </p:nvGrpSpPr>
          <p:grpSpPr>
            <a:xfrm>
              <a:off x="3752188" y="3611428"/>
              <a:ext cx="4784162" cy="1517813"/>
              <a:chOff x="3752188" y="3611428"/>
              <a:chExt cx="4784162" cy="1517813"/>
            </a:xfrm>
          </p:grpSpPr>
          <p:grpSp>
            <p:nvGrpSpPr>
              <p:cNvPr id="983" name="Gruppieren 982"/>
              <p:cNvGrpSpPr/>
              <p:nvPr/>
            </p:nvGrpSpPr>
            <p:grpSpPr>
              <a:xfrm>
                <a:off x="3752188" y="3611428"/>
                <a:ext cx="4784162" cy="1517813"/>
                <a:chOff x="3752188" y="3611428"/>
                <a:chExt cx="4784162" cy="1517813"/>
              </a:xfrm>
            </p:grpSpPr>
            <p:sp>
              <p:nvSpPr>
                <p:cNvPr id="991" name="Rechteck 990"/>
                <p:cNvSpPr/>
                <p:nvPr/>
              </p:nvSpPr>
              <p:spPr>
                <a:xfrm>
                  <a:off x="5130926" y="5073510"/>
                  <a:ext cx="52700" cy="55731"/>
                </a:xfrm>
                <a:prstGeom prst="rect">
                  <a:avLst/>
                </a:prstGeom>
                <a:solidFill>
                  <a:schemeClr val="accent6"/>
                </a:solidFill>
                <a:ln w="9525" cap="flat" cmpd="sng" algn="ctr">
                  <a:noFill/>
                  <a:prstDash val="solid"/>
                </a:ln>
                <a:effectLst/>
              </p:spPr>
              <p:txBody>
                <a:bodyPr rtlCol="0" anchor="ctr"/>
                <a:lstStyle/>
                <a:p>
                  <a:pPr algn="ctr" defTabSz="914400">
                    <a:defRPr/>
                  </a:pPr>
                  <a:endParaRPr lang="de-DE" kern="0" dirty="0">
                    <a:solidFill>
                      <a:srgbClr val="FFFFFF"/>
                    </a:solidFill>
                    <a:latin typeface="Arial"/>
                  </a:endParaRPr>
                </a:p>
              </p:txBody>
            </p:sp>
            <p:sp>
              <p:nvSpPr>
                <p:cNvPr id="992" name="Rechteck 991"/>
                <p:cNvSpPr/>
                <p:nvPr/>
              </p:nvSpPr>
              <p:spPr>
                <a:xfrm>
                  <a:off x="3752188" y="3844679"/>
                  <a:ext cx="52700" cy="55731"/>
                </a:xfrm>
                <a:prstGeom prst="rect">
                  <a:avLst/>
                </a:prstGeom>
                <a:solidFill>
                  <a:schemeClr val="accent6"/>
                </a:solidFill>
                <a:ln w="9525" cap="flat" cmpd="sng" algn="ctr">
                  <a:noFill/>
                  <a:prstDash val="solid"/>
                </a:ln>
                <a:effectLst/>
              </p:spPr>
              <p:txBody>
                <a:bodyPr rtlCol="0" anchor="ctr"/>
                <a:lstStyle/>
                <a:p>
                  <a:pPr algn="ctr" defTabSz="914400">
                    <a:defRPr/>
                  </a:pPr>
                  <a:endParaRPr lang="de-DE" kern="0" dirty="0">
                    <a:solidFill>
                      <a:srgbClr val="FFFFFF"/>
                    </a:solidFill>
                    <a:latin typeface="Arial"/>
                  </a:endParaRPr>
                </a:p>
              </p:txBody>
            </p:sp>
            <p:sp>
              <p:nvSpPr>
                <p:cNvPr id="993" name="Rechteck 992"/>
                <p:cNvSpPr/>
                <p:nvPr/>
              </p:nvSpPr>
              <p:spPr>
                <a:xfrm>
                  <a:off x="4625333" y="3611428"/>
                  <a:ext cx="52700" cy="55731"/>
                </a:xfrm>
                <a:prstGeom prst="rect">
                  <a:avLst/>
                </a:prstGeom>
                <a:solidFill>
                  <a:schemeClr val="accent6"/>
                </a:solidFill>
                <a:ln w="9525" cap="flat" cmpd="sng" algn="ctr">
                  <a:noFill/>
                  <a:prstDash val="solid"/>
                </a:ln>
                <a:effectLst/>
              </p:spPr>
              <p:txBody>
                <a:bodyPr rtlCol="0" anchor="ctr"/>
                <a:lstStyle/>
                <a:p>
                  <a:pPr algn="ctr" defTabSz="914400">
                    <a:defRPr/>
                  </a:pPr>
                  <a:endParaRPr lang="de-DE" kern="0" dirty="0">
                    <a:solidFill>
                      <a:srgbClr val="FFFFFF"/>
                    </a:solidFill>
                    <a:latin typeface="Arial"/>
                  </a:endParaRPr>
                </a:p>
              </p:txBody>
            </p:sp>
            <p:sp>
              <p:nvSpPr>
                <p:cNvPr id="994" name="Rechteck 993"/>
                <p:cNvSpPr/>
                <p:nvPr/>
              </p:nvSpPr>
              <p:spPr>
                <a:xfrm>
                  <a:off x="7879321" y="4034507"/>
                  <a:ext cx="52700" cy="557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5" name="Rechteck 994"/>
                <p:cNvSpPr/>
                <p:nvPr/>
              </p:nvSpPr>
              <p:spPr>
                <a:xfrm>
                  <a:off x="7945204" y="4138340"/>
                  <a:ext cx="52700" cy="5573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6" name="Rechteck 995"/>
                <p:cNvSpPr/>
                <p:nvPr/>
              </p:nvSpPr>
              <p:spPr>
                <a:xfrm>
                  <a:off x="8260283" y="3828080"/>
                  <a:ext cx="52700" cy="5573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7" name="Rechteck 996"/>
                <p:cNvSpPr/>
                <p:nvPr/>
              </p:nvSpPr>
              <p:spPr>
                <a:xfrm>
                  <a:off x="8157217" y="4149081"/>
                  <a:ext cx="52700" cy="5573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8" name="Rechteck 997"/>
                <p:cNvSpPr/>
                <p:nvPr/>
              </p:nvSpPr>
              <p:spPr>
                <a:xfrm>
                  <a:off x="7895341" y="4711651"/>
                  <a:ext cx="52700" cy="5573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9" name="Rechteck 998"/>
                <p:cNvSpPr/>
                <p:nvPr/>
              </p:nvSpPr>
              <p:spPr>
                <a:xfrm>
                  <a:off x="7770594" y="4454672"/>
                  <a:ext cx="52700" cy="5573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0" name="Rechteck 999"/>
                <p:cNvSpPr/>
                <p:nvPr/>
              </p:nvSpPr>
              <p:spPr>
                <a:xfrm>
                  <a:off x="8483650" y="3809130"/>
                  <a:ext cx="52700" cy="5573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1" name="Rechteck 1000"/>
                <p:cNvSpPr/>
                <p:nvPr/>
              </p:nvSpPr>
              <p:spPr>
                <a:xfrm>
                  <a:off x="8096998" y="4045996"/>
                  <a:ext cx="52700" cy="5573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2" name="Rechteck 1001"/>
                <p:cNvSpPr/>
                <p:nvPr/>
              </p:nvSpPr>
              <p:spPr>
                <a:xfrm>
                  <a:off x="7315460" y="4257267"/>
                  <a:ext cx="52700" cy="5573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3" name="Rechteck 1002"/>
                <p:cNvSpPr/>
                <p:nvPr/>
              </p:nvSpPr>
              <p:spPr>
                <a:xfrm>
                  <a:off x="7821783" y="4518584"/>
                  <a:ext cx="52700" cy="5573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4" name="Rechteck 1003"/>
                <p:cNvSpPr/>
                <p:nvPr/>
              </p:nvSpPr>
              <p:spPr>
                <a:xfrm>
                  <a:off x="7390493" y="4349106"/>
                  <a:ext cx="52700" cy="5573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5" name="Rechteck 1004"/>
                <p:cNvSpPr/>
                <p:nvPr/>
              </p:nvSpPr>
              <p:spPr>
                <a:xfrm>
                  <a:off x="3768056" y="3719255"/>
                  <a:ext cx="52700" cy="5573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6" name="Rechteck 1005"/>
                <p:cNvSpPr/>
                <p:nvPr/>
              </p:nvSpPr>
              <p:spPr>
                <a:xfrm>
                  <a:off x="7773720" y="4309792"/>
                  <a:ext cx="52700" cy="5573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7" name="Rechteck 1006"/>
                <p:cNvSpPr/>
                <p:nvPr/>
              </p:nvSpPr>
              <p:spPr>
                <a:xfrm>
                  <a:off x="7869196" y="4352927"/>
                  <a:ext cx="52700" cy="5573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8" name="Rechteck 1007"/>
                <p:cNvSpPr/>
                <p:nvPr/>
              </p:nvSpPr>
              <p:spPr>
                <a:xfrm>
                  <a:off x="8150128" y="4310101"/>
                  <a:ext cx="52700" cy="5573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84" name="Gruppieren 983"/>
              <p:cNvGrpSpPr/>
              <p:nvPr/>
            </p:nvGrpSpPr>
            <p:grpSpPr>
              <a:xfrm>
                <a:off x="4130823" y="3704824"/>
                <a:ext cx="4026394" cy="442924"/>
                <a:chOff x="4130823" y="3704824"/>
                <a:chExt cx="4026394" cy="442924"/>
              </a:xfrm>
            </p:grpSpPr>
            <p:sp>
              <p:nvSpPr>
                <p:cNvPr id="985" name="Rechteck 984"/>
                <p:cNvSpPr/>
                <p:nvPr/>
              </p:nvSpPr>
              <p:spPr>
                <a:xfrm>
                  <a:off x="4647337" y="3704824"/>
                  <a:ext cx="49406" cy="52248"/>
                </a:xfrm>
                <a:prstGeom prst="rect">
                  <a:avLst/>
                </a:prstGeom>
                <a:solidFill>
                  <a:schemeClr val="hlink"/>
                </a:solidFill>
                <a:ln w="9525" cap="flat" cmpd="sng" algn="ctr">
                  <a:solidFill>
                    <a:schemeClr val="hlink"/>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sp>
              <p:nvSpPr>
                <p:cNvPr id="986" name="Rechteck 985"/>
                <p:cNvSpPr/>
                <p:nvPr/>
              </p:nvSpPr>
              <p:spPr>
                <a:xfrm>
                  <a:off x="4624673" y="3759040"/>
                  <a:ext cx="52700" cy="55731"/>
                </a:xfrm>
                <a:prstGeom prst="rect">
                  <a:avLst/>
                </a:prstGeom>
                <a:solidFill>
                  <a:schemeClr val="hlink"/>
                </a:solidFill>
                <a:ln w="9525" cap="flat" cmpd="sng" algn="ctr">
                  <a:noFill/>
                  <a:prstDash val="solid"/>
                </a:ln>
                <a:effectLst/>
              </p:spPr>
              <p:txBody>
                <a:bodyPr rtlCol="0" anchor="ctr"/>
                <a:lstStyle/>
                <a:p>
                  <a:pPr algn="ctr" defTabSz="914400">
                    <a:defRPr/>
                  </a:pPr>
                  <a:endParaRPr lang="de-DE" kern="0" dirty="0">
                    <a:solidFill>
                      <a:srgbClr val="FFFFFF"/>
                    </a:solidFill>
                    <a:latin typeface="Arial"/>
                  </a:endParaRPr>
                </a:p>
              </p:txBody>
            </p:sp>
            <p:sp>
              <p:nvSpPr>
                <p:cNvPr id="987" name="Rechteck 986"/>
                <p:cNvSpPr/>
                <p:nvPr/>
              </p:nvSpPr>
              <p:spPr>
                <a:xfrm>
                  <a:off x="4130823" y="4095500"/>
                  <a:ext cx="49406" cy="52248"/>
                </a:xfrm>
                <a:prstGeom prst="rect">
                  <a:avLst/>
                </a:prstGeom>
                <a:solidFill>
                  <a:schemeClr val="hlink"/>
                </a:solidFill>
                <a:ln w="9525" cap="flat" cmpd="sng" algn="ctr">
                  <a:solidFill>
                    <a:schemeClr val="hlink"/>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sp>
              <p:nvSpPr>
                <p:cNvPr id="988" name="Rechteck 987"/>
                <p:cNvSpPr/>
                <p:nvPr/>
              </p:nvSpPr>
              <p:spPr>
                <a:xfrm>
                  <a:off x="8104517" y="3964807"/>
                  <a:ext cx="52700" cy="55731"/>
                </a:xfrm>
                <a:prstGeom prst="rect">
                  <a:avLst/>
                </a:prstGeom>
                <a:solidFill>
                  <a:schemeClr val="hlink"/>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0" name="Rechteck 989"/>
                <p:cNvSpPr/>
                <p:nvPr/>
              </p:nvSpPr>
              <p:spPr>
                <a:xfrm>
                  <a:off x="8032509" y="3933057"/>
                  <a:ext cx="52700" cy="55731"/>
                </a:xfrm>
                <a:prstGeom prst="rect">
                  <a:avLst/>
                </a:prstGeom>
                <a:solidFill>
                  <a:schemeClr val="hlink"/>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sp>
        <p:nvSpPr>
          <p:cNvPr id="346" name="Titel 345"/>
          <p:cNvSpPr>
            <a:spLocks noGrp="1"/>
          </p:cNvSpPr>
          <p:nvPr>
            <p:ph type="title"/>
          </p:nvPr>
        </p:nvSpPr>
        <p:spPr/>
        <p:txBody>
          <a:bodyPr/>
          <a:lstStyle/>
          <a:p>
            <a:r>
              <a:rPr lang="de-DE"/>
              <a:t>Globale Präsenz</a:t>
            </a:r>
            <a:endParaRPr lang="de-DE" dirty="0"/>
          </a:p>
        </p:txBody>
      </p:sp>
      <p:sp>
        <p:nvSpPr>
          <p:cNvPr id="5" name="Textplatzhalter 4"/>
          <p:cNvSpPr>
            <a:spLocks noGrp="1"/>
          </p:cNvSpPr>
          <p:nvPr>
            <p:ph type="body" sz="quarter" idx="16"/>
          </p:nvPr>
        </p:nvSpPr>
        <p:spPr/>
        <p:txBody>
          <a:bodyPr/>
          <a:lstStyle/>
          <a:p>
            <a:r>
              <a:rPr lang="de-DE" sz="2400" dirty="0"/>
              <a:t>Weltweit nah am Kunden mit </a:t>
            </a:r>
            <a:r>
              <a:rPr lang="de-DE" sz="2400"/>
              <a:t>über 70 </a:t>
            </a:r>
            <a:r>
              <a:rPr lang="de-DE" sz="2400" dirty="0"/>
              <a:t>Standorten</a:t>
            </a:r>
          </a:p>
        </p:txBody>
      </p:sp>
      <p:grpSp>
        <p:nvGrpSpPr>
          <p:cNvPr id="4" name="Gruppieren 3"/>
          <p:cNvGrpSpPr/>
          <p:nvPr/>
        </p:nvGrpSpPr>
        <p:grpSpPr>
          <a:xfrm>
            <a:off x="7118556" y="1983511"/>
            <a:ext cx="2679346" cy="2412812"/>
            <a:chOff x="4928153" y="1389898"/>
            <a:chExt cx="2679346" cy="2412812"/>
          </a:xfrm>
        </p:grpSpPr>
        <p:sp>
          <p:nvSpPr>
            <p:cNvPr id="513" name="Rechteck 512"/>
            <p:cNvSpPr/>
            <p:nvPr/>
          </p:nvSpPr>
          <p:spPr>
            <a:xfrm>
              <a:off x="4928153" y="1389898"/>
              <a:ext cx="2679346" cy="2412812"/>
            </a:xfrm>
            <a:prstGeom prst="rect">
              <a:avLst/>
            </a:prstGeom>
            <a:solidFill>
              <a:srgbClr val="FFFFFF"/>
            </a:solidFill>
            <a:ln w="9525" cap="flat" cmpd="sng" algn="ctr">
              <a:solidFill>
                <a:schemeClr val="bg1"/>
              </a:solidFill>
              <a:prstDash val="solid"/>
            </a:ln>
            <a:effectLst>
              <a:outerShdw blurRad="254000" dist="254000" dir="5400000" algn="ctr" rotWithShape="0">
                <a:schemeClr val="accent2">
                  <a:alpha val="50000"/>
                </a:schemeClr>
              </a:outerShdw>
            </a:effectLst>
          </p:spPr>
          <p:txBody>
            <a:bodyPr rtlCol="0" anchor="ctr"/>
            <a:lstStyle/>
            <a:p>
              <a:pPr algn="ctr" defTabSz="914400">
                <a:defRPr/>
              </a:pPr>
              <a:endParaRPr lang="de-DE" kern="0" dirty="0">
                <a:solidFill>
                  <a:srgbClr val="FFFFFF"/>
                </a:solidFill>
                <a:latin typeface="Arial"/>
              </a:endParaRPr>
            </a:p>
          </p:txBody>
        </p:sp>
        <p:grpSp>
          <p:nvGrpSpPr>
            <p:cNvPr id="514" name="Gruppieren 749"/>
            <p:cNvGrpSpPr/>
            <p:nvPr/>
          </p:nvGrpSpPr>
          <p:grpSpPr>
            <a:xfrm>
              <a:off x="4944214" y="1399114"/>
              <a:ext cx="2654571" cy="2379469"/>
              <a:chOff x="3420214" y="1399114"/>
              <a:chExt cx="2654571" cy="2379469"/>
            </a:xfrm>
            <a:solidFill>
              <a:schemeClr val="accent2"/>
            </a:solidFill>
          </p:grpSpPr>
          <p:sp>
            <p:nvSpPr>
              <p:cNvPr id="515" name="Freeform 3"/>
              <p:cNvSpPr>
                <a:spLocks/>
              </p:cNvSpPr>
              <p:nvPr/>
            </p:nvSpPr>
            <p:spPr bwMode="auto">
              <a:xfrm>
                <a:off x="4859197" y="1399114"/>
                <a:ext cx="1215588" cy="1715431"/>
              </a:xfrm>
              <a:custGeom>
                <a:avLst/>
                <a:gdLst>
                  <a:gd name="T0" fmla="*/ 1059 w 1897"/>
                  <a:gd name="T1" fmla="*/ 2203 h 2531"/>
                  <a:gd name="T2" fmla="*/ 1047 w 1897"/>
                  <a:gd name="T3" fmla="*/ 2291 h 2531"/>
                  <a:gd name="T4" fmla="*/ 989 w 1897"/>
                  <a:gd name="T5" fmla="*/ 2387 h 2531"/>
                  <a:gd name="T6" fmla="*/ 1037 w 1897"/>
                  <a:gd name="T7" fmla="*/ 2455 h 2531"/>
                  <a:gd name="T8" fmla="*/ 1179 w 1897"/>
                  <a:gd name="T9" fmla="*/ 2487 h 2531"/>
                  <a:gd name="T10" fmla="*/ 1429 w 1897"/>
                  <a:gd name="T11" fmla="*/ 2469 h 2531"/>
                  <a:gd name="T12" fmla="*/ 1647 w 1897"/>
                  <a:gd name="T13" fmla="*/ 2493 h 2531"/>
                  <a:gd name="T14" fmla="*/ 1821 w 1897"/>
                  <a:gd name="T15" fmla="*/ 2479 h 2531"/>
                  <a:gd name="T16" fmla="*/ 1697 w 1897"/>
                  <a:gd name="T17" fmla="*/ 2309 h 2531"/>
                  <a:gd name="T18" fmla="*/ 1621 w 1897"/>
                  <a:gd name="T19" fmla="*/ 2085 h 2531"/>
                  <a:gd name="T20" fmla="*/ 1651 w 1897"/>
                  <a:gd name="T21" fmla="*/ 2015 h 2531"/>
                  <a:gd name="T22" fmla="*/ 1573 w 1897"/>
                  <a:gd name="T23" fmla="*/ 1895 h 2531"/>
                  <a:gd name="T24" fmla="*/ 1451 w 1897"/>
                  <a:gd name="T25" fmla="*/ 1829 h 2531"/>
                  <a:gd name="T26" fmla="*/ 1457 w 1897"/>
                  <a:gd name="T27" fmla="*/ 1681 h 2531"/>
                  <a:gd name="T28" fmla="*/ 1507 w 1897"/>
                  <a:gd name="T29" fmla="*/ 1555 h 2531"/>
                  <a:gd name="T30" fmla="*/ 1607 w 1897"/>
                  <a:gd name="T31" fmla="*/ 1461 h 2531"/>
                  <a:gd name="T32" fmla="*/ 1759 w 1897"/>
                  <a:gd name="T33" fmla="*/ 1413 h 2531"/>
                  <a:gd name="T34" fmla="*/ 1863 w 1897"/>
                  <a:gd name="T35" fmla="*/ 1401 h 2531"/>
                  <a:gd name="T36" fmla="*/ 757 w 1897"/>
                  <a:gd name="T37" fmla="*/ 37 h 2531"/>
                  <a:gd name="T38" fmla="*/ 685 w 1897"/>
                  <a:gd name="T39" fmla="*/ 242 h 2531"/>
                  <a:gd name="T40" fmla="*/ 618 w 1897"/>
                  <a:gd name="T41" fmla="*/ 192 h 2531"/>
                  <a:gd name="T42" fmla="*/ 538 w 1897"/>
                  <a:gd name="T43" fmla="*/ 228 h 2531"/>
                  <a:gd name="T44" fmla="*/ 590 w 1897"/>
                  <a:gd name="T45" fmla="*/ 401 h 2531"/>
                  <a:gd name="T46" fmla="*/ 480 w 1897"/>
                  <a:gd name="T47" fmla="*/ 496 h 2531"/>
                  <a:gd name="T48" fmla="*/ 454 w 1897"/>
                  <a:gd name="T49" fmla="*/ 593 h 2531"/>
                  <a:gd name="T50" fmla="*/ 428 w 1897"/>
                  <a:gd name="T51" fmla="*/ 649 h 2531"/>
                  <a:gd name="T52" fmla="*/ 368 w 1897"/>
                  <a:gd name="T53" fmla="*/ 668 h 2531"/>
                  <a:gd name="T54" fmla="*/ 294 w 1897"/>
                  <a:gd name="T55" fmla="*/ 552 h 2531"/>
                  <a:gd name="T56" fmla="*/ 175 w 1897"/>
                  <a:gd name="T57" fmla="*/ 454 h 2531"/>
                  <a:gd name="T58" fmla="*/ 292 w 1897"/>
                  <a:gd name="T59" fmla="*/ 478 h 2531"/>
                  <a:gd name="T60" fmla="*/ 448 w 1897"/>
                  <a:gd name="T61" fmla="*/ 304 h 2531"/>
                  <a:gd name="T62" fmla="*/ 206 w 1897"/>
                  <a:gd name="T63" fmla="*/ 238 h 2531"/>
                  <a:gd name="T64" fmla="*/ 118 w 1897"/>
                  <a:gd name="T65" fmla="*/ 209 h 2531"/>
                  <a:gd name="T66" fmla="*/ 38 w 1897"/>
                  <a:gd name="T67" fmla="*/ 252 h 2531"/>
                  <a:gd name="T68" fmla="*/ 47 w 1897"/>
                  <a:gd name="T69" fmla="*/ 400 h 2531"/>
                  <a:gd name="T70" fmla="*/ 112 w 1897"/>
                  <a:gd name="T71" fmla="*/ 640 h 2531"/>
                  <a:gd name="T72" fmla="*/ 170 w 1897"/>
                  <a:gd name="T73" fmla="*/ 792 h 2531"/>
                  <a:gd name="T74" fmla="*/ 130 w 1897"/>
                  <a:gd name="T75" fmla="*/ 1098 h 2531"/>
                  <a:gd name="T76" fmla="*/ 227 w 1897"/>
                  <a:gd name="T77" fmla="*/ 1126 h 2531"/>
                  <a:gd name="T78" fmla="*/ 168 w 1897"/>
                  <a:gd name="T79" fmla="*/ 1185 h 2531"/>
                  <a:gd name="T80" fmla="*/ 160 w 1897"/>
                  <a:gd name="T81" fmla="*/ 1284 h 2531"/>
                  <a:gd name="T82" fmla="*/ 188 w 1897"/>
                  <a:gd name="T83" fmla="*/ 1356 h 2531"/>
                  <a:gd name="T84" fmla="*/ 235 w 1897"/>
                  <a:gd name="T85" fmla="*/ 1493 h 2531"/>
                  <a:gd name="T86" fmla="*/ 338 w 1897"/>
                  <a:gd name="T87" fmla="*/ 1517 h 2531"/>
                  <a:gd name="T88" fmla="*/ 407 w 1897"/>
                  <a:gd name="T89" fmla="*/ 1610 h 2531"/>
                  <a:gd name="T90" fmla="*/ 522 w 1897"/>
                  <a:gd name="T91" fmla="*/ 1694 h 2531"/>
                  <a:gd name="T92" fmla="*/ 508 w 1897"/>
                  <a:gd name="T93" fmla="*/ 1847 h 2531"/>
                  <a:gd name="T94" fmla="*/ 656 w 1897"/>
                  <a:gd name="T95" fmla="*/ 1832 h 2531"/>
                  <a:gd name="T96" fmla="*/ 738 w 1897"/>
                  <a:gd name="T97" fmla="*/ 1905 h 2531"/>
                  <a:gd name="T98" fmla="*/ 823 w 1897"/>
                  <a:gd name="T99" fmla="*/ 1932 h 2531"/>
                  <a:gd name="T100" fmla="*/ 938 w 1897"/>
                  <a:gd name="T101" fmla="*/ 1932 h 2531"/>
                  <a:gd name="T102" fmla="*/ 1042 w 1897"/>
                  <a:gd name="T103" fmla="*/ 1992 h 2531"/>
                  <a:gd name="T104" fmla="*/ 1050 w 1897"/>
                  <a:gd name="T105" fmla="*/ 2118 h 2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97" h="2531">
                    <a:moveTo>
                      <a:pt x="1009" y="2201"/>
                    </a:moveTo>
                    <a:lnTo>
                      <a:pt x="1023" y="2189"/>
                    </a:lnTo>
                    <a:lnTo>
                      <a:pt x="1039" y="2189"/>
                    </a:lnTo>
                    <a:lnTo>
                      <a:pt x="1055" y="2175"/>
                    </a:lnTo>
                    <a:lnTo>
                      <a:pt x="1073" y="2179"/>
                    </a:lnTo>
                    <a:lnTo>
                      <a:pt x="1059" y="2203"/>
                    </a:lnTo>
                    <a:lnTo>
                      <a:pt x="1035" y="2227"/>
                    </a:lnTo>
                    <a:lnTo>
                      <a:pt x="1031" y="2243"/>
                    </a:lnTo>
                    <a:lnTo>
                      <a:pt x="997" y="2249"/>
                    </a:lnTo>
                    <a:lnTo>
                      <a:pt x="1005" y="2269"/>
                    </a:lnTo>
                    <a:lnTo>
                      <a:pt x="1029" y="2277"/>
                    </a:lnTo>
                    <a:lnTo>
                      <a:pt x="1047" y="2291"/>
                    </a:lnTo>
                    <a:lnTo>
                      <a:pt x="1043" y="2303"/>
                    </a:lnTo>
                    <a:lnTo>
                      <a:pt x="1027" y="2323"/>
                    </a:lnTo>
                    <a:lnTo>
                      <a:pt x="1023" y="2343"/>
                    </a:lnTo>
                    <a:lnTo>
                      <a:pt x="1013" y="2371"/>
                    </a:lnTo>
                    <a:lnTo>
                      <a:pt x="1007" y="2381"/>
                    </a:lnTo>
                    <a:lnTo>
                      <a:pt x="989" y="2387"/>
                    </a:lnTo>
                    <a:lnTo>
                      <a:pt x="973" y="2395"/>
                    </a:lnTo>
                    <a:lnTo>
                      <a:pt x="967" y="2417"/>
                    </a:lnTo>
                    <a:lnTo>
                      <a:pt x="993" y="2425"/>
                    </a:lnTo>
                    <a:lnTo>
                      <a:pt x="1005" y="2437"/>
                    </a:lnTo>
                    <a:lnTo>
                      <a:pt x="1015" y="2449"/>
                    </a:lnTo>
                    <a:lnTo>
                      <a:pt x="1037" y="2455"/>
                    </a:lnTo>
                    <a:lnTo>
                      <a:pt x="1055" y="2451"/>
                    </a:lnTo>
                    <a:lnTo>
                      <a:pt x="1075" y="2459"/>
                    </a:lnTo>
                    <a:lnTo>
                      <a:pt x="1095" y="2465"/>
                    </a:lnTo>
                    <a:lnTo>
                      <a:pt x="1131" y="2463"/>
                    </a:lnTo>
                    <a:lnTo>
                      <a:pt x="1161" y="2473"/>
                    </a:lnTo>
                    <a:lnTo>
                      <a:pt x="1179" y="2487"/>
                    </a:lnTo>
                    <a:lnTo>
                      <a:pt x="1213" y="2509"/>
                    </a:lnTo>
                    <a:lnTo>
                      <a:pt x="1253" y="2495"/>
                    </a:lnTo>
                    <a:lnTo>
                      <a:pt x="1307" y="2487"/>
                    </a:lnTo>
                    <a:lnTo>
                      <a:pt x="1357" y="2493"/>
                    </a:lnTo>
                    <a:lnTo>
                      <a:pt x="1405" y="2473"/>
                    </a:lnTo>
                    <a:lnTo>
                      <a:pt x="1429" y="2469"/>
                    </a:lnTo>
                    <a:lnTo>
                      <a:pt x="1471" y="2481"/>
                    </a:lnTo>
                    <a:lnTo>
                      <a:pt x="1513" y="2495"/>
                    </a:lnTo>
                    <a:lnTo>
                      <a:pt x="1553" y="2463"/>
                    </a:lnTo>
                    <a:lnTo>
                      <a:pt x="1593" y="2457"/>
                    </a:lnTo>
                    <a:lnTo>
                      <a:pt x="1627" y="2457"/>
                    </a:lnTo>
                    <a:lnTo>
                      <a:pt x="1647" y="2493"/>
                    </a:lnTo>
                    <a:lnTo>
                      <a:pt x="1699" y="2493"/>
                    </a:lnTo>
                    <a:lnTo>
                      <a:pt x="1727" y="2495"/>
                    </a:lnTo>
                    <a:lnTo>
                      <a:pt x="1757" y="2509"/>
                    </a:lnTo>
                    <a:lnTo>
                      <a:pt x="1781" y="2531"/>
                    </a:lnTo>
                    <a:lnTo>
                      <a:pt x="1819" y="2519"/>
                    </a:lnTo>
                    <a:lnTo>
                      <a:pt x="1821" y="2479"/>
                    </a:lnTo>
                    <a:lnTo>
                      <a:pt x="1831" y="2437"/>
                    </a:lnTo>
                    <a:lnTo>
                      <a:pt x="1781" y="2395"/>
                    </a:lnTo>
                    <a:lnTo>
                      <a:pt x="1725" y="2347"/>
                    </a:lnTo>
                    <a:lnTo>
                      <a:pt x="1711" y="2277"/>
                    </a:lnTo>
                    <a:lnTo>
                      <a:pt x="1697" y="2271"/>
                    </a:lnTo>
                    <a:lnTo>
                      <a:pt x="1697" y="2309"/>
                    </a:lnTo>
                    <a:lnTo>
                      <a:pt x="1659" y="2249"/>
                    </a:lnTo>
                    <a:lnTo>
                      <a:pt x="1631" y="2251"/>
                    </a:lnTo>
                    <a:lnTo>
                      <a:pt x="1617" y="2215"/>
                    </a:lnTo>
                    <a:lnTo>
                      <a:pt x="1619" y="2177"/>
                    </a:lnTo>
                    <a:lnTo>
                      <a:pt x="1623" y="2117"/>
                    </a:lnTo>
                    <a:lnTo>
                      <a:pt x="1621" y="2085"/>
                    </a:lnTo>
                    <a:lnTo>
                      <a:pt x="1593" y="2061"/>
                    </a:lnTo>
                    <a:lnTo>
                      <a:pt x="1627" y="2043"/>
                    </a:lnTo>
                    <a:lnTo>
                      <a:pt x="1655" y="2083"/>
                    </a:lnTo>
                    <a:lnTo>
                      <a:pt x="1671" y="2063"/>
                    </a:lnTo>
                    <a:lnTo>
                      <a:pt x="1669" y="2025"/>
                    </a:lnTo>
                    <a:lnTo>
                      <a:pt x="1651" y="2015"/>
                    </a:lnTo>
                    <a:lnTo>
                      <a:pt x="1629" y="2011"/>
                    </a:lnTo>
                    <a:lnTo>
                      <a:pt x="1623" y="1987"/>
                    </a:lnTo>
                    <a:lnTo>
                      <a:pt x="1655" y="1975"/>
                    </a:lnTo>
                    <a:lnTo>
                      <a:pt x="1619" y="1919"/>
                    </a:lnTo>
                    <a:lnTo>
                      <a:pt x="1601" y="1923"/>
                    </a:lnTo>
                    <a:lnTo>
                      <a:pt x="1573" y="1895"/>
                    </a:lnTo>
                    <a:lnTo>
                      <a:pt x="1551" y="1911"/>
                    </a:lnTo>
                    <a:lnTo>
                      <a:pt x="1539" y="1927"/>
                    </a:lnTo>
                    <a:lnTo>
                      <a:pt x="1523" y="1919"/>
                    </a:lnTo>
                    <a:lnTo>
                      <a:pt x="1497" y="1881"/>
                    </a:lnTo>
                    <a:lnTo>
                      <a:pt x="1451" y="1885"/>
                    </a:lnTo>
                    <a:lnTo>
                      <a:pt x="1451" y="1829"/>
                    </a:lnTo>
                    <a:lnTo>
                      <a:pt x="1461" y="1803"/>
                    </a:lnTo>
                    <a:lnTo>
                      <a:pt x="1439" y="1791"/>
                    </a:lnTo>
                    <a:lnTo>
                      <a:pt x="1433" y="1755"/>
                    </a:lnTo>
                    <a:lnTo>
                      <a:pt x="1435" y="1715"/>
                    </a:lnTo>
                    <a:lnTo>
                      <a:pt x="1423" y="1671"/>
                    </a:lnTo>
                    <a:lnTo>
                      <a:pt x="1457" y="1681"/>
                    </a:lnTo>
                    <a:lnTo>
                      <a:pt x="1487" y="1697"/>
                    </a:lnTo>
                    <a:lnTo>
                      <a:pt x="1515" y="1715"/>
                    </a:lnTo>
                    <a:lnTo>
                      <a:pt x="1531" y="1677"/>
                    </a:lnTo>
                    <a:lnTo>
                      <a:pt x="1483" y="1633"/>
                    </a:lnTo>
                    <a:lnTo>
                      <a:pt x="1515" y="1577"/>
                    </a:lnTo>
                    <a:lnTo>
                      <a:pt x="1507" y="1555"/>
                    </a:lnTo>
                    <a:lnTo>
                      <a:pt x="1531" y="1539"/>
                    </a:lnTo>
                    <a:lnTo>
                      <a:pt x="1541" y="1507"/>
                    </a:lnTo>
                    <a:lnTo>
                      <a:pt x="1543" y="1479"/>
                    </a:lnTo>
                    <a:lnTo>
                      <a:pt x="1571" y="1453"/>
                    </a:lnTo>
                    <a:lnTo>
                      <a:pt x="1585" y="1461"/>
                    </a:lnTo>
                    <a:lnTo>
                      <a:pt x="1607" y="1461"/>
                    </a:lnTo>
                    <a:lnTo>
                      <a:pt x="1601" y="1429"/>
                    </a:lnTo>
                    <a:lnTo>
                      <a:pt x="1623" y="1413"/>
                    </a:lnTo>
                    <a:lnTo>
                      <a:pt x="1647" y="1423"/>
                    </a:lnTo>
                    <a:lnTo>
                      <a:pt x="1689" y="1397"/>
                    </a:lnTo>
                    <a:lnTo>
                      <a:pt x="1717" y="1411"/>
                    </a:lnTo>
                    <a:lnTo>
                      <a:pt x="1759" y="1413"/>
                    </a:lnTo>
                    <a:lnTo>
                      <a:pt x="1779" y="1429"/>
                    </a:lnTo>
                    <a:lnTo>
                      <a:pt x="1803" y="1443"/>
                    </a:lnTo>
                    <a:lnTo>
                      <a:pt x="1791" y="1409"/>
                    </a:lnTo>
                    <a:lnTo>
                      <a:pt x="1793" y="1395"/>
                    </a:lnTo>
                    <a:lnTo>
                      <a:pt x="1833" y="1411"/>
                    </a:lnTo>
                    <a:lnTo>
                      <a:pt x="1863" y="1401"/>
                    </a:lnTo>
                    <a:lnTo>
                      <a:pt x="1871" y="1365"/>
                    </a:lnTo>
                    <a:lnTo>
                      <a:pt x="1875" y="1337"/>
                    </a:lnTo>
                    <a:lnTo>
                      <a:pt x="1897" y="1311"/>
                    </a:lnTo>
                    <a:lnTo>
                      <a:pt x="1891" y="0"/>
                    </a:lnTo>
                    <a:lnTo>
                      <a:pt x="752" y="2"/>
                    </a:lnTo>
                    <a:lnTo>
                      <a:pt x="757" y="37"/>
                    </a:lnTo>
                    <a:lnTo>
                      <a:pt x="720" y="64"/>
                    </a:lnTo>
                    <a:lnTo>
                      <a:pt x="709" y="93"/>
                    </a:lnTo>
                    <a:lnTo>
                      <a:pt x="683" y="157"/>
                    </a:lnTo>
                    <a:lnTo>
                      <a:pt x="696" y="168"/>
                    </a:lnTo>
                    <a:lnTo>
                      <a:pt x="667" y="192"/>
                    </a:lnTo>
                    <a:lnTo>
                      <a:pt x="685" y="242"/>
                    </a:lnTo>
                    <a:lnTo>
                      <a:pt x="683" y="266"/>
                    </a:lnTo>
                    <a:lnTo>
                      <a:pt x="667" y="285"/>
                    </a:lnTo>
                    <a:lnTo>
                      <a:pt x="635" y="280"/>
                    </a:lnTo>
                    <a:lnTo>
                      <a:pt x="587" y="253"/>
                    </a:lnTo>
                    <a:lnTo>
                      <a:pt x="584" y="228"/>
                    </a:lnTo>
                    <a:lnTo>
                      <a:pt x="618" y="192"/>
                    </a:lnTo>
                    <a:lnTo>
                      <a:pt x="582" y="166"/>
                    </a:lnTo>
                    <a:lnTo>
                      <a:pt x="544" y="150"/>
                    </a:lnTo>
                    <a:lnTo>
                      <a:pt x="495" y="178"/>
                    </a:lnTo>
                    <a:lnTo>
                      <a:pt x="475" y="180"/>
                    </a:lnTo>
                    <a:lnTo>
                      <a:pt x="518" y="194"/>
                    </a:lnTo>
                    <a:lnTo>
                      <a:pt x="538" y="228"/>
                    </a:lnTo>
                    <a:lnTo>
                      <a:pt x="555" y="297"/>
                    </a:lnTo>
                    <a:lnTo>
                      <a:pt x="592" y="301"/>
                    </a:lnTo>
                    <a:lnTo>
                      <a:pt x="603" y="350"/>
                    </a:lnTo>
                    <a:lnTo>
                      <a:pt x="622" y="397"/>
                    </a:lnTo>
                    <a:lnTo>
                      <a:pt x="603" y="392"/>
                    </a:lnTo>
                    <a:lnTo>
                      <a:pt x="590" y="401"/>
                    </a:lnTo>
                    <a:lnTo>
                      <a:pt x="575" y="377"/>
                    </a:lnTo>
                    <a:lnTo>
                      <a:pt x="559" y="382"/>
                    </a:lnTo>
                    <a:lnTo>
                      <a:pt x="530" y="377"/>
                    </a:lnTo>
                    <a:lnTo>
                      <a:pt x="523" y="416"/>
                    </a:lnTo>
                    <a:lnTo>
                      <a:pt x="504" y="448"/>
                    </a:lnTo>
                    <a:lnTo>
                      <a:pt x="480" y="496"/>
                    </a:lnTo>
                    <a:lnTo>
                      <a:pt x="514" y="544"/>
                    </a:lnTo>
                    <a:lnTo>
                      <a:pt x="567" y="586"/>
                    </a:lnTo>
                    <a:lnTo>
                      <a:pt x="526" y="585"/>
                    </a:lnTo>
                    <a:lnTo>
                      <a:pt x="516" y="597"/>
                    </a:lnTo>
                    <a:lnTo>
                      <a:pt x="478" y="589"/>
                    </a:lnTo>
                    <a:lnTo>
                      <a:pt x="454" y="593"/>
                    </a:lnTo>
                    <a:lnTo>
                      <a:pt x="458" y="614"/>
                    </a:lnTo>
                    <a:lnTo>
                      <a:pt x="419" y="581"/>
                    </a:lnTo>
                    <a:lnTo>
                      <a:pt x="390" y="578"/>
                    </a:lnTo>
                    <a:lnTo>
                      <a:pt x="387" y="608"/>
                    </a:lnTo>
                    <a:lnTo>
                      <a:pt x="406" y="633"/>
                    </a:lnTo>
                    <a:lnTo>
                      <a:pt x="428" y="649"/>
                    </a:lnTo>
                    <a:lnTo>
                      <a:pt x="455" y="634"/>
                    </a:lnTo>
                    <a:lnTo>
                      <a:pt x="482" y="678"/>
                    </a:lnTo>
                    <a:lnTo>
                      <a:pt x="464" y="684"/>
                    </a:lnTo>
                    <a:lnTo>
                      <a:pt x="462" y="701"/>
                    </a:lnTo>
                    <a:lnTo>
                      <a:pt x="398" y="693"/>
                    </a:lnTo>
                    <a:lnTo>
                      <a:pt x="368" y="668"/>
                    </a:lnTo>
                    <a:lnTo>
                      <a:pt x="355" y="680"/>
                    </a:lnTo>
                    <a:lnTo>
                      <a:pt x="331" y="672"/>
                    </a:lnTo>
                    <a:lnTo>
                      <a:pt x="326" y="636"/>
                    </a:lnTo>
                    <a:lnTo>
                      <a:pt x="290" y="602"/>
                    </a:lnTo>
                    <a:lnTo>
                      <a:pt x="303" y="577"/>
                    </a:lnTo>
                    <a:lnTo>
                      <a:pt x="294" y="552"/>
                    </a:lnTo>
                    <a:lnTo>
                      <a:pt x="272" y="529"/>
                    </a:lnTo>
                    <a:lnTo>
                      <a:pt x="231" y="518"/>
                    </a:lnTo>
                    <a:lnTo>
                      <a:pt x="227" y="502"/>
                    </a:lnTo>
                    <a:lnTo>
                      <a:pt x="211" y="505"/>
                    </a:lnTo>
                    <a:lnTo>
                      <a:pt x="162" y="465"/>
                    </a:lnTo>
                    <a:lnTo>
                      <a:pt x="175" y="454"/>
                    </a:lnTo>
                    <a:lnTo>
                      <a:pt x="198" y="472"/>
                    </a:lnTo>
                    <a:lnTo>
                      <a:pt x="219" y="476"/>
                    </a:lnTo>
                    <a:lnTo>
                      <a:pt x="236" y="478"/>
                    </a:lnTo>
                    <a:lnTo>
                      <a:pt x="252" y="476"/>
                    </a:lnTo>
                    <a:lnTo>
                      <a:pt x="263" y="490"/>
                    </a:lnTo>
                    <a:lnTo>
                      <a:pt x="292" y="478"/>
                    </a:lnTo>
                    <a:lnTo>
                      <a:pt x="339" y="489"/>
                    </a:lnTo>
                    <a:lnTo>
                      <a:pt x="384" y="484"/>
                    </a:lnTo>
                    <a:lnTo>
                      <a:pt x="438" y="470"/>
                    </a:lnTo>
                    <a:lnTo>
                      <a:pt x="478" y="421"/>
                    </a:lnTo>
                    <a:lnTo>
                      <a:pt x="487" y="350"/>
                    </a:lnTo>
                    <a:lnTo>
                      <a:pt x="448" y="304"/>
                    </a:lnTo>
                    <a:lnTo>
                      <a:pt x="426" y="300"/>
                    </a:lnTo>
                    <a:lnTo>
                      <a:pt x="390" y="277"/>
                    </a:lnTo>
                    <a:lnTo>
                      <a:pt x="364" y="282"/>
                    </a:lnTo>
                    <a:lnTo>
                      <a:pt x="332" y="274"/>
                    </a:lnTo>
                    <a:lnTo>
                      <a:pt x="275" y="246"/>
                    </a:lnTo>
                    <a:lnTo>
                      <a:pt x="206" y="238"/>
                    </a:lnTo>
                    <a:lnTo>
                      <a:pt x="186" y="244"/>
                    </a:lnTo>
                    <a:lnTo>
                      <a:pt x="147" y="253"/>
                    </a:lnTo>
                    <a:lnTo>
                      <a:pt x="122" y="249"/>
                    </a:lnTo>
                    <a:lnTo>
                      <a:pt x="106" y="236"/>
                    </a:lnTo>
                    <a:lnTo>
                      <a:pt x="123" y="228"/>
                    </a:lnTo>
                    <a:lnTo>
                      <a:pt x="118" y="209"/>
                    </a:lnTo>
                    <a:lnTo>
                      <a:pt x="99" y="206"/>
                    </a:lnTo>
                    <a:lnTo>
                      <a:pt x="71" y="205"/>
                    </a:lnTo>
                    <a:lnTo>
                      <a:pt x="78" y="224"/>
                    </a:lnTo>
                    <a:lnTo>
                      <a:pt x="66" y="237"/>
                    </a:lnTo>
                    <a:lnTo>
                      <a:pt x="43" y="252"/>
                    </a:lnTo>
                    <a:lnTo>
                      <a:pt x="38" y="252"/>
                    </a:lnTo>
                    <a:lnTo>
                      <a:pt x="29" y="276"/>
                    </a:lnTo>
                    <a:lnTo>
                      <a:pt x="18" y="290"/>
                    </a:lnTo>
                    <a:lnTo>
                      <a:pt x="7" y="319"/>
                    </a:lnTo>
                    <a:lnTo>
                      <a:pt x="0" y="349"/>
                    </a:lnTo>
                    <a:lnTo>
                      <a:pt x="12" y="394"/>
                    </a:lnTo>
                    <a:lnTo>
                      <a:pt x="47" y="400"/>
                    </a:lnTo>
                    <a:lnTo>
                      <a:pt x="67" y="420"/>
                    </a:lnTo>
                    <a:lnTo>
                      <a:pt x="71" y="446"/>
                    </a:lnTo>
                    <a:lnTo>
                      <a:pt x="62" y="518"/>
                    </a:lnTo>
                    <a:lnTo>
                      <a:pt x="127" y="609"/>
                    </a:lnTo>
                    <a:lnTo>
                      <a:pt x="116" y="620"/>
                    </a:lnTo>
                    <a:lnTo>
                      <a:pt x="112" y="640"/>
                    </a:lnTo>
                    <a:lnTo>
                      <a:pt x="123" y="665"/>
                    </a:lnTo>
                    <a:lnTo>
                      <a:pt x="123" y="694"/>
                    </a:lnTo>
                    <a:lnTo>
                      <a:pt x="143" y="696"/>
                    </a:lnTo>
                    <a:lnTo>
                      <a:pt x="151" y="725"/>
                    </a:lnTo>
                    <a:lnTo>
                      <a:pt x="175" y="741"/>
                    </a:lnTo>
                    <a:lnTo>
                      <a:pt x="170" y="792"/>
                    </a:lnTo>
                    <a:lnTo>
                      <a:pt x="186" y="813"/>
                    </a:lnTo>
                    <a:lnTo>
                      <a:pt x="208" y="818"/>
                    </a:lnTo>
                    <a:lnTo>
                      <a:pt x="240" y="869"/>
                    </a:lnTo>
                    <a:lnTo>
                      <a:pt x="210" y="969"/>
                    </a:lnTo>
                    <a:lnTo>
                      <a:pt x="163" y="1052"/>
                    </a:lnTo>
                    <a:lnTo>
                      <a:pt x="130" y="1098"/>
                    </a:lnTo>
                    <a:lnTo>
                      <a:pt x="111" y="1118"/>
                    </a:lnTo>
                    <a:lnTo>
                      <a:pt x="138" y="1109"/>
                    </a:lnTo>
                    <a:lnTo>
                      <a:pt x="159" y="1086"/>
                    </a:lnTo>
                    <a:lnTo>
                      <a:pt x="162" y="1118"/>
                    </a:lnTo>
                    <a:lnTo>
                      <a:pt x="190" y="1130"/>
                    </a:lnTo>
                    <a:lnTo>
                      <a:pt x="227" y="1126"/>
                    </a:lnTo>
                    <a:lnTo>
                      <a:pt x="244" y="1140"/>
                    </a:lnTo>
                    <a:lnTo>
                      <a:pt x="243" y="1153"/>
                    </a:lnTo>
                    <a:lnTo>
                      <a:pt x="202" y="1145"/>
                    </a:lnTo>
                    <a:lnTo>
                      <a:pt x="192" y="1166"/>
                    </a:lnTo>
                    <a:lnTo>
                      <a:pt x="174" y="1168"/>
                    </a:lnTo>
                    <a:lnTo>
                      <a:pt x="168" y="1185"/>
                    </a:lnTo>
                    <a:lnTo>
                      <a:pt x="151" y="1178"/>
                    </a:lnTo>
                    <a:lnTo>
                      <a:pt x="168" y="1206"/>
                    </a:lnTo>
                    <a:lnTo>
                      <a:pt x="166" y="1230"/>
                    </a:lnTo>
                    <a:lnTo>
                      <a:pt x="151" y="1253"/>
                    </a:lnTo>
                    <a:lnTo>
                      <a:pt x="163" y="1266"/>
                    </a:lnTo>
                    <a:lnTo>
                      <a:pt x="160" y="1284"/>
                    </a:lnTo>
                    <a:lnTo>
                      <a:pt x="170" y="1296"/>
                    </a:lnTo>
                    <a:lnTo>
                      <a:pt x="160" y="1312"/>
                    </a:lnTo>
                    <a:lnTo>
                      <a:pt x="154" y="1326"/>
                    </a:lnTo>
                    <a:lnTo>
                      <a:pt x="178" y="1328"/>
                    </a:lnTo>
                    <a:lnTo>
                      <a:pt x="195" y="1340"/>
                    </a:lnTo>
                    <a:lnTo>
                      <a:pt x="188" y="1356"/>
                    </a:lnTo>
                    <a:lnTo>
                      <a:pt x="168" y="1350"/>
                    </a:lnTo>
                    <a:lnTo>
                      <a:pt x="164" y="1389"/>
                    </a:lnTo>
                    <a:lnTo>
                      <a:pt x="187" y="1406"/>
                    </a:lnTo>
                    <a:lnTo>
                      <a:pt x="186" y="1441"/>
                    </a:lnTo>
                    <a:lnTo>
                      <a:pt x="215" y="1465"/>
                    </a:lnTo>
                    <a:lnTo>
                      <a:pt x="235" y="1493"/>
                    </a:lnTo>
                    <a:lnTo>
                      <a:pt x="236" y="1514"/>
                    </a:lnTo>
                    <a:lnTo>
                      <a:pt x="267" y="1518"/>
                    </a:lnTo>
                    <a:lnTo>
                      <a:pt x="283" y="1512"/>
                    </a:lnTo>
                    <a:lnTo>
                      <a:pt x="304" y="1538"/>
                    </a:lnTo>
                    <a:lnTo>
                      <a:pt x="320" y="1521"/>
                    </a:lnTo>
                    <a:lnTo>
                      <a:pt x="338" y="1517"/>
                    </a:lnTo>
                    <a:lnTo>
                      <a:pt x="359" y="1526"/>
                    </a:lnTo>
                    <a:lnTo>
                      <a:pt x="382" y="1533"/>
                    </a:lnTo>
                    <a:lnTo>
                      <a:pt x="387" y="1556"/>
                    </a:lnTo>
                    <a:lnTo>
                      <a:pt x="403" y="1572"/>
                    </a:lnTo>
                    <a:lnTo>
                      <a:pt x="388" y="1601"/>
                    </a:lnTo>
                    <a:lnTo>
                      <a:pt x="407" y="1610"/>
                    </a:lnTo>
                    <a:lnTo>
                      <a:pt x="428" y="1650"/>
                    </a:lnTo>
                    <a:lnTo>
                      <a:pt x="462" y="1662"/>
                    </a:lnTo>
                    <a:lnTo>
                      <a:pt x="468" y="1682"/>
                    </a:lnTo>
                    <a:lnTo>
                      <a:pt x="500" y="1677"/>
                    </a:lnTo>
                    <a:lnTo>
                      <a:pt x="510" y="1692"/>
                    </a:lnTo>
                    <a:lnTo>
                      <a:pt x="522" y="1694"/>
                    </a:lnTo>
                    <a:lnTo>
                      <a:pt x="534" y="1704"/>
                    </a:lnTo>
                    <a:lnTo>
                      <a:pt x="508" y="1741"/>
                    </a:lnTo>
                    <a:lnTo>
                      <a:pt x="464" y="1738"/>
                    </a:lnTo>
                    <a:lnTo>
                      <a:pt x="452" y="1750"/>
                    </a:lnTo>
                    <a:lnTo>
                      <a:pt x="491" y="1805"/>
                    </a:lnTo>
                    <a:lnTo>
                      <a:pt x="508" y="1847"/>
                    </a:lnTo>
                    <a:lnTo>
                      <a:pt x="533" y="1838"/>
                    </a:lnTo>
                    <a:lnTo>
                      <a:pt x="542" y="1821"/>
                    </a:lnTo>
                    <a:lnTo>
                      <a:pt x="583" y="1801"/>
                    </a:lnTo>
                    <a:lnTo>
                      <a:pt x="623" y="1796"/>
                    </a:lnTo>
                    <a:lnTo>
                      <a:pt x="640" y="1817"/>
                    </a:lnTo>
                    <a:lnTo>
                      <a:pt x="656" y="1832"/>
                    </a:lnTo>
                    <a:lnTo>
                      <a:pt x="651" y="1852"/>
                    </a:lnTo>
                    <a:lnTo>
                      <a:pt x="670" y="1881"/>
                    </a:lnTo>
                    <a:lnTo>
                      <a:pt x="692" y="1885"/>
                    </a:lnTo>
                    <a:lnTo>
                      <a:pt x="718" y="1877"/>
                    </a:lnTo>
                    <a:lnTo>
                      <a:pt x="723" y="1890"/>
                    </a:lnTo>
                    <a:lnTo>
                      <a:pt x="738" y="1905"/>
                    </a:lnTo>
                    <a:lnTo>
                      <a:pt x="747" y="1922"/>
                    </a:lnTo>
                    <a:lnTo>
                      <a:pt x="754" y="1933"/>
                    </a:lnTo>
                    <a:lnTo>
                      <a:pt x="770" y="1941"/>
                    </a:lnTo>
                    <a:lnTo>
                      <a:pt x="783" y="1925"/>
                    </a:lnTo>
                    <a:lnTo>
                      <a:pt x="799" y="1937"/>
                    </a:lnTo>
                    <a:lnTo>
                      <a:pt x="823" y="1932"/>
                    </a:lnTo>
                    <a:lnTo>
                      <a:pt x="831" y="1932"/>
                    </a:lnTo>
                    <a:lnTo>
                      <a:pt x="847" y="1924"/>
                    </a:lnTo>
                    <a:lnTo>
                      <a:pt x="867" y="1904"/>
                    </a:lnTo>
                    <a:lnTo>
                      <a:pt x="886" y="1925"/>
                    </a:lnTo>
                    <a:lnTo>
                      <a:pt x="912" y="1941"/>
                    </a:lnTo>
                    <a:lnTo>
                      <a:pt x="938" y="1932"/>
                    </a:lnTo>
                    <a:lnTo>
                      <a:pt x="1010" y="1937"/>
                    </a:lnTo>
                    <a:lnTo>
                      <a:pt x="1031" y="1936"/>
                    </a:lnTo>
                    <a:lnTo>
                      <a:pt x="1047" y="1933"/>
                    </a:lnTo>
                    <a:lnTo>
                      <a:pt x="1059" y="1945"/>
                    </a:lnTo>
                    <a:lnTo>
                      <a:pt x="1060" y="1978"/>
                    </a:lnTo>
                    <a:lnTo>
                      <a:pt x="1042" y="1992"/>
                    </a:lnTo>
                    <a:lnTo>
                      <a:pt x="1060" y="2000"/>
                    </a:lnTo>
                    <a:lnTo>
                      <a:pt x="1054" y="2028"/>
                    </a:lnTo>
                    <a:lnTo>
                      <a:pt x="1064" y="2052"/>
                    </a:lnTo>
                    <a:lnTo>
                      <a:pt x="1084" y="2058"/>
                    </a:lnTo>
                    <a:lnTo>
                      <a:pt x="1084" y="2108"/>
                    </a:lnTo>
                    <a:lnTo>
                      <a:pt x="1050" y="2118"/>
                    </a:lnTo>
                    <a:lnTo>
                      <a:pt x="1031" y="2116"/>
                    </a:lnTo>
                    <a:lnTo>
                      <a:pt x="1024" y="2142"/>
                    </a:lnTo>
                    <a:lnTo>
                      <a:pt x="1004" y="2156"/>
                    </a:lnTo>
                    <a:lnTo>
                      <a:pt x="1007" y="2178"/>
                    </a:lnTo>
                    <a:lnTo>
                      <a:pt x="1011" y="2202"/>
                    </a:lnTo>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16" name="Freeform 4"/>
              <p:cNvSpPr>
                <a:spLocks/>
              </p:cNvSpPr>
              <p:nvPr/>
            </p:nvSpPr>
            <p:spPr bwMode="auto">
              <a:xfrm>
                <a:off x="4131320" y="2625739"/>
                <a:ext cx="144234" cy="172394"/>
              </a:xfrm>
              <a:custGeom>
                <a:avLst/>
                <a:gdLst>
                  <a:gd name="T0" fmla="*/ 136 w 225"/>
                  <a:gd name="T1" fmla="*/ 222 h 254"/>
                  <a:gd name="T2" fmla="*/ 142 w 225"/>
                  <a:gd name="T3" fmla="*/ 184 h 254"/>
                  <a:gd name="T4" fmla="*/ 161 w 225"/>
                  <a:gd name="T5" fmla="*/ 145 h 254"/>
                  <a:gd name="T6" fmla="*/ 187 w 225"/>
                  <a:gd name="T7" fmla="*/ 132 h 254"/>
                  <a:gd name="T8" fmla="*/ 210 w 225"/>
                  <a:gd name="T9" fmla="*/ 102 h 254"/>
                  <a:gd name="T10" fmla="*/ 208 w 225"/>
                  <a:gd name="T11" fmla="*/ 69 h 254"/>
                  <a:gd name="T12" fmla="*/ 211 w 225"/>
                  <a:gd name="T13" fmla="*/ 8 h 254"/>
                  <a:gd name="T14" fmla="*/ 188 w 225"/>
                  <a:gd name="T15" fmla="*/ 2 h 254"/>
                  <a:gd name="T16" fmla="*/ 173 w 225"/>
                  <a:gd name="T17" fmla="*/ 11 h 254"/>
                  <a:gd name="T18" fmla="*/ 160 w 225"/>
                  <a:gd name="T19" fmla="*/ 3 h 254"/>
                  <a:gd name="T20" fmla="*/ 150 w 225"/>
                  <a:gd name="T21" fmla="*/ 8 h 254"/>
                  <a:gd name="T22" fmla="*/ 135 w 225"/>
                  <a:gd name="T23" fmla="*/ 9 h 254"/>
                  <a:gd name="T24" fmla="*/ 128 w 225"/>
                  <a:gd name="T25" fmla="*/ 30 h 254"/>
                  <a:gd name="T26" fmla="*/ 127 w 225"/>
                  <a:gd name="T27" fmla="*/ 45 h 254"/>
                  <a:gd name="T28" fmla="*/ 134 w 225"/>
                  <a:gd name="T29" fmla="*/ 57 h 254"/>
                  <a:gd name="T30" fmla="*/ 134 w 225"/>
                  <a:gd name="T31" fmla="*/ 77 h 254"/>
                  <a:gd name="T32" fmla="*/ 118 w 225"/>
                  <a:gd name="T33" fmla="*/ 82 h 254"/>
                  <a:gd name="T34" fmla="*/ 122 w 225"/>
                  <a:gd name="T35" fmla="*/ 101 h 254"/>
                  <a:gd name="T36" fmla="*/ 100 w 225"/>
                  <a:gd name="T37" fmla="*/ 85 h 254"/>
                  <a:gd name="T38" fmla="*/ 113 w 225"/>
                  <a:gd name="T39" fmla="*/ 66 h 254"/>
                  <a:gd name="T40" fmla="*/ 106 w 225"/>
                  <a:gd name="T41" fmla="*/ 37 h 254"/>
                  <a:gd name="T42" fmla="*/ 97 w 225"/>
                  <a:gd name="T43" fmla="*/ 29 h 254"/>
                  <a:gd name="T44" fmla="*/ 87 w 225"/>
                  <a:gd name="T45" fmla="*/ 52 h 254"/>
                  <a:gd name="T46" fmla="*/ 77 w 225"/>
                  <a:gd name="T47" fmla="*/ 72 h 254"/>
                  <a:gd name="T48" fmla="*/ 64 w 225"/>
                  <a:gd name="T49" fmla="*/ 109 h 254"/>
                  <a:gd name="T50" fmla="*/ 41 w 225"/>
                  <a:gd name="T51" fmla="*/ 129 h 254"/>
                  <a:gd name="T52" fmla="*/ 75 w 225"/>
                  <a:gd name="T53" fmla="*/ 146 h 254"/>
                  <a:gd name="T54" fmla="*/ 69 w 225"/>
                  <a:gd name="T55" fmla="*/ 159 h 254"/>
                  <a:gd name="T56" fmla="*/ 35 w 225"/>
                  <a:gd name="T57" fmla="*/ 161 h 254"/>
                  <a:gd name="T58" fmla="*/ 10 w 225"/>
                  <a:gd name="T59" fmla="*/ 161 h 254"/>
                  <a:gd name="T60" fmla="*/ 0 w 225"/>
                  <a:gd name="T61" fmla="*/ 183 h 254"/>
                  <a:gd name="T62" fmla="*/ 42 w 225"/>
                  <a:gd name="T63" fmla="*/ 179 h 254"/>
                  <a:gd name="T64" fmla="*/ 86 w 225"/>
                  <a:gd name="T65" fmla="*/ 180 h 254"/>
                  <a:gd name="T66" fmla="*/ 115 w 225"/>
                  <a:gd name="T67" fmla="*/ 210 h 254"/>
                  <a:gd name="T68" fmla="*/ 111 w 225"/>
                  <a:gd name="T69" fmla="*/ 244 h 254"/>
                  <a:gd name="T70" fmla="*/ 141 w 225"/>
                  <a:gd name="T71"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5" h="254">
                    <a:moveTo>
                      <a:pt x="139" y="252"/>
                    </a:moveTo>
                    <a:lnTo>
                      <a:pt x="136" y="222"/>
                    </a:lnTo>
                    <a:lnTo>
                      <a:pt x="144" y="206"/>
                    </a:lnTo>
                    <a:lnTo>
                      <a:pt x="142" y="184"/>
                    </a:lnTo>
                    <a:lnTo>
                      <a:pt x="145" y="148"/>
                    </a:lnTo>
                    <a:lnTo>
                      <a:pt x="161" y="145"/>
                    </a:lnTo>
                    <a:lnTo>
                      <a:pt x="171" y="151"/>
                    </a:lnTo>
                    <a:lnTo>
                      <a:pt x="187" y="132"/>
                    </a:lnTo>
                    <a:lnTo>
                      <a:pt x="204" y="122"/>
                    </a:lnTo>
                    <a:lnTo>
                      <a:pt x="210" y="102"/>
                    </a:lnTo>
                    <a:lnTo>
                      <a:pt x="192" y="75"/>
                    </a:lnTo>
                    <a:lnTo>
                      <a:pt x="208" y="69"/>
                    </a:lnTo>
                    <a:lnTo>
                      <a:pt x="225" y="23"/>
                    </a:lnTo>
                    <a:lnTo>
                      <a:pt x="211" y="8"/>
                    </a:lnTo>
                    <a:lnTo>
                      <a:pt x="204" y="0"/>
                    </a:lnTo>
                    <a:lnTo>
                      <a:pt x="188" y="2"/>
                    </a:lnTo>
                    <a:lnTo>
                      <a:pt x="185" y="9"/>
                    </a:lnTo>
                    <a:lnTo>
                      <a:pt x="173" y="11"/>
                    </a:lnTo>
                    <a:lnTo>
                      <a:pt x="167" y="4"/>
                    </a:lnTo>
                    <a:lnTo>
                      <a:pt x="160" y="3"/>
                    </a:lnTo>
                    <a:lnTo>
                      <a:pt x="150" y="1"/>
                    </a:lnTo>
                    <a:lnTo>
                      <a:pt x="150" y="8"/>
                    </a:lnTo>
                    <a:lnTo>
                      <a:pt x="144" y="10"/>
                    </a:lnTo>
                    <a:lnTo>
                      <a:pt x="135" y="9"/>
                    </a:lnTo>
                    <a:lnTo>
                      <a:pt x="129" y="22"/>
                    </a:lnTo>
                    <a:lnTo>
                      <a:pt x="128" y="30"/>
                    </a:lnTo>
                    <a:lnTo>
                      <a:pt x="125" y="38"/>
                    </a:lnTo>
                    <a:lnTo>
                      <a:pt x="127" y="45"/>
                    </a:lnTo>
                    <a:lnTo>
                      <a:pt x="134" y="51"/>
                    </a:lnTo>
                    <a:lnTo>
                      <a:pt x="134" y="57"/>
                    </a:lnTo>
                    <a:lnTo>
                      <a:pt x="131" y="67"/>
                    </a:lnTo>
                    <a:lnTo>
                      <a:pt x="134" y="77"/>
                    </a:lnTo>
                    <a:lnTo>
                      <a:pt x="124" y="77"/>
                    </a:lnTo>
                    <a:lnTo>
                      <a:pt x="118" y="82"/>
                    </a:lnTo>
                    <a:lnTo>
                      <a:pt x="120" y="89"/>
                    </a:lnTo>
                    <a:lnTo>
                      <a:pt x="122" y="101"/>
                    </a:lnTo>
                    <a:lnTo>
                      <a:pt x="107" y="97"/>
                    </a:lnTo>
                    <a:lnTo>
                      <a:pt x="100" y="85"/>
                    </a:lnTo>
                    <a:lnTo>
                      <a:pt x="99" y="65"/>
                    </a:lnTo>
                    <a:lnTo>
                      <a:pt x="113" y="66"/>
                    </a:lnTo>
                    <a:lnTo>
                      <a:pt x="112" y="51"/>
                    </a:lnTo>
                    <a:lnTo>
                      <a:pt x="106" y="37"/>
                    </a:lnTo>
                    <a:lnTo>
                      <a:pt x="111" y="12"/>
                    </a:lnTo>
                    <a:lnTo>
                      <a:pt x="97" y="29"/>
                    </a:lnTo>
                    <a:lnTo>
                      <a:pt x="97" y="44"/>
                    </a:lnTo>
                    <a:lnTo>
                      <a:pt x="87" y="52"/>
                    </a:lnTo>
                    <a:lnTo>
                      <a:pt x="86" y="65"/>
                    </a:lnTo>
                    <a:lnTo>
                      <a:pt x="77" y="72"/>
                    </a:lnTo>
                    <a:lnTo>
                      <a:pt x="79" y="95"/>
                    </a:lnTo>
                    <a:lnTo>
                      <a:pt x="64" y="109"/>
                    </a:lnTo>
                    <a:lnTo>
                      <a:pt x="49" y="118"/>
                    </a:lnTo>
                    <a:lnTo>
                      <a:pt x="41" y="129"/>
                    </a:lnTo>
                    <a:lnTo>
                      <a:pt x="52" y="145"/>
                    </a:lnTo>
                    <a:lnTo>
                      <a:pt x="75" y="146"/>
                    </a:lnTo>
                    <a:lnTo>
                      <a:pt x="83" y="155"/>
                    </a:lnTo>
                    <a:lnTo>
                      <a:pt x="69" y="159"/>
                    </a:lnTo>
                    <a:lnTo>
                      <a:pt x="47" y="158"/>
                    </a:lnTo>
                    <a:lnTo>
                      <a:pt x="35" y="161"/>
                    </a:lnTo>
                    <a:lnTo>
                      <a:pt x="20" y="166"/>
                    </a:lnTo>
                    <a:lnTo>
                      <a:pt x="10" y="161"/>
                    </a:lnTo>
                    <a:lnTo>
                      <a:pt x="3" y="167"/>
                    </a:lnTo>
                    <a:lnTo>
                      <a:pt x="0" y="183"/>
                    </a:lnTo>
                    <a:lnTo>
                      <a:pt x="25" y="187"/>
                    </a:lnTo>
                    <a:lnTo>
                      <a:pt x="42" y="179"/>
                    </a:lnTo>
                    <a:lnTo>
                      <a:pt x="63" y="176"/>
                    </a:lnTo>
                    <a:lnTo>
                      <a:pt x="86" y="180"/>
                    </a:lnTo>
                    <a:lnTo>
                      <a:pt x="101" y="192"/>
                    </a:lnTo>
                    <a:lnTo>
                      <a:pt x="115" y="210"/>
                    </a:lnTo>
                    <a:lnTo>
                      <a:pt x="120" y="220"/>
                    </a:lnTo>
                    <a:lnTo>
                      <a:pt x="111" y="244"/>
                    </a:lnTo>
                    <a:lnTo>
                      <a:pt x="125" y="248"/>
                    </a:lnTo>
                    <a:lnTo>
                      <a:pt x="141" y="254"/>
                    </a:lnTo>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17" name="Freeform 5"/>
              <p:cNvSpPr>
                <a:spLocks/>
              </p:cNvSpPr>
              <p:nvPr/>
            </p:nvSpPr>
            <p:spPr bwMode="auto">
              <a:xfrm>
                <a:off x="4436558" y="1636068"/>
                <a:ext cx="348844" cy="907376"/>
              </a:xfrm>
              <a:custGeom>
                <a:avLst/>
                <a:gdLst>
                  <a:gd name="T0" fmla="*/ 13 w 544"/>
                  <a:gd name="T1" fmla="*/ 973 h 1339"/>
                  <a:gd name="T2" fmla="*/ 26 w 544"/>
                  <a:gd name="T3" fmla="*/ 920 h 1339"/>
                  <a:gd name="T4" fmla="*/ 42 w 544"/>
                  <a:gd name="T5" fmla="*/ 875 h 1339"/>
                  <a:gd name="T6" fmla="*/ 71 w 544"/>
                  <a:gd name="T7" fmla="*/ 833 h 1339"/>
                  <a:gd name="T8" fmla="*/ 62 w 544"/>
                  <a:gd name="T9" fmla="*/ 771 h 1339"/>
                  <a:gd name="T10" fmla="*/ 79 w 544"/>
                  <a:gd name="T11" fmla="*/ 717 h 1339"/>
                  <a:gd name="T12" fmla="*/ 64 w 544"/>
                  <a:gd name="T13" fmla="*/ 650 h 1339"/>
                  <a:gd name="T14" fmla="*/ 68 w 544"/>
                  <a:gd name="T15" fmla="*/ 590 h 1339"/>
                  <a:gd name="T16" fmla="*/ 73 w 544"/>
                  <a:gd name="T17" fmla="*/ 520 h 1339"/>
                  <a:gd name="T18" fmla="*/ 115 w 544"/>
                  <a:gd name="T19" fmla="*/ 486 h 1339"/>
                  <a:gd name="T20" fmla="*/ 157 w 544"/>
                  <a:gd name="T21" fmla="*/ 484 h 1339"/>
                  <a:gd name="T22" fmla="*/ 155 w 544"/>
                  <a:gd name="T23" fmla="*/ 446 h 1339"/>
                  <a:gd name="T24" fmla="*/ 160 w 544"/>
                  <a:gd name="T25" fmla="*/ 399 h 1339"/>
                  <a:gd name="T26" fmla="*/ 177 w 544"/>
                  <a:gd name="T27" fmla="*/ 322 h 1339"/>
                  <a:gd name="T28" fmla="*/ 208 w 544"/>
                  <a:gd name="T29" fmla="*/ 273 h 1339"/>
                  <a:gd name="T30" fmla="*/ 237 w 544"/>
                  <a:gd name="T31" fmla="*/ 215 h 1339"/>
                  <a:gd name="T32" fmla="*/ 231 w 544"/>
                  <a:gd name="T33" fmla="*/ 170 h 1339"/>
                  <a:gd name="T34" fmla="*/ 253 w 544"/>
                  <a:gd name="T35" fmla="*/ 119 h 1339"/>
                  <a:gd name="T36" fmla="*/ 295 w 544"/>
                  <a:gd name="T37" fmla="*/ 108 h 1339"/>
                  <a:gd name="T38" fmla="*/ 310 w 544"/>
                  <a:gd name="T39" fmla="*/ 60 h 1339"/>
                  <a:gd name="T40" fmla="*/ 353 w 544"/>
                  <a:gd name="T41" fmla="*/ 64 h 1339"/>
                  <a:gd name="T42" fmla="*/ 371 w 544"/>
                  <a:gd name="T43" fmla="*/ 28 h 1339"/>
                  <a:gd name="T44" fmla="*/ 379 w 544"/>
                  <a:gd name="T45" fmla="*/ 0 h 1339"/>
                  <a:gd name="T46" fmla="*/ 473 w 544"/>
                  <a:gd name="T47" fmla="*/ 62 h 1339"/>
                  <a:gd name="T48" fmla="*/ 504 w 544"/>
                  <a:gd name="T49" fmla="*/ 150 h 1339"/>
                  <a:gd name="T50" fmla="*/ 524 w 544"/>
                  <a:gd name="T51" fmla="*/ 255 h 1339"/>
                  <a:gd name="T52" fmla="*/ 526 w 544"/>
                  <a:gd name="T53" fmla="*/ 290 h 1339"/>
                  <a:gd name="T54" fmla="*/ 491 w 544"/>
                  <a:gd name="T55" fmla="*/ 297 h 1339"/>
                  <a:gd name="T56" fmla="*/ 480 w 544"/>
                  <a:gd name="T57" fmla="*/ 322 h 1339"/>
                  <a:gd name="T58" fmla="*/ 446 w 544"/>
                  <a:gd name="T59" fmla="*/ 359 h 1339"/>
                  <a:gd name="T60" fmla="*/ 444 w 544"/>
                  <a:gd name="T61" fmla="*/ 397 h 1339"/>
                  <a:gd name="T62" fmla="*/ 453 w 544"/>
                  <a:gd name="T63" fmla="*/ 430 h 1339"/>
                  <a:gd name="T64" fmla="*/ 446 w 544"/>
                  <a:gd name="T65" fmla="*/ 468 h 1339"/>
                  <a:gd name="T66" fmla="*/ 424 w 544"/>
                  <a:gd name="T67" fmla="*/ 502 h 1339"/>
                  <a:gd name="T68" fmla="*/ 393 w 544"/>
                  <a:gd name="T69" fmla="*/ 535 h 1339"/>
                  <a:gd name="T70" fmla="*/ 359 w 544"/>
                  <a:gd name="T71" fmla="*/ 551 h 1339"/>
                  <a:gd name="T72" fmla="*/ 333 w 544"/>
                  <a:gd name="T73" fmla="*/ 599 h 1339"/>
                  <a:gd name="T74" fmla="*/ 310 w 544"/>
                  <a:gd name="T75" fmla="*/ 639 h 1339"/>
                  <a:gd name="T76" fmla="*/ 300 w 544"/>
                  <a:gd name="T77" fmla="*/ 679 h 1339"/>
                  <a:gd name="T78" fmla="*/ 282 w 544"/>
                  <a:gd name="T79" fmla="*/ 757 h 1339"/>
                  <a:gd name="T80" fmla="*/ 330 w 544"/>
                  <a:gd name="T81" fmla="*/ 815 h 1339"/>
                  <a:gd name="T82" fmla="*/ 366 w 544"/>
                  <a:gd name="T83" fmla="*/ 895 h 1339"/>
                  <a:gd name="T84" fmla="*/ 300 w 544"/>
                  <a:gd name="T85" fmla="*/ 913 h 1339"/>
                  <a:gd name="T86" fmla="*/ 279 w 544"/>
                  <a:gd name="T87" fmla="*/ 930 h 1339"/>
                  <a:gd name="T88" fmla="*/ 360 w 544"/>
                  <a:gd name="T89" fmla="*/ 924 h 1339"/>
                  <a:gd name="T90" fmla="*/ 330 w 544"/>
                  <a:gd name="T91" fmla="*/ 973 h 1339"/>
                  <a:gd name="T92" fmla="*/ 284 w 544"/>
                  <a:gd name="T93" fmla="*/ 982 h 1339"/>
                  <a:gd name="T94" fmla="*/ 268 w 544"/>
                  <a:gd name="T95" fmla="*/ 1022 h 1339"/>
                  <a:gd name="T96" fmla="*/ 275 w 544"/>
                  <a:gd name="T97" fmla="*/ 1086 h 1339"/>
                  <a:gd name="T98" fmla="*/ 260 w 544"/>
                  <a:gd name="T99" fmla="*/ 1173 h 1339"/>
                  <a:gd name="T100" fmla="*/ 233 w 544"/>
                  <a:gd name="T101" fmla="*/ 1242 h 1339"/>
                  <a:gd name="T102" fmla="*/ 170 w 544"/>
                  <a:gd name="T103" fmla="*/ 1237 h 1339"/>
                  <a:gd name="T104" fmla="*/ 150 w 544"/>
                  <a:gd name="T105" fmla="*/ 1290 h 1339"/>
                  <a:gd name="T106" fmla="*/ 199 w 544"/>
                  <a:gd name="T107" fmla="*/ 1330 h 1339"/>
                  <a:gd name="T108" fmla="*/ 159 w 544"/>
                  <a:gd name="T109" fmla="*/ 1317 h 1339"/>
                  <a:gd name="T110" fmla="*/ 68 w 544"/>
                  <a:gd name="T111" fmla="*/ 1304 h 1339"/>
                  <a:gd name="T112" fmla="*/ 53 w 544"/>
                  <a:gd name="T113" fmla="*/ 1231 h 1339"/>
                  <a:gd name="T114" fmla="*/ 82 w 544"/>
                  <a:gd name="T115" fmla="*/ 1199 h 1339"/>
                  <a:gd name="T116" fmla="*/ 28 w 544"/>
                  <a:gd name="T117" fmla="*/ 1115 h 1339"/>
                  <a:gd name="T118" fmla="*/ 22 w 544"/>
                  <a:gd name="T119" fmla="*/ 1048 h 1339"/>
                  <a:gd name="T120" fmla="*/ 0 w 544"/>
                  <a:gd name="T121" fmla="*/ 1002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4" h="1339">
                    <a:moveTo>
                      <a:pt x="2" y="957"/>
                    </a:moveTo>
                    <a:lnTo>
                      <a:pt x="0" y="971"/>
                    </a:lnTo>
                    <a:lnTo>
                      <a:pt x="13" y="973"/>
                    </a:lnTo>
                    <a:lnTo>
                      <a:pt x="22" y="962"/>
                    </a:lnTo>
                    <a:lnTo>
                      <a:pt x="24" y="942"/>
                    </a:lnTo>
                    <a:lnTo>
                      <a:pt x="26" y="920"/>
                    </a:lnTo>
                    <a:lnTo>
                      <a:pt x="28" y="906"/>
                    </a:lnTo>
                    <a:lnTo>
                      <a:pt x="39" y="886"/>
                    </a:lnTo>
                    <a:lnTo>
                      <a:pt x="42" y="875"/>
                    </a:lnTo>
                    <a:lnTo>
                      <a:pt x="51" y="870"/>
                    </a:lnTo>
                    <a:lnTo>
                      <a:pt x="64" y="866"/>
                    </a:lnTo>
                    <a:lnTo>
                      <a:pt x="71" y="833"/>
                    </a:lnTo>
                    <a:lnTo>
                      <a:pt x="75" y="806"/>
                    </a:lnTo>
                    <a:lnTo>
                      <a:pt x="73" y="788"/>
                    </a:lnTo>
                    <a:lnTo>
                      <a:pt x="62" y="771"/>
                    </a:lnTo>
                    <a:lnTo>
                      <a:pt x="82" y="751"/>
                    </a:lnTo>
                    <a:lnTo>
                      <a:pt x="84" y="730"/>
                    </a:lnTo>
                    <a:lnTo>
                      <a:pt x="79" y="717"/>
                    </a:lnTo>
                    <a:lnTo>
                      <a:pt x="70" y="700"/>
                    </a:lnTo>
                    <a:lnTo>
                      <a:pt x="68" y="680"/>
                    </a:lnTo>
                    <a:lnTo>
                      <a:pt x="64" y="650"/>
                    </a:lnTo>
                    <a:lnTo>
                      <a:pt x="62" y="626"/>
                    </a:lnTo>
                    <a:lnTo>
                      <a:pt x="62" y="606"/>
                    </a:lnTo>
                    <a:lnTo>
                      <a:pt x="68" y="590"/>
                    </a:lnTo>
                    <a:lnTo>
                      <a:pt x="73" y="575"/>
                    </a:lnTo>
                    <a:lnTo>
                      <a:pt x="66" y="551"/>
                    </a:lnTo>
                    <a:lnTo>
                      <a:pt x="73" y="520"/>
                    </a:lnTo>
                    <a:lnTo>
                      <a:pt x="86" y="508"/>
                    </a:lnTo>
                    <a:lnTo>
                      <a:pt x="97" y="493"/>
                    </a:lnTo>
                    <a:lnTo>
                      <a:pt x="115" y="486"/>
                    </a:lnTo>
                    <a:lnTo>
                      <a:pt x="130" y="486"/>
                    </a:lnTo>
                    <a:lnTo>
                      <a:pt x="148" y="488"/>
                    </a:lnTo>
                    <a:lnTo>
                      <a:pt x="157" y="484"/>
                    </a:lnTo>
                    <a:lnTo>
                      <a:pt x="162" y="471"/>
                    </a:lnTo>
                    <a:lnTo>
                      <a:pt x="162" y="459"/>
                    </a:lnTo>
                    <a:lnTo>
                      <a:pt x="155" y="446"/>
                    </a:lnTo>
                    <a:lnTo>
                      <a:pt x="144" y="430"/>
                    </a:lnTo>
                    <a:lnTo>
                      <a:pt x="150" y="417"/>
                    </a:lnTo>
                    <a:lnTo>
                      <a:pt x="160" y="399"/>
                    </a:lnTo>
                    <a:lnTo>
                      <a:pt x="170" y="377"/>
                    </a:lnTo>
                    <a:lnTo>
                      <a:pt x="173" y="357"/>
                    </a:lnTo>
                    <a:lnTo>
                      <a:pt x="177" y="322"/>
                    </a:lnTo>
                    <a:lnTo>
                      <a:pt x="177" y="300"/>
                    </a:lnTo>
                    <a:lnTo>
                      <a:pt x="191" y="288"/>
                    </a:lnTo>
                    <a:lnTo>
                      <a:pt x="208" y="273"/>
                    </a:lnTo>
                    <a:lnTo>
                      <a:pt x="208" y="255"/>
                    </a:lnTo>
                    <a:lnTo>
                      <a:pt x="220" y="237"/>
                    </a:lnTo>
                    <a:lnTo>
                      <a:pt x="237" y="215"/>
                    </a:lnTo>
                    <a:lnTo>
                      <a:pt x="244" y="197"/>
                    </a:lnTo>
                    <a:lnTo>
                      <a:pt x="244" y="180"/>
                    </a:lnTo>
                    <a:lnTo>
                      <a:pt x="231" y="170"/>
                    </a:lnTo>
                    <a:lnTo>
                      <a:pt x="239" y="157"/>
                    </a:lnTo>
                    <a:lnTo>
                      <a:pt x="250" y="144"/>
                    </a:lnTo>
                    <a:lnTo>
                      <a:pt x="253" y="119"/>
                    </a:lnTo>
                    <a:lnTo>
                      <a:pt x="264" y="110"/>
                    </a:lnTo>
                    <a:lnTo>
                      <a:pt x="277" y="100"/>
                    </a:lnTo>
                    <a:lnTo>
                      <a:pt x="295" y="108"/>
                    </a:lnTo>
                    <a:lnTo>
                      <a:pt x="302" y="95"/>
                    </a:lnTo>
                    <a:lnTo>
                      <a:pt x="306" y="73"/>
                    </a:lnTo>
                    <a:lnTo>
                      <a:pt x="310" y="60"/>
                    </a:lnTo>
                    <a:lnTo>
                      <a:pt x="326" y="62"/>
                    </a:lnTo>
                    <a:lnTo>
                      <a:pt x="339" y="64"/>
                    </a:lnTo>
                    <a:lnTo>
                      <a:pt x="353" y="64"/>
                    </a:lnTo>
                    <a:lnTo>
                      <a:pt x="370" y="60"/>
                    </a:lnTo>
                    <a:lnTo>
                      <a:pt x="364" y="42"/>
                    </a:lnTo>
                    <a:lnTo>
                      <a:pt x="371" y="28"/>
                    </a:lnTo>
                    <a:lnTo>
                      <a:pt x="371" y="15"/>
                    </a:lnTo>
                    <a:lnTo>
                      <a:pt x="366" y="6"/>
                    </a:lnTo>
                    <a:lnTo>
                      <a:pt x="379" y="0"/>
                    </a:lnTo>
                    <a:lnTo>
                      <a:pt x="400" y="22"/>
                    </a:lnTo>
                    <a:lnTo>
                      <a:pt x="437" y="53"/>
                    </a:lnTo>
                    <a:lnTo>
                      <a:pt x="473" y="62"/>
                    </a:lnTo>
                    <a:lnTo>
                      <a:pt x="500" y="100"/>
                    </a:lnTo>
                    <a:lnTo>
                      <a:pt x="495" y="131"/>
                    </a:lnTo>
                    <a:lnTo>
                      <a:pt x="504" y="150"/>
                    </a:lnTo>
                    <a:lnTo>
                      <a:pt x="508" y="175"/>
                    </a:lnTo>
                    <a:lnTo>
                      <a:pt x="535" y="219"/>
                    </a:lnTo>
                    <a:lnTo>
                      <a:pt x="524" y="255"/>
                    </a:lnTo>
                    <a:lnTo>
                      <a:pt x="544" y="284"/>
                    </a:lnTo>
                    <a:lnTo>
                      <a:pt x="542" y="300"/>
                    </a:lnTo>
                    <a:lnTo>
                      <a:pt x="526" y="290"/>
                    </a:lnTo>
                    <a:lnTo>
                      <a:pt x="515" y="297"/>
                    </a:lnTo>
                    <a:lnTo>
                      <a:pt x="508" y="306"/>
                    </a:lnTo>
                    <a:lnTo>
                      <a:pt x="491" y="297"/>
                    </a:lnTo>
                    <a:lnTo>
                      <a:pt x="486" y="306"/>
                    </a:lnTo>
                    <a:lnTo>
                      <a:pt x="473" y="308"/>
                    </a:lnTo>
                    <a:lnTo>
                      <a:pt x="480" y="322"/>
                    </a:lnTo>
                    <a:lnTo>
                      <a:pt x="470" y="337"/>
                    </a:lnTo>
                    <a:lnTo>
                      <a:pt x="455" y="348"/>
                    </a:lnTo>
                    <a:lnTo>
                      <a:pt x="446" y="359"/>
                    </a:lnTo>
                    <a:lnTo>
                      <a:pt x="453" y="379"/>
                    </a:lnTo>
                    <a:lnTo>
                      <a:pt x="453" y="390"/>
                    </a:lnTo>
                    <a:lnTo>
                      <a:pt x="444" y="397"/>
                    </a:lnTo>
                    <a:lnTo>
                      <a:pt x="442" y="408"/>
                    </a:lnTo>
                    <a:lnTo>
                      <a:pt x="446" y="417"/>
                    </a:lnTo>
                    <a:lnTo>
                      <a:pt x="453" y="430"/>
                    </a:lnTo>
                    <a:lnTo>
                      <a:pt x="464" y="440"/>
                    </a:lnTo>
                    <a:lnTo>
                      <a:pt x="451" y="459"/>
                    </a:lnTo>
                    <a:lnTo>
                      <a:pt x="446" y="468"/>
                    </a:lnTo>
                    <a:lnTo>
                      <a:pt x="437" y="479"/>
                    </a:lnTo>
                    <a:lnTo>
                      <a:pt x="433" y="488"/>
                    </a:lnTo>
                    <a:lnTo>
                      <a:pt x="424" y="502"/>
                    </a:lnTo>
                    <a:lnTo>
                      <a:pt x="415" y="511"/>
                    </a:lnTo>
                    <a:lnTo>
                      <a:pt x="404" y="515"/>
                    </a:lnTo>
                    <a:lnTo>
                      <a:pt x="393" y="535"/>
                    </a:lnTo>
                    <a:lnTo>
                      <a:pt x="380" y="531"/>
                    </a:lnTo>
                    <a:lnTo>
                      <a:pt x="371" y="544"/>
                    </a:lnTo>
                    <a:lnTo>
                      <a:pt x="359" y="551"/>
                    </a:lnTo>
                    <a:lnTo>
                      <a:pt x="346" y="560"/>
                    </a:lnTo>
                    <a:lnTo>
                      <a:pt x="340" y="580"/>
                    </a:lnTo>
                    <a:lnTo>
                      <a:pt x="333" y="599"/>
                    </a:lnTo>
                    <a:lnTo>
                      <a:pt x="311" y="590"/>
                    </a:lnTo>
                    <a:lnTo>
                      <a:pt x="315" y="620"/>
                    </a:lnTo>
                    <a:lnTo>
                      <a:pt x="310" y="639"/>
                    </a:lnTo>
                    <a:lnTo>
                      <a:pt x="295" y="630"/>
                    </a:lnTo>
                    <a:lnTo>
                      <a:pt x="299" y="657"/>
                    </a:lnTo>
                    <a:lnTo>
                      <a:pt x="300" y="679"/>
                    </a:lnTo>
                    <a:lnTo>
                      <a:pt x="290" y="704"/>
                    </a:lnTo>
                    <a:lnTo>
                      <a:pt x="282" y="726"/>
                    </a:lnTo>
                    <a:lnTo>
                      <a:pt x="282" y="757"/>
                    </a:lnTo>
                    <a:lnTo>
                      <a:pt x="290" y="786"/>
                    </a:lnTo>
                    <a:lnTo>
                      <a:pt x="308" y="811"/>
                    </a:lnTo>
                    <a:lnTo>
                      <a:pt x="330" y="815"/>
                    </a:lnTo>
                    <a:lnTo>
                      <a:pt x="353" y="839"/>
                    </a:lnTo>
                    <a:lnTo>
                      <a:pt x="371" y="860"/>
                    </a:lnTo>
                    <a:lnTo>
                      <a:pt x="366" y="895"/>
                    </a:lnTo>
                    <a:lnTo>
                      <a:pt x="357" y="910"/>
                    </a:lnTo>
                    <a:lnTo>
                      <a:pt x="337" y="917"/>
                    </a:lnTo>
                    <a:lnTo>
                      <a:pt x="300" y="913"/>
                    </a:lnTo>
                    <a:lnTo>
                      <a:pt x="273" y="904"/>
                    </a:lnTo>
                    <a:lnTo>
                      <a:pt x="259" y="917"/>
                    </a:lnTo>
                    <a:lnTo>
                      <a:pt x="279" y="930"/>
                    </a:lnTo>
                    <a:lnTo>
                      <a:pt x="306" y="933"/>
                    </a:lnTo>
                    <a:lnTo>
                      <a:pt x="330" y="930"/>
                    </a:lnTo>
                    <a:lnTo>
                      <a:pt x="360" y="924"/>
                    </a:lnTo>
                    <a:lnTo>
                      <a:pt x="353" y="944"/>
                    </a:lnTo>
                    <a:lnTo>
                      <a:pt x="342" y="964"/>
                    </a:lnTo>
                    <a:lnTo>
                      <a:pt x="330" y="973"/>
                    </a:lnTo>
                    <a:lnTo>
                      <a:pt x="315" y="960"/>
                    </a:lnTo>
                    <a:lnTo>
                      <a:pt x="306" y="980"/>
                    </a:lnTo>
                    <a:lnTo>
                      <a:pt x="284" y="982"/>
                    </a:lnTo>
                    <a:lnTo>
                      <a:pt x="246" y="993"/>
                    </a:lnTo>
                    <a:lnTo>
                      <a:pt x="273" y="1004"/>
                    </a:lnTo>
                    <a:lnTo>
                      <a:pt x="268" y="1022"/>
                    </a:lnTo>
                    <a:lnTo>
                      <a:pt x="270" y="1059"/>
                    </a:lnTo>
                    <a:lnTo>
                      <a:pt x="262" y="1071"/>
                    </a:lnTo>
                    <a:lnTo>
                      <a:pt x="275" y="1086"/>
                    </a:lnTo>
                    <a:lnTo>
                      <a:pt x="266" y="1102"/>
                    </a:lnTo>
                    <a:lnTo>
                      <a:pt x="262" y="1124"/>
                    </a:lnTo>
                    <a:lnTo>
                      <a:pt x="260" y="1173"/>
                    </a:lnTo>
                    <a:lnTo>
                      <a:pt x="248" y="1195"/>
                    </a:lnTo>
                    <a:lnTo>
                      <a:pt x="242" y="1219"/>
                    </a:lnTo>
                    <a:lnTo>
                      <a:pt x="233" y="1242"/>
                    </a:lnTo>
                    <a:lnTo>
                      <a:pt x="213" y="1231"/>
                    </a:lnTo>
                    <a:lnTo>
                      <a:pt x="186" y="1231"/>
                    </a:lnTo>
                    <a:lnTo>
                      <a:pt x="170" y="1237"/>
                    </a:lnTo>
                    <a:lnTo>
                      <a:pt x="157" y="1250"/>
                    </a:lnTo>
                    <a:lnTo>
                      <a:pt x="144" y="1270"/>
                    </a:lnTo>
                    <a:lnTo>
                      <a:pt x="150" y="1290"/>
                    </a:lnTo>
                    <a:lnTo>
                      <a:pt x="148" y="1306"/>
                    </a:lnTo>
                    <a:lnTo>
                      <a:pt x="179" y="1310"/>
                    </a:lnTo>
                    <a:lnTo>
                      <a:pt x="199" y="1330"/>
                    </a:lnTo>
                    <a:lnTo>
                      <a:pt x="180" y="1339"/>
                    </a:lnTo>
                    <a:lnTo>
                      <a:pt x="171" y="1330"/>
                    </a:lnTo>
                    <a:lnTo>
                      <a:pt x="159" y="1317"/>
                    </a:lnTo>
                    <a:lnTo>
                      <a:pt x="128" y="1300"/>
                    </a:lnTo>
                    <a:lnTo>
                      <a:pt x="110" y="1304"/>
                    </a:lnTo>
                    <a:lnTo>
                      <a:pt x="68" y="1304"/>
                    </a:lnTo>
                    <a:lnTo>
                      <a:pt x="82" y="1280"/>
                    </a:lnTo>
                    <a:lnTo>
                      <a:pt x="79" y="1262"/>
                    </a:lnTo>
                    <a:lnTo>
                      <a:pt x="53" y="1231"/>
                    </a:lnTo>
                    <a:lnTo>
                      <a:pt x="68" y="1220"/>
                    </a:lnTo>
                    <a:lnTo>
                      <a:pt x="66" y="1199"/>
                    </a:lnTo>
                    <a:lnTo>
                      <a:pt x="82" y="1199"/>
                    </a:lnTo>
                    <a:lnTo>
                      <a:pt x="57" y="1170"/>
                    </a:lnTo>
                    <a:lnTo>
                      <a:pt x="40" y="1126"/>
                    </a:lnTo>
                    <a:lnTo>
                      <a:pt x="28" y="1115"/>
                    </a:lnTo>
                    <a:lnTo>
                      <a:pt x="31" y="1088"/>
                    </a:lnTo>
                    <a:lnTo>
                      <a:pt x="26" y="1070"/>
                    </a:lnTo>
                    <a:lnTo>
                      <a:pt x="22" y="1048"/>
                    </a:lnTo>
                    <a:lnTo>
                      <a:pt x="11" y="1037"/>
                    </a:lnTo>
                    <a:lnTo>
                      <a:pt x="17" y="1017"/>
                    </a:lnTo>
                    <a:lnTo>
                      <a:pt x="0" y="1002"/>
                    </a:lnTo>
                    <a:lnTo>
                      <a:pt x="2" y="979"/>
                    </a:lnTo>
                    <a:lnTo>
                      <a:pt x="0" y="979"/>
                    </a:lnTo>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18" name="Freeform 6"/>
              <p:cNvSpPr>
                <a:spLocks/>
              </p:cNvSpPr>
              <p:nvPr/>
            </p:nvSpPr>
            <p:spPr bwMode="auto">
              <a:xfrm>
                <a:off x="4260124" y="1488504"/>
                <a:ext cx="633287" cy="857715"/>
              </a:xfrm>
              <a:custGeom>
                <a:avLst/>
                <a:gdLst>
                  <a:gd name="T0" fmla="*/ 702 w 988"/>
                  <a:gd name="T1" fmla="*/ 204 h 1266"/>
                  <a:gd name="T2" fmla="*/ 784 w 988"/>
                  <a:gd name="T3" fmla="*/ 228 h 1266"/>
                  <a:gd name="T4" fmla="*/ 830 w 988"/>
                  <a:gd name="T5" fmla="*/ 129 h 1266"/>
                  <a:gd name="T6" fmla="*/ 913 w 988"/>
                  <a:gd name="T7" fmla="*/ 106 h 1266"/>
                  <a:gd name="T8" fmla="*/ 955 w 988"/>
                  <a:gd name="T9" fmla="*/ 157 h 1266"/>
                  <a:gd name="T10" fmla="*/ 975 w 988"/>
                  <a:gd name="T11" fmla="*/ 100 h 1266"/>
                  <a:gd name="T12" fmla="*/ 917 w 988"/>
                  <a:gd name="T13" fmla="*/ 82 h 1266"/>
                  <a:gd name="T14" fmla="*/ 980 w 988"/>
                  <a:gd name="T15" fmla="*/ 42 h 1266"/>
                  <a:gd name="T16" fmla="*/ 895 w 988"/>
                  <a:gd name="T17" fmla="*/ 24 h 1266"/>
                  <a:gd name="T18" fmla="*/ 882 w 988"/>
                  <a:gd name="T19" fmla="*/ 18 h 1266"/>
                  <a:gd name="T20" fmla="*/ 857 w 988"/>
                  <a:gd name="T21" fmla="*/ 46 h 1266"/>
                  <a:gd name="T22" fmla="*/ 815 w 988"/>
                  <a:gd name="T23" fmla="*/ 66 h 1266"/>
                  <a:gd name="T24" fmla="*/ 799 w 988"/>
                  <a:gd name="T25" fmla="*/ 60 h 1266"/>
                  <a:gd name="T26" fmla="*/ 768 w 988"/>
                  <a:gd name="T27" fmla="*/ 53 h 1266"/>
                  <a:gd name="T28" fmla="*/ 737 w 988"/>
                  <a:gd name="T29" fmla="*/ 128 h 1266"/>
                  <a:gd name="T30" fmla="*/ 702 w 988"/>
                  <a:gd name="T31" fmla="*/ 157 h 1266"/>
                  <a:gd name="T32" fmla="*/ 646 w 988"/>
                  <a:gd name="T33" fmla="*/ 198 h 1266"/>
                  <a:gd name="T34" fmla="*/ 620 w 988"/>
                  <a:gd name="T35" fmla="*/ 160 h 1266"/>
                  <a:gd name="T36" fmla="*/ 602 w 988"/>
                  <a:gd name="T37" fmla="*/ 175 h 1266"/>
                  <a:gd name="T38" fmla="*/ 564 w 988"/>
                  <a:gd name="T39" fmla="*/ 178 h 1266"/>
                  <a:gd name="T40" fmla="*/ 562 w 988"/>
                  <a:gd name="T41" fmla="*/ 244 h 1266"/>
                  <a:gd name="T42" fmla="*/ 555 w 988"/>
                  <a:gd name="T43" fmla="*/ 300 h 1266"/>
                  <a:gd name="T44" fmla="*/ 490 w 988"/>
                  <a:gd name="T45" fmla="*/ 344 h 1266"/>
                  <a:gd name="T46" fmla="*/ 450 w 988"/>
                  <a:gd name="T47" fmla="*/ 428 h 1266"/>
                  <a:gd name="T48" fmla="*/ 393 w 988"/>
                  <a:gd name="T49" fmla="*/ 500 h 1266"/>
                  <a:gd name="T50" fmla="*/ 357 w 988"/>
                  <a:gd name="T51" fmla="*/ 598 h 1266"/>
                  <a:gd name="T52" fmla="*/ 275 w 988"/>
                  <a:gd name="T53" fmla="*/ 686 h 1266"/>
                  <a:gd name="T54" fmla="*/ 302 w 988"/>
                  <a:gd name="T55" fmla="*/ 718 h 1266"/>
                  <a:gd name="T56" fmla="*/ 259 w 988"/>
                  <a:gd name="T57" fmla="*/ 766 h 1266"/>
                  <a:gd name="T58" fmla="*/ 175 w 988"/>
                  <a:gd name="T59" fmla="*/ 764 h 1266"/>
                  <a:gd name="T60" fmla="*/ 144 w 988"/>
                  <a:gd name="T61" fmla="*/ 811 h 1266"/>
                  <a:gd name="T62" fmla="*/ 75 w 988"/>
                  <a:gd name="T63" fmla="*/ 840 h 1266"/>
                  <a:gd name="T64" fmla="*/ 24 w 988"/>
                  <a:gd name="T65" fmla="*/ 938 h 1266"/>
                  <a:gd name="T66" fmla="*/ 144 w 988"/>
                  <a:gd name="T67" fmla="*/ 926 h 1266"/>
                  <a:gd name="T68" fmla="*/ 55 w 988"/>
                  <a:gd name="T69" fmla="*/ 969 h 1266"/>
                  <a:gd name="T70" fmla="*/ 26 w 988"/>
                  <a:gd name="T71" fmla="*/ 1040 h 1266"/>
                  <a:gd name="T72" fmla="*/ 86 w 988"/>
                  <a:gd name="T73" fmla="*/ 1040 h 1266"/>
                  <a:gd name="T74" fmla="*/ 0 w 988"/>
                  <a:gd name="T75" fmla="*/ 1135 h 1266"/>
                  <a:gd name="T76" fmla="*/ 15 w 988"/>
                  <a:gd name="T77" fmla="*/ 1157 h 1266"/>
                  <a:gd name="T78" fmla="*/ 91 w 988"/>
                  <a:gd name="T79" fmla="*/ 1242 h 1266"/>
                  <a:gd name="T80" fmla="*/ 208 w 988"/>
                  <a:gd name="T81" fmla="*/ 1184 h 1266"/>
                  <a:gd name="T82" fmla="*/ 273 w 988"/>
                  <a:gd name="T83" fmla="*/ 1158 h 1266"/>
                  <a:gd name="T84" fmla="*/ 319 w 988"/>
                  <a:gd name="T85" fmla="*/ 1104 h 1266"/>
                  <a:gd name="T86" fmla="*/ 354 w 988"/>
                  <a:gd name="T87" fmla="*/ 1013 h 1266"/>
                  <a:gd name="T88" fmla="*/ 353 w 988"/>
                  <a:gd name="T89" fmla="*/ 926 h 1266"/>
                  <a:gd name="T90" fmla="*/ 353 w 988"/>
                  <a:gd name="T91" fmla="*/ 742 h 1266"/>
                  <a:gd name="T92" fmla="*/ 444 w 988"/>
                  <a:gd name="T93" fmla="*/ 683 h 1266"/>
                  <a:gd name="T94" fmla="*/ 456 w 988"/>
                  <a:gd name="T95" fmla="*/ 541 h 1266"/>
                  <a:gd name="T96" fmla="*/ 526 w 988"/>
                  <a:gd name="T97" fmla="*/ 398 h 1266"/>
                  <a:gd name="T98" fmla="*/ 562 w 988"/>
                  <a:gd name="T99" fmla="*/ 321 h 1266"/>
                  <a:gd name="T100" fmla="*/ 649 w 988"/>
                  <a:gd name="T101" fmla="*/ 281 h 1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88" h="1266">
                    <a:moveTo>
                      <a:pt x="657" y="218"/>
                    </a:moveTo>
                    <a:lnTo>
                      <a:pt x="678" y="216"/>
                    </a:lnTo>
                    <a:lnTo>
                      <a:pt x="679" y="197"/>
                    </a:lnTo>
                    <a:lnTo>
                      <a:pt x="691" y="193"/>
                    </a:lnTo>
                    <a:lnTo>
                      <a:pt x="702" y="204"/>
                    </a:lnTo>
                    <a:lnTo>
                      <a:pt x="715" y="220"/>
                    </a:lnTo>
                    <a:lnTo>
                      <a:pt x="731" y="244"/>
                    </a:lnTo>
                    <a:lnTo>
                      <a:pt x="750" y="246"/>
                    </a:lnTo>
                    <a:lnTo>
                      <a:pt x="768" y="253"/>
                    </a:lnTo>
                    <a:lnTo>
                      <a:pt x="784" y="228"/>
                    </a:lnTo>
                    <a:lnTo>
                      <a:pt x="800" y="242"/>
                    </a:lnTo>
                    <a:lnTo>
                      <a:pt x="822" y="226"/>
                    </a:lnTo>
                    <a:lnTo>
                      <a:pt x="830" y="211"/>
                    </a:lnTo>
                    <a:lnTo>
                      <a:pt x="833" y="171"/>
                    </a:lnTo>
                    <a:lnTo>
                      <a:pt x="830" y="129"/>
                    </a:lnTo>
                    <a:lnTo>
                      <a:pt x="844" y="115"/>
                    </a:lnTo>
                    <a:lnTo>
                      <a:pt x="866" y="109"/>
                    </a:lnTo>
                    <a:lnTo>
                      <a:pt x="880" y="95"/>
                    </a:lnTo>
                    <a:lnTo>
                      <a:pt x="895" y="91"/>
                    </a:lnTo>
                    <a:lnTo>
                      <a:pt x="913" y="106"/>
                    </a:lnTo>
                    <a:lnTo>
                      <a:pt x="939" y="117"/>
                    </a:lnTo>
                    <a:lnTo>
                      <a:pt x="948" y="128"/>
                    </a:lnTo>
                    <a:lnTo>
                      <a:pt x="948" y="149"/>
                    </a:lnTo>
                    <a:lnTo>
                      <a:pt x="940" y="169"/>
                    </a:lnTo>
                    <a:lnTo>
                      <a:pt x="955" y="157"/>
                    </a:lnTo>
                    <a:lnTo>
                      <a:pt x="970" y="137"/>
                    </a:lnTo>
                    <a:lnTo>
                      <a:pt x="971" y="113"/>
                    </a:lnTo>
                    <a:lnTo>
                      <a:pt x="986" y="113"/>
                    </a:lnTo>
                    <a:lnTo>
                      <a:pt x="988" y="93"/>
                    </a:lnTo>
                    <a:lnTo>
                      <a:pt x="975" y="100"/>
                    </a:lnTo>
                    <a:lnTo>
                      <a:pt x="966" y="111"/>
                    </a:lnTo>
                    <a:lnTo>
                      <a:pt x="951" y="108"/>
                    </a:lnTo>
                    <a:lnTo>
                      <a:pt x="950" y="95"/>
                    </a:lnTo>
                    <a:lnTo>
                      <a:pt x="933" y="89"/>
                    </a:lnTo>
                    <a:lnTo>
                      <a:pt x="917" y="82"/>
                    </a:lnTo>
                    <a:lnTo>
                      <a:pt x="942" y="75"/>
                    </a:lnTo>
                    <a:lnTo>
                      <a:pt x="953" y="75"/>
                    </a:lnTo>
                    <a:lnTo>
                      <a:pt x="964" y="64"/>
                    </a:lnTo>
                    <a:lnTo>
                      <a:pt x="977" y="53"/>
                    </a:lnTo>
                    <a:lnTo>
                      <a:pt x="980" y="42"/>
                    </a:lnTo>
                    <a:lnTo>
                      <a:pt x="951" y="33"/>
                    </a:lnTo>
                    <a:lnTo>
                      <a:pt x="939" y="24"/>
                    </a:lnTo>
                    <a:lnTo>
                      <a:pt x="919" y="26"/>
                    </a:lnTo>
                    <a:lnTo>
                      <a:pt x="900" y="11"/>
                    </a:lnTo>
                    <a:lnTo>
                      <a:pt x="895" y="24"/>
                    </a:lnTo>
                    <a:lnTo>
                      <a:pt x="899" y="35"/>
                    </a:lnTo>
                    <a:lnTo>
                      <a:pt x="900" y="51"/>
                    </a:lnTo>
                    <a:lnTo>
                      <a:pt x="886" y="53"/>
                    </a:lnTo>
                    <a:lnTo>
                      <a:pt x="873" y="31"/>
                    </a:lnTo>
                    <a:lnTo>
                      <a:pt x="882" y="18"/>
                    </a:lnTo>
                    <a:lnTo>
                      <a:pt x="882" y="2"/>
                    </a:lnTo>
                    <a:lnTo>
                      <a:pt x="868" y="0"/>
                    </a:lnTo>
                    <a:lnTo>
                      <a:pt x="862" y="9"/>
                    </a:lnTo>
                    <a:lnTo>
                      <a:pt x="860" y="29"/>
                    </a:lnTo>
                    <a:lnTo>
                      <a:pt x="857" y="46"/>
                    </a:lnTo>
                    <a:lnTo>
                      <a:pt x="848" y="66"/>
                    </a:lnTo>
                    <a:lnTo>
                      <a:pt x="837" y="46"/>
                    </a:lnTo>
                    <a:lnTo>
                      <a:pt x="831" y="29"/>
                    </a:lnTo>
                    <a:lnTo>
                      <a:pt x="815" y="44"/>
                    </a:lnTo>
                    <a:lnTo>
                      <a:pt x="815" y="66"/>
                    </a:lnTo>
                    <a:lnTo>
                      <a:pt x="810" y="82"/>
                    </a:lnTo>
                    <a:lnTo>
                      <a:pt x="802" y="95"/>
                    </a:lnTo>
                    <a:lnTo>
                      <a:pt x="791" y="104"/>
                    </a:lnTo>
                    <a:lnTo>
                      <a:pt x="791" y="80"/>
                    </a:lnTo>
                    <a:lnTo>
                      <a:pt x="799" y="60"/>
                    </a:lnTo>
                    <a:lnTo>
                      <a:pt x="810" y="37"/>
                    </a:lnTo>
                    <a:lnTo>
                      <a:pt x="790" y="42"/>
                    </a:lnTo>
                    <a:lnTo>
                      <a:pt x="780" y="33"/>
                    </a:lnTo>
                    <a:lnTo>
                      <a:pt x="768" y="38"/>
                    </a:lnTo>
                    <a:lnTo>
                      <a:pt x="768" y="53"/>
                    </a:lnTo>
                    <a:lnTo>
                      <a:pt x="771" y="71"/>
                    </a:lnTo>
                    <a:lnTo>
                      <a:pt x="757" y="80"/>
                    </a:lnTo>
                    <a:lnTo>
                      <a:pt x="739" y="93"/>
                    </a:lnTo>
                    <a:lnTo>
                      <a:pt x="737" y="115"/>
                    </a:lnTo>
                    <a:lnTo>
                      <a:pt x="737" y="128"/>
                    </a:lnTo>
                    <a:lnTo>
                      <a:pt x="728" y="117"/>
                    </a:lnTo>
                    <a:lnTo>
                      <a:pt x="710" y="115"/>
                    </a:lnTo>
                    <a:lnTo>
                      <a:pt x="700" y="109"/>
                    </a:lnTo>
                    <a:lnTo>
                      <a:pt x="700" y="138"/>
                    </a:lnTo>
                    <a:lnTo>
                      <a:pt x="702" y="157"/>
                    </a:lnTo>
                    <a:lnTo>
                      <a:pt x="688" y="140"/>
                    </a:lnTo>
                    <a:lnTo>
                      <a:pt x="675" y="131"/>
                    </a:lnTo>
                    <a:lnTo>
                      <a:pt x="671" y="149"/>
                    </a:lnTo>
                    <a:lnTo>
                      <a:pt x="662" y="175"/>
                    </a:lnTo>
                    <a:lnTo>
                      <a:pt x="646" y="198"/>
                    </a:lnTo>
                    <a:lnTo>
                      <a:pt x="648" y="169"/>
                    </a:lnTo>
                    <a:lnTo>
                      <a:pt x="648" y="148"/>
                    </a:lnTo>
                    <a:lnTo>
                      <a:pt x="633" y="155"/>
                    </a:lnTo>
                    <a:lnTo>
                      <a:pt x="630" y="177"/>
                    </a:lnTo>
                    <a:lnTo>
                      <a:pt x="620" y="160"/>
                    </a:lnTo>
                    <a:lnTo>
                      <a:pt x="608" y="186"/>
                    </a:lnTo>
                    <a:lnTo>
                      <a:pt x="628" y="208"/>
                    </a:lnTo>
                    <a:lnTo>
                      <a:pt x="606" y="208"/>
                    </a:lnTo>
                    <a:lnTo>
                      <a:pt x="597" y="200"/>
                    </a:lnTo>
                    <a:lnTo>
                      <a:pt x="602" y="175"/>
                    </a:lnTo>
                    <a:lnTo>
                      <a:pt x="620" y="142"/>
                    </a:lnTo>
                    <a:lnTo>
                      <a:pt x="599" y="128"/>
                    </a:lnTo>
                    <a:lnTo>
                      <a:pt x="586" y="168"/>
                    </a:lnTo>
                    <a:lnTo>
                      <a:pt x="579" y="189"/>
                    </a:lnTo>
                    <a:lnTo>
                      <a:pt x="564" y="178"/>
                    </a:lnTo>
                    <a:lnTo>
                      <a:pt x="548" y="191"/>
                    </a:lnTo>
                    <a:lnTo>
                      <a:pt x="539" y="211"/>
                    </a:lnTo>
                    <a:lnTo>
                      <a:pt x="551" y="220"/>
                    </a:lnTo>
                    <a:lnTo>
                      <a:pt x="571" y="224"/>
                    </a:lnTo>
                    <a:lnTo>
                      <a:pt x="562" y="244"/>
                    </a:lnTo>
                    <a:lnTo>
                      <a:pt x="553" y="260"/>
                    </a:lnTo>
                    <a:lnTo>
                      <a:pt x="533" y="273"/>
                    </a:lnTo>
                    <a:lnTo>
                      <a:pt x="522" y="293"/>
                    </a:lnTo>
                    <a:lnTo>
                      <a:pt x="548" y="280"/>
                    </a:lnTo>
                    <a:lnTo>
                      <a:pt x="555" y="300"/>
                    </a:lnTo>
                    <a:lnTo>
                      <a:pt x="537" y="304"/>
                    </a:lnTo>
                    <a:lnTo>
                      <a:pt x="517" y="317"/>
                    </a:lnTo>
                    <a:lnTo>
                      <a:pt x="522" y="337"/>
                    </a:lnTo>
                    <a:lnTo>
                      <a:pt x="502" y="320"/>
                    </a:lnTo>
                    <a:lnTo>
                      <a:pt x="490" y="344"/>
                    </a:lnTo>
                    <a:lnTo>
                      <a:pt x="491" y="386"/>
                    </a:lnTo>
                    <a:lnTo>
                      <a:pt x="468" y="377"/>
                    </a:lnTo>
                    <a:lnTo>
                      <a:pt x="455" y="380"/>
                    </a:lnTo>
                    <a:lnTo>
                      <a:pt x="453" y="402"/>
                    </a:lnTo>
                    <a:lnTo>
                      <a:pt x="450" y="428"/>
                    </a:lnTo>
                    <a:lnTo>
                      <a:pt x="426" y="437"/>
                    </a:lnTo>
                    <a:lnTo>
                      <a:pt x="417" y="455"/>
                    </a:lnTo>
                    <a:lnTo>
                      <a:pt x="408" y="475"/>
                    </a:lnTo>
                    <a:lnTo>
                      <a:pt x="415" y="498"/>
                    </a:lnTo>
                    <a:lnTo>
                      <a:pt x="393" y="500"/>
                    </a:lnTo>
                    <a:lnTo>
                      <a:pt x="402" y="531"/>
                    </a:lnTo>
                    <a:lnTo>
                      <a:pt x="386" y="546"/>
                    </a:lnTo>
                    <a:lnTo>
                      <a:pt x="382" y="578"/>
                    </a:lnTo>
                    <a:lnTo>
                      <a:pt x="362" y="578"/>
                    </a:lnTo>
                    <a:lnTo>
                      <a:pt x="357" y="598"/>
                    </a:lnTo>
                    <a:lnTo>
                      <a:pt x="335" y="609"/>
                    </a:lnTo>
                    <a:lnTo>
                      <a:pt x="328" y="628"/>
                    </a:lnTo>
                    <a:lnTo>
                      <a:pt x="330" y="655"/>
                    </a:lnTo>
                    <a:lnTo>
                      <a:pt x="299" y="653"/>
                    </a:lnTo>
                    <a:lnTo>
                      <a:pt x="275" y="686"/>
                    </a:lnTo>
                    <a:lnTo>
                      <a:pt x="273" y="708"/>
                    </a:lnTo>
                    <a:lnTo>
                      <a:pt x="246" y="713"/>
                    </a:lnTo>
                    <a:lnTo>
                      <a:pt x="262" y="738"/>
                    </a:lnTo>
                    <a:lnTo>
                      <a:pt x="284" y="737"/>
                    </a:lnTo>
                    <a:lnTo>
                      <a:pt x="302" y="718"/>
                    </a:lnTo>
                    <a:lnTo>
                      <a:pt x="328" y="715"/>
                    </a:lnTo>
                    <a:lnTo>
                      <a:pt x="319" y="740"/>
                    </a:lnTo>
                    <a:lnTo>
                      <a:pt x="304" y="742"/>
                    </a:lnTo>
                    <a:lnTo>
                      <a:pt x="284" y="760"/>
                    </a:lnTo>
                    <a:lnTo>
                      <a:pt x="259" y="766"/>
                    </a:lnTo>
                    <a:lnTo>
                      <a:pt x="244" y="749"/>
                    </a:lnTo>
                    <a:lnTo>
                      <a:pt x="235" y="766"/>
                    </a:lnTo>
                    <a:lnTo>
                      <a:pt x="217" y="760"/>
                    </a:lnTo>
                    <a:lnTo>
                      <a:pt x="195" y="757"/>
                    </a:lnTo>
                    <a:lnTo>
                      <a:pt x="175" y="764"/>
                    </a:lnTo>
                    <a:lnTo>
                      <a:pt x="157" y="773"/>
                    </a:lnTo>
                    <a:lnTo>
                      <a:pt x="157" y="797"/>
                    </a:lnTo>
                    <a:lnTo>
                      <a:pt x="130" y="786"/>
                    </a:lnTo>
                    <a:lnTo>
                      <a:pt x="122" y="800"/>
                    </a:lnTo>
                    <a:lnTo>
                      <a:pt x="144" y="811"/>
                    </a:lnTo>
                    <a:lnTo>
                      <a:pt x="131" y="828"/>
                    </a:lnTo>
                    <a:lnTo>
                      <a:pt x="108" y="820"/>
                    </a:lnTo>
                    <a:lnTo>
                      <a:pt x="95" y="828"/>
                    </a:lnTo>
                    <a:lnTo>
                      <a:pt x="100" y="858"/>
                    </a:lnTo>
                    <a:lnTo>
                      <a:pt x="75" y="840"/>
                    </a:lnTo>
                    <a:lnTo>
                      <a:pt x="55" y="858"/>
                    </a:lnTo>
                    <a:lnTo>
                      <a:pt x="53" y="878"/>
                    </a:lnTo>
                    <a:lnTo>
                      <a:pt x="26" y="891"/>
                    </a:lnTo>
                    <a:lnTo>
                      <a:pt x="30" y="913"/>
                    </a:lnTo>
                    <a:lnTo>
                      <a:pt x="24" y="938"/>
                    </a:lnTo>
                    <a:lnTo>
                      <a:pt x="42" y="951"/>
                    </a:lnTo>
                    <a:lnTo>
                      <a:pt x="93" y="935"/>
                    </a:lnTo>
                    <a:lnTo>
                      <a:pt x="100" y="948"/>
                    </a:lnTo>
                    <a:lnTo>
                      <a:pt x="130" y="931"/>
                    </a:lnTo>
                    <a:lnTo>
                      <a:pt x="144" y="926"/>
                    </a:lnTo>
                    <a:lnTo>
                      <a:pt x="135" y="949"/>
                    </a:lnTo>
                    <a:lnTo>
                      <a:pt x="117" y="968"/>
                    </a:lnTo>
                    <a:lnTo>
                      <a:pt x="100" y="989"/>
                    </a:lnTo>
                    <a:lnTo>
                      <a:pt x="91" y="968"/>
                    </a:lnTo>
                    <a:lnTo>
                      <a:pt x="55" y="969"/>
                    </a:lnTo>
                    <a:lnTo>
                      <a:pt x="24" y="969"/>
                    </a:lnTo>
                    <a:lnTo>
                      <a:pt x="15" y="986"/>
                    </a:lnTo>
                    <a:lnTo>
                      <a:pt x="42" y="1002"/>
                    </a:lnTo>
                    <a:lnTo>
                      <a:pt x="17" y="1020"/>
                    </a:lnTo>
                    <a:lnTo>
                      <a:pt x="26" y="1040"/>
                    </a:lnTo>
                    <a:lnTo>
                      <a:pt x="17" y="1077"/>
                    </a:lnTo>
                    <a:lnTo>
                      <a:pt x="53" y="1035"/>
                    </a:lnTo>
                    <a:lnTo>
                      <a:pt x="82" y="1008"/>
                    </a:lnTo>
                    <a:lnTo>
                      <a:pt x="108" y="1022"/>
                    </a:lnTo>
                    <a:lnTo>
                      <a:pt x="86" y="1040"/>
                    </a:lnTo>
                    <a:lnTo>
                      <a:pt x="60" y="1055"/>
                    </a:lnTo>
                    <a:lnTo>
                      <a:pt x="40" y="1073"/>
                    </a:lnTo>
                    <a:lnTo>
                      <a:pt x="71" y="1082"/>
                    </a:lnTo>
                    <a:lnTo>
                      <a:pt x="11" y="1100"/>
                    </a:lnTo>
                    <a:lnTo>
                      <a:pt x="0" y="1135"/>
                    </a:lnTo>
                    <a:lnTo>
                      <a:pt x="31" y="1117"/>
                    </a:lnTo>
                    <a:lnTo>
                      <a:pt x="55" y="1111"/>
                    </a:lnTo>
                    <a:lnTo>
                      <a:pt x="39" y="1137"/>
                    </a:lnTo>
                    <a:lnTo>
                      <a:pt x="35" y="1158"/>
                    </a:lnTo>
                    <a:lnTo>
                      <a:pt x="15" y="1157"/>
                    </a:lnTo>
                    <a:lnTo>
                      <a:pt x="6" y="1186"/>
                    </a:lnTo>
                    <a:lnTo>
                      <a:pt x="44" y="1231"/>
                    </a:lnTo>
                    <a:lnTo>
                      <a:pt x="62" y="1217"/>
                    </a:lnTo>
                    <a:lnTo>
                      <a:pt x="70" y="1248"/>
                    </a:lnTo>
                    <a:lnTo>
                      <a:pt x="91" y="1242"/>
                    </a:lnTo>
                    <a:lnTo>
                      <a:pt x="104" y="1266"/>
                    </a:lnTo>
                    <a:lnTo>
                      <a:pt x="128" y="1238"/>
                    </a:lnTo>
                    <a:lnTo>
                      <a:pt x="155" y="1235"/>
                    </a:lnTo>
                    <a:lnTo>
                      <a:pt x="175" y="1215"/>
                    </a:lnTo>
                    <a:lnTo>
                      <a:pt x="208" y="1184"/>
                    </a:lnTo>
                    <a:lnTo>
                      <a:pt x="226" y="1175"/>
                    </a:lnTo>
                    <a:lnTo>
                      <a:pt x="240" y="1160"/>
                    </a:lnTo>
                    <a:lnTo>
                      <a:pt x="246" y="1129"/>
                    </a:lnTo>
                    <a:lnTo>
                      <a:pt x="257" y="1097"/>
                    </a:lnTo>
                    <a:lnTo>
                      <a:pt x="273" y="1158"/>
                    </a:lnTo>
                    <a:lnTo>
                      <a:pt x="293" y="1180"/>
                    </a:lnTo>
                    <a:lnTo>
                      <a:pt x="302" y="1183"/>
                    </a:lnTo>
                    <a:lnTo>
                      <a:pt x="306" y="1139"/>
                    </a:lnTo>
                    <a:lnTo>
                      <a:pt x="308" y="1121"/>
                    </a:lnTo>
                    <a:lnTo>
                      <a:pt x="319" y="1104"/>
                    </a:lnTo>
                    <a:lnTo>
                      <a:pt x="324" y="1091"/>
                    </a:lnTo>
                    <a:lnTo>
                      <a:pt x="345" y="1080"/>
                    </a:lnTo>
                    <a:lnTo>
                      <a:pt x="351" y="1052"/>
                    </a:lnTo>
                    <a:lnTo>
                      <a:pt x="352" y="1027"/>
                    </a:lnTo>
                    <a:lnTo>
                      <a:pt x="354" y="1013"/>
                    </a:lnTo>
                    <a:lnTo>
                      <a:pt x="344" y="991"/>
                    </a:lnTo>
                    <a:lnTo>
                      <a:pt x="368" y="962"/>
                    </a:lnTo>
                    <a:lnTo>
                      <a:pt x="364" y="957"/>
                    </a:lnTo>
                    <a:lnTo>
                      <a:pt x="365" y="945"/>
                    </a:lnTo>
                    <a:lnTo>
                      <a:pt x="353" y="926"/>
                    </a:lnTo>
                    <a:lnTo>
                      <a:pt x="344" y="873"/>
                    </a:lnTo>
                    <a:lnTo>
                      <a:pt x="342" y="829"/>
                    </a:lnTo>
                    <a:lnTo>
                      <a:pt x="351" y="798"/>
                    </a:lnTo>
                    <a:lnTo>
                      <a:pt x="348" y="771"/>
                    </a:lnTo>
                    <a:lnTo>
                      <a:pt x="353" y="742"/>
                    </a:lnTo>
                    <a:lnTo>
                      <a:pt x="367" y="721"/>
                    </a:lnTo>
                    <a:lnTo>
                      <a:pt x="384" y="708"/>
                    </a:lnTo>
                    <a:lnTo>
                      <a:pt x="407" y="704"/>
                    </a:lnTo>
                    <a:lnTo>
                      <a:pt x="434" y="704"/>
                    </a:lnTo>
                    <a:lnTo>
                      <a:pt x="444" y="683"/>
                    </a:lnTo>
                    <a:lnTo>
                      <a:pt x="426" y="646"/>
                    </a:lnTo>
                    <a:lnTo>
                      <a:pt x="438" y="619"/>
                    </a:lnTo>
                    <a:lnTo>
                      <a:pt x="448" y="602"/>
                    </a:lnTo>
                    <a:lnTo>
                      <a:pt x="452" y="583"/>
                    </a:lnTo>
                    <a:lnTo>
                      <a:pt x="456" y="541"/>
                    </a:lnTo>
                    <a:lnTo>
                      <a:pt x="457" y="516"/>
                    </a:lnTo>
                    <a:lnTo>
                      <a:pt x="485" y="494"/>
                    </a:lnTo>
                    <a:lnTo>
                      <a:pt x="491" y="472"/>
                    </a:lnTo>
                    <a:lnTo>
                      <a:pt x="524" y="418"/>
                    </a:lnTo>
                    <a:lnTo>
                      <a:pt x="526" y="398"/>
                    </a:lnTo>
                    <a:lnTo>
                      <a:pt x="513" y="388"/>
                    </a:lnTo>
                    <a:lnTo>
                      <a:pt x="527" y="363"/>
                    </a:lnTo>
                    <a:lnTo>
                      <a:pt x="534" y="336"/>
                    </a:lnTo>
                    <a:lnTo>
                      <a:pt x="551" y="323"/>
                    </a:lnTo>
                    <a:lnTo>
                      <a:pt x="562" y="321"/>
                    </a:lnTo>
                    <a:lnTo>
                      <a:pt x="577" y="322"/>
                    </a:lnTo>
                    <a:lnTo>
                      <a:pt x="585" y="300"/>
                    </a:lnTo>
                    <a:lnTo>
                      <a:pt x="587" y="278"/>
                    </a:lnTo>
                    <a:lnTo>
                      <a:pt x="611" y="280"/>
                    </a:lnTo>
                    <a:lnTo>
                      <a:pt x="649" y="281"/>
                    </a:lnTo>
                    <a:lnTo>
                      <a:pt x="646" y="269"/>
                    </a:lnTo>
                    <a:lnTo>
                      <a:pt x="649" y="246"/>
                    </a:lnTo>
                    <a:lnTo>
                      <a:pt x="651" y="229"/>
                    </a:lnTo>
                    <a:lnTo>
                      <a:pt x="659" y="217"/>
                    </a:lnTo>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19" name="Freeform 7"/>
              <p:cNvSpPr>
                <a:spLocks/>
              </p:cNvSpPr>
              <p:nvPr/>
            </p:nvSpPr>
            <p:spPr bwMode="auto">
              <a:xfrm>
                <a:off x="3771742" y="2219229"/>
                <a:ext cx="307922" cy="539176"/>
              </a:xfrm>
              <a:custGeom>
                <a:avLst/>
                <a:gdLst>
                  <a:gd name="T0" fmla="*/ 319 w 480"/>
                  <a:gd name="T1" fmla="*/ 240 h 796"/>
                  <a:gd name="T2" fmla="*/ 339 w 480"/>
                  <a:gd name="T3" fmla="*/ 215 h 796"/>
                  <a:gd name="T4" fmla="*/ 381 w 480"/>
                  <a:gd name="T5" fmla="*/ 160 h 796"/>
                  <a:gd name="T6" fmla="*/ 369 w 480"/>
                  <a:gd name="T7" fmla="*/ 118 h 796"/>
                  <a:gd name="T8" fmla="*/ 285 w 480"/>
                  <a:gd name="T9" fmla="*/ 107 h 796"/>
                  <a:gd name="T10" fmla="*/ 300 w 480"/>
                  <a:gd name="T11" fmla="*/ 67 h 796"/>
                  <a:gd name="T12" fmla="*/ 337 w 480"/>
                  <a:gd name="T13" fmla="*/ 47 h 796"/>
                  <a:gd name="T14" fmla="*/ 327 w 480"/>
                  <a:gd name="T15" fmla="*/ 15 h 796"/>
                  <a:gd name="T16" fmla="*/ 257 w 480"/>
                  <a:gd name="T17" fmla="*/ 16 h 796"/>
                  <a:gd name="T18" fmla="*/ 235 w 480"/>
                  <a:gd name="T19" fmla="*/ 56 h 796"/>
                  <a:gd name="T20" fmla="*/ 208 w 480"/>
                  <a:gd name="T21" fmla="*/ 83 h 796"/>
                  <a:gd name="T22" fmla="*/ 195 w 480"/>
                  <a:gd name="T23" fmla="*/ 128 h 796"/>
                  <a:gd name="T24" fmla="*/ 169 w 480"/>
                  <a:gd name="T25" fmla="*/ 175 h 796"/>
                  <a:gd name="T26" fmla="*/ 187 w 480"/>
                  <a:gd name="T27" fmla="*/ 191 h 796"/>
                  <a:gd name="T28" fmla="*/ 168 w 480"/>
                  <a:gd name="T29" fmla="*/ 248 h 796"/>
                  <a:gd name="T30" fmla="*/ 183 w 480"/>
                  <a:gd name="T31" fmla="*/ 240 h 796"/>
                  <a:gd name="T32" fmla="*/ 204 w 480"/>
                  <a:gd name="T33" fmla="*/ 255 h 796"/>
                  <a:gd name="T34" fmla="*/ 171 w 480"/>
                  <a:gd name="T35" fmla="*/ 324 h 796"/>
                  <a:gd name="T36" fmla="*/ 175 w 480"/>
                  <a:gd name="T37" fmla="*/ 354 h 796"/>
                  <a:gd name="T38" fmla="*/ 229 w 480"/>
                  <a:gd name="T39" fmla="*/ 368 h 796"/>
                  <a:gd name="T40" fmla="*/ 228 w 480"/>
                  <a:gd name="T41" fmla="*/ 398 h 796"/>
                  <a:gd name="T42" fmla="*/ 248 w 480"/>
                  <a:gd name="T43" fmla="*/ 463 h 796"/>
                  <a:gd name="T44" fmla="*/ 221 w 480"/>
                  <a:gd name="T45" fmla="*/ 518 h 796"/>
                  <a:gd name="T46" fmla="*/ 137 w 480"/>
                  <a:gd name="T47" fmla="*/ 542 h 796"/>
                  <a:gd name="T48" fmla="*/ 156 w 480"/>
                  <a:gd name="T49" fmla="*/ 580 h 796"/>
                  <a:gd name="T50" fmla="*/ 72 w 480"/>
                  <a:gd name="T51" fmla="*/ 622 h 796"/>
                  <a:gd name="T52" fmla="*/ 107 w 480"/>
                  <a:gd name="T53" fmla="*/ 638 h 796"/>
                  <a:gd name="T54" fmla="*/ 143 w 480"/>
                  <a:gd name="T55" fmla="*/ 659 h 796"/>
                  <a:gd name="T56" fmla="*/ 180 w 480"/>
                  <a:gd name="T57" fmla="*/ 687 h 796"/>
                  <a:gd name="T58" fmla="*/ 173 w 480"/>
                  <a:gd name="T59" fmla="*/ 712 h 796"/>
                  <a:gd name="T60" fmla="*/ 53 w 480"/>
                  <a:gd name="T61" fmla="*/ 751 h 796"/>
                  <a:gd name="T62" fmla="*/ 39 w 480"/>
                  <a:gd name="T63" fmla="*/ 791 h 796"/>
                  <a:gd name="T64" fmla="*/ 83 w 480"/>
                  <a:gd name="T65" fmla="*/ 771 h 796"/>
                  <a:gd name="T66" fmla="*/ 141 w 480"/>
                  <a:gd name="T67" fmla="*/ 768 h 796"/>
                  <a:gd name="T68" fmla="*/ 200 w 480"/>
                  <a:gd name="T69" fmla="*/ 788 h 796"/>
                  <a:gd name="T70" fmla="*/ 245 w 480"/>
                  <a:gd name="T71" fmla="*/ 776 h 796"/>
                  <a:gd name="T72" fmla="*/ 271 w 480"/>
                  <a:gd name="T73" fmla="*/ 782 h 796"/>
                  <a:gd name="T74" fmla="*/ 349 w 480"/>
                  <a:gd name="T75" fmla="*/ 791 h 796"/>
                  <a:gd name="T76" fmla="*/ 428 w 480"/>
                  <a:gd name="T77" fmla="*/ 779 h 796"/>
                  <a:gd name="T78" fmla="*/ 392 w 480"/>
                  <a:gd name="T79" fmla="*/ 746 h 796"/>
                  <a:gd name="T80" fmla="*/ 420 w 480"/>
                  <a:gd name="T81" fmla="*/ 712 h 796"/>
                  <a:gd name="T82" fmla="*/ 452 w 480"/>
                  <a:gd name="T83" fmla="*/ 690 h 796"/>
                  <a:gd name="T84" fmla="*/ 480 w 480"/>
                  <a:gd name="T85" fmla="*/ 638 h 796"/>
                  <a:gd name="T86" fmla="*/ 415 w 480"/>
                  <a:gd name="T87" fmla="*/ 603 h 796"/>
                  <a:gd name="T88" fmla="*/ 408 w 480"/>
                  <a:gd name="T89" fmla="*/ 580 h 796"/>
                  <a:gd name="T90" fmla="*/ 393 w 480"/>
                  <a:gd name="T91" fmla="*/ 516 h 796"/>
                  <a:gd name="T92" fmla="*/ 407 w 480"/>
                  <a:gd name="T93" fmla="*/ 496 h 796"/>
                  <a:gd name="T94" fmla="*/ 387 w 480"/>
                  <a:gd name="T95" fmla="*/ 434 h 796"/>
                  <a:gd name="T96" fmla="*/ 355 w 480"/>
                  <a:gd name="T97" fmla="*/ 366 h 796"/>
                  <a:gd name="T98" fmla="*/ 348 w 480"/>
                  <a:gd name="T99" fmla="*/ 303 h 796"/>
                  <a:gd name="T100" fmla="*/ 295 w 480"/>
                  <a:gd name="T101" fmla="*/ 266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0" h="796">
                    <a:moveTo>
                      <a:pt x="284" y="262"/>
                    </a:moveTo>
                    <a:lnTo>
                      <a:pt x="292" y="251"/>
                    </a:lnTo>
                    <a:lnTo>
                      <a:pt x="323" y="252"/>
                    </a:lnTo>
                    <a:lnTo>
                      <a:pt x="319" y="240"/>
                    </a:lnTo>
                    <a:lnTo>
                      <a:pt x="307" y="230"/>
                    </a:lnTo>
                    <a:lnTo>
                      <a:pt x="323" y="228"/>
                    </a:lnTo>
                    <a:lnTo>
                      <a:pt x="331" y="228"/>
                    </a:lnTo>
                    <a:lnTo>
                      <a:pt x="339" y="215"/>
                    </a:lnTo>
                    <a:lnTo>
                      <a:pt x="347" y="204"/>
                    </a:lnTo>
                    <a:lnTo>
                      <a:pt x="359" y="192"/>
                    </a:lnTo>
                    <a:lnTo>
                      <a:pt x="369" y="174"/>
                    </a:lnTo>
                    <a:lnTo>
                      <a:pt x="381" y="160"/>
                    </a:lnTo>
                    <a:lnTo>
                      <a:pt x="388" y="154"/>
                    </a:lnTo>
                    <a:lnTo>
                      <a:pt x="395" y="130"/>
                    </a:lnTo>
                    <a:lnTo>
                      <a:pt x="384" y="118"/>
                    </a:lnTo>
                    <a:lnTo>
                      <a:pt x="369" y="118"/>
                    </a:lnTo>
                    <a:lnTo>
                      <a:pt x="341" y="111"/>
                    </a:lnTo>
                    <a:lnTo>
                      <a:pt x="332" y="107"/>
                    </a:lnTo>
                    <a:lnTo>
                      <a:pt x="316" y="104"/>
                    </a:lnTo>
                    <a:lnTo>
                      <a:pt x="285" y="107"/>
                    </a:lnTo>
                    <a:lnTo>
                      <a:pt x="280" y="95"/>
                    </a:lnTo>
                    <a:lnTo>
                      <a:pt x="299" y="88"/>
                    </a:lnTo>
                    <a:lnTo>
                      <a:pt x="292" y="75"/>
                    </a:lnTo>
                    <a:lnTo>
                      <a:pt x="300" y="67"/>
                    </a:lnTo>
                    <a:lnTo>
                      <a:pt x="312" y="63"/>
                    </a:lnTo>
                    <a:lnTo>
                      <a:pt x="323" y="63"/>
                    </a:lnTo>
                    <a:lnTo>
                      <a:pt x="331" y="54"/>
                    </a:lnTo>
                    <a:lnTo>
                      <a:pt x="337" y="47"/>
                    </a:lnTo>
                    <a:lnTo>
                      <a:pt x="351" y="40"/>
                    </a:lnTo>
                    <a:lnTo>
                      <a:pt x="353" y="31"/>
                    </a:lnTo>
                    <a:lnTo>
                      <a:pt x="348" y="12"/>
                    </a:lnTo>
                    <a:lnTo>
                      <a:pt x="327" y="15"/>
                    </a:lnTo>
                    <a:lnTo>
                      <a:pt x="301" y="14"/>
                    </a:lnTo>
                    <a:lnTo>
                      <a:pt x="285" y="8"/>
                    </a:lnTo>
                    <a:lnTo>
                      <a:pt x="265" y="0"/>
                    </a:lnTo>
                    <a:lnTo>
                      <a:pt x="257" y="16"/>
                    </a:lnTo>
                    <a:lnTo>
                      <a:pt x="252" y="28"/>
                    </a:lnTo>
                    <a:lnTo>
                      <a:pt x="236" y="28"/>
                    </a:lnTo>
                    <a:lnTo>
                      <a:pt x="235" y="38"/>
                    </a:lnTo>
                    <a:lnTo>
                      <a:pt x="235" y="56"/>
                    </a:lnTo>
                    <a:lnTo>
                      <a:pt x="225" y="59"/>
                    </a:lnTo>
                    <a:lnTo>
                      <a:pt x="211" y="59"/>
                    </a:lnTo>
                    <a:lnTo>
                      <a:pt x="204" y="72"/>
                    </a:lnTo>
                    <a:lnTo>
                      <a:pt x="208" y="83"/>
                    </a:lnTo>
                    <a:lnTo>
                      <a:pt x="197" y="91"/>
                    </a:lnTo>
                    <a:lnTo>
                      <a:pt x="207" y="104"/>
                    </a:lnTo>
                    <a:lnTo>
                      <a:pt x="205" y="116"/>
                    </a:lnTo>
                    <a:lnTo>
                      <a:pt x="195" y="128"/>
                    </a:lnTo>
                    <a:lnTo>
                      <a:pt x="180" y="139"/>
                    </a:lnTo>
                    <a:lnTo>
                      <a:pt x="177" y="150"/>
                    </a:lnTo>
                    <a:lnTo>
                      <a:pt x="168" y="154"/>
                    </a:lnTo>
                    <a:lnTo>
                      <a:pt x="169" y="175"/>
                    </a:lnTo>
                    <a:lnTo>
                      <a:pt x="173" y="186"/>
                    </a:lnTo>
                    <a:lnTo>
                      <a:pt x="184" y="179"/>
                    </a:lnTo>
                    <a:lnTo>
                      <a:pt x="196" y="175"/>
                    </a:lnTo>
                    <a:lnTo>
                      <a:pt x="187" y="191"/>
                    </a:lnTo>
                    <a:lnTo>
                      <a:pt x="179" y="211"/>
                    </a:lnTo>
                    <a:lnTo>
                      <a:pt x="169" y="224"/>
                    </a:lnTo>
                    <a:lnTo>
                      <a:pt x="165" y="238"/>
                    </a:lnTo>
                    <a:lnTo>
                      <a:pt x="168" y="248"/>
                    </a:lnTo>
                    <a:lnTo>
                      <a:pt x="172" y="238"/>
                    </a:lnTo>
                    <a:lnTo>
                      <a:pt x="177" y="226"/>
                    </a:lnTo>
                    <a:lnTo>
                      <a:pt x="188" y="222"/>
                    </a:lnTo>
                    <a:lnTo>
                      <a:pt x="183" y="240"/>
                    </a:lnTo>
                    <a:lnTo>
                      <a:pt x="189" y="248"/>
                    </a:lnTo>
                    <a:lnTo>
                      <a:pt x="195" y="240"/>
                    </a:lnTo>
                    <a:lnTo>
                      <a:pt x="208" y="240"/>
                    </a:lnTo>
                    <a:lnTo>
                      <a:pt x="204" y="255"/>
                    </a:lnTo>
                    <a:lnTo>
                      <a:pt x="193" y="268"/>
                    </a:lnTo>
                    <a:lnTo>
                      <a:pt x="195" y="276"/>
                    </a:lnTo>
                    <a:lnTo>
                      <a:pt x="193" y="288"/>
                    </a:lnTo>
                    <a:lnTo>
                      <a:pt x="171" y="324"/>
                    </a:lnTo>
                    <a:lnTo>
                      <a:pt x="153" y="336"/>
                    </a:lnTo>
                    <a:lnTo>
                      <a:pt x="157" y="366"/>
                    </a:lnTo>
                    <a:lnTo>
                      <a:pt x="167" y="359"/>
                    </a:lnTo>
                    <a:lnTo>
                      <a:pt x="175" y="354"/>
                    </a:lnTo>
                    <a:lnTo>
                      <a:pt x="188" y="367"/>
                    </a:lnTo>
                    <a:lnTo>
                      <a:pt x="203" y="360"/>
                    </a:lnTo>
                    <a:lnTo>
                      <a:pt x="213" y="363"/>
                    </a:lnTo>
                    <a:lnTo>
                      <a:pt x="229" y="368"/>
                    </a:lnTo>
                    <a:lnTo>
                      <a:pt x="249" y="360"/>
                    </a:lnTo>
                    <a:lnTo>
                      <a:pt x="267" y="367"/>
                    </a:lnTo>
                    <a:lnTo>
                      <a:pt x="239" y="380"/>
                    </a:lnTo>
                    <a:lnTo>
                      <a:pt x="228" y="398"/>
                    </a:lnTo>
                    <a:lnTo>
                      <a:pt x="241" y="442"/>
                    </a:lnTo>
                    <a:lnTo>
                      <a:pt x="265" y="432"/>
                    </a:lnTo>
                    <a:lnTo>
                      <a:pt x="257" y="452"/>
                    </a:lnTo>
                    <a:lnTo>
                      <a:pt x="248" y="463"/>
                    </a:lnTo>
                    <a:lnTo>
                      <a:pt x="240" y="468"/>
                    </a:lnTo>
                    <a:lnTo>
                      <a:pt x="249" y="482"/>
                    </a:lnTo>
                    <a:lnTo>
                      <a:pt x="236" y="507"/>
                    </a:lnTo>
                    <a:lnTo>
                      <a:pt x="221" y="518"/>
                    </a:lnTo>
                    <a:lnTo>
                      <a:pt x="207" y="512"/>
                    </a:lnTo>
                    <a:lnTo>
                      <a:pt x="185" y="503"/>
                    </a:lnTo>
                    <a:lnTo>
                      <a:pt x="129" y="535"/>
                    </a:lnTo>
                    <a:lnTo>
                      <a:pt x="137" y="542"/>
                    </a:lnTo>
                    <a:lnTo>
                      <a:pt x="163" y="542"/>
                    </a:lnTo>
                    <a:lnTo>
                      <a:pt x="156" y="556"/>
                    </a:lnTo>
                    <a:lnTo>
                      <a:pt x="155" y="570"/>
                    </a:lnTo>
                    <a:lnTo>
                      <a:pt x="156" y="580"/>
                    </a:lnTo>
                    <a:lnTo>
                      <a:pt x="139" y="598"/>
                    </a:lnTo>
                    <a:lnTo>
                      <a:pt x="107" y="608"/>
                    </a:lnTo>
                    <a:lnTo>
                      <a:pt x="77" y="615"/>
                    </a:lnTo>
                    <a:lnTo>
                      <a:pt x="72" y="622"/>
                    </a:lnTo>
                    <a:lnTo>
                      <a:pt x="79" y="639"/>
                    </a:lnTo>
                    <a:lnTo>
                      <a:pt x="84" y="647"/>
                    </a:lnTo>
                    <a:lnTo>
                      <a:pt x="93" y="646"/>
                    </a:lnTo>
                    <a:lnTo>
                      <a:pt x="107" y="638"/>
                    </a:lnTo>
                    <a:lnTo>
                      <a:pt x="117" y="644"/>
                    </a:lnTo>
                    <a:lnTo>
                      <a:pt x="117" y="655"/>
                    </a:lnTo>
                    <a:lnTo>
                      <a:pt x="135" y="663"/>
                    </a:lnTo>
                    <a:lnTo>
                      <a:pt x="143" y="659"/>
                    </a:lnTo>
                    <a:lnTo>
                      <a:pt x="152" y="674"/>
                    </a:lnTo>
                    <a:lnTo>
                      <a:pt x="159" y="690"/>
                    </a:lnTo>
                    <a:lnTo>
                      <a:pt x="168" y="692"/>
                    </a:lnTo>
                    <a:lnTo>
                      <a:pt x="180" y="687"/>
                    </a:lnTo>
                    <a:lnTo>
                      <a:pt x="219" y="668"/>
                    </a:lnTo>
                    <a:lnTo>
                      <a:pt x="209" y="690"/>
                    </a:lnTo>
                    <a:lnTo>
                      <a:pt x="187" y="703"/>
                    </a:lnTo>
                    <a:lnTo>
                      <a:pt x="173" y="712"/>
                    </a:lnTo>
                    <a:lnTo>
                      <a:pt x="140" y="704"/>
                    </a:lnTo>
                    <a:lnTo>
                      <a:pt x="119" y="700"/>
                    </a:lnTo>
                    <a:lnTo>
                      <a:pt x="97" y="718"/>
                    </a:lnTo>
                    <a:lnTo>
                      <a:pt x="53" y="751"/>
                    </a:lnTo>
                    <a:lnTo>
                      <a:pt x="13" y="770"/>
                    </a:lnTo>
                    <a:lnTo>
                      <a:pt x="0" y="786"/>
                    </a:lnTo>
                    <a:lnTo>
                      <a:pt x="23" y="786"/>
                    </a:lnTo>
                    <a:lnTo>
                      <a:pt x="39" y="791"/>
                    </a:lnTo>
                    <a:lnTo>
                      <a:pt x="48" y="775"/>
                    </a:lnTo>
                    <a:lnTo>
                      <a:pt x="63" y="778"/>
                    </a:lnTo>
                    <a:lnTo>
                      <a:pt x="67" y="768"/>
                    </a:lnTo>
                    <a:lnTo>
                      <a:pt x="83" y="771"/>
                    </a:lnTo>
                    <a:lnTo>
                      <a:pt x="101" y="784"/>
                    </a:lnTo>
                    <a:lnTo>
                      <a:pt x="121" y="794"/>
                    </a:lnTo>
                    <a:lnTo>
                      <a:pt x="136" y="786"/>
                    </a:lnTo>
                    <a:lnTo>
                      <a:pt x="141" y="768"/>
                    </a:lnTo>
                    <a:lnTo>
                      <a:pt x="151" y="759"/>
                    </a:lnTo>
                    <a:lnTo>
                      <a:pt x="179" y="758"/>
                    </a:lnTo>
                    <a:lnTo>
                      <a:pt x="192" y="767"/>
                    </a:lnTo>
                    <a:lnTo>
                      <a:pt x="200" y="788"/>
                    </a:lnTo>
                    <a:lnTo>
                      <a:pt x="212" y="780"/>
                    </a:lnTo>
                    <a:lnTo>
                      <a:pt x="224" y="790"/>
                    </a:lnTo>
                    <a:lnTo>
                      <a:pt x="233" y="780"/>
                    </a:lnTo>
                    <a:lnTo>
                      <a:pt x="245" y="776"/>
                    </a:lnTo>
                    <a:lnTo>
                      <a:pt x="259" y="776"/>
                    </a:lnTo>
                    <a:lnTo>
                      <a:pt x="267" y="794"/>
                    </a:lnTo>
                    <a:lnTo>
                      <a:pt x="284" y="794"/>
                    </a:lnTo>
                    <a:lnTo>
                      <a:pt x="271" y="782"/>
                    </a:lnTo>
                    <a:lnTo>
                      <a:pt x="265" y="772"/>
                    </a:lnTo>
                    <a:lnTo>
                      <a:pt x="295" y="778"/>
                    </a:lnTo>
                    <a:lnTo>
                      <a:pt x="305" y="788"/>
                    </a:lnTo>
                    <a:lnTo>
                      <a:pt x="349" y="791"/>
                    </a:lnTo>
                    <a:lnTo>
                      <a:pt x="364" y="796"/>
                    </a:lnTo>
                    <a:lnTo>
                      <a:pt x="392" y="790"/>
                    </a:lnTo>
                    <a:lnTo>
                      <a:pt x="416" y="784"/>
                    </a:lnTo>
                    <a:lnTo>
                      <a:pt x="428" y="779"/>
                    </a:lnTo>
                    <a:lnTo>
                      <a:pt x="439" y="768"/>
                    </a:lnTo>
                    <a:lnTo>
                      <a:pt x="441" y="759"/>
                    </a:lnTo>
                    <a:lnTo>
                      <a:pt x="420" y="750"/>
                    </a:lnTo>
                    <a:lnTo>
                      <a:pt x="392" y="746"/>
                    </a:lnTo>
                    <a:lnTo>
                      <a:pt x="400" y="736"/>
                    </a:lnTo>
                    <a:lnTo>
                      <a:pt x="407" y="731"/>
                    </a:lnTo>
                    <a:lnTo>
                      <a:pt x="417" y="723"/>
                    </a:lnTo>
                    <a:lnTo>
                      <a:pt x="420" y="712"/>
                    </a:lnTo>
                    <a:lnTo>
                      <a:pt x="435" y="715"/>
                    </a:lnTo>
                    <a:lnTo>
                      <a:pt x="443" y="710"/>
                    </a:lnTo>
                    <a:lnTo>
                      <a:pt x="444" y="695"/>
                    </a:lnTo>
                    <a:lnTo>
                      <a:pt x="452" y="690"/>
                    </a:lnTo>
                    <a:lnTo>
                      <a:pt x="463" y="686"/>
                    </a:lnTo>
                    <a:lnTo>
                      <a:pt x="467" y="676"/>
                    </a:lnTo>
                    <a:lnTo>
                      <a:pt x="477" y="659"/>
                    </a:lnTo>
                    <a:lnTo>
                      <a:pt x="480" y="638"/>
                    </a:lnTo>
                    <a:lnTo>
                      <a:pt x="476" y="612"/>
                    </a:lnTo>
                    <a:lnTo>
                      <a:pt x="459" y="599"/>
                    </a:lnTo>
                    <a:lnTo>
                      <a:pt x="436" y="596"/>
                    </a:lnTo>
                    <a:lnTo>
                      <a:pt x="415" y="603"/>
                    </a:lnTo>
                    <a:lnTo>
                      <a:pt x="407" y="612"/>
                    </a:lnTo>
                    <a:lnTo>
                      <a:pt x="393" y="603"/>
                    </a:lnTo>
                    <a:lnTo>
                      <a:pt x="391" y="595"/>
                    </a:lnTo>
                    <a:lnTo>
                      <a:pt x="408" y="580"/>
                    </a:lnTo>
                    <a:lnTo>
                      <a:pt x="417" y="566"/>
                    </a:lnTo>
                    <a:lnTo>
                      <a:pt x="407" y="550"/>
                    </a:lnTo>
                    <a:lnTo>
                      <a:pt x="395" y="528"/>
                    </a:lnTo>
                    <a:lnTo>
                      <a:pt x="393" y="516"/>
                    </a:lnTo>
                    <a:lnTo>
                      <a:pt x="403" y="519"/>
                    </a:lnTo>
                    <a:lnTo>
                      <a:pt x="411" y="532"/>
                    </a:lnTo>
                    <a:lnTo>
                      <a:pt x="415" y="520"/>
                    </a:lnTo>
                    <a:lnTo>
                      <a:pt x="407" y="496"/>
                    </a:lnTo>
                    <a:lnTo>
                      <a:pt x="400" y="483"/>
                    </a:lnTo>
                    <a:lnTo>
                      <a:pt x="403" y="463"/>
                    </a:lnTo>
                    <a:lnTo>
                      <a:pt x="396" y="452"/>
                    </a:lnTo>
                    <a:lnTo>
                      <a:pt x="387" y="434"/>
                    </a:lnTo>
                    <a:lnTo>
                      <a:pt x="368" y="420"/>
                    </a:lnTo>
                    <a:lnTo>
                      <a:pt x="361" y="404"/>
                    </a:lnTo>
                    <a:lnTo>
                      <a:pt x="356" y="383"/>
                    </a:lnTo>
                    <a:lnTo>
                      <a:pt x="355" y="366"/>
                    </a:lnTo>
                    <a:lnTo>
                      <a:pt x="359" y="342"/>
                    </a:lnTo>
                    <a:lnTo>
                      <a:pt x="361" y="328"/>
                    </a:lnTo>
                    <a:lnTo>
                      <a:pt x="353" y="320"/>
                    </a:lnTo>
                    <a:lnTo>
                      <a:pt x="348" y="303"/>
                    </a:lnTo>
                    <a:lnTo>
                      <a:pt x="333" y="280"/>
                    </a:lnTo>
                    <a:lnTo>
                      <a:pt x="323" y="271"/>
                    </a:lnTo>
                    <a:lnTo>
                      <a:pt x="308" y="264"/>
                    </a:lnTo>
                    <a:lnTo>
                      <a:pt x="295" y="266"/>
                    </a:lnTo>
                    <a:lnTo>
                      <a:pt x="284" y="262"/>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20" name="Freeform 8"/>
              <p:cNvSpPr>
                <a:spLocks/>
              </p:cNvSpPr>
              <p:nvPr/>
            </p:nvSpPr>
            <p:spPr bwMode="auto">
              <a:xfrm>
                <a:off x="3636229" y="2395880"/>
                <a:ext cx="189181" cy="216380"/>
              </a:xfrm>
              <a:custGeom>
                <a:avLst/>
                <a:gdLst>
                  <a:gd name="T0" fmla="*/ 216 w 295"/>
                  <a:gd name="T1" fmla="*/ 80 h 319"/>
                  <a:gd name="T2" fmla="*/ 225 w 295"/>
                  <a:gd name="T3" fmla="*/ 111 h 319"/>
                  <a:gd name="T4" fmla="*/ 260 w 295"/>
                  <a:gd name="T5" fmla="*/ 97 h 319"/>
                  <a:gd name="T6" fmla="*/ 295 w 295"/>
                  <a:gd name="T7" fmla="*/ 108 h 319"/>
                  <a:gd name="T8" fmla="*/ 276 w 295"/>
                  <a:gd name="T9" fmla="*/ 155 h 319"/>
                  <a:gd name="T10" fmla="*/ 277 w 295"/>
                  <a:gd name="T11" fmla="*/ 202 h 319"/>
                  <a:gd name="T12" fmla="*/ 269 w 295"/>
                  <a:gd name="T13" fmla="*/ 233 h 319"/>
                  <a:gd name="T14" fmla="*/ 242 w 295"/>
                  <a:gd name="T15" fmla="*/ 274 h 319"/>
                  <a:gd name="T16" fmla="*/ 228 w 295"/>
                  <a:gd name="T17" fmla="*/ 313 h 319"/>
                  <a:gd name="T18" fmla="*/ 172 w 295"/>
                  <a:gd name="T19" fmla="*/ 296 h 319"/>
                  <a:gd name="T20" fmla="*/ 150 w 295"/>
                  <a:gd name="T21" fmla="*/ 311 h 319"/>
                  <a:gd name="T22" fmla="*/ 121 w 295"/>
                  <a:gd name="T23" fmla="*/ 312 h 319"/>
                  <a:gd name="T24" fmla="*/ 108 w 295"/>
                  <a:gd name="T25" fmla="*/ 295 h 319"/>
                  <a:gd name="T26" fmla="*/ 85 w 295"/>
                  <a:gd name="T27" fmla="*/ 319 h 319"/>
                  <a:gd name="T28" fmla="*/ 32 w 295"/>
                  <a:gd name="T29" fmla="*/ 307 h 319"/>
                  <a:gd name="T30" fmla="*/ 10 w 295"/>
                  <a:gd name="T31" fmla="*/ 294 h 319"/>
                  <a:gd name="T32" fmla="*/ 15 w 295"/>
                  <a:gd name="T33" fmla="*/ 281 h 319"/>
                  <a:gd name="T34" fmla="*/ 0 w 295"/>
                  <a:gd name="T35" fmla="*/ 264 h 319"/>
                  <a:gd name="T36" fmla="*/ 25 w 295"/>
                  <a:gd name="T37" fmla="*/ 251 h 319"/>
                  <a:gd name="T38" fmla="*/ 9 w 295"/>
                  <a:gd name="T39" fmla="*/ 236 h 319"/>
                  <a:gd name="T40" fmla="*/ 37 w 295"/>
                  <a:gd name="T41" fmla="*/ 232 h 319"/>
                  <a:gd name="T42" fmla="*/ 49 w 295"/>
                  <a:gd name="T43" fmla="*/ 221 h 319"/>
                  <a:gd name="T44" fmla="*/ 75 w 295"/>
                  <a:gd name="T45" fmla="*/ 216 h 319"/>
                  <a:gd name="T46" fmla="*/ 110 w 295"/>
                  <a:gd name="T47" fmla="*/ 221 h 319"/>
                  <a:gd name="T48" fmla="*/ 109 w 295"/>
                  <a:gd name="T49" fmla="*/ 212 h 319"/>
                  <a:gd name="T50" fmla="*/ 95 w 295"/>
                  <a:gd name="T51" fmla="*/ 207 h 319"/>
                  <a:gd name="T52" fmla="*/ 66 w 295"/>
                  <a:gd name="T53" fmla="*/ 201 h 319"/>
                  <a:gd name="T54" fmla="*/ 89 w 295"/>
                  <a:gd name="T55" fmla="*/ 182 h 319"/>
                  <a:gd name="T56" fmla="*/ 113 w 295"/>
                  <a:gd name="T57" fmla="*/ 168 h 319"/>
                  <a:gd name="T58" fmla="*/ 101 w 295"/>
                  <a:gd name="T59" fmla="*/ 156 h 319"/>
                  <a:gd name="T60" fmla="*/ 86 w 295"/>
                  <a:gd name="T61" fmla="*/ 147 h 319"/>
                  <a:gd name="T62" fmla="*/ 74 w 295"/>
                  <a:gd name="T63" fmla="*/ 137 h 319"/>
                  <a:gd name="T64" fmla="*/ 80 w 295"/>
                  <a:gd name="T65" fmla="*/ 110 h 319"/>
                  <a:gd name="T66" fmla="*/ 91 w 295"/>
                  <a:gd name="T67" fmla="*/ 103 h 319"/>
                  <a:gd name="T68" fmla="*/ 101 w 295"/>
                  <a:gd name="T69" fmla="*/ 93 h 319"/>
                  <a:gd name="T70" fmla="*/ 83 w 295"/>
                  <a:gd name="T71" fmla="*/ 72 h 319"/>
                  <a:gd name="T72" fmla="*/ 100 w 295"/>
                  <a:gd name="T73" fmla="*/ 56 h 319"/>
                  <a:gd name="T74" fmla="*/ 124 w 295"/>
                  <a:gd name="T75" fmla="*/ 50 h 319"/>
                  <a:gd name="T76" fmla="*/ 143 w 295"/>
                  <a:gd name="T77" fmla="*/ 69 h 319"/>
                  <a:gd name="T78" fmla="*/ 173 w 295"/>
                  <a:gd name="T79" fmla="*/ 75 h 319"/>
                  <a:gd name="T80" fmla="*/ 188 w 295"/>
                  <a:gd name="T81" fmla="*/ 63 h 319"/>
                  <a:gd name="T82" fmla="*/ 192 w 295"/>
                  <a:gd name="T83" fmla="*/ 48 h 319"/>
                  <a:gd name="T84" fmla="*/ 175 w 295"/>
                  <a:gd name="T85" fmla="*/ 42 h 319"/>
                  <a:gd name="T86" fmla="*/ 187 w 295"/>
                  <a:gd name="T87" fmla="*/ 30 h 319"/>
                  <a:gd name="T88" fmla="*/ 200 w 295"/>
                  <a:gd name="T89" fmla="*/ 23 h 319"/>
                  <a:gd name="T90" fmla="*/ 208 w 295"/>
                  <a:gd name="T91" fmla="*/ 12 h 319"/>
                  <a:gd name="T92" fmla="*/ 220 w 295"/>
                  <a:gd name="T93" fmla="*/ 4 h 319"/>
                  <a:gd name="T94" fmla="*/ 252 w 295"/>
                  <a:gd name="T95" fmla="*/ 0 h 319"/>
                  <a:gd name="T96" fmla="*/ 252 w 295"/>
                  <a:gd name="T97" fmla="*/ 23 h 319"/>
                  <a:gd name="T98" fmla="*/ 241 w 295"/>
                  <a:gd name="T99" fmla="*/ 34 h 319"/>
                  <a:gd name="T100" fmla="*/ 230 w 295"/>
                  <a:gd name="T101" fmla="*/ 47 h 319"/>
                  <a:gd name="T102" fmla="*/ 215 w 295"/>
                  <a:gd name="T103" fmla="*/ 56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5" h="319">
                    <a:moveTo>
                      <a:pt x="201" y="59"/>
                    </a:moveTo>
                    <a:lnTo>
                      <a:pt x="216" y="80"/>
                    </a:lnTo>
                    <a:lnTo>
                      <a:pt x="218" y="99"/>
                    </a:lnTo>
                    <a:lnTo>
                      <a:pt x="225" y="111"/>
                    </a:lnTo>
                    <a:lnTo>
                      <a:pt x="239" y="105"/>
                    </a:lnTo>
                    <a:lnTo>
                      <a:pt x="260" y="97"/>
                    </a:lnTo>
                    <a:lnTo>
                      <a:pt x="281" y="94"/>
                    </a:lnTo>
                    <a:lnTo>
                      <a:pt x="295" y="108"/>
                    </a:lnTo>
                    <a:lnTo>
                      <a:pt x="282" y="138"/>
                    </a:lnTo>
                    <a:lnTo>
                      <a:pt x="276" y="155"/>
                    </a:lnTo>
                    <a:lnTo>
                      <a:pt x="283" y="183"/>
                    </a:lnTo>
                    <a:lnTo>
                      <a:pt x="277" y="202"/>
                    </a:lnTo>
                    <a:lnTo>
                      <a:pt x="269" y="211"/>
                    </a:lnTo>
                    <a:lnTo>
                      <a:pt x="269" y="233"/>
                    </a:lnTo>
                    <a:lnTo>
                      <a:pt x="265" y="249"/>
                    </a:lnTo>
                    <a:lnTo>
                      <a:pt x="242" y="274"/>
                    </a:lnTo>
                    <a:lnTo>
                      <a:pt x="232" y="294"/>
                    </a:lnTo>
                    <a:lnTo>
                      <a:pt x="228" y="313"/>
                    </a:lnTo>
                    <a:lnTo>
                      <a:pt x="195" y="297"/>
                    </a:lnTo>
                    <a:lnTo>
                      <a:pt x="172" y="296"/>
                    </a:lnTo>
                    <a:lnTo>
                      <a:pt x="157" y="300"/>
                    </a:lnTo>
                    <a:lnTo>
                      <a:pt x="150" y="311"/>
                    </a:lnTo>
                    <a:lnTo>
                      <a:pt x="133" y="303"/>
                    </a:lnTo>
                    <a:lnTo>
                      <a:pt x="121" y="312"/>
                    </a:lnTo>
                    <a:lnTo>
                      <a:pt x="115" y="308"/>
                    </a:lnTo>
                    <a:lnTo>
                      <a:pt x="108" y="295"/>
                    </a:lnTo>
                    <a:lnTo>
                      <a:pt x="100" y="315"/>
                    </a:lnTo>
                    <a:lnTo>
                      <a:pt x="85" y="319"/>
                    </a:lnTo>
                    <a:lnTo>
                      <a:pt x="43" y="317"/>
                    </a:lnTo>
                    <a:lnTo>
                      <a:pt x="32" y="307"/>
                    </a:lnTo>
                    <a:lnTo>
                      <a:pt x="21" y="303"/>
                    </a:lnTo>
                    <a:lnTo>
                      <a:pt x="10" y="294"/>
                    </a:lnTo>
                    <a:lnTo>
                      <a:pt x="2" y="289"/>
                    </a:lnTo>
                    <a:lnTo>
                      <a:pt x="15" y="281"/>
                    </a:lnTo>
                    <a:lnTo>
                      <a:pt x="5" y="274"/>
                    </a:lnTo>
                    <a:lnTo>
                      <a:pt x="0" y="264"/>
                    </a:lnTo>
                    <a:lnTo>
                      <a:pt x="9" y="255"/>
                    </a:lnTo>
                    <a:lnTo>
                      <a:pt x="25" y="251"/>
                    </a:lnTo>
                    <a:lnTo>
                      <a:pt x="28" y="244"/>
                    </a:lnTo>
                    <a:lnTo>
                      <a:pt x="9" y="236"/>
                    </a:lnTo>
                    <a:lnTo>
                      <a:pt x="19" y="227"/>
                    </a:lnTo>
                    <a:lnTo>
                      <a:pt x="37" y="232"/>
                    </a:lnTo>
                    <a:lnTo>
                      <a:pt x="43" y="234"/>
                    </a:lnTo>
                    <a:lnTo>
                      <a:pt x="49" y="221"/>
                    </a:lnTo>
                    <a:lnTo>
                      <a:pt x="60" y="216"/>
                    </a:lnTo>
                    <a:lnTo>
                      <a:pt x="75" y="216"/>
                    </a:lnTo>
                    <a:lnTo>
                      <a:pt x="97" y="222"/>
                    </a:lnTo>
                    <a:lnTo>
                      <a:pt x="110" y="221"/>
                    </a:lnTo>
                    <a:lnTo>
                      <a:pt x="116" y="219"/>
                    </a:lnTo>
                    <a:lnTo>
                      <a:pt x="109" y="212"/>
                    </a:lnTo>
                    <a:lnTo>
                      <a:pt x="108" y="202"/>
                    </a:lnTo>
                    <a:lnTo>
                      <a:pt x="95" y="207"/>
                    </a:lnTo>
                    <a:lnTo>
                      <a:pt x="77" y="212"/>
                    </a:lnTo>
                    <a:lnTo>
                      <a:pt x="66" y="201"/>
                    </a:lnTo>
                    <a:lnTo>
                      <a:pt x="82" y="195"/>
                    </a:lnTo>
                    <a:lnTo>
                      <a:pt x="89" y="182"/>
                    </a:lnTo>
                    <a:lnTo>
                      <a:pt x="99" y="173"/>
                    </a:lnTo>
                    <a:lnTo>
                      <a:pt x="113" y="168"/>
                    </a:lnTo>
                    <a:lnTo>
                      <a:pt x="120" y="159"/>
                    </a:lnTo>
                    <a:lnTo>
                      <a:pt x="101" y="156"/>
                    </a:lnTo>
                    <a:lnTo>
                      <a:pt x="99" y="149"/>
                    </a:lnTo>
                    <a:lnTo>
                      <a:pt x="86" y="147"/>
                    </a:lnTo>
                    <a:lnTo>
                      <a:pt x="84" y="135"/>
                    </a:lnTo>
                    <a:lnTo>
                      <a:pt x="74" y="137"/>
                    </a:lnTo>
                    <a:lnTo>
                      <a:pt x="73" y="124"/>
                    </a:lnTo>
                    <a:lnTo>
                      <a:pt x="80" y="110"/>
                    </a:lnTo>
                    <a:lnTo>
                      <a:pt x="89" y="109"/>
                    </a:lnTo>
                    <a:lnTo>
                      <a:pt x="91" y="103"/>
                    </a:lnTo>
                    <a:lnTo>
                      <a:pt x="107" y="101"/>
                    </a:lnTo>
                    <a:lnTo>
                      <a:pt x="101" y="93"/>
                    </a:lnTo>
                    <a:lnTo>
                      <a:pt x="90" y="87"/>
                    </a:lnTo>
                    <a:lnTo>
                      <a:pt x="83" y="72"/>
                    </a:lnTo>
                    <a:lnTo>
                      <a:pt x="99" y="71"/>
                    </a:lnTo>
                    <a:lnTo>
                      <a:pt x="100" y="56"/>
                    </a:lnTo>
                    <a:lnTo>
                      <a:pt x="113" y="55"/>
                    </a:lnTo>
                    <a:lnTo>
                      <a:pt x="124" y="50"/>
                    </a:lnTo>
                    <a:lnTo>
                      <a:pt x="137" y="60"/>
                    </a:lnTo>
                    <a:lnTo>
                      <a:pt x="143" y="69"/>
                    </a:lnTo>
                    <a:lnTo>
                      <a:pt x="155" y="73"/>
                    </a:lnTo>
                    <a:lnTo>
                      <a:pt x="173" y="75"/>
                    </a:lnTo>
                    <a:lnTo>
                      <a:pt x="180" y="71"/>
                    </a:lnTo>
                    <a:lnTo>
                      <a:pt x="188" y="63"/>
                    </a:lnTo>
                    <a:lnTo>
                      <a:pt x="195" y="55"/>
                    </a:lnTo>
                    <a:lnTo>
                      <a:pt x="192" y="48"/>
                    </a:lnTo>
                    <a:lnTo>
                      <a:pt x="183" y="43"/>
                    </a:lnTo>
                    <a:lnTo>
                      <a:pt x="175" y="42"/>
                    </a:lnTo>
                    <a:lnTo>
                      <a:pt x="175" y="33"/>
                    </a:lnTo>
                    <a:lnTo>
                      <a:pt x="187" y="30"/>
                    </a:lnTo>
                    <a:lnTo>
                      <a:pt x="194" y="23"/>
                    </a:lnTo>
                    <a:lnTo>
                      <a:pt x="200" y="23"/>
                    </a:lnTo>
                    <a:lnTo>
                      <a:pt x="201" y="16"/>
                    </a:lnTo>
                    <a:lnTo>
                      <a:pt x="208" y="12"/>
                    </a:lnTo>
                    <a:lnTo>
                      <a:pt x="209" y="4"/>
                    </a:lnTo>
                    <a:lnTo>
                      <a:pt x="220" y="4"/>
                    </a:lnTo>
                    <a:lnTo>
                      <a:pt x="241" y="0"/>
                    </a:lnTo>
                    <a:lnTo>
                      <a:pt x="252" y="0"/>
                    </a:lnTo>
                    <a:lnTo>
                      <a:pt x="257" y="13"/>
                    </a:lnTo>
                    <a:lnTo>
                      <a:pt x="252" y="23"/>
                    </a:lnTo>
                    <a:lnTo>
                      <a:pt x="247" y="32"/>
                    </a:lnTo>
                    <a:lnTo>
                      <a:pt x="241" y="34"/>
                    </a:lnTo>
                    <a:lnTo>
                      <a:pt x="239" y="46"/>
                    </a:lnTo>
                    <a:lnTo>
                      <a:pt x="230" y="47"/>
                    </a:lnTo>
                    <a:lnTo>
                      <a:pt x="222" y="47"/>
                    </a:lnTo>
                    <a:lnTo>
                      <a:pt x="215" y="56"/>
                    </a:lnTo>
                    <a:lnTo>
                      <a:pt x="201" y="59"/>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21" name="Freeform 9"/>
              <p:cNvSpPr>
                <a:spLocks/>
              </p:cNvSpPr>
              <p:nvPr/>
            </p:nvSpPr>
            <p:spPr bwMode="auto">
              <a:xfrm>
                <a:off x="3497362" y="3118092"/>
                <a:ext cx="546076" cy="527115"/>
              </a:xfrm>
              <a:custGeom>
                <a:avLst/>
                <a:gdLst>
                  <a:gd name="T0" fmla="*/ 19 w 852"/>
                  <a:gd name="T1" fmla="*/ 132 h 777"/>
                  <a:gd name="T2" fmla="*/ 21 w 852"/>
                  <a:gd name="T3" fmla="*/ 103 h 777"/>
                  <a:gd name="T4" fmla="*/ 25 w 852"/>
                  <a:gd name="T5" fmla="*/ 81 h 777"/>
                  <a:gd name="T6" fmla="*/ 17 w 852"/>
                  <a:gd name="T7" fmla="*/ 53 h 777"/>
                  <a:gd name="T8" fmla="*/ 35 w 852"/>
                  <a:gd name="T9" fmla="*/ 24 h 777"/>
                  <a:gd name="T10" fmla="*/ 84 w 852"/>
                  <a:gd name="T11" fmla="*/ 31 h 777"/>
                  <a:gd name="T12" fmla="*/ 123 w 852"/>
                  <a:gd name="T13" fmla="*/ 0 h 777"/>
                  <a:gd name="T14" fmla="*/ 165 w 852"/>
                  <a:gd name="T15" fmla="*/ 27 h 777"/>
                  <a:gd name="T16" fmla="*/ 216 w 852"/>
                  <a:gd name="T17" fmla="*/ 48 h 777"/>
                  <a:gd name="T18" fmla="*/ 267 w 852"/>
                  <a:gd name="T19" fmla="*/ 59 h 777"/>
                  <a:gd name="T20" fmla="*/ 319 w 852"/>
                  <a:gd name="T21" fmla="*/ 85 h 777"/>
                  <a:gd name="T22" fmla="*/ 373 w 852"/>
                  <a:gd name="T23" fmla="*/ 97 h 777"/>
                  <a:gd name="T24" fmla="*/ 404 w 852"/>
                  <a:gd name="T25" fmla="*/ 105 h 777"/>
                  <a:gd name="T26" fmla="*/ 439 w 852"/>
                  <a:gd name="T27" fmla="*/ 117 h 777"/>
                  <a:gd name="T28" fmla="*/ 479 w 852"/>
                  <a:gd name="T29" fmla="*/ 133 h 777"/>
                  <a:gd name="T30" fmla="*/ 519 w 852"/>
                  <a:gd name="T31" fmla="*/ 144 h 777"/>
                  <a:gd name="T32" fmla="*/ 551 w 852"/>
                  <a:gd name="T33" fmla="*/ 185 h 777"/>
                  <a:gd name="T34" fmla="*/ 580 w 852"/>
                  <a:gd name="T35" fmla="*/ 215 h 777"/>
                  <a:gd name="T36" fmla="*/ 707 w 852"/>
                  <a:gd name="T37" fmla="*/ 248 h 777"/>
                  <a:gd name="T38" fmla="*/ 759 w 852"/>
                  <a:gd name="T39" fmla="*/ 284 h 777"/>
                  <a:gd name="T40" fmla="*/ 851 w 852"/>
                  <a:gd name="T41" fmla="*/ 312 h 777"/>
                  <a:gd name="T42" fmla="*/ 844 w 852"/>
                  <a:gd name="T43" fmla="*/ 333 h 777"/>
                  <a:gd name="T44" fmla="*/ 749 w 852"/>
                  <a:gd name="T45" fmla="*/ 384 h 777"/>
                  <a:gd name="T46" fmla="*/ 671 w 852"/>
                  <a:gd name="T47" fmla="*/ 400 h 777"/>
                  <a:gd name="T48" fmla="*/ 591 w 852"/>
                  <a:gd name="T49" fmla="*/ 495 h 777"/>
                  <a:gd name="T50" fmla="*/ 552 w 852"/>
                  <a:gd name="T51" fmla="*/ 551 h 777"/>
                  <a:gd name="T52" fmla="*/ 579 w 852"/>
                  <a:gd name="T53" fmla="*/ 595 h 777"/>
                  <a:gd name="T54" fmla="*/ 545 w 852"/>
                  <a:gd name="T55" fmla="*/ 627 h 777"/>
                  <a:gd name="T56" fmla="*/ 505 w 852"/>
                  <a:gd name="T57" fmla="*/ 667 h 777"/>
                  <a:gd name="T58" fmla="*/ 499 w 852"/>
                  <a:gd name="T59" fmla="*/ 703 h 777"/>
                  <a:gd name="T60" fmla="*/ 453 w 852"/>
                  <a:gd name="T61" fmla="*/ 704 h 777"/>
                  <a:gd name="T62" fmla="*/ 408 w 852"/>
                  <a:gd name="T63" fmla="*/ 733 h 777"/>
                  <a:gd name="T64" fmla="*/ 373 w 852"/>
                  <a:gd name="T65" fmla="*/ 764 h 777"/>
                  <a:gd name="T66" fmla="*/ 324 w 852"/>
                  <a:gd name="T67" fmla="*/ 757 h 777"/>
                  <a:gd name="T68" fmla="*/ 276 w 852"/>
                  <a:gd name="T69" fmla="*/ 744 h 777"/>
                  <a:gd name="T70" fmla="*/ 209 w 852"/>
                  <a:gd name="T71" fmla="*/ 736 h 777"/>
                  <a:gd name="T72" fmla="*/ 129 w 852"/>
                  <a:gd name="T73" fmla="*/ 771 h 777"/>
                  <a:gd name="T74" fmla="*/ 92 w 852"/>
                  <a:gd name="T75" fmla="*/ 768 h 777"/>
                  <a:gd name="T76" fmla="*/ 69 w 852"/>
                  <a:gd name="T77" fmla="*/ 711 h 777"/>
                  <a:gd name="T78" fmla="*/ 61 w 852"/>
                  <a:gd name="T79" fmla="*/ 673 h 777"/>
                  <a:gd name="T80" fmla="*/ 9 w 852"/>
                  <a:gd name="T81" fmla="*/ 632 h 777"/>
                  <a:gd name="T82" fmla="*/ 43 w 852"/>
                  <a:gd name="T83" fmla="*/ 569 h 777"/>
                  <a:gd name="T84" fmla="*/ 41 w 852"/>
                  <a:gd name="T85" fmla="*/ 513 h 777"/>
                  <a:gd name="T86" fmla="*/ 59 w 852"/>
                  <a:gd name="T87" fmla="*/ 413 h 777"/>
                  <a:gd name="T88" fmla="*/ 109 w 852"/>
                  <a:gd name="T89" fmla="*/ 377 h 777"/>
                  <a:gd name="T90" fmla="*/ 125 w 852"/>
                  <a:gd name="T91" fmla="*/ 303 h 777"/>
                  <a:gd name="T92" fmla="*/ 183 w 852"/>
                  <a:gd name="T93" fmla="*/ 249 h 777"/>
                  <a:gd name="T94" fmla="*/ 160 w 852"/>
                  <a:gd name="T95" fmla="*/ 192 h 777"/>
                  <a:gd name="T96" fmla="*/ 119 w 852"/>
                  <a:gd name="T97" fmla="*/ 187 h 777"/>
                  <a:gd name="T98" fmla="*/ 76 w 852"/>
                  <a:gd name="T99" fmla="*/ 175 h 777"/>
                  <a:gd name="T100" fmla="*/ 63 w 852"/>
                  <a:gd name="T101" fmla="*/ 149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52" h="777">
                    <a:moveTo>
                      <a:pt x="13" y="157"/>
                    </a:moveTo>
                    <a:lnTo>
                      <a:pt x="11" y="143"/>
                    </a:lnTo>
                    <a:lnTo>
                      <a:pt x="19" y="132"/>
                    </a:lnTo>
                    <a:lnTo>
                      <a:pt x="29" y="124"/>
                    </a:lnTo>
                    <a:lnTo>
                      <a:pt x="31" y="113"/>
                    </a:lnTo>
                    <a:lnTo>
                      <a:pt x="21" y="103"/>
                    </a:lnTo>
                    <a:lnTo>
                      <a:pt x="23" y="92"/>
                    </a:lnTo>
                    <a:lnTo>
                      <a:pt x="33" y="91"/>
                    </a:lnTo>
                    <a:lnTo>
                      <a:pt x="25" y="81"/>
                    </a:lnTo>
                    <a:lnTo>
                      <a:pt x="17" y="73"/>
                    </a:lnTo>
                    <a:lnTo>
                      <a:pt x="24" y="67"/>
                    </a:lnTo>
                    <a:lnTo>
                      <a:pt x="17" y="53"/>
                    </a:lnTo>
                    <a:lnTo>
                      <a:pt x="15" y="39"/>
                    </a:lnTo>
                    <a:lnTo>
                      <a:pt x="23" y="29"/>
                    </a:lnTo>
                    <a:lnTo>
                      <a:pt x="35" y="24"/>
                    </a:lnTo>
                    <a:lnTo>
                      <a:pt x="55" y="23"/>
                    </a:lnTo>
                    <a:lnTo>
                      <a:pt x="71" y="28"/>
                    </a:lnTo>
                    <a:lnTo>
                      <a:pt x="84" y="31"/>
                    </a:lnTo>
                    <a:lnTo>
                      <a:pt x="93" y="17"/>
                    </a:lnTo>
                    <a:lnTo>
                      <a:pt x="108" y="3"/>
                    </a:lnTo>
                    <a:lnTo>
                      <a:pt x="123" y="0"/>
                    </a:lnTo>
                    <a:lnTo>
                      <a:pt x="139" y="9"/>
                    </a:lnTo>
                    <a:lnTo>
                      <a:pt x="152" y="17"/>
                    </a:lnTo>
                    <a:lnTo>
                      <a:pt x="165" y="27"/>
                    </a:lnTo>
                    <a:lnTo>
                      <a:pt x="185" y="37"/>
                    </a:lnTo>
                    <a:lnTo>
                      <a:pt x="201" y="44"/>
                    </a:lnTo>
                    <a:lnTo>
                      <a:pt x="216" y="48"/>
                    </a:lnTo>
                    <a:lnTo>
                      <a:pt x="233" y="49"/>
                    </a:lnTo>
                    <a:lnTo>
                      <a:pt x="251" y="49"/>
                    </a:lnTo>
                    <a:lnTo>
                      <a:pt x="267" y="59"/>
                    </a:lnTo>
                    <a:lnTo>
                      <a:pt x="280" y="65"/>
                    </a:lnTo>
                    <a:lnTo>
                      <a:pt x="293" y="73"/>
                    </a:lnTo>
                    <a:lnTo>
                      <a:pt x="319" y="85"/>
                    </a:lnTo>
                    <a:lnTo>
                      <a:pt x="340" y="92"/>
                    </a:lnTo>
                    <a:lnTo>
                      <a:pt x="356" y="97"/>
                    </a:lnTo>
                    <a:lnTo>
                      <a:pt x="373" y="97"/>
                    </a:lnTo>
                    <a:lnTo>
                      <a:pt x="387" y="99"/>
                    </a:lnTo>
                    <a:lnTo>
                      <a:pt x="396" y="99"/>
                    </a:lnTo>
                    <a:lnTo>
                      <a:pt x="404" y="105"/>
                    </a:lnTo>
                    <a:lnTo>
                      <a:pt x="411" y="112"/>
                    </a:lnTo>
                    <a:lnTo>
                      <a:pt x="425" y="116"/>
                    </a:lnTo>
                    <a:lnTo>
                      <a:pt x="439" y="117"/>
                    </a:lnTo>
                    <a:lnTo>
                      <a:pt x="451" y="120"/>
                    </a:lnTo>
                    <a:lnTo>
                      <a:pt x="465" y="123"/>
                    </a:lnTo>
                    <a:lnTo>
                      <a:pt x="479" y="133"/>
                    </a:lnTo>
                    <a:lnTo>
                      <a:pt x="491" y="139"/>
                    </a:lnTo>
                    <a:lnTo>
                      <a:pt x="504" y="141"/>
                    </a:lnTo>
                    <a:lnTo>
                      <a:pt x="519" y="144"/>
                    </a:lnTo>
                    <a:lnTo>
                      <a:pt x="523" y="157"/>
                    </a:lnTo>
                    <a:lnTo>
                      <a:pt x="533" y="171"/>
                    </a:lnTo>
                    <a:lnTo>
                      <a:pt x="551" y="185"/>
                    </a:lnTo>
                    <a:lnTo>
                      <a:pt x="563" y="192"/>
                    </a:lnTo>
                    <a:lnTo>
                      <a:pt x="575" y="199"/>
                    </a:lnTo>
                    <a:lnTo>
                      <a:pt x="580" y="215"/>
                    </a:lnTo>
                    <a:lnTo>
                      <a:pt x="665" y="241"/>
                    </a:lnTo>
                    <a:lnTo>
                      <a:pt x="689" y="232"/>
                    </a:lnTo>
                    <a:lnTo>
                      <a:pt x="707" y="248"/>
                    </a:lnTo>
                    <a:lnTo>
                      <a:pt x="717" y="263"/>
                    </a:lnTo>
                    <a:lnTo>
                      <a:pt x="733" y="261"/>
                    </a:lnTo>
                    <a:lnTo>
                      <a:pt x="759" y="284"/>
                    </a:lnTo>
                    <a:lnTo>
                      <a:pt x="843" y="284"/>
                    </a:lnTo>
                    <a:lnTo>
                      <a:pt x="852" y="296"/>
                    </a:lnTo>
                    <a:lnTo>
                      <a:pt x="851" y="312"/>
                    </a:lnTo>
                    <a:lnTo>
                      <a:pt x="836" y="311"/>
                    </a:lnTo>
                    <a:lnTo>
                      <a:pt x="835" y="328"/>
                    </a:lnTo>
                    <a:lnTo>
                      <a:pt x="844" y="333"/>
                    </a:lnTo>
                    <a:lnTo>
                      <a:pt x="808" y="359"/>
                    </a:lnTo>
                    <a:lnTo>
                      <a:pt x="772" y="373"/>
                    </a:lnTo>
                    <a:lnTo>
                      <a:pt x="749" y="384"/>
                    </a:lnTo>
                    <a:lnTo>
                      <a:pt x="716" y="392"/>
                    </a:lnTo>
                    <a:lnTo>
                      <a:pt x="697" y="396"/>
                    </a:lnTo>
                    <a:lnTo>
                      <a:pt x="671" y="400"/>
                    </a:lnTo>
                    <a:lnTo>
                      <a:pt x="649" y="423"/>
                    </a:lnTo>
                    <a:lnTo>
                      <a:pt x="636" y="440"/>
                    </a:lnTo>
                    <a:lnTo>
                      <a:pt x="591" y="495"/>
                    </a:lnTo>
                    <a:lnTo>
                      <a:pt x="569" y="512"/>
                    </a:lnTo>
                    <a:lnTo>
                      <a:pt x="556" y="535"/>
                    </a:lnTo>
                    <a:lnTo>
                      <a:pt x="552" y="551"/>
                    </a:lnTo>
                    <a:lnTo>
                      <a:pt x="557" y="560"/>
                    </a:lnTo>
                    <a:lnTo>
                      <a:pt x="560" y="583"/>
                    </a:lnTo>
                    <a:lnTo>
                      <a:pt x="579" y="595"/>
                    </a:lnTo>
                    <a:lnTo>
                      <a:pt x="585" y="605"/>
                    </a:lnTo>
                    <a:lnTo>
                      <a:pt x="572" y="616"/>
                    </a:lnTo>
                    <a:lnTo>
                      <a:pt x="545" y="627"/>
                    </a:lnTo>
                    <a:lnTo>
                      <a:pt x="528" y="641"/>
                    </a:lnTo>
                    <a:lnTo>
                      <a:pt x="516" y="653"/>
                    </a:lnTo>
                    <a:lnTo>
                      <a:pt x="505" y="667"/>
                    </a:lnTo>
                    <a:lnTo>
                      <a:pt x="504" y="679"/>
                    </a:lnTo>
                    <a:lnTo>
                      <a:pt x="493" y="688"/>
                    </a:lnTo>
                    <a:lnTo>
                      <a:pt x="499" y="703"/>
                    </a:lnTo>
                    <a:lnTo>
                      <a:pt x="489" y="708"/>
                    </a:lnTo>
                    <a:lnTo>
                      <a:pt x="464" y="704"/>
                    </a:lnTo>
                    <a:lnTo>
                      <a:pt x="453" y="704"/>
                    </a:lnTo>
                    <a:lnTo>
                      <a:pt x="433" y="709"/>
                    </a:lnTo>
                    <a:lnTo>
                      <a:pt x="421" y="717"/>
                    </a:lnTo>
                    <a:lnTo>
                      <a:pt x="408" y="733"/>
                    </a:lnTo>
                    <a:lnTo>
                      <a:pt x="403" y="752"/>
                    </a:lnTo>
                    <a:lnTo>
                      <a:pt x="387" y="763"/>
                    </a:lnTo>
                    <a:lnTo>
                      <a:pt x="373" y="764"/>
                    </a:lnTo>
                    <a:lnTo>
                      <a:pt x="351" y="757"/>
                    </a:lnTo>
                    <a:lnTo>
                      <a:pt x="339" y="757"/>
                    </a:lnTo>
                    <a:lnTo>
                      <a:pt x="324" y="757"/>
                    </a:lnTo>
                    <a:lnTo>
                      <a:pt x="307" y="753"/>
                    </a:lnTo>
                    <a:lnTo>
                      <a:pt x="295" y="745"/>
                    </a:lnTo>
                    <a:lnTo>
                      <a:pt x="276" y="744"/>
                    </a:lnTo>
                    <a:lnTo>
                      <a:pt x="265" y="743"/>
                    </a:lnTo>
                    <a:lnTo>
                      <a:pt x="243" y="737"/>
                    </a:lnTo>
                    <a:lnTo>
                      <a:pt x="209" y="736"/>
                    </a:lnTo>
                    <a:lnTo>
                      <a:pt x="183" y="752"/>
                    </a:lnTo>
                    <a:lnTo>
                      <a:pt x="153" y="748"/>
                    </a:lnTo>
                    <a:lnTo>
                      <a:pt x="129" y="771"/>
                    </a:lnTo>
                    <a:lnTo>
                      <a:pt x="108" y="777"/>
                    </a:lnTo>
                    <a:lnTo>
                      <a:pt x="100" y="775"/>
                    </a:lnTo>
                    <a:lnTo>
                      <a:pt x="92" y="768"/>
                    </a:lnTo>
                    <a:lnTo>
                      <a:pt x="79" y="756"/>
                    </a:lnTo>
                    <a:lnTo>
                      <a:pt x="69" y="736"/>
                    </a:lnTo>
                    <a:lnTo>
                      <a:pt x="69" y="711"/>
                    </a:lnTo>
                    <a:lnTo>
                      <a:pt x="65" y="696"/>
                    </a:lnTo>
                    <a:lnTo>
                      <a:pt x="64" y="685"/>
                    </a:lnTo>
                    <a:lnTo>
                      <a:pt x="61" y="673"/>
                    </a:lnTo>
                    <a:lnTo>
                      <a:pt x="48" y="651"/>
                    </a:lnTo>
                    <a:lnTo>
                      <a:pt x="29" y="639"/>
                    </a:lnTo>
                    <a:lnTo>
                      <a:pt x="9" y="632"/>
                    </a:lnTo>
                    <a:lnTo>
                      <a:pt x="0" y="629"/>
                    </a:lnTo>
                    <a:lnTo>
                      <a:pt x="0" y="583"/>
                    </a:lnTo>
                    <a:lnTo>
                      <a:pt x="43" y="569"/>
                    </a:lnTo>
                    <a:lnTo>
                      <a:pt x="47" y="551"/>
                    </a:lnTo>
                    <a:lnTo>
                      <a:pt x="37" y="525"/>
                    </a:lnTo>
                    <a:lnTo>
                      <a:pt x="41" y="513"/>
                    </a:lnTo>
                    <a:lnTo>
                      <a:pt x="41" y="496"/>
                    </a:lnTo>
                    <a:lnTo>
                      <a:pt x="68" y="461"/>
                    </a:lnTo>
                    <a:lnTo>
                      <a:pt x="59" y="413"/>
                    </a:lnTo>
                    <a:lnTo>
                      <a:pt x="71" y="403"/>
                    </a:lnTo>
                    <a:lnTo>
                      <a:pt x="92" y="401"/>
                    </a:lnTo>
                    <a:lnTo>
                      <a:pt x="109" y="377"/>
                    </a:lnTo>
                    <a:lnTo>
                      <a:pt x="107" y="357"/>
                    </a:lnTo>
                    <a:lnTo>
                      <a:pt x="122" y="320"/>
                    </a:lnTo>
                    <a:lnTo>
                      <a:pt x="125" y="303"/>
                    </a:lnTo>
                    <a:lnTo>
                      <a:pt x="129" y="283"/>
                    </a:lnTo>
                    <a:lnTo>
                      <a:pt x="167" y="268"/>
                    </a:lnTo>
                    <a:lnTo>
                      <a:pt x="183" y="249"/>
                    </a:lnTo>
                    <a:lnTo>
                      <a:pt x="180" y="221"/>
                    </a:lnTo>
                    <a:lnTo>
                      <a:pt x="175" y="201"/>
                    </a:lnTo>
                    <a:lnTo>
                      <a:pt x="160" y="192"/>
                    </a:lnTo>
                    <a:lnTo>
                      <a:pt x="141" y="187"/>
                    </a:lnTo>
                    <a:lnTo>
                      <a:pt x="128" y="191"/>
                    </a:lnTo>
                    <a:lnTo>
                      <a:pt x="119" y="187"/>
                    </a:lnTo>
                    <a:lnTo>
                      <a:pt x="103" y="181"/>
                    </a:lnTo>
                    <a:lnTo>
                      <a:pt x="92" y="179"/>
                    </a:lnTo>
                    <a:lnTo>
                      <a:pt x="76" y="175"/>
                    </a:lnTo>
                    <a:lnTo>
                      <a:pt x="68" y="172"/>
                    </a:lnTo>
                    <a:lnTo>
                      <a:pt x="61" y="165"/>
                    </a:lnTo>
                    <a:lnTo>
                      <a:pt x="63" y="149"/>
                    </a:lnTo>
                    <a:lnTo>
                      <a:pt x="28" y="148"/>
                    </a:lnTo>
                    <a:lnTo>
                      <a:pt x="13" y="157"/>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22" name="Freeform 10"/>
              <p:cNvSpPr>
                <a:spLocks/>
              </p:cNvSpPr>
              <p:nvPr/>
            </p:nvSpPr>
            <p:spPr bwMode="auto">
              <a:xfrm>
                <a:off x="4214506" y="2539187"/>
                <a:ext cx="343477" cy="487387"/>
              </a:xfrm>
              <a:custGeom>
                <a:avLst/>
                <a:gdLst>
                  <a:gd name="T0" fmla="*/ 533 w 536"/>
                  <a:gd name="T1" fmla="*/ 343 h 720"/>
                  <a:gd name="T2" fmla="*/ 508 w 536"/>
                  <a:gd name="T3" fmla="*/ 310 h 720"/>
                  <a:gd name="T4" fmla="*/ 498 w 536"/>
                  <a:gd name="T5" fmla="*/ 230 h 720"/>
                  <a:gd name="T6" fmla="*/ 497 w 536"/>
                  <a:gd name="T7" fmla="*/ 188 h 720"/>
                  <a:gd name="T8" fmla="*/ 504 w 536"/>
                  <a:gd name="T9" fmla="*/ 134 h 720"/>
                  <a:gd name="T10" fmla="*/ 474 w 536"/>
                  <a:gd name="T11" fmla="*/ 122 h 720"/>
                  <a:gd name="T12" fmla="*/ 460 w 536"/>
                  <a:gd name="T13" fmla="*/ 90 h 720"/>
                  <a:gd name="T14" fmla="*/ 458 w 536"/>
                  <a:gd name="T15" fmla="*/ 70 h 720"/>
                  <a:gd name="T16" fmla="*/ 442 w 536"/>
                  <a:gd name="T17" fmla="*/ 40 h 720"/>
                  <a:gd name="T18" fmla="*/ 432 w 536"/>
                  <a:gd name="T19" fmla="*/ 72 h 720"/>
                  <a:gd name="T20" fmla="*/ 397 w 536"/>
                  <a:gd name="T21" fmla="*/ 62 h 720"/>
                  <a:gd name="T22" fmla="*/ 376 w 536"/>
                  <a:gd name="T23" fmla="*/ 88 h 720"/>
                  <a:gd name="T24" fmla="*/ 344 w 536"/>
                  <a:gd name="T25" fmla="*/ 95 h 720"/>
                  <a:gd name="T26" fmla="*/ 309 w 536"/>
                  <a:gd name="T27" fmla="*/ 99 h 720"/>
                  <a:gd name="T28" fmla="*/ 316 w 536"/>
                  <a:gd name="T29" fmla="*/ 70 h 720"/>
                  <a:gd name="T30" fmla="*/ 288 w 536"/>
                  <a:gd name="T31" fmla="*/ 63 h 720"/>
                  <a:gd name="T32" fmla="*/ 258 w 536"/>
                  <a:gd name="T33" fmla="*/ 38 h 720"/>
                  <a:gd name="T34" fmla="*/ 217 w 536"/>
                  <a:gd name="T35" fmla="*/ 7 h 720"/>
                  <a:gd name="T36" fmla="*/ 204 w 536"/>
                  <a:gd name="T37" fmla="*/ 28 h 720"/>
                  <a:gd name="T38" fmla="*/ 196 w 536"/>
                  <a:gd name="T39" fmla="*/ 52 h 720"/>
                  <a:gd name="T40" fmla="*/ 201 w 536"/>
                  <a:gd name="T41" fmla="*/ 94 h 720"/>
                  <a:gd name="T42" fmla="*/ 178 w 536"/>
                  <a:gd name="T43" fmla="*/ 120 h 720"/>
                  <a:gd name="T44" fmla="*/ 174 w 536"/>
                  <a:gd name="T45" fmla="*/ 143 h 720"/>
                  <a:gd name="T46" fmla="*/ 128 w 536"/>
                  <a:gd name="T47" fmla="*/ 110 h 720"/>
                  <a:gd name="T48" fmla="*/ 100 w 536"/>
                  <a:gd name="T49" fmla="*/ 135 h 720"/>
                  <a:gd name="T50" fmla="*/ 102 w 536"/>
                  <a:gd name="T51" fmla="*/ 154 h 720"/>
                  <a:gd name="T52" fmla="*/ 77 w 536"/>
                  <a:gd name="T53" fmla="*/ 200 h 720"/>
                  <a:gd name="T54" fmla="*/ 80 w 536"/>
                  <a:gd name="T55" fmla="*/ 232 h 720"/>
                  <a:gd name="T56" fmla="*/ 44 w 536"/>
                  <a:gd name="T57" fmla="*/ 280 h 720"/>
                  <a:gd name="T58" fmla="*/ 16 w 536"/>
                  <a:gd name="T59" fmla="*/ 292 h 720"/>
                  <a:gd name="T60" fmla="*/ 8 w 536"/>
                  <a:gd name="T61" fmla="*/ 351 h 720"/>
                  <a:gd name="T62" fmla="*/ 13 w 536"/>
                  <a:gd name="T63" fmla="*/ 400 h 720"/>
                  <a:gd name="T64" fmla="*/ 8 w 536"/>
                  <a:gd name="T65" fmla="*/ 439 h 720"/>
                  <a:gd name="T66" fmla="*/ 10 w 536"/>
                  <a:gd name="T67" fmla="*/ 499 h 720"/>
                  <a:gd name="T68" fmla="*/ 106 w 536"/>
                  <a:gd name="T69" fmla="*/ 564 h 720"/>
                  <a:gd name="T70" fmla="*/ 65 w 536"/>
                  <a:gd name="T71" fmla="*/ 627 h 720"/>
                  <a:gd name="T72" fmla="*/ 74 w 536"/>
                  <a:gd name="T73" fmla="*/ 695 h 720"/>
                  <a:gd name="T74" fmla="*/ 212 w 536"/>
                  <a:gd name="T75" fmla="*/ 702 h 720"/>
                  <a:gd name="T76" fmla="*/ 258 w 536"/>
                  <a:gd name="T77" fmla="*/ 706 h 720"/>
                  <a:gd name="T78" fmla="*/ 301 w 536"/>
                  <a:gd name="T79" fmla="*/ 718 h 720"/>
                  <a:gd name="T80" fmla="*/ 360 w 536"/>
                  <a:gd name="T81" fmla="*/ 699 h 720"/>
                  <a:gd name="T82" fmla="*/ 401 w 536"/>
                  <a:gd name="T83" fmla="*/ 710 h 720"/>
                  <a:gd name="T84" fmla="*/ 402 w 536"/>
                  <a:gd name="T85" fmla="*/ 662 h 720"/>
                  <a:gd name="T86" fmla="*/ 433 w 536"/>
                  <a:gd name="T87" fmla="*/ 636 h 720"/>
                  <a:gd name="T88" fmla="*/ 460 w 536"/>
                  <a:gd name="T89" fmla="*/ 603 h 720"/>
                  <a:gd name="T90" fmla="*/ 429 w 536"/>
                  <a:gd name="T91" fmla="*/ 564 h 720"/>
                  <a:gd name="T92" fmla="*/ 381 w 536"/>
                  <a:gd name="T93" fmla="*/ 516 h 720"/>
                  <a:gd name="T94" fmla="*/ 357 w 536"/>
                  <a:gd name="T95" fmla="*/ 462 h 720"/>
                  <a:gd name="T96" fmla="*/ 373 w 536"/>
                  <a:gd name="T97" fmla="*/ 459 h 720"/>
                  <a:gd name="T98" fmla="*/ 430 w 536"/>
                  <a:gd name="T99" fmla="*/ 435 h 720"/>
                  <a:gd name="T100" fmla="*/ 489 w 536"/>
                  <a:gd name="T101" fmla="*/ 402 h 720"/>
                  <a:gd name="T102" fmla="*/ 510 w 536"/>
                  <a:gd name="T103" fmla="*/ 391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6" h="720">
                    <a:moveTo>
                      <a:pt x="529" y="402"/>
                    </a:moveTo>
                    <a:lnTo>
                      <a:pt x="536" y="366"/>
                    </a:lnTo>
                    <a:lnTo>
                      <a:pt x="533" y="343"/>
                    </a:lnTo>
                    <a:lnTo>
                      <a:pt x="521" y="331"/>
                    </a:lnTo>
                    <a:lnTo>
                      <a:pt x="521" y="323"/>
                    </a:lnTo>
                    <a:lnTo>
                      <a:pt x="508" y="310"/>
                    </a:lnTo>
                    <a:lnTo>
                      <a:pt x="513" y="292"/>
                    </a:lnTo>
                    <a:lnTo>
                      <a:pt x="509" y="267"/>
                    </a:lnTo>
                    <a:lnTo>
                      <a:pt x="498" y="230"/>
                    </a:lnTo>
                    <a:lnTo>
                      <a:pt x="485" y="214"/>
                    </a:lnTo>
                    <a:lnTo>
                      <a:pt x="489" y="200"/>
                    </a:lnTo>
                    <a:lnTo>
                      <a:pt x="497" y="188"/>
                    </a:lnTo>
                    <a:lnTo>
                      <a:pt x="494" y="167"/>
                    </a:lnTo>
                    <a:lnTo>
                      <a:pt x="496" y="142"/>
                    </a:lnTo>
                    <a:lnTo>
                      <a:pt x="504" y="134"/>
                    </a:lnTo>
                    <a:lnTo>
                      <a:pt x="493" y="130"/>
                    </a:lnTo>
                    <a:lnTo>
                      <a:pt x="482" y="118"/>
                    </a:lnTo>
                    <a:lnTo>
                      <a:pt x="474" y="122"/>
                    </a:lnTo>
                    <a:lnTo>
                      <a:pt x="468" y="115"/>
                    </a:lnTo>
                    <a:lnTo>
                      <a:pt x="468" y="106"/>
                    </a:lnTo>
                    <a:lnTo>
                      <a:pt x="460" y="90"/>
                    </a:lnTo>
                    <a:lnTo>
                      <a:pt x="442" y="90"/>
                    </a:lnTo>
                    <a:lnTo>
                      <a:pt x="444" y="82"/>
                    </a:lnTo>
                    <a:lnTo>
                      <a:pt x="458" y="70"/>
                    </a:lnTo>
                    <a:lnTo>
                      <a:pt x="462" y="56"/>
                    </a:lnTo>
                    <a:lnTo>
                      <a:pt x="454" y="42"/>
                    </a:lnTo>
                    <a:lnTo>
                      <a:pt x="442" y="40"/>
                    </a:lnTo>
                    <a:lnTo>
                      <a:pt x="437" y="51"/>
                    </a:lnTo>
                    <a:lnTo>
                      <a:pt x="432" y="64"/>
                    </a:lnTo>
                    <a:lnTo>
                      <a:pt x="432" y="72"/>
                    </a:lnTo>
                    <a:lnTo>
                      <a:pt x="414" y="64"/>
                    </a:lnTo>
                    <a:lnTo>
                      <a:pt x="404" y="70"/>
                    </a:lnTo>
                    <a:lnTo>
                      <a:pt x="397" y="62"/>
                    </a:lnTo>
                    <a:lnTo>
                      <a:pt x="390" y="74"/>
                    </a:lnTo>
                    <a:lnTo>
                      <a:pt x="382" y="75"/>
                    </a:lnTo>
                    <a:lnTo>
                      <a:pt x="376" y="88"/>
                    </a:lnTo>
                    <a:lnTo>
                      <a:pt x="362" y="82"/>
                    </a:lnTo>
                    <a:lnTo>
                      <a:pt x="350" y="87"/>
                    </a:lnTo>
                    <a:lnTo>
                      <a:pt x="344" y="95"/>
                    </a:lnTo>
                    <a:lnTo>
                      <a:pt x="334" y="107"/>
                    </a:lnTo>
                    <a:lnTo>
                      <a:pt x="322" y="99"/>
                    </a:lnTo>
                    <a:lnTo>
                      <a:pt x="309" y="99"/>
                    </a:lnTo>
                    <a:lnTo>
                      <a:pt x="298" y="99"/>
                    </a:lnTo>
                    <a:lnTo>
                      <a:pt x="302" y="84"/>
                    </a:lnTo>
                    <a:lnTo>
                      <a:pt x="316" y="70"/>
                    </a:lnTo>
                    <a:lnTo>
                      <a:pt x="312" y="62"/>
                    </a:lnTo>
                    <a:lnTo>
                      <a:pt x="294" y="71"/>
                    </a:lnTo>
                    <a:lnTo>
                      <a:pt x="288" y="63"/>
                    </a:lnTo>
                    <a:lnTo>
                      <a:pt x="280" y="56"/>
                    </a:lnTo>
                    <a:lnTo>
                      <a:pt x="264" y="54"/>
                    </a:lnTo>
                    <a:lnTo>
                      <a:pt x="258" y="38"/>
                    </a:lnTo>
                    <a:lnTo>
                      <a:pt x="257" y="19"/>
                    </a:lnTo>
                    <a:lnTo>
                      <a:pt x="237" y="14"/>
                    </a:lnTo>
                    <a:lnTo>
                      <a:pt x="217" y="7"/>
                    </a:lnTo>
                    <a:lnTo>
                      <a:pt x="202" y="0"/>
                    </a:lnTo>
                    <a:lnTo>
                      <a:pt x="193" y="10"/>
                    </a:lnTo>
                    <a:lnTo>
                      <a:pt x="204" y="28"/>
                    </a:lnTo>
                    <a:lnTo>
                      <a:pt x="209" y="40"/>
                    </a:lnTo>
                    <a:lnTo>
                      <a:pt x="205" y="48"/>
                    </a:lnTo>
                    <a:lnTo>
                      <a:pt x="196" y="52"/>
                    </a:lnTo>
                    <a:lnTo>
                      <a:pt x="196" y="62"/>
                    </a:lnTo>
                    <a:lnTo>
                      <a:pt x="201" y="74"/>
                    </a:lnTo>
                    <a:lnTo>
                      <a:pt x="201" y="94"/>
                    </a:lnTo>
                    <a:lnTo>
                      <a:pt x="201" y="103"/>
                    </a:lnTo>
                    <a:lnTo>
                      <a:pt x="186" y="106"/>
                    </a:lnTo>
                    <a:lnTo>
                      <a:pt x="178" y="120"/>
                    </a:lnTo>
                    <a:lnTo>
                      <a:pt x="178" y="138"/>
                    </a:lnTo>
                    <a:lnTo>
                      <a:pt x="181" y="152"/>
                    </a:lnTo>
                    <a:lnTo>
                      <a:pt x="174" y="143"/>
                    </a:lnTo>
                    <a:lnTo>
                      <a:pt x="158" y="135"/>
                    </a:lnTo>
                    <a:lnTo>
                      <a:pt x="145" y="114"/>
                    </a:lnTo>
                    <a:lnTo>
                      <a:pt x="128" y="110"/>
                    </a:lnTo>
                    <a:lnTo>
                      <a:pt x="110" y="114"/>
                    </a:lnTo>
                    <a:lnTo>
                      <a:pt x="98" y="124"/>
                    </a:lnTo>
                    <a:lnTo>
                      <a:pt x="100" y="135"/>
                    </a:lnTo>
                    <a:lnTo>
                      <a:pt x="112" y="146"/>
                    </a:lnTo>
                    <a:lnTo>
                      <a:pt x="117" y="158"/>
                    </a:lnTo>
                    <a:lnTo>
                      <a:pt x="102" y="154"/>
                    </a:lnTo>
                    <a:lnTo>
                      <a:pt x="94" y="152"/>
                    </a:lnTo>
                    <a:lnTo>
                      <a:pt x="86" y="178"/>
                    </a:lnTo>
                    <a:lnTo>
                      <a:pt x="77" y="200"/>
                    </a:lnTo>
                    <a:lnTo>
                      <a:pt x="62" y="206"/>
                    </a:lnTo>
                    <a:lnTo>
                      <a:pt x="72" y="222"/>
                    </a:lnTo>
                    <a:lnTo>
                      <a:pt x="80" y="232"/>
                    </a:lnTo>
                    <a:lnTo>
                      <a:pt x="72" y="250"/>
                    </a:lnTo>
                    <a:lnTo>
                      <a:pt x="54" y="262"/>
                    </a:lnTo>
                    <a:lnTo>
                      <a:pt x="44" y="280"/>
                    </a:lnTo>
                    <a:lnTo>
                      <a:pt x="26" y="274"/>
                    </a:lnTo>
                    <a:lnTo>
                      <a:pt x="16" y="276"/>
                    </a:lnTo>
                    <a:lnTo>
                      <a:pt x="16" y="292"/>
                    </a:lnTo>
                    <a:lnTo>
                      <a:pt x="13" y="318"/>
                    </a:lnTo>
                    <a:lnTo>
                      <a:pt x="13" y="340"/>
                    </a:lnTo>
                    <a:lnTo>
                      <a:pt x="8" y="351"/>
                    </a:lnTo>
                    <a:lnTo>
                      <a:pt x="8" y="371"/>
                    </a:lnTo>
                    <a:lnTo>
                      <a:pt x="8" y="387"/>
                    </a:lnTo>
                    <a:lnTo>
                      <a:pt x="13" y="400"/>
                    </a:lnTo>
                    <a:lnTo>
                      <a:pt x="8" y="420"/>
                    </a:lnTo>
                    <a:lnTo>
                      <a:pt x="0" y="434"/>
                    </a:lnTo>
                    <a:lnTo>
                      <a:pt x="8" y="439"/>
                    </a:lnTo>
                    <a:lnTo>
                      <a:pt x="0" y="455"/>
                    </a:lnTo>
                    <a:lnTo>
                      <a:pt x="12" y="466"/>
                    </a:lnTo>
                    <a:lnTo>
                      <a:pt x="10" y="499"/>
                    </a:lnTo>
                    <a:lnTo>
                      <a:pt x="28" y="528"/>
                    </a:lnTo>
                    <a:lnTo>
                      <a:pt x="93" y="546"/>
                    </a:lnTo>
                    <a:lnTo>
                      <a:pt x="106" y="564"/>
                    </a:lnTo>
                    <a:lnTo>
                      <a:pt x="94" y="596"/>
                    </a:lnTo>
                    <a:lnTo>
                      <a:pt x="77" y="606"/>
                    </a:lnTo>
                    <a:lnTo>
                      <a:pt x="65" y="627"/>
                    </a:lnTo>
                    <a:lnTo>
                      <a:pt x="65" y="651"/>
                    </a:lnTo>
                    <a:lnTo>
                      <a:pt x="64" y="684"/>
                    </a:lnTo>
                    <a:lnTo>
                      <a:pt x="74" y="695"/>
                    </a:lnTo>
                    <a:lnTo>
                      <a:pt x="152" y="687"/>
                    </a:lnTo>
                    <a:lnTo>
                      <a:pt x="194" y="707"/>
                    </a:lnTo>
                    <a:lnTo>
                      <a:pt x="212" y="702"/>
                    </a:lnTo>
                    <a:lnTo>
                      <a:pt x="229" y="720"/>
                    </a:lnTo>
                    <a:lnTo>
                      <a:pt x="244" y="720"/>
                    </a:lnTo>
                    <a:lnTo>
                      <a:pt x="258" y="706"/>
                    </a:lnTo>
                    <a:lnTo>
                      <a:pt x="268" y="706"/>
                    </a:lnTo>
                    <a:lnTo>
                      <a:pt x="288" y="719"/>
                    </a:lnTo>
                    <a:lnTo>
                      <a:pt x="301" y="718"/>
                    </a:lnTo>
                    <a:lnTo>
                      <a:pt x="314" y="710"/>
                    </a:lnTo>
                    <a:lnTo>
                      <a:pt x="328" y="702"/>
                    </a:lnTo>
                    <a:lnTo>
                      <a:pt x="360" y="699"/>
                    </a:lnTo>
                    <a:lnTo>
                      <a:pt x="382" y="699"/>
                    </a:lnTo>
                    <a:lnTo>
                      <a:pt x="396" y="702"/>
                    </a:lnTo>
                    <a:lnTo>
                      <a:pt x="401" y="710"/>
                    </a:lnTo>
                    <a:lnTo>
                      <a:pt x="410" y="700"/>
                    </a:lnTo>
                    <a:lnTo>
                      <a:pt x="405" y="686"/>
                    </a:lnTo>
                    <a:lnTo>
                      <a:pt x="402" y="662"/>
                    </a:lnTo>
                    <a:lnTo>
                      <a:pt x="408" y="644"/>
                    </a:lnTo>
                    <a:lnTo>
                      <a:pt x="425" y="638"/>
                    </a:lnTo>
                    <a:lnTo>
                      <a:pt x="433" y="636"/>
                    </a:lnTo>
                    <a:lnTo>
                      <a:pt x="437" y="622"/>
                    </a:lnTo>
                    <a:lnTo>
                      <a:pt x="448" y="616"/>
                    </a:lnTo>
                    <a:lnTo>
                      <a:pt x="460" y="603"/>
                    </a:lnTo>
                    <a:lnTo>
                      <a:pt x="460" y="591"/>
                    </a:lnTo>
                    <a:lnTo>
                      <a:pt x="448" y="586"/>
                    </a:lnTo>
                    <a:lnTo>
                      <a:pt x="429" y="564"/>
                    </a:lnTo>
                    <a:lnTo>
                      <a:pt x="406" y="544"/>
                    </a:lnTo>
                    <a:lnTo>
                      <a:pt x="390" y="531"/>
                    </a:lnTo>
                    <a:lnTo>
                      <a:pt x="381" y="516"/>
                    </a:lnTo>
                    <a:lnTo>
                      <a:pt x="372" y="494"/>
                    </a:lnTo>
                    <a:lnTo>
                      <a:pt x="369" y="471"/>
                    </a:lnTo>
                    <a:lnTo>
                      <a:pt x="357" y="462"/>
                    </a:lnTo>
                    <a:lnTo>
                      <a:pt x="353" y="454"/>
                    </a:lnTo>
                    <a:lnTo>
                      <a:pt x="362" y="447"/>
                    </a:lnTo>
                    <a:lnTo>
                      <a:pt x="373" y="459"/>
                    </a:lnTo>
                    <a:lnTo>
                      <a:pt x="387" y="450"/>
                    </a:lnTo>
                    <a:lnTo>
                      <a:pt x="404" y="439"/>
                    </a:lnTo>
                    <a:lnTo>
                      <a:pt x="430" y="435"/>
                    </a:lnTo>
                    <a:lnTo>
                      <a:pt x="448" y="411"/>
                    </a:lnTo>
                    <a:lnTo>
                      <a:pt x="462" y="410"/>
                    </a:lnTo>
                    <a:lnTo>
                      <a:pt x="489" y="402"/>
                    </a:lnTo>
                    <a:lnTo>
                      <a:pt x="490" y="383"/>
                    </a:lnTo>
                    <a:lnTo>
                      <a:pt x="500" y="382"/>
                    </a:lnTo>
                    <a:lnTo>
                      <a:pt x="510" y="391"/>
                    </a:lnTo>
                    <a:lnTo>
                      <a:pt x="518" y="398"/>
                    </a:lnTo>
                    <a:lnTo>
                      <a:pt x="529" y="402"/>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dirty="0">
                  <a:solidFill>
                    <a:sysClr val="windowText" lastClr="000000"/>
                  </a:solidFill>
                </a:endParaRPr>
              </a:p>
            </p:txBody>
          </p:sp>
          <p:sp>
            <p:nvSpPr>
              <p:cNvPr id="523" name="Freeform 11"/>
              <p:cNvSpPr>
                <a:spLocks/>
              </p:cNvSpPr>
              <p:nvPr/>
            </p:nvSpPr>
            <p:spPr bwMode="auto">
              <a:xfrm>
                <a:off x="4095094" y="2744216"/>
                <a:ext cx="126791" cy="122733"/>
              </a:xfrm>
              <a:custGeom>
                <a:avLst/>
                <a:gdLst>
                  <a:gd name="T0" fmla="*/ 148 w 198"/>
                  <a:gd name="T1" fmla="*/ 181 h 181"/>
                  <a:gd name="T2" fmla="*/ 155 w 198"/>
                  <a:gd name="T3" fmla="*/ 152 h 181"/>
                  <a:gd name="T4" fmla="*/ 159 w 198"/>
                  <a:gd name="T5" fmla="*/ 136 h 181"/>
                  <a:gd name="T6" fmla="*/ 175 w 198"/>
                  <a:gd name="T7" fmla="*/ 128 h 181"/>
                  <a:gd name="T8" fmla="*/ 190 w 198"/>
                  <a:gd name="T9" fmla="*/ 127 h 181"/>
                  <a:gd name="T10" fmla="*/ 198 w 198"/>
                  <a:gd name="T11" fmla="*/ 109 h 181"/>
                  <a:gd name="T12" fmla="*/ 196 w 198"/>
                  <a:gd name="T13" fmla="*/ 88 h 181"/>
                  <a:gd name="T14" fmla="*/ 186 w 198"/>
                  <a:gd name="T15" fmla="*/ 73 h 181"/>
                  <a:gd name="T16" fmla="*/ 167 w 198"/>
                  <a:gd name="T17" fmla="*/ 69 h 181"/>
                  <a:gd name="T18" fmla="*/ 174 w 198"/>
                  <a:gd name="T19" fmla="*/ 44 h 181"/>
                  <a:gd name="T20" fmla="*/ 162 w 198"/>
                  <a:gd name="T21" fmla="*/ 23 h 181"/>
                  <a:gd name="T22" fmla="*/ 146 w 198"/>
                  <a:gd name="T23" fmla="*/ 7 h 181"/>
                  <a:gd name="T24" fmla="*/ 131 w 198"/>
                  <a:gd name="T25" fmla="*/ 0 h 181"/>
                  <a:gd name="T26" fmla="*/ 106 w 198"/>
                  <a:gd name="T27" fmla="*/ 1 h 181"/>
                  <a:gd name="T28" fmla="*/ 80 w 198"/>
                  <a:gd name="T29" fmla="*/ 11 h 181"/>
                  <a:gd name="T30" fmla="*/ 64 w 198"/>
                  <a:gd name="T31" fmla="*/ 12 h 181"/>
                  <a:gd name="T32" fmla="*/ 52 w 198"/>
                  <a:gd name="T33" fmla="*/ 0 h 181"/>
                  <a:gd name="T34" fmla="*/ 34 w 198"/>
                  <a:gd name="T35" fmla="*/ 1 h 181"/>
                  <a:gd name="T36" fmla="*/ 18 w 198"/>
                  <a:gd name="T37" fmla="*/ 7 h 181"/>
                  <a:gd name="T38" fmla="*/ 0 w 198"/>
                  <a:gd name="T39" fmla="*/ 12 h 181"/>
                  <a:gd name="T40" fmla="*/ 7 w 198"/>
                  <a:gd name="T41" fmla="*/ 43 h 181"/>
                  <a:gd name="T42" fmla="*/ 24 w 198"/>
                  <a:gd name="T43" fmla="*/ 56 h 181"/>
                  <a:gd name="T44" fmla="*/ 38 w 198"/>
                  <a:gd name="T45" fmla="*/ 77 h 181"/>
                  <a:gd name="T46" fmla="*/ 76 w 198"/>
                  <a:gd name="T47" fmla="*/ 103 h 181"/>
                  <a:gd name="T48" fmla="*/ 75 w 198"/>
                  <a:gd name="T49" fmla="*/ 133 h 181"/>
                  <a:gd name="T50" fmla="*/ 94 w 198"/>
                  <a:gd name="T51" fmla="*/ 141 h 181"/>
                  <a:gd name="T52" fmla="*/ 118 w 198"/>
                  <a:gd name="T53" fmla="*/ 120 h 181"/>
                  <a:gd name="T54" fmla="*/ 118 w 198"/>
                  <a:gd name="T55" fmla="*/ 157 h 181"/>
                  <a:gd name="T56" fmla="*/ 148 w 198"/>
                  <a:gd name="T5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8" h="181">
                    <a:moveTo>
                      <a:pt x="148" y="181"/>
                    </a:moveTo>
                    <a:lnTo>
                      <a:pt x="155" y="152"/>
                    </a:lnTo>
                    <a:lnTo>
                      <a:pt x="159" y="136"/>
                    </a:lnTo>
                    <a:lnTo>
                      <a:pt x="175" y="128"/>
                    </a:lnTo>
                    <a:lnTo>
                      <a:pt x="190" y="127"/>
                    </a:lnTo>
                    <a:lnTo>
                      <a:pt x="198" y="109"/>
                    </a:lnTo>
                    <a:lnTo>
                      <a:pt x="196" y="88"/>
                    </a:lnTo>
                    <a:lnTo>
                      <a:pt x="186" y="73"/>
                    </a:lnTo>
                    <a:lnTo>
                      <a:pt x="167" y="69"/>
                    </a:lnTo>
                    <a:lnTo>
                      <a:pt x="174" y="44"/>
                    </a:lnTo>
                    <a:lnTo>
                      <a:pt x="162" y="23"/>
                    </a:lnTo>
                    <a:lnTo>
                      <a:pt x="146" y="7"/>
                    </a:lnTo>
                    <a:lnTo>
                      <a:pt x="131" y="0"/>
                    </a:lnTo>
                    <a:lnTo>
                      <a:pt x="106" y="1"/>
                    </a:lnTo>
                    <a:lnTo>
                      <a:pt x="80" y="11"/>
                    </a:lnTo>
                    <a:lnTo>
                      <a:pt x="64" y="12"/>
                    </a:lnTo>
                    <a:lnTo>
                      <a:pt x="52" y="0"/>
                    </a:lnTo>
                    <a:lnTo>
                      <a:pt x="34" y="1"/>
                    </a:lnTo>
                    <a:lnTo>
                      <a:pt x="18" y="7"/>
                    </a:lnTo>
                    <a:lnTo>
                      <a:pt x="0" y="12"/>
                    </a:lnTo>
                    <a:lnTo>
                      <a:pt x="7" y="43"/>
                    </a:lnTo>
                    <a:lnTo>
                      <a:pt x="24" y="56"/>
                    </a:lnTo>
                    <a:lnTo>
                      <a:pt x="38" y="77"/>
                    </a:lnTo>
                    <a:lnTo>
                      <a:pt x="76" y="103"/>
                    </a:lnTo>
                    <a:lnTo>
                      <a:pt x="75" y="133"/>
                    </a:lnTo>
                    <a:lnTo>
                      <a:pt x="94" y="141"/>
                    </a:lnTo>
                    <a:lnTo>
                      <a:pt x="118" y="120"/>
                    </a:lnTo>
                    <a:lnTo>
                      <a:pt x="118" y="157"/>
                    </a:lnTo>
                    <a:lnTo>
                      <a:pt x="148" y="181"/>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24" name="Freeform 12"/>
              <p:cNvSpPr>
                <a:spLocks/>
              </p:cNvSpPr>
              <p:nvPr/>
            </p:nvSpPr>
            <p:spPr bwMode="auto">
              <a:xfrm>
                <a:off x="3779121" y="2755567"/>
                <a:ext cx="504483" cy="555493"/>
              </a:xfrm>
              <a:custGeom>
                <a:avLst/>
                <a:gdLst>
                  <a:gd name="T0" fmla="*/ 744 w 787"/>
                  <a:gd name="T1" fmla="*/ 332 h 819"/>
                  <a:gd name="T2" fmla="*/ 772 w 787"/>
                  <a:gd name="T3" fmla="*/ 279 h 819"/>
                  <a:gd name="T4" fmla="*/ 780 w 787"/>
                  <a:gd name="T5" fmla="*/ 232 h 819"/>
                  <a:gd name="T6" fmla="*/ 689 w 787"/>
                  <a:gd name="T7" fmla="*/ 182 h 819"/>
                  <a:gd name="T8" fmla="*/ 612 w 787"/>
                  <a:gd name="T9" fmla="*/ 140 h 819"/>
                  <a:gd name="T10" fmla="*/ 583 w 787"/>
                  <a:gd name="T11" fmla="*/ 123 h 819"/>
                  <a:gd name="T12" fmla="*/ 531 w 787"/>
                  <a:gd name="T13" fmla="*/ 55 h 819"/>
                  <a:gd name="T14" fmla="*/ 497 w 787"/>
                  <a:gd name="T15" fmla="*/ 26 h 819"/>
                  <a:gd name="T16" fmla="*/ 436 w 787"/>
                  <a:gd name="T17" fmla="*/ 12 h 819"/>
                  <a:gd name="T18" fmla="*/ 419 w 787"/>
                  <a:gd name="T19" fmla="*/ 66 h 819"/>
                  <a:gd name="T20" fmla="*/ 372 w 787"/>
                  <a:gd name="T21" fmla="*/ 96 h 819"/>
                  <a:gd name="T22" fmla="*/ 323 w 787"/>
                  <a:gd name="T23" fmla="*/ 116 h 819"/>
                  <a:gd name="T24" fmla="*/ 316 w 787"/>
                  <a:gd name="T25" fmla="*/ 132 h 819"/>
                  <a:gd name="T26" fmla="*/ 248 w 787"/>
                  <a:gd name="T27" fmla="*/ 119 h 819"/>
                  <a:gd name="T28" fmla="*/ 227 w 787"/>
                  <a:gd name="T29" fmla="*/ 86 h 819"/>
                  <a:gd name="T30" fmla="*/ 204 w 787"/>
                  <a:gd name="T31" fmla="*/ 114 h 819"/>
                  <a:gd name="T32" fmla="*/ 215 w 787"/>
                  <a:gd name="T33" fmla="*/ 175 h 819"/>
                  <a:gd name="T34" fmla="*/ 129 w 787"/>
                  <a:gd name="T35" fmla="*/ 170 h 819"/>
                  <a:gd name="T36" fmla="*/ 67 w 787"/>
                  <a:gd name="T37" fmla="*/ 147 h 819"/>
                  <a:gd name="T38" fmla="*/ 13 w 787"/>
                  <a:gd name="T39" fmla="*/ 166 h 819"/>
                  <a:gd name="T40" fmla="*/ 7 w 787"/>
                  <a:gd name="T41" fmla="*/ 195 h 819"/>
                  <a:gd name="T42" fmla="*/ 49 w 787"/>
                  <a:gd name="T43" fmla="*/ 226 h 819"/>
                  <a:gd name="T44" fmla="*/ 85 w 787"/>
                  <a:gd name="T45" fmla="*/ 263 h 819"/>
                  <a:gd name="T46" fmla="*/ 123 w 787"/>
                  <a:gd name="T47" fmla="*/ 280 h 819"/>
                  <a:gd name="T48" fmla="*/ 139 w 787"/>
                  <a:gd name="T49" fmla="*/ 327 h 819"/>
                  <a:gd name="T50" fmla="*/ 144 w 787"/>
                  <a:gd name="T51" fmla="*/ 374 h 819"/>
                  <a:gd name="T52" fmla="*/ 181 w 787"/>
                  <a:gd name="T53" fmla="*/ 443 h 819"/>
                  <a:gd name="T54" fmla="*/ 189 w 787"/>
                  <a:gd name="T55" fmla="*/ 504 h 819"/>
                  <a:gd name="T56" fmla="*/ 160 w 787"/>
                  <a:gd name="T57" fmla="*/ 511 h 819"/>
                  <a:gd name="T58" fmla="*/ 147 w 787"/>
                  <a:gd name="T59" fmla="*/ 568 h 819"/>
                  <a:gd name="T60" fmla="*/ 120 w 787"/>
                  <a:gd name="T61" fmla="*/ 642 h 819"/>
                  <a:gd name="T62" fmla="*/ 80 w 787"/>
                  <a:gd name="T63" fmla="*/ 682 h 819"/>
                  <a:gd name="T64" fmla="*/ 112 w 787"/>
                  <a:gd name="T65" fmla="*/ 718 h 819"/>
                  <a:gd name="T66" fmla="*/ 160 w 787"/>
                  <a:gd name="T67" fmla="*/ 755 h 819"/>
                  <a:gd name="T68" fmla="*/ 248 w 787"/>
                  <a:gd name="T69" fmla="*/ 766 h 819"/>
                  <a:gd name="T70" fmla="*/ 291 w 787"/>
                  <a:gd name="T71" fmla="*/ 792 h 819"/>
                  <a:gd name="T72" fmla="*/ 351 w 787"/>
                  <a:gd name="T73" fmla="*/ 819 h 819"/>
                  <a:gd name="T74" fmla="*/ 404 w 787"/>
                  <a:gd name="T75" fmla="*/ 763 h 819"/>
                  <a:gd name="T76" fmla="*/ 451 w 787"/>
                  <a:gd name="T77" fmla="*/ 736 h 819"/>
                  <a:gd name="T78" fmla="*/ 505 w 787"/>
                  <a:gd name="T79" fmla="*/ 746 h 819"/>
                  <a:gd name="T80" fmla="*/ 583 w 787"/>
                  <a:gd name="T81" fmla="*/ 776 h 819"/>
                  <a:gd name="T82" fmla="*/ 639 w 787"/>
                  <a:gd name="T83" fmla="*/ 779 h 819"/>
                  <a:gd name="T84" fmla="*/ 687 w 787"/>
                  <a:gd name="T85" fmla="*/ 742 h 819"/>
                  <a:gd name="T86" fmla="*/ 713 w 787"/>
                  <a:gd name="T87" fmla="*/ 700 h 819"/>
                  <a:gd name="T88" fmla="*/ 668 w 787"/>
                  <a:gd name="T89" fmla="*/ 648 h 819"/>
                  <a:gd name="T90" fmla="*/ 687 w 787"/>
                  <a:gd name="T91" fmla="*/ 580 h 819"/>
                  <a:gd name="T92" fmla="*/ 683 w 787"/>
                  <a:gd name="T93" fmla="*/ 519 h 819"/>
                  <a:gd name="T94" fmla="*/ 680 w 787"/>
                  <a:gd name="T95" fmla="*/ 486 h 819"/>
                  <a:gd name="T96" fmla="*/ 641 w 787"/>
                  <a:gd name="T97" fmla="*/ 496 h 819"/>
                  <a:gd name="T98" fmla="*/ 668 w 787"/>
                  <a:gd name="T99" fmla="*/ 430 h 819"/>
                  <a:gd name="T100" fmla="*/ 704 w 787"/>
                  <a:gd name="T101" fmla="*/ 372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87" h="819">
                    <a:moveTo>
                      <a:pt x="743" y="366"/>
                    </a:moveTo>
                    <a:lnTo>
                      <a:pt x="741" y="342"/>
                    </a:lnTo>
                    <a:lnTo>
                      <a:pt x="744" y="332"/>
                    </a:lnTo>
                    <a:lnTo>
                      <a:pt x="743" y="306"/>
                    </a:lnTo>
                    <a:lnTo>
                      <a:pt x="761" y="279"/>
                    </a:lnTo>
                    <a:lnTo>
                      <a:pt x="772" y="279"/>
                    </a:lnTo>
                    <a:lnTo>
                      <a:pt x="776" y="260"/>
                    </a:lnTo>
                    <a:lnTo>
                      <a:pt x="787" y="247"/>
                    </a:lnTo>
                    <a:lnTo>
                      <a:pt x="780" y="232"/>
                    </a:lnTo>
                    <a:lnTo>
                      <a:pt x="731" y="214"/>
                    </a:lnTo>
                    <a:lnTo>
                      <a:pt x="705" y="211"/>
                    </a:lnTo>
                    <a:lnTo>
                      <a:pt x="689" y="182"/>
                    </a:lnTo>
                    <a:lnTo>
                      <a:pt x="671" y="166"/>
                    </a:lnTo>
                    <a:lnTo>
                      <a:pt x="645" y="167"/>
                    </a:lnTo>
                    <a:lnTo>
                      <a:pt x="612" y="140"/>
                    </a:lnTo>
                    <a:lnTo>
                      <a:pt x="611" y="104"/>
                    </a:lnTo>
                    <a:lnTo>
                      <a:pt x="596" y="116"/>
                    </a:lnTo>
                    <a:lnTo>
                      <a:pt x="583" y="123"/>
                    </a:lnTo>
                    <a:lnTo>
                      <a:pt x="565" y="114"/>
                    </a:lnTo>
                    <a:lnTo>
                      <a:pt x="571" y="83"/>
                    </a:lnTo>
                    <a:lnTo>
                      <a:pt x="531" y="55"/>
                    </a:lnTo>
                    <a:lnTo>
                      <a:pt x="524" y="46"/>
                    </a:lnTo>
                    <a:lnTo>
                      <a:pt x="512" y="31"/>
                    </a:lnTo>
                    <a:lnTo>
                      <a:pt x="497" y="26"/>
                    </a:lnTo>
                    <a:lnTo>
                      <a:pt x="495" y="0"/>
                    </a:lnTo>
                    <a:lnTo>
                      <a:pt x="447" y="2"/>
                    </a:lnTo>
                    <a:lnTo>
                      <a:pt x="436" y="12"/>
                    </a:lnTo>
                    <a:lnTo>
                      <a:pt x="425" y="31"/>
                    </a:lnTo>
                    <a:lnTo>
                      <a:pt x="424" y="46"/>
                    </a:lnTo>
                    <a:lnTo>
                      <a:pt x="419" y="66"/>
                    </a:lnTo>
                    <a:lnTo>
                      <a:pt x="420" y="78"/>
                    </a:lnTo>
                    <a:lnTo>
                      <a:pt x="396" y="87"/>
                    </a:lnTo>
                    <a:lnTo>
                      <a:pt x="372" y="96"/>
                    </a:lnTo>
                    <a:lnTo>
                      <a:pt x="352" y="96"/>
                    </a:lnTo>
                    <a:lnTo>
                      <a:pt x="329" y="107"/>
                    </a:lnTo>
                    <a:lnTo>
                      <a:pt x="323" y="116"/>
                    </a:lnTo>
                    <a:lnTo>
                      <a:pt x="343" y="128"/>
                    </a:lnTo>
                    <a:lnTo>
                      <a:pt x="335" y="139"/>
                    </a:lnTo>
                    <a:lnTo>
                      <a:pt x="316" y="132"/>
                    </a:lnTo>
                    <a:lnTo>
                      <a:pt x="293" y="136"/>
                    </a:lnTo>
                    <a:lnTo>
                      <a:pt x="273" y="132"/>
                    </a:lnTo>
                    <a:lnTo>
                      <a:pt x="248" y="119"/>
                    </a:lnTo>
                    <a:lnTo>
                      <a:pt x="233" y="104"/>
                    </a:lnTo>
                    <a:lnTo>
                      <a:pt x="236" y="90"/>
                    </a:lnTo>
                    <a:lnTo>
                      <a:pt x="227" y="86"/>
                    </a:lnTo>
                    <a:lnTo>
                      <a:pt x="201" y="76"/>
                    </a:lnTo>
                    <a:lnTo>
                      <a:pt x="199" y="92"/>
                    </a:lnTo>
                    <a:lnTo>
                      <a:pt x="204" y="114"/>
                    </a:lnTo>
                    <a:lnTo>
                      <a:pt x="208" y="136"/>
                    </a:lnTo>
                    <a:lnTo>
                      <a:pt x="201" y="158"/>
                    </a:lnTo>
                    <a:lnTo>
                      <a:pt x="215" y="175"/>
                    </a:lnTo>
                    <a:lnTo>
                      <a:pt x="200" y="183"/>
                    </a:lnTo>
                    <a:lnTo>
                      <a:pt x="176" y="174"/>
                    </a:lnTo>
                    <a:lnTo>
                      <a:pt x="129" y="170"/>
                    </a:lnTo>
                    <a:lnTo>
                      <a:pt x="107" y="140"/>
                    </a:lnTo>
                    <a:lnTo>
                      <a:pt x="81" y="139"/>
                    </a:lnTo>
                    <a:lnTo>
                      <a:pt x="67" y="147"/>
                    </a:lnTo>
                    <a:lnTo>
                      <a:pt x="13" y="142"/>
                    </a:lnTo>
                    <a:lnTo>
                      <a:pt x="0" y="158"/>
                    </a:lnTo>
                    <a:lnTo>
                      <a:pt x="13" y="166"/>
                    </a:lnTo>
                    <a:lnTo>
                      <a:pt x="8" y="180"/>
                    </a:lnTo>
                    <a:lnTo>
                      <a:pt x="25" y="192"/>
                    </a:lnTo>
                    <a:lnTo>
                      <a:pt x="7" y="195"/>
                    </a:lnTo>
                    <a:lnTo>
                      <a:pt x="9" y="210"/>
                    </a:lnTo>
                    <a:lnTo>
                      <a:pt x="28" y="224"/>
                    </a:lnTo>
                    <a:lnTo>
                      <a:pt x="49" y="226"/>
                    </a:lnTo>
                    <a:lnTo>
                      <a:pt x="65" y="244"/>
                    </a:lnTo>
                    <a:lnTo>
                      <a:pt x="73" y="258"/>
                    </a:lnTo>
                    <a:lnTo>
                      <a:pt x="85" y="263"/>
                    </a:lnTo>
                    <a:lnTo>
                      <a:pt x="104" y="266"/>
                    </a:lnTo>
                    <a:lnTo>
                      <a:pt x="104" y="274"/>
                    </a:lnTo>
                    <a:lnTo>
                      <a:pt x="123" y="280"/>
                    </a:lnTo>
                    <a:lnTo>
                      <a:pt x="119" y="302"/>
                    </a:lnTo>
                    <a:lnTo>
                      <a:pt x="143" y="311"/>
                    </a:lnTo>
                    <a:lnTo>
                      <a:pt x="139" y="327"/>
                    </a:lnTo>
                    <a:lnTo>
                      <a:pt x="139" y="338"/>
                    </a:lnTo>
                    <a:lnTo>
                      <a:pt x="131" y="352"/>
                    </a:lnTo>
                    <a:lnTo>
                      <a:pt x="144" y="374"/>
                    </a:lnTo>
                    <a:lnTo>
                      <a:pt x="165" y="400"/>
                    </a:lnTo>
                    <a:lnTo>
                      <a:pt x="179" y="416"/>
                    </a:lnTo>
                    <a:lnTo>
                      <a:pt x="181" y="443"/>
                    </a:lnTo>
                    <a:lnTo>
                      <a:pt x="173" y="463"/>
                    </a:lnTo>
                    <a:lnTo>
                      <a:pt x="179" y="476"/>
                    </a:lnTo>
                    <a:lnTo>
                      <a:pt x="189" y="504"/>
                    </a:lnTo>
                    <a:lnTo>
                      <a:pt x="187" y="512"/>
                    </a:lnTo>
                    <a:lnTo>
                      <a:pt x="173" y="491"/>
                    </a:lnTo>
                    <a:lnTo>
                      <a:pt x="160" y="511"/>
                    </a:lnTo>
                    <a:lnTo>
                      <a:pt x="156" y="548"/>
                    </a:lnTo>
                    <a:lnTo>
                      <a:pt x="148" y="542"/>
                    </a:lnTo>
                    <a:lnTo>
                      <a:pt x="147" y="568"/>
                    </a:lnTo>
                    <a:lnTo>
                      <a:pt x="140" y="590"/>
                    </a:lnTo>
                    <a:lnTo>
                      <a:pt x="133" y="608"/>
                    </a:lnTo>
                    <a:lnTo>
                      <a:pt x="120" y="642"/>
                    </a:lnTo>
                    <a:lnTo>
                      <a:pt x="111" y="664"/>
                    </a:lnTo>
                    <a:lnTo>
                      <a:pt x="99" y="675"/>
                    </a:lnTo>
                    <a:lnTo>
                      <a:pt x="80" y="682"/>
                    </a:lnTo>
                    <a:lnTo>
                      <a:pt x="83" y="691"/>
                    </a:lnTo>
                    <a:lnTo>
                      <a:pt x="95" y="707"/>
                    </a:lnTo>
                    <a:lnTo>
                      <a:pt x="112" y="718"/>
                    </a:lnTo>
                    <a:lnTo>
                      <a:pt x="132" y="730"/>
                    </a:lnTo>
                    <a:lnTo>
                      <a:pt x="141" y="750"/>
                    </a:lnTo>
                    <a:lnTo>
                      <a:pt x="160" y="755"/>
                    </a:lnTo>
                    <a:lnTo>
                      <a:pt x="191" y="765"/>
                    </a:lnTo>
                    <a:lnTo>
                      <a:pt x="224" y="774"/>
                    </a:lnTo>
                    <a:lnTo>
                      <a:pt x="248" y="766"/>
                    </a:lnTo>
                    <a:lnTo>
                      <a:pt x="267" y="782"/>
                    </a:lnTo>
                    <a:lnTo>
                      <a:pt x="277" y="796"/>
                    </a:lnTo>
                    <a:lnTo>
                      <a:pt x="291" y="792"/>
                    </a:lnTo>
                    <a:lnTo>
                      <a:pt x="304" y="804"/>
                    </a:lnTo>
                    <a:lnTo>
                      <a:pt x="319" y="816"/>
                    </a:lnTo>
                    <a:lnTo>
                      <a:pt x="351" y="819"/>
                    </a:lnTo>
                    <a:lnTo>
                      <a:pt x="400" y="819"/>
                    </a:lnTo>
                    <a:lnTo>
                      <a:pt x="401" y="788"/>
                    </a:lnTo>
                    <a:lnTo>
                      <a:pt x="404" y="763"/>
                    </a:lnTo>
                    <a:lnTo>
                      <a:pt x="419" y="752"/>
                    </a:lnTo>
                    <a:lnTo>
                      <a:pt x="435" y="747"/>
                    </a:lnTo>
                    <a:lnTo>
                      <a:pt x="451" y="736"/>
                    </a:lnTo>
                    <a:lnTo>
                      <a:pt x="471" y="726"/>
                    </a:lnTo>
                    <a:lnTo>
                      <a:pt x="492" y="738"/>
                    </a:lnTo>
                    <a:lnTo>
                      <a:pt x="505" y="746"/>
                    </a:lnTo>
                    <a:lnTo>
                      <a:pt x="525" y="751"/>
                    </a:lnTo>
                    <a:lnTo>
                      <a:pt x="559" y="760"/>
                    </a:lnTo>
                    <a:lnTo>
                      <a:pt x="583" y="776"/>
                    </a:lnTo>
                    <a:lnTo>
                      <a:pt x="603" y="783"/>
                    </a:lnTo>
                    <a:lnTo>
                      <a:pt x="620" y="784"/>
                    </a:lnTo>
                    <a:lnTo>
                      <a:pt x="639" y="779"/>
                    </a:lnTo>
                    <a:lnTo>
                      <a:pt x="652" y="768"/>
                    </a:lnTo>
                    <a:lnTo>
                      <a:pt x="671" y="751"/>
                    </a:lnTo>
                    <a:lnTo>
                      <a:pt x="687" y="742"/>
                    </a:lnTo>
                    <a:lnTo>
                      <a:pt x="704" y="735"/>
                    </a:lnTo>
                    <a:lnTo>
                      <a:pt x="720" y="720"/>
                    </a:lnTo>
                    <a:lnTo>
                      <a:pt x="713" y="700"/>
                    </a:lnTo>
                    <a:lnTo>
                      <a:pt x="705" y="688"/>
                    </a:lnTo>
                    <a:lnTo>
                      <a:pt x="680" y="684"/>
                    </a:lnTo>
                    <a:lnTo>
                      <a:pt x="668" y="648"/>
                    </a:lnTo>
                    <a:lnTo>
                      <a:pt x="680" y="627"/>
                    </a:lnTo>
                    <a:lnTo>
                      <a:pt x="663" y="607"/>
                    </a:lnTo>
                    <a:lnTo>
                      <a:pt x="687" y="580"/>
                    </a:lnTo>
                    <a:lnTo>
                      <a:pt x="681" y="558"/>
                    </a:lnTo>
                    <a:lnTo>
                      <a:pt x="681" y="531"/>
                    </a:lnTo>
                    <a:lnTo>
                      <a:pt x="683" y="519"/>
                    </a:lnTo>
                    <a:lnTo>
                      <a:pt x="696" y="519"/>
                    </a:lnTo>
                    <a:lnTo>
                      <a:pt x="677" y="506"/>
                    </a:lnTo>
                    <a:lnTo>
                      <a:pt x="680" y="486"/>
                    </a:lnTo>
                    <a:lnTo>
                      <a:pt x="680" y="472"/>
                    </a:lnTo>
                    <a:lnTo>
                      <a:pt x="655" y="468"/>
                    </a:lnTo>
                    <a:lnTo>
                      <a:pt x="641" y="496"/>
                    </a:lnTo>
                    <a:lnTo>
                      <a:pt x="633" y="479"/>
                    </a:lnTo>
                    <a:lnTo>
                      <a:pt x="636" y="454"/>
                    </a:lnTo>
                    <a:lnTo>
                      <a:pt x="668" y="430"/>
                    </a:lnTo>
                    <a:lnTo>
                      <a:pt x="669" y="414"/>
                    </a:lnTo>
                    <a:lnTo>
                      <a:pt x="703" y="392"/>
                    </a:lnTo>
                    <a:lnTo>
                      <a:pt x="704" y="372"/>
                    </a:lnTo>
                    <a:lnTo>
                      <a:pt x="724" y="375"/>
                    </a:lnTo>
                    <a:lnTo>
                      <a:pt x="743" y="366"/>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25" name="Freeform 13"/>
              <p:cNvSpPr>
                <a:spLocks/>
              </p:cNvSpPr>
              <p:nvPr/>
            </p:nvSpPr>
            <p:spPr bwMode="auto">
              <a:xfrm>
                <a:off x="3420214" y="3218833"/>
                <a:ext cx="194548" cy="332019"/>
              </a:xfrm>
              <a:custGeom>
                <a:avLst/>
                <a:gdLst>
                  <a:gd name="T0" fmla="*/ 132 w 303"/>
                  <a:gd name="T1" fmla="*/ 9 h 490"/>
                  <a:gd name="T2" fmla="*/ 145 w 303"/>
                  <a:gd name="T3" fmla="*/ 2 h 490"/>
                  <a:gd name="T4" fmla="*/ 156 w 303"/>
                  <a:gd name="T5" fmla="*/ 1 h 490"/>
                  <a:gd name="T6" fmla="*/ 182 w 303"/>
                  <a:gd name="T7" fmla="*/ 0 h 490"/>
                  <a:gd name="T8" fmla="*/ 180 w 303"/>
                  <a:gd name="T9" fmla="*/ 20 h 490"/>
                  <a:gd name="T10" fmla="*/ 194 w 303"/>
                  <a:gd name="T11" fmla="*/ 25 h 490"/>
                  <a:gd name="T12" fmla="*/ 217 w 303"/>
                  <a:gd name="T13" fmla="*/ 33 h 490"/>
                  <a:gd name="T14" fmla="*/ 228 w 303"/>
                  <a:gd name="T15" fmla="*/ 36 h 490"/>
                  <a:gd name="T16" fmla="*/ 237 w 303"/>
                  <a:gd name="T17" fmla="*/ 40 h 490"/>
                  <a:gd name="T18" fmla="*/ 249 w 303"/>
                  <a:gd name="T19" fmla="*/ 40 h 490"/>
                  <a:gd name="T20" fmla="*/ 244 w 303"/>
                  <a:gd name="T21" fmla="*/ 44 h 490"/>
                  <a:gd name="T22" fmla="*/ 261 w 303"/>
                  <a:gd name="T23" fmla="*/ 42 h 490"/>
                  <a:gd name="T24" fmla="*/ 263 w 303"/>
                  <a:gd name="T25" fmla="*/ 43 h 490"/>
                  <a:gd name="T26" fmla="*/ 280 w 303"/>
                  <a:gd name="T27" fmla="*/ 45 h 490"/>
                  <a:gd name="T28" fmla="*/ 294 w 303"/>
                  <a:gd name="T29" fmla="*/ 53 h 490"/>
                  <a:gd name="T30" fmla="*/ 299 w 303"/>
                  <a:gd name="T31" fmla="*/ 65 h 490"/>
                  <a:gd name="T32" fmla="*/ 303 w 303"/>
                  <a:gd name="T33" fmla="*/ 81 h 490"/>
                  <a:gd name="T34" fmla="*/ 301 w 303"/>
                  <a:gd name="T35" fmla="*/ 103 h 490"/>
                  <a:gd name="T36" fmla="*/ 291 w 303"/>
                  <a:gd name="T37" fmla="*/ 114 h 490"/>
                  <a:gd name="T38" fmla="*/ 281 w 303"/>
                  <a:gd name="T39" fmla="*/ 125 h 490"/>
                  <a:gd name="T40" fmla="*/ 269 w 303"/>
                  <a:gd name="T41" fmla="*/ 125 h 490"/>
                  <a:gd name="T42" fmla="*/ 262 w 303"/>
                  <a:gd name="T43" fmla="*/ 132 h 490"/>
                  <a:gd name="T44" fmla="*/ 245 w 303"/>
                  <a:gd name="T45" fmla="*/ 138 h 490"/>
                  <a:gd name="T46" fmla="*/ 248 w 303"/>
                  <a:gd name="T47" fmla="*/ 154 h 490"/>
                  <a:gd name="T48" fmla="*/ 244 w 303"/>
                  <a:gd name="T49" fmla="*/ 163 h 490"/>
                  <a:gd name="T50" fmla="*/ 239 w 303"/>
                  <a:gd name="T51" fmla="*/ 180 h 490"/>
                  <a:gd name="T52" fmla="*/ 235 w 303"/>
                  <a:gd name="T53" fmla="*/ 191 h 490"/>
                  <a:gd name="T54" fmla="*/ 225 w 303"/>
                  <a:gd name="T55" fmla="*/ 216 h 490"/>
                  <a:gd name="T56" fmla="*/ 228 w 303"/>
                  <a:gd name="T57" fmla="*/ 228 h 490"/>
                  <a:gd name="T58" fmla="*/ 216 w 303"/>
                  <a:gd name="T59" fmla="*/ 251 h 490"/>
                  <a:gd name="T60" fmla="*/ 188 w 303"/>
                  <a:gd name="T61" fmla="*/ 253 h 490"/>
                  <a:gd name="T62" fmla="*/ 178 w 303"/>
                  <a:gd name="T63" fmla="*/ 264 h 490"/>
                  <a:gd name="T64" fmla="*/ 181 w 303"/>
                  <a:gd name="T65" fmla="*/ 285 h 490"/>
                  <a:gd name="T66" fmla="*/ 187 w 303"/>
                  <a:gd name="T67" fmla="*/ 310 h 490"/>
                  <a:gd name="T68" fmla="*/ 159 w 303"/>
                  <a:gd name="T69" fmla="*/ 354 h 490"/>
                  <a:gd name="T70" fmla="*/ 158 w 303"/>
                  <a:gd name="T71" fmla="*/ 382 h 490"/>
                  <a:gd name="T72" fmla="*/ 168 w 303"/>
                  <a:gd name="T73" fmla="*/ 403 h 490"/>
                  <a:gd name="T74" fmla="*/ 159 w 303"/>
                  <a:gd name="T75" fmla="*/ 421 h 490"/>
                  <a:gd name="T76" fmla="*/ 120 w 303"/>
                  <a:gd name="T77" fmla="*/ 436 h 490"/>
                  <a:gd name="T78" fmla="*/ 119 w 303"/>
                  <a:gd name="T79" fmla="*/ 481 h 490"/>
                  <a:gd name="T80" fmla="*/ 107 w 303"/>
                  <a:gd name="T81" fmla="*/ 486 h 490"/>
                  <a:gd name="T82" fmla="*/ 72 w 303"/>
                  <a:gd name="T83" fmla="*/ 490 h 490"/>
                  <a:gd name="T84" fmla="*/ 54 w 303"/>
                  <a:gd name="T85" fmla="*/ 481 h 490"/>
                  <a:gd name="T86" fmla="*/ 35 w 303"/>
                  <a:gd name="T87" fmla="*/ 474 h 490"/>
                  <a:gd name="T88" fmla="*/ 5 w 303"/>
                  <a:gd name="T89" fmla="*/ 468 h 490"/>
                  <a:gd name="T90" fmla="*/ 0 w 303"/>
                  <a:gd name="T91" fmla="*/ 457 h 490"/>
                  <a:gd name="T92" fmla="*/ 12 w 303"/>
                  <a:gd name="T93" fmla="*/ 442 h 490"/>
                  <a:gd name="T94" fmla="*/ 24 w 303"/>
                  <a:gd name="T95" fmla="*/ 419 h 490"/>
                  <a:gd name="T96" fmla="*/ 34 w 303"/>
                  <a:gd name="T97" fmla="*/ 395 h 490"/>
                  <a:gd name="T98" fmla="*/ 39 w 303"/>
                  <a:gd name="T99" fmla="*/ 369 h 490"/>
                  <a:gd name="T100" fmla="*/ 48 w 303"/>
                  <a:gd name="T101" fmla="*/ 350 h 490"/>
                  <a:gd name="T102" fmla="*/ 47 w 303"/>
                  <a:gd name="T103" fmla="*/ 325 h 490"/>
                  <a:gd name="T104" fmla="*/ 26 w 303"/>
                  <a:gd name="T105" fmla="*/ 327 h 490"/>
                  <a:gd name="T106" fmla="*/ 23 w 303"/>
                  <a:gd name="T107" fmla="*/ 310 h 490"/>
                  <a:gd name="T108" fmla="*/ 9 w 303"/>
                  <a:gd name="T109" fmla="*/ 281 h 490"/>
                  <a:gd name="T110" fmla="*/ 20 w 303"/>
                  <a:gd name="T111" fmla="*/ 266 h 490"/>
                  <a:gd name="T112" fmla="*/ 37 w 303"/>
                  <a:gd name="T113" fmla="*/ 241 h 490"/>
                  <a:gd name="T114" fmla="*/ 57 w 303"/>
                  <a:gd name="T115" fmla="*/ 224 h 490"/>
                  <a:gd name="T116" fmla="*/ 70 w 303"/>
                  <a:gd name="T117" fmla="*/ 201 h 490"/>
                  <a:gd name="T118" fmla="*/ 93 w 303"/>
                  <a:gd name="T119" fmla="*/ 153 h 490"/>
                  <a:gd name="T120" fmla="*/ 117 w 303"/>
                  <a:gd name="T121" fmla="*/ 107 h 490"/>
                  <a:gd name="T122" fmla="*/ 135 w 303"/>
                  <a:gd name="T123" fmla="*/ 68 h 490"/>
                  <a:gd name="T124" fmla="*/ 132 w 303"/>
                  <a:gd name="T125" fmla="*/ 9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3" h="490">
                    <a:moveTo>
                      <a:pt x="132" y="9"/>
                    </a:moveTo>
                    <a:lnTo>
                      <a:pt x="145" y="2"/>
                    </a:lnTo>
                    <a:lnTo>
                      <a:pt x="156" y="1"/>
                    </a:lnTo>
                    <a:lnTo>
                      <a:pt x="182" y="0"/>
                    </a:lnTo>
                    <a:lnTo>
                      <a:pt x="180" y="20"/>
                    </a:lnTo>
                    <a:lnTo>
                      <a:pt x="194" y="25"/>
                    </a:lnTo>
                    <a:lnTo>
                      <a:pt x="217" y="33"/>
                    </a:lnTo>
                    <a:lnTo>
                      <a:pt x="228" y="36"/>
                    </a:lnTo>
                    <a:lnTo>
                      <a:pt x="237" y="40"/>
                    </a:lnTo>
                    <a:lnTo>
                      <a:pt x="249" y="40"/>
                    </a:lnTo>
                    <a:lnTo>
                      <a:pt x="244" y="44"/>
                    </a:lnTo>
                    <a:lnTo>
                      <a:pt x="261" y="42"/>
                    </a:lnTo>
                    <a:lnTo>
                      <a:pt x="263" y="43"/>
                    </a:lnTo>
                    <a:lnTo>
                      <a:pt x="280" y="45"/>
                    </a:lnTo>
                    <a:lnTo>
                      <a:pt x="294" y="53"/>
                    </a:lnTo>
                    <a:lnTo>
                      <a:pt x="299" y="65"/>
                    </a:lnTo>
                    <a:lnTo>
                      <a:pt x="303" y="81"/>
                    </a:lnTo>
                    <a:lnTo>
                      <a:pt x="301" y="103"/>
                    </a:lnTo>
                    <a:lnTo>
                      <a:pt x="291" y="114"/>
                    </a:lnTo>
                    <a:lnTo>
                      <a:pt x="281" y="125"/>
                    </a:lnTo>
                    <a:lnTo>
                      <a:pt x="269" y="125"/>
                    </a:lnTo>
                    <a:lnTo>
                      <a:pt x="262" y="132"/>
                    </a:lnTo>
                    <a:lnTo>
                      <a:pt x="245" y="138"/>
                    </a:lnTo>
                    <a:lnTo>
                      <a:pt x="248" y="154"/>
                    </a:lnTo>
                    <a:lnTo>
                      <a:pt x="244" y="163"/>
                    </a:lnTo>
                    <a:lnTo>
                      <a:pt x="239" y="180"/>
                    </a:lnTo>
                    <a:lnTo>
                      <a:pt x="235" y="191"/>
                    </a:lnTo>
                    <a:lnTo>
                      <a:pt x="225" y="216"/>
                    </a:lnTo>
                    <a:lnTo>
                      <a:pt x="228" y="228"/>
                    </a:lnTo>
                    <a:lnTo>
                      <a:pt x="216" y="251"/>
                    </a:lnTo>
                    <a:lnTo>
                      <a:pt x="188" y="253"/>
                    </a:lnTo>
                    <a:lnTo>
                      <a:pt x="178" y="264"/>
                    </a:lnTo>
                    <a:lnTo>
                      <a:pt x="181" y="285"/>
                    </a:lnTo>
                    <a:lnTo>
                      <a:pt x="187" y="310"/>
                    </a:lnTo>
                    <a:lnTo>
                      <a:pt x="159" y="354"/>
                    </a:lnTo>
                    <a:lnTo>
                      <a:pt x="158" y="382"/>
                    </a:lnTo>
                    <a:lnTo>
                      <a:pt x="168" y="403"/>
                    </a:lnTo>
                    <a:lnTo>
                      <a:pt x="159" y="421"/>
                    </a:lnTo>
                    <a:lnTo>
                      <a:pt x="120" y="436"/>
                    </a:lnTo>
                    <a:lnTo>
                      <a:pt x="119" y="481"/>
                    </a:lnTo>
                    <a:lnTo>
                      <a:pt x="107" y="486"/>
                    </a:lnTo>
                    <a:lnTo>
                      <a:pt x="72" y="490"/>
                    </a:lnTo>
                    <a:lnTo>
                      <a:pt x="54" y="481"/>
                    </a:lnTo>
                    <a:lnTo>
                      <a:pt x="35" y="474"/>
                    </a:lnTo>
                    <a:lnTo>
                      <a:pt x="5" y="468"/>
                    </a:lnTo>
                    <a:lnTo>
                      <a:pt x="0" y="457"/>
                    </a:lnTo>
                    <a:lnTo>
                      <a:pt x="12" y="442"/>
                    </a:lnTo>
                    <a:lnTo>
                      <a:pt x="24" y="419"/>
                    </a:lnTo>
                    <a:lnTo>
                      <a:pt x="34" y="395"/>
                    </a:lnTo>
                    <a:lnTo>
                      <a:pt x="39" y="369"/>
                    </a:lnTo>
                    <a:lnTo>
                      <a:pt x="48" y="350"/>
                    </a:lnTo>
                    <a:lnTo>
                      <a:pt x="47" y="325"/>
                    </a:lnTo>
                    <a:lnTo>
                      <a:pt x="26" y="327"/>
                    </a:lnTo>
                    <a:lnTo>
                      <a:pt x="23" y="310"/>
                    </a:lnTo>
                    <a:lnTo>
                      <a:pt x="9" y="281"/>
                    </a:lnTo>
                    <a:lnTo>
                      <a:pt x="20" y="266"/>
                    </a:lnTo>
                    <a:lnTo>
                      <a:pt x="37" y="241"/>
                    </a:lnTo>
                    <a:lnTo>
                      <a:pt x="57" y="224"/>
                    </a:lnTo>
                    <a:lnTo>
                      <a:pt x="70" y="201"/>
                    </a:lnTo>
                    <a:lnTo>
                      <a:pt x="93" y="153"/>
                    </a:lnTo>
                    <a:lnTo>
                      <a:pt x="117" y="107"/>
                    </a:lnTo>
                    <a:lnTo>
                      <a:pt x="135" y="68"/>
                    </a:lnTo>
                    <a:lnTo>
                      <a:pt x="132" y="9"/>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26" name="Freeform 14"/>
              <p:cNvSpPr>
                <a:spLocks/>
              </p:cNvSpPr>
              <p:nvPr/>
            </p:nvSpPr>
            <p:spPr bwMode="auto">
              <a:xfrm>
                <a:off x="4205785" y="3053533"/>
                <a:ext cx="515887" cy="663328"/>
              </a:xfrm>
              <a:custGeom>
                <a:avLst/>
                <a:gdLst>
                  <a:gd name="T0" fmla="*/ 567 w 806"/>
                  <a:gd name="T1" fmla="*/ 903 h 979"/>
                  <a:gd name="T2" fmla="*/ 572 w 806"/>
                  <a:gd name="T3" fmla="*/ 963 h 979"/>
                  <a:gd name="T4" fmla="*/ 536 w 806"/>
                  <a:gd name="T5" fmla="*/ 979 h 979"/>
                  <a:gd name="T6" fmla="*/ 472 w 806"/>
                  <a:gd name="T7" fmla="*/ 945 h 979"/>
                  <a:gd name="T8" fmla="*/ 386 w 806"/>
                  <a:gd name="T9" fmla="*/ 893 h 979"/>
                  <a:gd name="T10" fmla="*/ 380 w 806"/>
                  <a:gd name="T11" fmla="*/ 841 h 979"/>
                  <a:gd name="T12" fmla="*/ 443 w 806"/>
                  <a:gd name="T13" fmla="*/ 843 h 979"/>
                  <a:gd name="T14" fmla="*/ 480 w 806"/>
                  <a:gd name="T15" fmla="*/ 852 h 979"/>
                  <a:gd name="T16" fmla="*/ 540 w 806"/>
                  <a:gd name="T17" fmla="*/ 840 h 979"/>
                  <a:gd name="T18" fmla="*/ 594 w 806"/>
                  <a:gd name="T19" fmla="*/ 831 h 979"/>
                  <a:gd name="T20" fmla="*/ 611 w 806"/>
                  <a:gd name="T21" fmla="*/ 865 h 979"/>
                  <a:gd name="T22" fmla="*/ 647 w 806"/>
                  <a:gd name="T23" fmla="*/ 841 h 979"/>
                  <a:gd name="T24" fmla="*/ 672 w 806"/>
                  <a:gd name="T25" fmla="*/ 811 h 979"/>
                  <a:gd name="T26" fmla="*/ 699 w 806"/>
                  <a:gd name="T27" fmla="*/ 767 h 979"/>
                  <a:gd name="T28" fmla="*/ 708 w 806"/>
                  <a:gd name="T29" fmla="*/ 713 h 979"/>
                  <a:gd name="T30" fmla="*/ 663 w 806"/>
                  <a:gd name="T31" fmla="*/ 672 h 979"/>
                  <a:gd name="T32" fmla="*/ 672 w 806"/>
                  <a:gd name="T33" fmla="*/ 649 h 979"/>
                  <a:gd name="T34" fmla="*/ 726 w 806"/>
                  <a:gd name="T35" fmla="*/ 623 h 979"/>
                  <a:gd name="T36" fmla="*/ 766 w 806"/>
                  <a:gd name="T37" fmla="*/ 637 h 979"/>
                  <a:gd name="T38" fmla="*/ 792 w 806"/>
                  <a:gd name="T39" fmla="*/ 673 h 979"/>
                  <a:gd name="T40" fmla="*/ 798 w 806"/>
                  <a:gd name="T41" fmla="*/ 632 h 979"/>
                  <a:gd name="T42" fmla="*/ 752 w 806"/>
                  <a:gd name="T43" fmla="*/ 591 h 979"/>
                  <a:gd name="T44" fmla="*/ 706 w 806"/>
                  <a:gd name="T45" fmla="*/ 565 h 979"/>
                  <a:gd name="T46" fmla="*/ 619 w 806"/>
                  <a:gd name="T47" fmla="*/ 525 h 979"/>
                  <a:gd name="T48" fmla="*/ 636 w 806"/>
                  <a:gd name="T49" fmla="*/ 483 h 979"/>
                  <a:gd name="T50" fmla="*/ 566 w 806"/>
                  <a:gd name="T51" fmla="*/ 485 h 979"/>
                  <a:gd name="T52" fmla="*/ 530 w 806"/>
                  <a:gd name="T53" fmla="*/ 463 h 979"/>
                  <a:gd name="T54" fmla="*/ 470 w 806"/>
                  <a:gd name="T55" fmla="*/ 351 h 979"/>
                  <a:gd name="T56" fmla="*/ 398 w 806"/>
                  <a:gd name="T57" fmla="*/ 287 h 979"/>
                  <a:gd name="T58" fmla="*/ 386 w 806"/>
                  <a:gd name="T59" fmla="*/ 199 h 979"/>
                  <a:gd name="T60" fmla="*/ 368 w 806"/>
                  <a:gd name="T61" fmla="*/ 153 h 979"/>
                  <a:gd name="T62" fmla="*/ 430 w 806"/>
                  <a:gd name="T63" fmla="*/ 129 h 979"/>
                  <a:gd name="T64" fmla="*/ 458 w 806"/>
                  <a:gd name="T65" fmla="*/ 115 h 979"/>
                  <a:gd name="T66" fmla="*/ 458 w 806"/>
                  <a:gd name="T67" fmla="*/ 81 h 979"/>
                  <a:gd name="T68" fmla="*/ 427 w 806"/>
                  <a:gd name="T69" fmla="*/ 41 h 979"/>
                  <a:gd name="T70" fmla="*/ 367 w 806"/>
                  <a:gd name="T71" fmla="*/ 7 h 979"/>
                  <a:gd name="T72" fmla="*/ 302 w 806"/>
                  <a:gd name="T73" fmla="*/ 11 h 979"/>
                  <a:gd name="T74" fmla="*/ 252 w 806"/>
                  <a:gd name="T75" fmla="*/ 35 h 979"/>
                  <a:gd name="T76" fmla="*/ 230 w 806"/>
                  <a:gd name="T77" fmla="*/ 64 h 979"/>
                  <a:gd name="T78" fmla="*/ 187 w 806"/>
                  <a:gd name="T79" fmla="*/ 49 h 979"/>
                  <a:gd name="T80" fmla="*/ 154 w 806"/>
                  <a:gd name="T81" fmla="*/ 95 h 979"/>
                  <a:gd name="T82" fmla="*/ 106 w 806"/>
                  <a:gd name="T83" fmla="*/ 52 h 979"/>
                  <a:gd name="T84" fmla="*/ 66 w 806"/>
                  <a:gd name="T85" fmla="*/ 83 h 979"/>
                  <a:gd name="T86" fmla="*/ 15 w 806"/>
                  <a:gd name="T87" fmla="*/ 103 h 979"/>
                  <a:gd name="T88" fmla="*/ 12 w 806"/>
                  <a:gd name="T89" fmla="*/ 153 h 979"/>
                  <a:gd name="T90" fmla="*/ 14 w 806"/>
                  <a:gd name="T91" fmla="*/ 189 h 979"/>
                  <a:gd name="T92" fmla="*/ 16 w 806"/>
                  <a:gd name="T93" fmla="*/ 247 h 979"/>
                  <a:gd name="T94" fmla="*/ 54 w 806"/>
                  <a:gd name="T95" fmla="*/ 269 h 979"/>
                  <a:gd name="T96" fmla="*/ 91 w 806"/>
                  <a:gd name="T97" fmla="*/ 276 h 979"/>
                  <a:gd name="T98" fmla="*/ 124 w 806"/>
                  <a:gd name="T99" fmla="*/ 240 h 979"/>
                  <a:gd name="T100" fmla="*/ 179 w 806"/>
                  <a:gd name="T101" fmla="*/ 253 h 979"/>
                  <a:gd name="T102" fmla="*/ 234 w 806"/>
                  <a:gd name="T103" fmla="*/ 292 h 979"/>
                  <a:gd name="T104" fmla="*/ 246 w 806"/>
                  <a:gd name="T105" fmla="*/ 356 h 979"/>
                  <a:gd name="T106" fmla="*/ 286 w 806"/>
                  <a:gd name="T107" fmla="*/ 435 h 979"/>
                  <a:gd name="T108" fmla="*/ 368 w 806"/>
                  <a:gd name="T109" fmla="*/ 505 h 979"/>
                  <a:gd name="T110" fmla="*/ 491 w 806"/>
                  <a:gd name="T111" fmla="*/ 584 h 979"/>
                  <a:gd name="T112" fmla="*/ 543 w 806"/>
                  <a:gd name="T113" fmla="*/ 609 h 979"/>
                  <a:gd name="T114" fmla="*/ 590 w 806"/>
                  <a:gd name="T115" fmla="*/ 673 h 979"/>
                  <a:gd name="T116" fmla="*/ 630 w 806"/>
                  <a:gd name="T117" fmla="*/ 721 h 979"/>
                  <a:gd name="T118" fmla="*/ 624 w 806"/>
                  <a:gd name="T119" fmla="*/ 787 h 979"/>
                  <a:gd name="T120" fmla="*/ 604 w 806"/>
                  <a:gd name="T121" fmla="*/ 832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6" h="979">
                    <a:moveTo>
                      <a:pt x="592" y="839"/>
                    </a:moveTo>
                    <a:lnTo>
                      <a:pt x="590" y="855"/>
                    </a:lnTo>
                    <a:lnTo>
                      <a:pt x="567" y="903"/>
                    </a:lnTo>
                    <a:lnTo>
                      <a:pt x="567" y="919"/>
                    </a:lnTo>
                    <a:lnTo>
                      <a:pt x="574" y="936"/>
                    </a:lnTo>
                    <a:lnTo>
                      <a:pt x="572" y="963"/>
                    </a:lnTo>
                    <a:lnTo>
                      <a:pt x="568" y="972"/>
                    </a:lnTo>
                    <a:lnTo>
                      <a:pt x="559" y="979"/>
                    </a:lnTo>
                    <a:lnTo>
                      <a:pt x="536" y="979"/>
                    </a:lnTo>
                    <a:lnTo>
                      <a:pt x="510" y="964"/>
                    </a:lnTo>
                    <a:lnTo>
                      <a:pt x="490" y="944"/>
                    </a:lnTo>
                    <a:lnTo>
                      <a:pt x="472" y="945"/>
                    </a:lnTo>
                    <a:lnTo>
                      <a:pt x="454" y="928"/>
                    </a:lnTo>
                    <a:lnTo>
                      <a:pt x="408" y="899"/>
                    </a:lnTo>
                    <a:lnTo>
                      <a:pt x="386" y="893"/>
                    </a:lnTo>
                    <a:lnTo>
                      <a:pt x="368" y="873"/>
                    </a:lnTo>
                    <a:lnTo>
                      <a:pt x="370" y="849"/>
                    </a:lnTo>
                    <a:lnTo>
                      <a:pt x="380" y="841"/>
                    </a:lnTo>
                    <a:lnTo>
                      <a:pt x="398" y="849"/>
                    </a:lnTo>
                    <a:lnTo>
                      <a:pt x="427" y="835"/>
                    </a:lnTo>
                    <a:lnTo>
                      <a:pt x="443" y="843"/>
                    </a:lnTo>
                    <a:lnTo>
                      <a:pt x="456" y="852"/>
                    </a:lnTo>
                    <a:lnTo>
                      <a:pt x="466" y="859"/>
                    </a:lnTo>
                    <a:lnTo>
                      <a:pt x="480" y="852"/>
                    </a:lnTo>
                    <a:lnTo>
                      <a:pt x="523" y="853"/>
                    </a:lnTo>
                    <a:lnTo>
                      <a:pt x="535" y="848"/>
                    </a:lnTo>
                    <a:lnTo>
                      <a:pt x="540" y="840"/>
                    </a:lnTo>
                    <a:lnTo>
                      <a:pt x="570" y="840"/>
                    </a:lnTo>
                    <a:lnTo>
                      <a:pt x="578" y="835"/>
                    </a:lnTo>
                    <a:lnTo>
                      <a:pt x="594" y="831"/>
                    </a:lnTo>
                    <a:lnTo>
                      <a:pt x="603" y="829"/>
                    </a:lnTo>
                    <a:lnTo>
                      <a:pt x="606" y="855"/>
                    </a:lnTo>
                    <a:lnTo>
                      <a:pt x="611" y="865"/>
                    </a:lnTo>
                    <a:lnTo>
                      <a:pt x="624" y="867"/>
                    </a:lnTo>
                    <a:lnTo>
                      <a:pt x="640" y="855"/>
                    </a:lnTo>
                    <a:lnTo>
                      <a:pt x="647" y="841"/>
                    </a:lnTo>
                    <a:lnTo>
                      <a:pt x="654" y="825"/>
                    </a:lnTo>
                    <a:lnTo>
                      <a:pt x="667" y="821"/>
                    </a:lnTo>
                    <a:lnTo>
                      <a:pt x="672" y="811"/>
                    </a:lnTo>
                    <a:lnTo>
                      <a:pt x="675" y="803"/>
                    </a:lnTo>
                    <a:lnTo>
                      <a:pt x="674" y="777"/>
                    </a:lnTo>
                    <a:lnTo>
                      <a:pt x="699" y="767"/>
                    </a:lnTo>
                    <a:lnTo>
                      <a:pt x="712" y="749"/>
                    </a:lnTo>
                    <a:lnTo>
                      <a:pt x="714" y="729"/>
                    </a:lnTo>
                    <a:lnTo>
                      <a:pt x="708" y="713"/>
                    </a:lnTo>
                    <a:lnTo>
                      <a:pt x="690" y="704"/>
                    </a:lnTo>
                    <a:lnTo>
                      <a:pt x="671" y="688"/>
                    </a:lnTo>
                    <a:lnTo>
                      <a:pt x="663" y="672"/>
                    </a:lnTo>
                    <a:lnTo>
                      <a:pt x="667" y="681"/>
                    </a:lnTo>
                    <a:lnTo>
                      <a:pt x="670" y="665"/>
                    </a:lnTo>
                    <a:lnTo>
                      <a:pt x="672" y="649"/>
                    </a:lnTo>
                    <a:lnTo>
                      <a:pt x="687" y="628"/>
                    </a:lnTo>
                    <a:lnTo>
                      <a:pt x="711" y="616"/>
                    </a:lnTo>
                    <a:lnTo>
                      <a:pt x="726" y="623"/>
                    </a:lnTo>
                    <a:lnTo>
                      <a:pt x="735" y="632"/>
                    </a:lnTo>
                    <a:lnTo>
                      <a:pt x="752" y="636"/>
                    </a:lnTo>
                    <a:lnTo>
                      <a:pt x="766" y="637"/>
                    </a:lnTo>
                    <a:lnTo>
                      <a:pt x="771" y="651"/>
                    </a:lnTo>
                    <a:lnTo>
                      <a:pt x="783" y="668"/>
                    </a:lnTo>
                    <a:lnTo>
                      <a:pt x="792" y="673"/>
                    </a:lnTo>
                    <a:lnTo>
                      <a:pt x="803" y="661"/>
                    </a:lnTo>
                    <a:lnTo>
                      <a:pt x="806" y="645"/>
                    </a:lnTo>
                    <a:lnTo>
                      <a:pt x="798" y="632"/>
                    </a:lnTo>
                    <a:lnTo>
                      <a:pt x="774" y="605"/>
                    </a:lnTo>
                    <a:lnTo>
                      <a:pt x="763" y="591"/>
                    </a:lnTo>
                    <a:lnTo>
                      <a:pt x="752" y="591"/>
                    </a:lnTo>
                    <a:lnTo>
                      <a:pt x="738" y="584"/>
                    </a:lnTo>
                    <a:lnTo>
                      <a:pt x="723" y="584"/>
                    </a:lnTo>
                    <a:lnTo>
                      <a:pt x="706" y="565"/>
                    </a:lnTo>
                    <a:lnTo>
                      <a:pt x="680" y="553"/>
                    </a:lnTo>
                    <a:lnTo>
                      <a:pt x="640" y="540"/>
                    </a:lnTo>
                    <a:lnTo>
                      <a:pt x="619" y="525"/>
                    </a:lnTo>
                    <a:lnTo>
                      <a:pt x="623" y="512"/>
                    </a:lnTo>
                    <a:lnTo>
                      <a:pt x="635" y="499"/>
                    </a:lnTo>
                    <a:lnTo>
                      <a:pt x="636" y="483"/>
                    </a:lnTo>
                    <a:lnTo>
                      <a:pt x="622" y="479"/>
                    </a:lnTo>
                    <a:lnTo>
                      <a:pt x="595" y="485"/>
                    </a:lnTo>
                    <a:lnTo>
                      <a:pt x="566" y="485"/>
                    </a:lnTo>
                    <a:lnTo>
                      <a:pt x="566" y="499"/>
                    </a:lnTo>
                    <a:lnTo>
                      <a:pt x="548" y="473"/>
                    </a:lnTo>
                    <a:lnTo>
                      <a:pt x="530" y="463"/>
                    </a:lnTo>
                    <a:lnTo>
                      <a:pt x="526" y="448"/>
                    </a:lnTo>
                    <a:lnTo>
                      <a:pt x="488" y="415"/>
                    </a:lnTo>
                    <a:lnTo>
                      <a:pt x="470" y="351"/>
                    </a:lnTo>
                    <a:lnTo>
                      <a:pt x="456" y="324"/>
                    </a:lnTo>
                    <a:lnTo>
                      <a:pt x="434" y="312"/>
                    </a:lnTo>
                    <a:lnTo>
                      <a:pt x="398" y="287"/>
                    </a:lnTo>
                    <a:lnTo>
                      <a:pt x="374" y="257"/>
                    </a:lnTo>
                    <a:lnTo>
                      <a:pt x="374" y="209"/>
                    </a:lnTo>
                    <a:lnTo>
                      <a:pt x="386" y="199"/>
                    </a:lnTo>
                    <a:lnTo>
                      <a:pt x="379" y="183"/>
                    </a:lnTo>
                    <a:lnTo>
                      <a:pt x="371" y="175"/>
                    </a:lnTo>
                    <a:lnTo>
                      <a:pt x="368" y="153"/>
                    </a:lnTo>
                    <a:lnTo>
                      <a:pt x="387" y="148"/>
                    </a:lnTo>
                    <a:lnTo>
                      <a:pt x="410" y="144"/>
                    </a:lnTo>
                    <a:lnTo>
                      <a:pt x="430" y="129"/>
                    </a:lnTo>
                    <a:lnTo>
                      <a:pt x="450" y="127"/>
                    </a:lnTo>
                    <a:lnTo>
                      <a:pt x="468" y="124"/>
                    </a:lnTo>
                    <a:lnTo>
                      <a:pt x="458" y="115"/>
                    </a:lnTo>
                    <a:lnTo>
                      <a:pt x="460" y="99"/>
                    </a:lnTo>
                    <a:lnTo>
                      <a:pt x="452" y="93"/>
                    </a:lnTo>
                    <a:lnTo>
                      <a:pt x="458" y="81"/>
                    </a:lnTo>
                    <a:lnTo>
                      <a:pt x="448" y="67"/>
                    </a:lnTo>
                    <a:lnTo>
                      <a:pt x="459" y="49"/>
                    </a:lnTo>
                    <a:lnTo>
                      <a:pt x="427" y="41"/>
                    </a:lnTo>
                    <a:lnTo>
                      <a:pt x="404" y="44"/>
                    </a:lnTo>
                    <a:lnTo>
                      <a:pt x="378" y="29"/>
                    </a:lnTo>
                    <a:lnTo>
                      <a:pt x="367" y="7"/>
                    </a:lnTo>
                    <a:lnTo>
                      <a:pt x="360" y="0"/>
                    </a:lnTo>
                    <a:lnTo>
                      <a:pt x="350" y="1"/>
                    </a:lnTo>
                    <a:lnTo>
                      <a:pt x="302" y="11"/>
                    </a:lnTo>
                    <a:lnTo>
                      <a:pt x="291" y="15"/>
                    </a:lnTo>
                    <a:lnTo>
                      <a:pt x="258" y="11"/>
                    </a:lnTo>
                    <a:lnTo>
                      <a:pt x="252" y="35"/>
                    </a:lnTo>
                    <a:lnTo>
                      <a:pt x="232" y="39"/>
                    </a:lnTo>
                    <a:lnTo>
                      <a:pt x="235" y="53"/>
                    </a:lnTo>
                    <a:lnTo>
                      <a:pt x="230" y="64"/>
                    </a:lnTo>
                    <a:lnTo>
                      <a:pt x="216" y="60"/>
                    </a:lnTo>
                    <a:lnTo>
                      <a:pt x="198" y="56"/>
                    </a:lnTo>
                    <a:lnTo>
                      <a:pt x="187" y="49"/>
                    </a:lnTo>
                    <a:lnTo>
                      <a:pt x="172" y="59"/>
                    </a:lnTo>
                    <a:lnTo>
                      <a:pt x="166" y="75"/>
                    </a:lnTo>
                    <a:lnTo>
                      <a:pt x="154" y="95"/>
                    </a:lnTo>
                    <a:lnTo>
                      <a:pt x="130" y="67"/>
                    </a:lnTo>
                    <a:lnTo>
                      <a:pt x="124" y="49"/>
                    </a:lnTo>
                    <a:lnTo>
                      <a:pt x="106" y="52"/>
                    </a:lnTo>
                    <a:lnTo>
                      <a:pt x="98" y="67"/>
                    </a:lnTo>
                    <a:lnTo>
                      <a:pt x="80" y="87"/>
                    </a:lnTo>
                    <a:lnTo>
                      <a:pt x="66" y="83"/>
                    </a:lnTo>
                    <a:lnTo>
                      <a:pt x="26" y="74"/>
                    </a:lnTo>
                    <a:lnTo>
                      <a:pt x="16" y="83"/>
                    </a:lnTo>
                    <a:lnTo>
                      <a:pt x="15" y="103"/>
                    </a:lnTo>
                    <a:lnTo>
                      <a:pt x="17" y="127"/>
                    </a:lnTo>
                    <a:lnTo>
                      <a:pt x="23" y="143"/>
                    </a:lnTo>
                    <a:lnTo>
                      <a:pt x="12" y="153"/>
                    </a:lnTo>
                    <a:lnTo>
                      <a:pt x="0" y="167"/>
                    </a:lnTo>
                    <a:lnTo>
                      <a:pt x="7" y="181"/>
                    </a:lnTo>
                    <a:lnTo>
                      <a:pt x="14" y="189"/>
                    </a:lnTo>
                    <a:lnTo>
                      <a:pt x="6" y="211"/>
                    </a:lnTo>
                    <a:lnTo>
                      <a:pt x="12" y="237"/>
                    </a:lnTo>
                    <a:lnTo>
                      <a:pt x="16" y="247"/>
                    </a:lnTo>
                    <a:lnTo>
                      <a:pt x="35" y="252"/>
                    </a:lnTo>
                    <a:lnTo>
                      <a:pt x="47" y="252"/>
                    </a:lnTo>
                    <a:lnTo>
                      <a:pt x="54" y="269"/>
                    </a:lnTo>
                    <a:lnTo>
                      <a:pt x="55" y="284"/>
                    </a:lnTo>
                    <a:lnTo>
                      <a:pt x="70" y="284"/>
                    </a:lnTo>
                    <a:lnTo>
                      <a:pt x="91" y="276"/>
                    </a:lnTo>
                    <a:lnTo>
                      <a:pt x="98" y="263"/>
                    </a:lnTo>
                    <a:lnTo>
                      <a:pt x="107" y="251"/>
                    </a:lnTo>
                    <a:lnTo>
                      <a:pt x="124" y="240"/>
                    </a:lnTo>
                    <a:lnTo>
                      <a:pt x="134" y="232"/>
                    </a:lnTo>
                    <a:lnTo>
                      <a:pt x="148" y="236"/>
                    </a:lnTo>
                    <a:lnTo>
                      <a:pt x="179" y="253"/>
                    </a:lnTo>
                    <a:lnTo>
                      <a:pt x="199" y="269"/>
                    </a:lnTo>
                    <a:lnTo>
                      <a:pt x="219" y="280"/>
                    </a:lnTo>
                    <a:lnTo>
                      <a:pt x="234" y="292"/>
                    </a:lnTo>
                    <a:lnTo>
                      <a:pt x="232" y="315"/>
                    </a:lnTo>
                    <a:lnTo>
                      <a:pt x="243" y="339"/>
                    </a:lnTo>
                    <a:lnTo>
                      <a:pt x="246" y="356"/>
                    </a:lnTo>
                    <a:lnTo>
                      <a:pt x="251" y="375"/>
                    </a:lnTo>
                    <a:lnTo>
                      <a:pt x="283" y="416"/>
                    </a:lnTo>
                    <a:lnTo>
                      <a:pt x="286" y="435"/>
                    </a:lnTo>
                    <a:lnTo>
                      <a:pt x="304" y="432"/>
                    </a:lnTo>
                    <a:lnTo>
                      <a:pt x="335" y="467"/>
                    </a:lnTo>
                    <a:lnTo>
                      <a:pt x="368" y="505"/>
                    </a:lnTo>
                    <a:lnTo>
                      <a:pt x="418" y="549"/>
                    </a:lnTo>
                    <a:lnTo>
                      <a:pt x="466" y="549"/>
                    </a:lnTo>
                    <a:lnTo>
                      <a:pt x="491" y="584"/>
                    </a:lnTo>
                    <a:lnTo>
                      <a:pt x="506" y="593"/>
                    </a:lnTo>
                    <a:lnTo>
                      <a:pt x="518" y="609"/>
                    </a:lnTo>
                    <a:lnTo>
                      <a:pt x="543" y="609"/>
                    </a:lnTo>
                    <a:lnTo>
                      <a:pt x="552" y="624"/>
                    </a:lnTo>
                    <a:lnTo>
                      <a:pt x="554" y="643"/>
                    </a:lnTo>
                    <a:lnTo>
                      <a:pt x="590" y="673"/>
                    </a:lnTo>
                    <a:lnTo>
                      <a:pt x="603" y="660"/>
                    </a:lnTo>
                    <a:lnTo>
                      <a:pt x="615" y="699"/>
                    </a:lnTo>
                    <a:lnTo>
                      <a:pt x="630" y="721"/>
                    </a:lnTo>
                    <a:lnTo>
                      <a:pt x="635" y="740"/>
                    </a:lnTo>
                    <a:lnTo>
                      <a:pt x="647" y="776"/>
                    </a:lnTo>
                    <a:lnTo>
                      <a:pt x="624" y="787"/>
                    </a:lnTo>
                    <a:lnTo>
                      <a:pt x="620" y="801"/>
                    </a:lnTo>
                    <a:lnTo>
                      <a:pt x="616" y="820"/>
                    </a:lnTo>
                    <a:lnTo>
                      <a:pt x="604" y="832"/>
                    </a:lnTo>
                    <a:lnTo>
                      <a:pt x="596" y="829"/>
                    </a:lnTo>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27" name="Freeform 15"/>
              <p:cNvSpPr>
                <a:spLocks/>
              </p:cNvSpPr>
              <p:nvPr/>
            </p:nvSpPr>
            <p:spPr bwMode="auto">
              <a:xfrm>
                <a:off x="4847792" y="2617935"/>
                <a:ext cx="705068" cy="506542"/>
              </a:xfrm>
              <a:custGeom>
                <a:avLst/>
                <a:gdLst>
                  <a:gd name="T0" fmla="*/ 533 w 1101"/>
                  <a:gd name="T1" fmla="*/ 677 h 747"/>
                  <a:gd name="T2" fmla="*/ 562 w 1101"/>
                  <a:gd name="T3" fmla="*/ 639 h 747"/>
                  <a:gd name="T4" fmla="*/ 573 w 1101"/>
                  <a:gd name="T5" fmla="*/ 617 h 747"/>
                  <a:gd name="T6" fmla="*/ 606 w 1101"/>
                  <a:gd name="T7" fmla="*/ 575 h 747"/>
                  <a:gd name="T8" fmla="*/ 649 w 1101"/>
                  <a:gd name="T9" fmla="*/ 547 h 747"/>
                  <a:gd name="T10" fmla="*/ 662 w 1101"/>
                  <a:gd name="T11" fmla="*/ 591 h 747"/>
                  <a:gd name="T12" fmla="*/ 733 w 1101"/>
                  <a:gd name="T13" fmla="*/ 592 h 747"/>
                  <a:gd name="T14" fmla="*/ 760 w 1101"/>
                  <a:gd name="T15" fmla="*/ 617 h 747"/>
                  <a:gd name="T16" fmla="*/ 718 w 1101"/>
                  <a:gd name="T17" fmla="*/ 675 h 747"/>
                  <a:gd name="T18" fmla="*/ 793 w 1101"/>
                  <a:gd name="T19" fmla="*/ 709 h 747"/>
                  <a:gd name="T20" fmla="*/ 846 w 1101"/>
                  <a:gd name="T21" fmla="*/ 731 h 747"/>
                  <a:gd name="T22" fmla="*/ 897 w 1101"/>
                  <a:gd name="T23" fmla="*/ 672 h 747"/>
                  <a:gd name="T24" fmla="*/ 976 w 1101"/>
                  <a:gd name="T25" fmla="*/ 637 h 747"/>
                  <a:gd name="T26" fmla="*/ 936 w 1101"/>
                  <a:gd name="T27" fmla="*/ 613 h 747"/>
                  <a:gd name="T28" fmla="*/ 881 w 1101"/>
                  <a:gd name="T29" fmla="*/ 633 h 747"/>
                  <a:gd name="T30" fmla="*/ 840 w 1101"/>
                  <a:gd name="T31" fmla="*/ 603 h 747"/>
                  <a:gd name="T32" fmla="*/ 802 w 1101"/>
                  <a:gd name="T33" fmla="*/ 593 h 747"/>
                  <a:gd name="T34" fmla="*/ 853 w 1101"/>
                  <a:gd name="T35" fmla="*/ 587 h 747"/>
                  <a:gd name="T36" fmla="*/ 870 w 1101"/>
                  <a:gd name="T37" fmla="*/ 549 h 747"/>
                  <a:gd name="T38" fmla="*/ 914 w 1101"/>
                  <a:gd name="T39" fmla="*/ 491 h 747"/>
                  <a:gd name="T40" fmla="*/ 969 w 1101"/>
                  <a:gd name="T41" fmla="*/ 449 h 747"/>
                  <a:gd name="T42" fmla="*/ 1032 w 1101"/>
                  <a:gd name="T43" fmla="*/ 405 h 747"/>
                  <a:gd name="T44" fmla="*/ 1048 w 1101"/>
                  <a:gd name="T45" fmla="*/ 320 h 747"/>
                  <a:gd name="T46" fmla="*/ 1101 w 1101"/>
                  <a:gd name="T47" fmla="*/ 261 h 747"/>
                  <a:gd name="T48" fmla="*/ 1080 w 1101"/>
                  <a:gd name="T49" fmla="*/ 201 h 747"/>
                  <a:gd name="T50" fmla="*/ 1065 w 1101"/>
                  <a:gd name="T51" fmla="*/ 133 h 747"/>
                  <a:gd name="T52" fmla="*/ 983 w 1101"/>
                  <a:gd name="T53" fmla="*/ 131 h 747"/>
                  <a:gd name="T54" fmla="*/ 902 w 1101"/>
                  <a:gd name="T55" fmla="*/ 124 h 747"/>
                  <a:gd name="T56" fmla="*/ 836 w 1101"/>
                  <a:gd name="T57" fmla="*/ 136 h 747"/>
                  <a:gd name="T58" fmla="*/ 768 w 1101"/>
                  <a:gd name="T59" fmla="*/ 136 h 747"/>
                  <a:gd name="T60" fmla="*/ 694 w 1101"/>
                  <a:gd name="T61" fmla="*/ 85 h 747"/>
                  <a:gd name="T62" fmla="*/ 658 w 1101"/>
                  <a:gd name="T63" fmla="*/ 23 h 747"/>
                  <a:gd name="T64" fmla="*/ 606 w 1101"/>
                  <a:gd name="T65" fmla="*/ 5 h 747"/>
                  <a:gd name="T66" fmla="*/ 557 w 1101"/>
                  <a:gd name="T67" fmla="*/ 23 h 747"/>
                  <a:gd name="T68" fmla="*/ 506 w 1101"/>
                  <a:gd name="T69" fmla="*/ 51 h 747"/>
                  <a:gd name="T70" fmla="*/ 472 w 1101"/>
                  <a:gd name="T71" fmla="*/ 133 h 747"/>
                  <a:gd name="T72" fmla="*/ 412 w 1101"/>
                  <a:gd name="T73" fmla="*/ 152 h 747"/>
                  <a:gd name="T74" fmla="*/ 353 w 1101"/>
                  <a:gd name="T75" fmla="*/ 148 h 747"/>
                  <a:gd name="T76" fmla="*/ 266 w 1101"/>
                  <a:gd name="T77" fmla="*/ 157 h 747"/>
                  <a:gd name="T78" fmla="*/ 201 w 1101"/>
                  <a:gd name="T79" fmla="*/ 139 h 747"/>
                  <a:gd name="T80" fmla="*/ 130 w 1101"/>
                  <a:gd name="T81" fmla="*/ 144 h 747"/>
                  <a:gd name="T82" fmla="*/ 54 w 1101"/>
                  <a:gd name="T83" fmla="*/ 179 h 747"/>
                  <a:gd name="T84" fmla="*/ 90 w 1101"/>
                  <a:gd name="T85" fmla="*/ 272 h 747"/>
                  <a:gd name="T86" fmla="*/ 28 w 1101"/>
                  <a:gd name="T87" fmla="*/ 379 h 747"/>
                  <a:gd name="T88" fmla="*/ 6 w 1101"/>
                  <a:gd name="T89" fmla="*/ 452 h 747"/>
                  <a:gd name="T90" fmla="*/ 130 w 1101"/>
                  <a:gd name="T91" fmla="*/ 527 h 747"/>
                  <a:gd name="T92" fmla="*/ 205 w 1101"/>
                  <a:gd name="T93" fmla="*/ 515 h 747"/>
                  <a:gd name="T94" fmla="*/ 290 w 1101"/>
                  <a:gd name="T95" fmla="*/ 455 h 747"/>
                  <a:gd name="T96" fmla="*/ 422 w 1101"/>
                  <a:gd name="T97" fmla="*/ 460 h 747"/>
                  <a:gd name="T98" fmla="*/ 482 w 1101"/>
                  <a:gd name="T99" fmla="*/ 541 h 747"/>
                  <a:gd name="T100" fmla="*/ 525 w 1101"/>
                  <a:gd name="T101" fmla="*/ 587 h 747"/>
                  <a:gd name="T102" fmla="*/ 467 w 1101"/>
                  <a:gd name="T103" fmla="*/ 611 h 747"/>
                  <a:gd name="T104" fmla="*/ 440 w 1101"/>
                  <a:gd name="T105" fmla="*/ 687 h 747"/>
                  <a:gd name="T106" fmla="*/ 520 w 1101"/>
                  <a:gd name="T107" fmla="*/ 70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1" h="747">
                    <a:moveTo>
                      <a:pt x="520" y="704"/>
                    </a:moveTo>
                    <a:lnTo>
                      <a:pt x="520" y="688"/>
                    </a:lnTo>
                    <a:lnTo>
                      <a:pt x="517" y="672"/>
                    </a:lnTo>
                    <a:lnTo>
                      <a:pt x="533" y="677"/>
                    </a:lnTo>
                    <a:lnTo>
                      <a:pt x="541" y="665"/>
                    </a:lnTo>
                    <a:lnTo>
                      <a:pt x="553" y="663"/>
                    </a:lnTo>
                    <a:lnTo>
                      <a:pt x="561" y="651"/>
                    </a:lnTo>
                    <a:lnTo>
                      <a:pt x="562" y="639"/>
                    </a:lnTo>
                    <a:lnTo>
                      <a:pt x="549" y="627"/>
                    </a:lnTo>
                    <a:lnTo>
                      <a:pt x="541" y="612"/>
                    </a:lnTo>
                    <a:lnTo>
                      <a:pt x="556" y="616"/>
                    </a:lnTo>
                    <a:lnTo>
                      <a:pt x="573" y="617"/>
                    </a:lnTo>
                    <a:lnTo>
                      <a:pt x="578" y="601"/>
                    </a:lnTo>
                    <a:lnTo>
                      <a:pt x="582" y="585"/>
                    </a:lnTo>
                    <a:lnTo>
                      <a:pt x="594" y="581"/>
                    </a:lnTo>
                    <a:lnTo>
                      <a:pt x="606" y="575"/>
                    </a:lnTo>
                    <a:lnTo>
                      <a:pt x="618" y="571"/>
                    </a:lnTo>
                    <a:lnTo>
                      <a:pt x="628" y="557"/>
                    </a:lnTo>
                    <a:lnTo>
                      <a:pt x="636" y="563"/>
                    </a:lnTo>
                    <a:lnTo>
                      <a:pt x="649" y="547"/>
                    </a:lnTo>
                    <a:lnTo>
                      <a:pt x="666" y="563"/>
                    </a:lnTo>
                    <a:lnTo>
                      <a:pt x="666" y="575"/>
                    </a:lnTo>
                    <a:lnTo>
                      <a:pt x="646" y="579"/>
                    </a:lnTo>
                    <a:lnTo>
                      <a:pt x="662" y="591"/>
                    </a:lnTo>
                    <a:lnTo>
                      <a:pt x="662" y="599"/>
                    </a:lnTo>
                    <a:lnTo>
                      <a:pt x="689" y="604"/>
                    </a:lnTo>
                    <a:lnTo>
                      <a:pt x="714" y="608"/>
                    </a:lnTo>
                    <a:lnTo>
                      <a:pt x="733" y="592"/>
                    </a:lnTo>
                    <a:lnTo>
                      <a:pt x="746" y="588"/>
                    </a:lnTo>
                    <a:lnTo>
                      <a:pt x="776" y="593"/>
                    </a:lnTo>
                    <a:lnTo>
                      <a:pt x="780" y="604"/>
                    </a:lnTo>
                    <a:lnTo>
                      <a:pt x="760" y="617"/>
                    </a:lnTo>
                    <a:lnTo>
                      <a:pt x="738" y="632"/>
                    </a:lnTo>
                    <a:lnTo>
                      <a:pt x="733" y="647"/>
                    </a:lnTo>
                    <a:lnTo>
                      <a:pt x="718" y="663"/>
                    </a:lnTo>
                    <a:lnTo>
                      <a:pt x="718" y="675"/>
                    </a:lnTo>
                    <a:lnTo>
                      <a:pt x="746" y="671"/>
                    </a:lnTo>
                    <a:lnTo>
                      <a:pt x="761" y="680"/>
                    </a:lnTo>
                    <a:lnTo>
                      <a:pt x="785" y="684"/>
                    </a:lnTo>
                    <a:lnTo>
                      <a:pt x="793" y="709"/>
                    </a:lnTo>
                    <a:lnTo>
                      <a:pt x="800" y="727"/>
                    </a:lnTo>
                    <a:lnTo>
                      <a:pt x="806" y="745"/>
                    </a:lnTo>
                    <a:lnTo>
                      <a:pt x="825" y="747"/>
                    </a:lnTo>
                    <a:lnTo>
                      <a:pt x="846" y="731"/>
                    </a:lnTo>
                    <a:lnTo>
                      <a:pt x="854" y="709"/>
                    </a:lnTo>
                    <a:lnTo>
                      <a:pt x="868" y="693"/>
                    </a:lnTo>
                    <a:lnTo>
                      <a:pt x="882" y="688"/>
                    </a:lnTo>
                    <a:lnTo>
                      <a:pt x="897" y="672"/>
                    </a:lnTo>
                    <a:lnTo>
                      <a:pt x="916" y="643"/>
                    </a:lnTo>
                    <a:lnTo>
                      <a:pt x="956" y="644"/>
                    </a:lnTo>
                    <a:lnTo>
                      <a:pt x="965" y="636"/>
                    </a:lnTo>
                    <a:lnTo>
                      <a:pt x="976" y="637"/>
                    </a:lnTo>
                    <a:lnTo>
                      <a:pt x="970" y="613"/>
                    </a:lnTo>
                    <a:lnTo>
                      <a:pt x="974" y="596"/>
                    </a:lnTo>
                    <a:lnTo>
                      <a:pt x="956" y="599"/>
                    </a:lnTo>
                    <a:lnTo>
                      <a:pt x="936" y="613"/>
                    </a:lnTo>
                    <a:lnTo>
                      <a:pt x="924" y="615"/>
                    </a:lnTo>
                    <a:lnTo>
                      <a:pt x="912" y="629"/>
                    </a:lnTo>
                    <a:lnTo>
                      <a:pt x="901" y="624"/>
                    </a:lnTo>
                    <a:lnTo>
                      <a:pt x="881" y="633"/>
                    </a:lnTo>
                    <a:lnTo>
                      <a:pt x="872" y="628"/>
                    </a:lnTo>
                    <a:lnTo>
                      <a:pt x="869" y="612"/>
                    </a:lnTo>
                    <a:lnTo>
                      <a:pt x="853" y="609"/>
                    </a:lnTo>
                    <a:lnTo>
                      <a:pt x="840" y="603"/>
                    </a:lnTo>
                    <a:lnTo>
                      <a:pt x="828" y="592"/>
                    </a:lnTo>
                    <a:lnTo>
                      <a:pt x="820" y="583"/>
                    </a:lnTo>
                    <a:lnTo>
                      <a:pt x="809" y="585"/>
                    </a:lnTo>
                    <a:lnTo>
                      <a:pt x="802" y="593"/>
                    </a:lnTo>
                    <a:lnTo>
                      <a:pt x="797" y="572"/>
                    </a:lnTo>
                    <a:lnTo>
                      <a:pt x="820" y="567"/>
                    </a:lnTo>
                    <a:lnTo>
                      <a:pt x="844" y="573"/>
                    </a:lnTo>
                    <a:lnTo>
                      <a:pt x="853" y="587"/>
                    </a:lnTo>
                    <a:lnTo>
                      <a:pt x="861" y="581"/>
                    </a:lnTo>
                    <a:lnTo>
                      <a:pt x="853" y="563"/>
                    </a:lnTo>
                    <a:lnTo>
                      <a:pt x="860" y="553"/>
                    </a:lnTo>
                    <a:lnTo>
                      <a:pt x="870" y="549"/>
                    </a:lnTo>
                    <a:lnTo>
                      <a:pt x="862" y="528"/>
                    </a:lnTo>
                    <a:lnTo>
                      <a:pt x="876" y="527"/>
                    </a:lnTo>
                    <a:lnTo>
                      <a:pt x="888" y="512"/>
                    </a:lnTo>
                    <a:lnTo>
                      <a:pt x="914" y="491"/>
                    </a:lnTo>
                    <a:lnTo>
                      <a:pt x="942" y="472"/>
                    </a:lnTo>
                    <a:lnTo>
                      <a:pt x="950" y="468"/>
                    </a:lnTo>
                    <a:lnTo>
                      <a:pt x="958" y="471"/>
                    </a:lnTo>
                    <a:lnTo>
                      <a:pt x="969" y="449"/>
                    </a:lnTo>
                    <a:lnTo>
                      <a:pt x="985" y="439"/>
                    </a:lnTo>
                    <a:lnTo>
                      <a:pt x="992" y="425"/>
                    </a:lnTo>
                    <a:lnTo>
                      <a:pt x="1014" y="411"/>
                    </a:lnTo>
                    <a:lnTo>
                      <a:pt x="1032" y="405"/>
                    </a:lnTo>
                    <a:lnTo>
                      <a:pt x="1025" y="384"/>
                    </a:lnTo>
                    <a:lnTo>
                      <a:pt x="1022" y="357"/>
                    </a:lnTo>
                    <a:lnTo>
                      <a:pt x="1045" y="341"/>
                    </a:lnTo>
                    <a:lnTo>
                      <a:pt x="1048" y="320"/>
                    </a:lnTo>
                    <a:lnTo>
                      <a:pt x="1069" y="320"/>
                    </a:lnTo>
                    <a:lnTo>
                      <a:pt x="1085" y="313"/>
                    </a:lnTo>
                    <a:lnTo>
                      <a:pt x="1101" y="305"/>
                    </a:lnTo>
                    <a:lnTo>
                      <a:pt x="1101" y="261"/>
                    </a:lnTo>
                    <a:lnTo>
                      <a:pt x="1086" y="255"/>
                    </a:lnTo>
                    <a:lnTo>
                      <a:pt x="1070" y="227"/>
                    </a:lnTo>
                    <a:lnTo>
                      <a:pt x="1077" y="209"/>
                    </a:lnTo>
                    <a:lnTo>
                      <a:pt x="1080" y="201"/>
                    </a:lnTo>
                    <a:lnTo>
                      <a:pt x="1062" y="196"/>
                    </a:lnTo>
                    <a:lnTo>
                      <a:pt x="1080" y="179"/>
                    </a:lnTo>
                    <a:lnTo>
                      <a:pt x="1077" y="155"/>
                    </a:lnTo>
                    <a:lnTo>
                      <a:pt x="1065" y="133"/>
                    </a:lnTo>
                    <a:lnTo>
                      <a:pt x="1044" y="139"/>
                    </a:lnTo>
                    <a:lnTo>
                      <a:pt x="1033" y="139"/>
                    </a:lnTo>
                    <a:lnTo>
                      <a:pt x="1001" y="132"/>
                    </a:lnTo>
                    <a:lnTo>
                      <a:pt x="983" y="131"/>
                    </a:lnTo>
                    <a:lnTo>
                      <a:pt x="954" y="136"/>
                    </a:lnTo>
                    <a:lnTo>
                      <a:pt x="936" y="144"/>
                    </a:lnTo>
                    <a:lnTo>
                      <a:pt x="918" y="137"/>
                    </a:lnTo>
                    <a:lnTo>
                      <a:pt x="902" y="124"/>
                    </a:lnTo>
                    <a:lnTo>
                      <a:pt x="884" y="109"/>
                    </a:lnTo>
                    <a:lnTo>
                      <a:pt x="864" y="128"/>
                    </a:lnTo>
                    <a:lnTo>
                      <a:pt x="844" y="140"/>
                    </a:lnTo>
                    <a:lnTo>
                      <a:pt x="836" y="136"/>
                    </a:lnTo>
                    <a:lnTo>
                      <a:pt x="821" y="141"/>
                    </a:lnTo>
                    <a:lnTo>
                      <a:pt x="801" y="132"/>
                    </a:lnTo>
                    <a:lnTo>
                      <a:pt x="788" y="144"/>
                    </a:lnTo>
                    <a:lnTo>
                      <a:pt x="768" y="136"/>
                    </a:lnTo>
                    <a:lnTo>
                      <a:pt x="758" y="107"/>
                    </a:lnTo>
                    <a:lnTo>
                      <a:pt x="729" y="80"/>
                    </a:lnTo>
                    <a:lnTo>
                      <a:pt x="712" y="87"/>
                    </a:lnTo>
                    <a:lnTo>
                      <a:pt x="694" y="85"/>
                    </a:lnTo>
                    <a:lnTo>
                      <a:pt x="686" y="84"/>
                    </a:lnTo>
                    <a:lnTo>
                      <a:pt x="669" y="53"/>
                    </a:lnTo>
                    <a:lnTo>
                      <a:pt x="678" y="37"/>
                    </a:lnTo>
                    <a:lnTo>
                      <a:pt x="658" y="23"/>
                    </a:lnTo>
                    <a:lnTo>
                      <a:pt x="654" y="13"/>
                    </a:lnTo>
                    <a:lnTo>
                      <a:pt x="640" y="0"/>
                    </a:lnTo>
                    <a:lnTo>
                      <a:pt x="626" y="1"/>
                    </a:lnTo>
                    <a:lnTo>
                      <a:pt x="606" y="5"/>
                    </a:lnTo>
                    <a:lnTo>
                      <a:pt x="594" y="7"/>
                    </a:lnTo>
                    <a:lnTo>
                      <a:pt x="581" y="16"/>
                    </a:lnTo>
                    <a:lnTo>
                      <a:pt x="566" y="20"/>
                    </a:lnTo>
                    <a:lnTo>
                      <a:pt x="557" y="23"/>
                    </a:lnTo>
                    <a:lnTo>
                      <a:pt x="545" y="45"/>
                    </a:lnTo>
                    <a:lnTo>
                      <a:pt x="537" y="45"/>
                    </a:lnTo>
                    <a:lnTo>
                      <a:pt x="524" y="44"/>
                    </a:lnTo>
                    <a:lnTo>
                      <a:pt x="506" y="51"/>
                    </a:lnTo>
                    <a:lnTo>
                      <a:pt x="477" y="71"/>
                    </a:lnTo>
                    <a:lnTo>
                      <a:pt x="468" y="89"/>
                    </a:lnTo>
                    <a:lnTo>
                      <a:pt x="461" y="104"/>
                    </a:lnTo>
                    <a:lnTo>
                      <a:pt x="472" y="133"/>
                    </a:lnTo>
                    <a:lnTo>
                      <a:pt x="462" y="148"/>
                    </a:lnTo>
                    <a:lnTo>
                      <a:pt x="441" y="139"/>
                    </a:lnTo>
                    <a:lnTo>
                      <a:pt x="430" y="147"/>
                    </a:lnTo>
                    <a:lnTo>
                      <a:pt x="412" y="152"/>
                    </a:lnTo>
                    <a:lnTo>
                      <a:pt x="404" y="157"/>
                    </a:lnTo>
                    <a:lnTo>
                      <a:pt x="380" y="133"/>
                    </a:lnTo>
                    <a:lnTo>
                      <a:pt x="365" y="157"/>
                    </a:lnTo>
                    <a:lnTo>
                      <a:pt x="353" y="148"/>
                    </a:lnTo>
                    <a:lnTo>
                      <a:pt x="328" y="148"/>
                    </a:lnTo>
                    <a:lnTo>
                      <a:pt x="293" y="167"/>
                    </a:lnTo>
                    <a:lnTo>
                      <a:pt x="278" y="156"/>
                    </a:lnTo>
                    <a:lnTo>
                      <a:pt x="266" y="157"/>
                    </a:lnTo>
                    <a:lnTo>
                      <a:pt x="249" y="140"/>
                    </a:lnTo>
                    <a:lnTo>
                      <a:pt x="237" y="136"/>
                    </a:lnTo>
                    <a:lnTo>
                      <a:pt x="216" y="144"/>
                    </a:lnTo>
                    <a:lnTo>
                      <a:pt x="201" y="139"/>
                    </a:lnTo>
                    <a:lnTo>
                      <a:pt x="182" y="129"/>
                    </a:lnTo>
                    <a:lnTo>
                      <a:pt x="174" y="136"/>
                    </a:lnTo>
                    <a:lnTo>
                      <a:pt x="133" y="135"/>
                    </a:lnTo>
                    <a:lnTo>
                      <a:pt x="130" y="144"/>
                    </a:lnTo>
                    <a:lnTo>
                      <a:pt x="112" y="144"/>
                    </a:lnTo>
                    <a:lnTo>
                      <a:pt x="94" y="163"/>
                    </a:lnTo>
                    <a:lnTo>
                      <a:pt x="76" y="179"/>
                    </a:lnTo>
                    <a:lnTo>
                      <a:pt x="54" y="179"/>
                    </a:lnTo>
                    <a:lnTo>
                      <a:pt x="57" y="212"/>
                    </a:lnTo>
                    <a:lnTo>
                      <a:pt x="66" y="229"/>
                    </a:lnTo>
                    <a:lnTo>
                      <a:pt x="89" y="244"/>
                    </a:lnTo>
                    <a:lnTo>
                      <a:pt x="90" y="272"/>
                    </a:lnTo>
                    <a:lnTo>
                      <a:pt x="94" y="285"/>
                    </a:lnTo>
                    <a:lnTo>
                      <a:pt x="56" y="327"/>
                    </a:lnTo>
                    <a:lnTo>
                      <a:pt x="40" y="351"/>
                    </a:lnTo>
                    <a:lnTo>
                      <a:pt x="28" y="379"/>
                    </a:lnTo>
                    <a:lnTo>
                      <a:pt x="28" y="404"/>
                    </a:lnTo>
                    <a:lnTo>
                      <a:pt x="25" y="429"/>
                    </a:lnTo>
                    <a:lnTo>
                      <a:pt x="12" y="431"/>
                    </a:lnTo>
                    <a:lnTo>
                      <a:pt x="6" y="452"/>
                    </a:lnTo>
                    <a:lnTo>
                      <a:pt x="0" y="489"/>
                    </a:lnTo>
                    <a:lnTo>
                      <a:pt x="30" y="511"/>
                    </a:lnTo>
                    <a:lnTo>
                      <a:pt x="45" y="527"/>
                    </a:lnTo>
                    <a:lnTo>
                      <a:pt x="130" y="527"/>
                    </a:lnTo>
                    <a:lnTo>
                      <a:pt x="157" y="519"/>
                    </a:lnTo>
                    <a:lnTo>
                      <a:pt x="169" y="525"/>
                    </a:lnTo>
                    <a:lnTo>
                      <a:pt x="189" y="531"/>
                    </a:lnTo>
                    <a:lnTo>
                      <a:pt x="205" y="515"/>
                    </a:lnTo>
                    <a:lnTo>
                      <a:pt x="217" y="511"/>
                    </a:lnTo>
                    <a:lnTo>
                      <a:pt x="233" y="507"/>
                    </a:lnTo>
                    <a:lnTo>
                      <a:pt x="280" y="467"/>
                    </a:lnTo>
                    <a:lnTo>
                      <a:pt x="290" y="455"/>
                    </a:lnTo>
                    <a:lnTo>
                      <a:pt x="309" y="453"/>
                    </a:lnTo>
                    <a:lnTo>
                      <a:pt x="329" y="441"/>
                    </a:lnTo>
                    <a:lnTo>
                      <a:pt x="370" y="465"/>
                    </a:lnTo>
                    <a:lnTo>
                      <a:pt x="422" y="460"/>
                    </a:lnTo>
                    <a:lnTo>
                      <a:pt x="446" y="475"/>
                    </a:lnTo>
                    <a:lnTo>
                      <a:pt x="453" y="481"/>
                    </a:lnTo>
                    <a:lnTo>
                      <a:pt x="458" y="505"/>
                    </a:lnTo>
                    <a:lnTo>
                      <a:pt x="482" y="541"/>
                    </a:lnTo>
                    <a:lnTo>
                      <a:pt x="492" y="559"/>
                    </a:lnTo>
                    <a:lnTo>
                      <a:pt x="510" y="559"/>
                    </a:lnTo>
                    <a:lnTo>
                      <a:pt x="518" y="573"/>
                    </a:lnTo>
                    <a:lnTo>
                      <a:pt x="525" y="587"/>
                    </a:lnTo>
                    <a:lnTo>
                      <a:pt x="522" y="615"/>
                    </a:lnTo>
                    <a:lnTo>
                      <a:pt x="508" y="615"/>
                    </a:lnTo>
                    <a:lnTo>
                      <a:pt x="477" y="621"/>
                    </a:lnTo>
                    <a:lnTo>
                      <a:pt x="467" y="611"/>
                    </a:lnTo>
                    <a:lnTo>
                      <a:pt x="465" y="637"/>
                    </a:lnTo>
                    <a:lnTo>
                      <a:pt x="466" y="652"/>
                    </a:lnTo>
                    <a:lnTo>
                      <a:pt x="456" y="679"/>
                    </a:lnTo>
                    <a:lnTo>
                      <a:pt x="440" y="687"/>
                    </a:lnTo>
                    <a:lnTo>
                      <a:pt x="441" y="721"/>
                    </a:lnTo>
                    <a:lnTo>
                      <a:pt x="468" y="729"/>
                    </a:lnTo>
                    <a:lnTo>
                      <a:pt x="492" y="720"/>
                    </a:lnTo>
                    <a:lnTo>
                      <a:pt x="520" y="704"/>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28" name="Freeform 16"/>
              <p:cNvSpPr>
                <a:spLocks/>
              </p:cNvSpPr>
              <p:nvPr/>
            </p:nvSpPr>
            <p:spPr bwMode="auto">
              <a:xfrm>
                <a:off x="4759239" y="2322807"/>
                <a:ext cx="250900" cy="142598"/>
              </a:xfrm>
              <a:custGeom>
                <a:avLst/>
                <a:gdLst>
                  <a:gd name="T0" fmla="*/ 8 w 392"/>
                  <a:gd name="T1" fmla="*/ 211 h 211"/>
                  <a:gd name="T2" fmla="*/ 23 w 392"/>
                  <a:gd name="T3" fmla="*/ 206 h 211"/>
                  <a:gd name="T4" fmla="*/ 35 w 392"/>
                  <a:gd name="T5" fmla="*/ 192 h 211"/>
                  <a:gd name="T6" fmla="*/ 67 w 392"/>
                  <a:gd name="T7" fmla="*/ 177 h 211"/>
                  <a:gd name="T8" fmla="*/ 87 w 392"/>
                  <a:gd name="T9" fmla="*/ 169 h 211"/>
                  <a:gd name="T10" fmla="*/ 94 w 392"/>
                  <a:gd name="T11" fmla="*/ 175 h 211"/>
                  <a:gd name="T12" fmla="*/ 110 w 392"/>
                  <a:gd name="T13" fmla="*/ 168 h 211"/>
                  <a:gd name="T14" fmla="*/ 142 w 392"/>
                  <a:gd name="T15" fmla="*/ 166 h 211"/>
                  <a:gd name="T16" fmla="*/ 178 w 392"/>
                  <a:gd name="T17" fmla="*/ 174 h 211"/>
                  <a:gd name="T18" fmla="*/ 202 w 392"/>
                  <a:gd name="T19" fmla="*/ 156 h 211"/>
                  <a:gd name="T20" fmla="*/ 211 w 392"/>
                  <a:gd name="T21" fmla="*/ 155 h 211"/>
                  <a:gd name="T22" fmla="*/ 226 w 392"/>
                  <a:gd name="T23" fmla="*/ 167 h 211"/>
                  <a:gd name="T24" fmla="*/ 248 w 392"/>
                  <a:gd name="T25" fmla="*/ 176 h 211"/>
                  <a:gd name="T26" fmla="*/ 276 w 392"/>
                  <a:gd name="T27" fmla="*/ 191 h 211"/>
                  <a:gd name="T28" fmla="*/ 298 w 392"/>
                  <a:gd name="T29" fmla="*/ 203 h 211"/>
                  <a:gd name="T30" fmla="*/ 311 w 392"/>
                  <a:gd name="T31" fmla="*/ 209 h 211"/>
                  <a:gd name="T32" fmla="*/ 319 w 392"/>
                  <a:gd name="T33" fmla="*/ 208 h 211"/>
                  <a:gd name="T34" fmla="*/ 331 w 392"/>
                  <a:gd name="T35" fmla="*/ 193 h 211"/>
                  <a:gd name="T36" fmla="*/ 356 w 392"/>
                  <a:gd name="T37" fmla="*/ 193 h 211"/>
                  <a:gd name="T38" fmla="*/ 363 w 392"/>
                  <a:gd name="T39" fmla="*/ 171 h 211"/>
                  <a:gd name="T40" fmla="*/ 367 w 392"/>
                  <a:gd name="T41" fmla="*/ 158 h 211"/>
                  <a:gd name="T42" fmla="*/ 383 w 392"/>
                  <a:gd name="T43" fmla="*/ 149 h 211"/>
                  <a:gd name="T44" fmla="*/ 392 w 392"/>
                  <a:gd name="T45" fmla="*/ 148 h 211"/>
                  <a:gd name="T46" fmla="*/ 390 w 392"/>
                  <a:gd name="T47" fmla="*/ 127 h 211"/>
                  <a:gd name="T48" fmla="*/ 374 w 392"/>
                  <a:gd name="T49" fmla="*/ 105 h 211"/>
                  <a:gd name="T50" fmla="*/ 355 w 392"/>
                  <a:gd name="T51" fmla="*/ 85 h 211"/>
                  <a:gd name="T52" fmla="*/ 342 w 392"/>
                  <a:gd name="T53" fmla="*/ 78 h 211"/>
                  <a:gd name="T54" fmla="*/ 344 w 392"/>
                  <a:gd name="T55" fmla="*/ 43 h 211"/>
                  <a:gd name="T56" fmla="*/ 327 w 392"/>
                  <a:gd name="T57" fmla="*/ 30 h 211"/>
                  <a:gd name="T58" fmla="*/ 313 w 392"/>
                  <a:gd name="T59" fmla="*/ 19 h 211"/>
                  <a:gd name="T60" fmla="*/ 291 w 392"/>
                  <a:gd name="T61" fmla="*/ 27 h 211"/>
                  <a:gd name="T62" fmla="*/ 275 w 392"/>
                  <a:gd name="T63" fmla="*/ 34 h 211"/>
                  <a:gd name="T64" fmla="*/ 257 w 392"/>
                  <a:gd name="T65" fmla="*/ 23 h 211"/>
                  <a:gd name="T66" fmla="*/ 244 w 392"/>
                  <a:gd name="T67" fmla="*/ 8 h 211"/>
                  <a:gd name="T68" fmla="*/ 227 w 392"/>
                  <a:gd name="T69" fmla="*/ 6 h 211"/>
                  <a:gd name="T70" fmla="*/ 217 w 392"/>
                  <a:gd name="T71" fmla="*/ 0 h 211"/>
                  <a:gd name="T72" fmla="*/ 191 w 392"/>
                  <a:gd name="T73" fmla="*/ 3 h 211"/>
                  <a:gd name="T74" fmla="*/ 169 w 392"/>
                  <a:gd name="T75" fmla="*/ 12 h 211"/>
                  <a:gd name="T76" fmla="*/ 161 w 392"/>
                  <a:gd name="T77" fmla="*/ 20 h 211"/>
                  <a:gd name="T78" fmla="*/ 160 w 392"/>
                  <a:gd name="T79" fmla="*/ 47 h 211"/>
                  <a:gd name="T80" fmla="*/ 168 w 392"/>
                  <a:gd name="T81" fmla="*/ 85 h 211"/>
                  <a:gd name="T82" fmla="*/ 162 w 392"/>
                  <a:gd name="T83" fmla="*/ 97 h 211"/>
                  <a:gd name="T84" fmla="*/ 151 w 392"/>
                  <a:gd name="T85" fmla="*/ 106 h 211"/>
                  <a:gd name="T86" fmla="*/ 135 w 392"/>
                  <a:gd name="T87" fmla="*/ 108 h 211"/>
                  <a:gd name="T88" fmla="*/ 117 w 392"/>
                  <a:gd name="T89" fmla="*/ 101 h 211"/>
                  <a:gd name="T90" fmla="*/ 107 w 392"/>
                  <a:gd name="T91" fmla="*/ 90 h 211"/>
                  <a:gd name="T92" fmla="*/ 95 w 392"/>
                  <a:gd name="T93" fmla="*/ 73 h 211"/>
                  <a:gd name="T94" fmla="*/ 77 w 392"/>
                  <a:gd name="T95" fmla="*/ 58 h 211"/>
                  <a:gd name="T96" fmla="*/ 69 w 392"/>
                  <a:gd name="T97" fmla="*/ 51 h 211"/>
                  <a:gd name="T98" fmla="*/ 60 w 392"/>
                  <a:gd name="T99" fmla="*/ 48 h 211"/>
                  <a:gd name="T100" fmla="*/ 43 w 392"/>
                  <a:gd name="T101" fmla="*/ 61 h 211"/>
                  <a:gd name="T102" fmla="*/ 26 w 392"/>
                  <a:gd name="T103" fmla="*/ 76 h 211"/>
                  <a:gd name="T104" fmla="*/ 20 w 392"/>
                  <a:gd name="T105" fmla="*/ 91 h 211"/>
                  <a:gd name="T106" fmla="*/ 15 w 392"/>
                  <a:gd name="T107" fmla="*/ 111 h 211"/>
                  <a:gd name="T108" fmla="*/ 14 w 392"/>
                  <a:gd name="T109" fmla="*/ 127 h 211"/>
                  <a:gd name="T110" fmla="*/ 6 w 392"/>
                  <a:gd name="T111" fmla="*/ 144 h 211"/>
                  <a:gd name="T112" fmla="*/ 0 w 392"/>
                  <a:gd name="T113" fmla="*/ 163 h 211"/>
                  <a:gd name="T114" fmla="*/ 2 w 392"/>
                  <a:gd name="T115" fmla="*/ 172 h 211"/>
                  <a:gd name="T116" fmla="*/ 2 w 392"/>
                  <a:gd name="T117" fmla="*/ 191 h 211"/>
                  <a:gd name="T118" fmla="*/ 4 w 392"/>
                  <a:gd name="T119" fmla="*/ 203 h 211"/>
                  <a:gd name="T120" fmla="*/ 8 w 392"/>
                  <a:gd name="T121"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2" h="211">
                    <a:moveTo>
                      <a:pt x="8" y="211"/>
                    </a:moveTo>
                    <a:lnTo>
                      <a:pt x="23" y="206"/>
                    </a:lnTo>
                    <a:lnTo>
                      <a:pt x="35" y="192"/>
                    </a:lnTo>
                    <a:lnTo>
                      <a:pt x="67" y="177"/>
                    </a:lnTo>
                    <a:lnTo>
                      <a:pt x="87" y="169"/>
                    </a:lnTo>
                    <a:lnTo>
                      <a:pt x="94" y="175"/>
                    </a:lnTo>
                    <a:lnTo>
                      <a:pt x="110" y="168"/>
                    </a:lnTo>
                    <a:lnTo>
                      <a:pt x="142" y="166"/>
                    </a:lnTo>
                    <a:lnTo>
                      <a:pt x="178" y="174"/>
                    </a:lnTo>
                    <a:lnTo>
                      <a:pt x="202" y="156"/>
                    </a:lnTo>
                    <a:lnTo>
                      <a:pt x="211" y="155"/>
                    </a:lnTo>
                    <a:lnTo>
                      <a:pt x="226" y="167"/>
                    </a:lnTo>
                    <a:lnTo>
                      <a:pt x="248" y="176"/>
                    </a:lnTo>
                    <a:lnTo>
                      <a:pt x="276" y="191"/>
                    </a:lnTo>
                    <a:lnTo>
                      <a:pt x="298" y="203"/>
                    </a:lnTo>
                    <a:lnTo>
                      <a:pt x="311" y="209"/>
                    </a:lnTo>
                    <a:lnTo>
                      <a:pt x="319" y="208"/>
                    </a:lnTo>
                    <a:lnTo>
                      <a:pt x="331" y="193"/>
                    </a:lnTo>
                    <a:lnTo>
                      <a:pt x="356" y="193"/>
                    </a:lnTo>
                    <a:lnTo>
                      <a:pt x="363" y="171"/>
                    </a:lnTo>
                    <a:lnTo>
                      <a:pt x="367" y="158"/>
                    </a:lnTo>
                    <a:lnTo>
                      <a:pt x="383" y="149"/>
                    </a:lnTo>
                    <a:lnTo>
                      <a:pt x="392" y="148"/>
                    </a:lnTo>
                    <a:lnTo>
                      <a:pt x="390" y="127"/>
                    </a:lnTo>
                    <a:lnTo>
                      <a:pt x="374" y="105"/>
                    </a:lnTo>
                    <a:lnTo>
                      <a:pt x="355" y="85"/>
                    </a:lnTo>
                    <a:lnTo>
                      <a:pt x="342" y="78"/>
                    </a:lnTo>
                    <a:lnTo>
                      <a:pt x="344" y="43"/>
                    </a:lnTo>
                    <a:lnTo>
                      <a:pt x="327" y="30"/>
                    </a:lnTo>
                    <a:lnTo>
                      <a:pt x="313" y="19"/>
                    </a:lnTo>
                    <a:lnTo>
                      <a:pt x="291" y="27"/>
                    </a:lnTo>
                    <a:lnTo>
                      <a:pt x="275" y="34"/>
                    </a:lnTo>
                    <a:lnTo>
                      <a:pt x="257" y="23"/>
                    </a:lnTo>
                    <a:lnTo>
                      <a:pt x="244" y="8"/>
                    </a:lnTo>
                    <a:lnTo>
                      <a:pt x="227" y="6"/>
                    </a:lnTo>
                    <a:lnTo>
                      <a:pt x="217" y="0"/>
                    </a:lnTo>
                    <a:lnTo>
                      <a:pt x="191" y="3"/>
                    </a:lnTo>
                    <a:lnTo>
                      <a:pt x="169" y="12"/>
                    </a:lnTo>
                    <a:lnTo>
                      <a:pt x="161" y="20"/>
                    </a:lnTo>
                    <a:lnTo>
                      <a:pt x="160" y="47"/>
                    </a:lnTo>
                    <a:lnTo>
                      <a:pt x="168" y="85"/>
                    </a:lnTo>
                    <a:lnTo>
                      <a:pt x="162" y="97"/>
                    </a:lnTo>
                    <a:lnTo>
                      <a:pt x="151" y="106"/>
                    </a:lnTo>
                    <a:lnTo>
                      <a:pt x="135" y="108"/>
                    </a:lnTo>
                    <a:lnTo>
                      <a:pt x="117" y="101"/>
                    </a:lnTo>
                    <a:lnTo>
                      <a:pt x="107" y="90"/>
                    </a:lnTo>
                    <a:lnTo>
                      <a:pt x="95" y="73"/>
                    </a:lnTo>
                    <a:lnTo>
                      <a:pt x="77" y="58"/>
                    </a:lnTo>
                    <a:lnTo>
                      <a:pt x="69" y="51"/>
                    </a:lnTo>
                    <a:lnTo>
                      <a:pt x="60" y="48"/>
                    </a:lnTo>
                    <a:lnTo>
                      <a:pt x="43" y="61"/>
                    </a:lnTo>
                    <a:lnTo>
                      <a:pt x="26" y="76"/>
                    </a:lnTo>
                    <a:lnTo>
                      <a:pt x="20" y="91"/>
                    </a:lnTo>
                    <a:lnTo>
                      <a:pt x="15" y="111"/>
                    </a:lnTo>
                    <a:lnTo>
                      <a:pt x="14" y="127"/>
                    </a:lnTo>
                    <a:lnTo>
                      <a:pt x="6" y="144"/>
                    </a:lnTo>
                    <a:lnTo>
                      <a:pt x="0" y="163"/>
                    </a:lnTo>
                    <a:lnTo>
                      <a:pt x="2" y="172"/>
                    </a:lnTo>
                    <a:lnTo>
                      <a:pt x="2" y="191"/>
                    </a:lnTo>
                    <a:lnTo>
                      <a:pt x="4" y="203"/>
                    </a:lnTo>
                    <a:lnTo>
                      <a:pt x="8" y="211"/>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29" name="Freeform 17"/>
              <p:cNvSpPr>
                <a:spLocks/>
              </p:cNvSpPr>
              <p:nvPr/>
            </p:nvSpPr>
            <p:spPr bwMode="auto">
              <a:xfrm>
                <a:off x="4863222" y="2424258"/>
                <a:ext cx="335427" cy="314283"/>
              </a:xfrm>
              <a:custGeom>
                <a:avLst/>
                <a:gdLst>
                  <a:gd name="T0" fmla="*/ 51 w 524"/>
                  <a:gd name="T1" fmla="*/ 464 h 464"/>
                  <a:gd name="T2" fmla="*/ 69 w 524"/>
                  <a:gd name="T3" fmla="*/ 450 h 464"/>
                  <a:gd name="T4" fmla="*/ 85 w 524"/>
                  <a:gd name="T5" fmla="*/ 431 h 464"/>
                  <a:gd name="T6" fmla="*/ 110 w 524"/>
                  <a:gd name="T7" fmla="*/ 421 h 464"/>
                  <a:gd name="T8" fmla="*/ 158 w 524"/>
                  <a:gd name="T9" fmla="*/ 415 h 464"/>
                  <a:gd name="T10" fmla="*/ 190 w 524"/>
                  <a:gd name="T11" fmla="*/ 431 h 464"/>
                  <a:gd name="T12" fmla="*/ 211 w 524"/>
                  <a:gd name="T13" fmla="*/ 420 h 464"/>
                  <a:gd name="T14" fmla="*/ 230 w 524"/>
                  <a:gd name="T15" fmla="*/ 430 h 464"/>
                  <a:gd name="T16" fmla="*/ 258 w 524"/>
                  <a:gd name="T17" fmla="*/ 444 h 464"/>
                  <a:gd name="T18" fmla="*/ 293 w 524"/>
                  <a:gd name="T19" fmla="*/ 439 h 464"/>
                  <a:gd name="T20" fmla="*/ 328 w 524"/>
                  <a:gd name="T21" fmla="*/ 432 h 464"/>
                  <a:gd name="T22" fmla="*/ 347 w 524"/>
                  <a:gd name="T23" fmla="*/ 429 h 464"/>
                  <a:gd name="T24" fmla="*/ 365 w 524"/>
                  <a:gd name="T25" fmla="*/ 423 h 464"/>
                  <a:gd name="T26" fmla="*/ 386 w 524"/>
                  <a:gd name="T27" fmla="*/ 438 h 464"/>
                  <a:gd name="T28" fmla="*/ 405 w 524"/>
                  <a:gd name="T29" fmla="*/ 433 h 464"/>
                  <a:gd name="T30" fmla="*/ 436 w 524"/>
                  <a:gd name="T31" fmla="*/ 434 h 464"/>
                  <a:gd name="T32" fmla="*/ 446 w 524"/>
                  <a:gd name="T33" fmla="*/ 403 h 464"/>
                  <a:gd name="T34" fmla="*/ 442 w 524"/>
                  <a:gd name="T35" fmla="*/ 370 h 464"/>
                  <a:gd name="T36" fmla="*/ 475 w 524"/>
                  <a:gd name="T37" fmla="*/ 340 h 464"/>
                  <a:gd name="T38" fmla="*/ 504 w 524"/>
                  <a:gd name="T39" fmla="*/ 336 h 464"/>
                  <a:gd name="T40" fmla="*/ 488 w 524"/>
                  <a:gd name="T41" fmla="*/ 305 h 464"/>
                  <a:gd name="T42" fmla="*/ 468 w 524"/>
                  <a:gd name="T43" fmla="*/ 271 h 464"/>
                  <a:gd name="T44" fmla="*/ 447 w 524"/>
                  <a:gd name="T45" fmla="*/ 237 h 464"/>
                  <a:gd name="T46" fmla="*/ 483 w 524"/>
                  <a:gd name="T47" fmla="*/ 227 h 464"/>
                  <a:gd name="T48" fmla="*/ 513 w 524"/>
                  <a:gd name="T49" fmla="*/ 218 h 464"/>
                  <a:gd name="T50" fmla="*/ 524 w 524"/>
                  <a:gd name="T51" fmla="*/ 194 h 464"/>
                  <a:gd name="T52" fmla="*/ 504 w 524"/>
                  <a:gd name="T53" fmla="*/ 180 h 464"/>
                  <a:gd name="T54" fmla="*/ 484 w 524"/>
                  <a:gd name="T55" fmla="*/ 167 h 464"/>
                  <a:gd name="T56" fmla="*/ 459 w 524"/>
                  <a:gd name="T57" fmla="*/ 169 h 464"/>
                  <a:gd name="T58" fmla="*/ 438 w 524"/>
                  <a:gd name="T59" fmla="*/ 143 h 464"/>
                  <a:gd name="T60" fmla="*/ 397 w 524"/>
                  <a:gd name="T61" fmla="*/ 95 h 464"/>
                  <a:gd name="T62" fmla="*/ 388 w 524"/>
                  <a:gd name="T63" fmla="*/ 75 h 464"/>
                  <a:gd name="T64" fmla="*/ 386 w 524"/>
                  <a:gd name="T65" fmla="*/ 48 h 464"/>
                  <a:gd name="T66" fmla="*/ 375 w 524"/>
                  <a:gd name="T67" fmla="*/ 19 h 464"/>
                  <a:gd name="T68" fmla="*/ 341 w 524"/>
                  <a:gd name="T69" fmla="*/ 7 h 464"/>
                  <a:gd name="T70" fmla="*/ 308 w 524"/>
                  <a:gd name="T71" fmla="*/ 15 h 464"/>
                  <a:gd name="T72" fmla="*/ 291 w 524"/>
                  <a:gd name="T73" fmla="*/ 12 h 464"/>
                  <a:gd name="T74" fmla="*/ 266 w 524"/>
                  <a:gd name="T75" fmla="*/ 1 h 464"/>
                  <a:gd name="T76" fmla="*/ 233 w 524"/>
                  <a:gd name="T77" fmla="*/ 2 h 464"/>
                  <a:gd name="T78" fmla="*/ 209 w 524"/>
                  <a:gd name="T79" fmla="*/ 3 h 464"/>
                  <a:gd name="T80" fmla="*/ 199 w 524"/>
                  <a:gd name="T81" fmla="*/ 35 h 464"/>
                  <a:gd name="T82" fmla="*/ 169 w 524"/>
                  <a:gd name="T83" fmla="*/ 43 h 464"/>
                  <a:gd name="T84" fmla="*/ 155 w 524"/>
                  <a:gd name="T85" fmla="*/ 61 h 464"/>
                  <a:gd name="T86" fmla="*/ 138 w 524"/>
                  <a:gd name="T87" fmla="*/ 77 h 464"/>
                  <a:gd name="T88" fmla="*/ 164 w 524"/>
                  <a:gd name="T89" fmla="*/ 96 h 464"/>
                  <a:gd name="T90" fmla="*/ 146 w 524"/>
                  <a:gd name="T91" fmla="*/ 111 h 464"/>
                  <a:gd name="T92" fmla="*/ 122 w 524"/>
                  <a:gd name="T93" fmla="*/ 128 h 464"/>
                  <a:gd name="T94" fmla="*/ 113 w 524"/>
                  <a:gd name="T95" fmla="*/ 172 h 464"/>
                  <a:gd name="T96" fmla="*/ 118 w 524"/>
                  <a:gd name="T97" fmla="*/ 199 h 464"/>
                  <a:gd name="T98" fmla="*/ 115 w 524"/>
                  <a:gd name="T99" fmla="*/ 211 h 464"/>
                  <a:gd name="T100" fmla="*/ 94 w 524"/>
                  <a:gd name="T101" fmla="*/ 201 h 464"/>
                  <a:gd name="T102" fmla="*/ 70 w 524"/>
                  <a:gd name="T103" fmla="*/ 217 h 464"/>
                  <a:gd name="T104" fmla="*/ 67 w 524"/>
                  <a:gd name="T105" fmla="*/ 236 h 464"/>
                  <a:gd name="T106" fmla="*/ 51 w 524"/>
                  <a:gd name="T107" fmla="*/ 241 h 464"/>
                  <a:gd name="T108" fmla="*/ 23 w 524"/>
                  <a:gd name="T109" fmla="*/ 240 h 464"/>
                  <a:gd name="T110" fmla="*/ 0 w 524"/>
                  <a:gd name="T111" fmla="*/ 245 h 464"/>
                  <a:gd name="T112" fmla="*/ 17 w 524"/>
                  <a:gd name="T113" fmla="*/ 306 h 464"/>
                  <a:gd name="T114" fmla="*/ 32 w 524"/>
                  <a:gd name="T115" fmla="*/ 351 h 464"/>
                  <a:gd name="T116" fmla="*/ 12 w 524"/>
                  <a:gd name="T117" fmla="*/ 397 h 464"/>
                  <a:gd name="T118" fmla="*/ 10 w 524"/>
                  <a:gd name="T119" fmla="*/ 418 h 464"/>
                  <a:gd name="T120" fmla="*/ 26 w 524"/>
                  <a:gd name="T121" fmla="*/ 44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4" h="464">
                    <a:moveTo>
                      <a:pt x="26" y="463"/>
                    </a:moveTo>
                    <a:lnTo>
                      <a:pt x="51" y="464"/>
                    </a:lnTo>
                    <a:lnTo>
                      <a:pt x="57" y="457"/>
                    </a:lnTo>
                    <a:lnTo>
                      <a:pt x="69" y="450"/>
                    </a:lnTo>
                    <a:lnTo>
                      <a:pt x="74" y="443"/>
                    </a:lnTo>
                    <a:lnTo>
                      <a:pt x="85" y="431"/>
                    </a:lnTo>
                    <a:lnTo>
                      <a:pt x="106" y="427"/>
                    </a:lnTo>
                    <a:lnTo>
                      <a:pt x="110" y="421"/>
                    </a:lnTo>
                    <a:lnTo>
                      <a:pt x="152" y="421"/>
                    </a:lnTo>
                    <a:lnTo>
                      <a:pt x="158" y="415"/>
                    </a:lnTo>
                    <a:lnTo>
                      <a:pt x="175" y="424"/>
                    </a:lnTo>
                    <a:lnTo>
                      <a:pt x="190" y="431"/>
                    </a:lnTo>
                    <a:lnTo>
                      <a:pt x="203" y="427"/>
                    </a:lnTo>
                    <a:lnTo>
                      <a:pt x="211" y="420"/>
                    </a:lnTo>
                    <a:lnTo>
                      <a:pt x="218" y="424"/>
                    </a:lnTo>
                    <a:lnTo>
                      <a:pt x="230" y="430"/>
                    </a:lnTo>
                    <a:lnTo>
                      <a:pt x="244" y="443"/>
                    </a:lnTo>
                    <a:lnTo>
                      <a:pt x="258" y="444"/>
                    </a:lnTo>
                    <a:lnTo>
                      <a:pt x="269" y="453"/>
                    </a:lnTo>
                    <a:lnTo>
                      <a:pt x="293" y="439"/>
                    </a:lnTo>
                    <a:lnTo>
                      <a:pt x="305" y="432"/>
                    </a:lnTo>
                    <a:lnTo>
                      <a:pt x="328" y="432"/>
                    </a:lnTo>
                    <a:lnTo>
                      <a:pt x="341" y="442"/>
                    </a:lnTo>
                    <a:lnTo>
                      <a:pt x="347" y="429"/>
                    </a:lnTo>
                    <a:lnTo>
                      <a:pt x="354" y="417"/>
                    </a:lnTo>
                    <a:lnTo>
                      <a:pt x="365" y="423"/>
                    </a:lnTo>
                    <a:lnTo>
                      <a:pt x="378" y="439"/>
                    </a:lnTo>
                    <a:lnTo>
                      <a:pt x="386" y="438"/>
                    </a:lnTo>
                    <a:lnTo>
                      <a:pt x="396" y="434"/>
                    </a:lnTo>
                    <a:lnTo>
                      <a:pt x="405" y="433"/>
                    </a:lnTo>
                    <a:lnTo>
                      <a:pt x="423" y="427"/>
                    </a:lnTo>
                    <a:lnTo>
                      <a:pt x="436" y="434"/>
                    </a:lnTo>
                    <a:lnTo>
                      <a:pt x="449" y="417"/>
                    </a:lnTo>
                    <a:lnTo>
                      <a:pt x="446" y="403"/>
                    </a:lnTo>
                    <a:lnTo>
                      <a:pt x="438" y="387"/>
                    </a:lnTo>
                    <a:lnTo>
                      <a:pt x="442" y="370"/>
                    </a:lnTo>
                    <a:lnTo>
                      <a:pt x="454" y="352"/>
                    </a:lnTo>
                    <a:lnTo>
                      <a:pt x="475" y="340"/>
                    </a:lnTo>
                    <a:lnTo>
                      <a:pt x="488" y="334"/>
                    </a:lnTo>
                    <a:lnTo>
                      <a:pt x="504" y="336"/>
                    </a:lnTo>
                    <a:lnTo>
                      <a:pt x="496" y="318"/>
                    </a:lnTo>
                    <a:lnTo>
                      <a:pt x="488" y="305"/>
                    </a:lnTo>
                    <a:lnTo>
                      <a:pt x="483" y="290"/>
                    </a:lnTo>
                    <a:lnTo>
                      <a:pt x="468" y="271"/>
                    </a:lnTo>
                    <a:lnTo>
                      <a:pt x="460" y="256"/>
                    </a:lnTo>
                    <a:lnTo>
                      <a:pt x="447" y="237"/>
                    </a:lnTo>
                    <a:lnTo>
                      <a:pt x="460" y="226"/>
                    </a:lnTo>
                    <a:lnTo>
                      <a:pt x="483" y="227"/>
                    </a:lnTo>
                    <a:lnTo>
                      <a:pt x="497" y="230"/>
                    </a:lnTo>
                    <a:lnTo>
                      <a:pt x="513" y="218"/>
                    </a:lnTo>
                    <a:lnTo>
                      <a:pt x="521" y="203"/>
                    </a:lnTo>
                    <a:lnTo>
                      <a:pt x="524" y="194"/>
                    </a:lnTo>
                    <a:lnTo>
                      <a:pt x="519" y="181"/>
                    </a:lnTo>
                    <a:lnTo>
                      <a:pt x="504" y="180"/>
                    </a:lnTo>
                    <a:lnTo>
                      <a:pt x="499" y="173"/>
                    </a:lnTo>
                    <a:lnTo>
                      <a:pt x="484" y="167"/>
                    </a:lnTo>
                    <a:lnTo>
                      <a:pt x="469" y="170"/>
                    </a:lnTo>
                    <a:lnTo>
                      <a:pt x="459" y="169"/>
                    </a:lnTo>
                    <a:lnTo>
                      <a:pt x="456" y="152"/>
                    </a:lnTo>
                    <a:lnTo>
                      <a:pt x="438" y="143"/>
                    </a:lnTo>
                    <a:lnTo>
                      <a:pt x="421" y="136"/>
                    </a:lnTo>
                    <a:lnTo>
                      <a:pt x="397" y="95"/>
                    </a:lnTo>
                    <a:lnTo>
                      <a:pt x="385" y="90"/>
                    </a:lnTo>
                    <a:lnTo>
                      <a:pt x="388" y="75"/>
                    </a:lnTo>
                    <a:lnTo>
                      <a:pt x="395" y="60"/>
                    </a:lnTo>
                    <a:lnTo>
                      <a:pt x="386" y="48"/>
                    </a:lnTo>
                    <a:lnTo>
                      <a:pt x="379" y="39"/>
                    </a:lnTo>
                    <a:lnTo>
                      <a:pt x="375" y="19"/>
                    </a:lnTo>
                    <a:lnTo>
                      <a:pt x="354" y="13"/>
                    </a:lnTo>
                    <a:lnTo>
                      <a:pt x="341" y="7"/>
                    </a:lnTo>
                    <a:lnTo>
                      <a:pt x="321" y="3"/>
                    </a:lnTo>
                    <a:lnTo>
                      <a:pt x="308" y="15"/>
                    </a:lnTo>
                    <a:lnTo>
                      <a:pt x="298" y="23"/>
                    </a:lnTo>
                    <a:lnTo>
                      <a:pt x="291" y="12"/>
                    </a:lnTo>
                    <a:lnTo>
                      <a:pt x="277" y="0"/>
                    </a:lnTo>
                    <a:lnTo>
                      <a:pt x="266" y="1"/>
                    </a:lnTo>
                    <a:lnTo>
                      <a:pt x="258" y="6"/>
                    </a:lnTo>
                    <a:lnTo>
                      <a:pt x="233" y="2"/>
                    </a:lnTo>
                    <a:lnTo>
                      <a:pt x="224" y="2"/>
                    </a:lnTo>
                    <a:lnTo>
                      <a:pt x="209" y="3"/>
                    </a:lnTo>
                    <a:lnTo>
                      <a:pt x="202" y="10"/>
                    </a:lnTo>
                    <a:lnTo>
                      <a:pt x="199" y="35"/>
                    </a:lnTo>
                    <a:lnTo>
                      <a:pt x="194" y="43"/>
                    </a:lnTo>
                    <a:lnTo>
                      <a:pt x="169" y="43"/>
                    </a:lnTo>
                    <a:lnTo>
                      <a:pt x="162" y="51"/>
                    </a:lnTo>
                    <a:lnTo>
                      <a:pt x="155" y="61"/>
                    </a:lnTo>
                    <a:lnTo>
                      <a:pt x="143" y="67"/>
                    </a:lnTo>
                    <a:lnTo>
                      <a:pt x="138" y="77"/>
                    </a:lnTo>
                    <a:lnTo>
                      <a:pt x="142" y="92"/>
                    </a:lnTo>
                    <a:lnTo>
                      <a:pt x="164" y="96"/>
                    </a:lnTo>
                    <a:lnTo>
                      <a:pt x="157" y="108"/>
                    </a:lnTo>
                    <a:lnTo>
                      <a:pt x="146" y="111"/>
                    </a:lnTo>
                    <a:lnTo>
                      <a:pt x="138" y="113"/>
                    </a:lnTo>
                    <a:lnTo>
                      <a:pt x="122" y="128"/>
                    </a:lnTo>
                    <a:lnTo>
                      <a:pt x="119" y="159"/>
                    </a:lnTo>
                    <a:lnTo>
                      <a:pt x="113" y="172"/>
                    </a:lnTo>
                    <a:lnTo>
                      <a:pt x="111" y="187"/>
                    </a:lnTo>
                    <a:lnTo>
                      <a:pt x="118" y="199"/>
                    </a:lnTo>
                    <a:lnTo>
                      <a:pt x="123" y="209"/>
                    </a:lnTo>
                    <a:lnTo>
                      <a:pt x="115" y="211"/>
                    </a:lnTo>
                    <a:lnTo>
                      <a:pt x="106" y="202"/>
                    </a:lnTo>
                    <a:lnTo>
                      <a:pt x="94" y="201"/>
                    </a:lnTo>
                    <a:lnTo>
                      <a:pt x="84" y="210"/>
                    </a:lnTo>
                    <a:lnTo>
                      <a:pt x="70" y="217"/>
                    </a:lnTo>
                    <a:lnTo>
                      <a:pt x="70" y="226"/>
                    </a:lnTo>
                    <a:lnTo>
                      <a:pt x="67" y="236"/>
                    </a:lnTo>
                    <a:lnTo>
                      <a:pt x="58" y="234"/>
                    </a:lnTo>
                    <a:lnTo>
                      <a:pt x="51" y="241"/>
                    </a:lnTo>
                    <a:lnTo>
                      <a:pt x="39" y="240"/>
                    </a:lnTo>
                    <a:lnTo>
                      <a:pt x="23" y="240"/>
                    </a:lnTo>
                    <a:lnTo>
                      <a:pt x="7" y="246"/>
                    </a:lnTo>
                    <a:lnTo>
                      <a:pt x="0" y="245"/>
                    </a:lnTo>
                    <a:lnTo>
                      <a:pt x="9" y="272"/>
                    </a:lnTo>
                    <a:lnTo>
                      <a:pt x="17" y="306"/>
                    </a:lnTo>
                    <a:lnTo>
                      <a:pt x="29" y="318"/>
                    </a:lnTo>
                    <a:lnTo>
                      <a:pt x="32" y="351"/>
                    </a:lnTo>
                    <a:lnTo>
                      <a:pt x="27" y="374"/>
                    </a:lnTo>
                    <a:lnTo>
                      <a:pt x="12" y="397"/>
                    </a:lnTo>
                    <a:lnTo>
                      <a:pt x="5" y="408"/>
                    </a:lnTo>
                    <a:lnTo>
                      <a:pt x="10" y="418"/>
                    </a:lnTo>
                    <a:lnTo>
                      <a:pt x="20" y="429"/>
                    </a:lnTo>
                    <a:lnTo>
                      <a:pt x="26" y="444"/>
                    </a:lnTo>
                    <a:lnTo>
                      <a:pt x="26" y="463"/>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30" name="Freeform 18"/>
              <p:cNvSpPr>
                <a:spLocks/>
              </p:cNvSpPr>
              <p:nvPr/>
            </p:nvSpPr>
            <p:spPr bwMode="auto">
              <a:xfrm>
                <a:off x="5026910" y="2918029"/>
                <a:ext cx="158322" cy="189421"/>
              </a:xfrm>
              <a:custGeom>
                <a:avLst/>
                <a:gdLst>
                  <a:gd name="T0" fmla="*/ 0 w 247"/>
                  <a:gd name="T1" fmla="*/ 27 h 280"/>
                  <a:gd name="T2" fmla="*/ 41 w 247"/>
                  <a:gd name="T3" fmla="*/ 50 h 280"/>
                  <a:gd name="T4" fmla="*/ 56 w 247"/>
                  <a:gd name="T5" fmla="*/ 65 h 280"/>
                  <a:gd name="T6" fmla="*/ 63 w 247"/>
                  <a:gd name="T7" fmla="*/ 86 h 280"/>
                  <a:gd name="T8" fmla="*/ 90 w 247"/>
                  <a:gd name="T9" fmla="*/ 122 h 280"/>
                  <a:gd name="T10" fmla="*/ 117 w 247"/>
                  <a:gd name="T11" fmla="*/ 148 h 280"/>
                  <a:gd name="T12" fmla="*/ 127 w 247"/>
                  <a:gd name="T13" fmla="*/ 167 h 280"/>
                  <a:gd name="T14" fmla="*/ 140 w 247"/>
                  <a:gd name="T15" fmla="*/ 215 h 280"/>
                  <a:gd name="T16" fmla="*/ 145 w 247"/>
                  <a:gd name="T17" fmla="*/ 272 h 280"/>
                  <a:gd name="T18" fmla="*/ 163 w 247"/>
                  <a:gd name="T19" fmla="*/ 280 h 280"/>
                  <a:gd name="T20" fmla="*/ 162 w 247"/>
                  <a:gd name="T21" fmla="*/ 253 h 280"/>
                  <a:gd name="T22" fmla="*/ 163 w 247"/>
                  <a:gd name="T23" fmla="*/ 242 h 280"/>
                  <a:gd name="T24" fmla="*/ 177 w 247"/>
                  <a:gd name="T25" fmla="*/ 233 h 280"/>
                  <a:gd name="T26" fmla="*/ 182 w 247"/>
                  <a:gd name="T27" fmla="*/ 217 h 280"/>
                  <a:gd name="T28" fmla="*/ 187 w 247"/>
                  <a:gd name="T29" fmla="*/ 209 h 280"/>
                  <a:gd name="T30" fmla="*/ 185 w 247"/>
                  <a:gd name="T31" fmla="*/ 170 h 280"/>
                  <a:gd name="T32" fmla="*/ 199 w 247"/>
                  <a:gd name="T33" fmla="*/ 178 h 280"/>
                  <a:gd name="T34" fmla="*/ 207 w 247"/>
                  <a:gd name="T35" fmla="*/ 174 h 280"/>
                  <a:gd name="T36" fmla="*/ 226 w 247"/>
                  <a:gd name="T37" fmla="*/ 170 h 280"/>
                  <a:gd name="T38" fmla="*/ 240 w 247"/>
                  <a:gd name="T39" fmla="*/ 171 h 280"/>
                  <a:gd name="T40" fmla="*/ 246 w 247"/>
                  <a:gd name="T41" fmla="*/ 162 h 280"/>
                  <a:gd name="T42" fmla="*/ 247 w 247"/>
                  <a:gd name="T43" fmla="*/ 150 h 280"/>
                  <a:gd name="T44" fmla="*/ 239 w 247"/>
                  <a:gd name="T45" fmla="*/ 142 h 280"/>
                  <a:gd name="T46" fmla="*/ 237 w 247"/>
                  <a:gd name="T47" fmla="*/ 126 h 280"/>
                  <a:gd name="T48" fmla="*/ 224 w 247"/>
                  <a:gd name="T49" fmla="*/ 114 h 280"/>
                  <a:gd name="T50" fmla="*/ 211 w 247"/>
                  <a:gd name="T51" fmla="*/ 116 h 280"/>
                  <a:gd name="T52" fmla="*/ 191 w 247"/>
                  <a:gd name="T53" fmla="*/ 81 h 280"/>
                  <a:gd name="T54" fmla="*/ 177 w 247"/>
                  <a:gd name="T55" fmla="*/ 61 h 280"/>
                  <a:gd name="T56" fmla="*/ 170 w 247"/>
                  <a:gd name="T57" fmla="*/ 31 h 280"/>
                  <a:gd name="T58" fmla="*/ 158 w 247"/>
                  <a:gd name="T59" fmla="*/ 30 h 280"/>
                  <a:gd name="T60" fmla="*/ 149 w 247"/>
                  <a:gd name="T61" fmla="*/ 22 h 280"/>
                  <a:gd name="T62" fmla="*/ 138 w 247"/>
                  <a:gd name="T63" fmla="*/ 15 h 280"/>
                  <a:gd name="T64" fmla="*/ 124 w 247"/>
                  <a:gd name="T65" fmla="*/ 17 h 280"/>
                  <a:gd name="T66" fmla="*/ 104 w 247"/>
                  <a:gd name="T67" fmla="*/ 23 h 280"/>
                  <a:gd name="T68" fmla="*/ 82 w 247"/>
                  <a:gd name="T69" fmla="*/ 19 h 280"/>
                  <a:gd name="T70" fmla="*/ 61 w 247"/>
                  <a:gd name="T71" fmla="*/ 4 h 280"/>
                  <a:gd name="T72" fmla="*/ 45 w 247"/>
                  <a:gd name="T73" fmla="*/ 0 h 280"/>
                  <a:gd name="T74" fmla="*/ 27 w 247"/>
                  <a:gd name="T75" fmla="*/ 10 h 280"/>
                  <a:gd name="T76" fmla="*/ 14 w 247"/>
                  <a:gd name="T77" fmla="*/ 12 h 280"/>
                  <a:gd name="T78" fmla="*/ 4 w 247"/>
                  <a:gd name="T79" fmla="*/ 17 h 280"/>
                  <a:gd name="T80" fmla="*/ 0 w 247"/>
                  <a:gd name="T81" fmla="*/ 2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7" h="280">
                    <a:moveTo>
                      <a:pt x="0" y="27"/>
                    </a:moveTo>
                    <a:lnTo>
                      <a:pt x="41" y="50"/>
                    </a:lnTo>
                    <a:lnTo>
                      <a:pt x="56" y="65"/>
                    </a:lnTo>
                    <a:lnTo>
                      <a:pt x="63" y="86"/>
                    </a:lnTo>
                    <a:lnTo>
                      <a:pt x="90" y="122"/>
                    </a:lnTo>
                    <a:lnTo>
                      <a:pt x="117" y="148"/>
                    </a:lnTo>
                    <a:lnTo>
                      <a:pt x="127" y="167"/>
                    </a:lnTo>
                    <a:lnTo>
                      <a:pt x="140" y="215"/>
                    </a:lnTo>
                    <a:lnTo>
                      <a:pt x="145" y="272"/>
                    </a:lnTo>
                    <a:lnTo>
                      <a:pt x="163" y="280"/>
                    </a:lnTo>
                    <a:lnTo>
                      <a:pt x="162" y="253"/>
                    </a:lnTo>
                    <a:lnTo>
                      <a:pt x="163" y="242"/>
                    </a:lnTo>
                    <a:lnTo>
                      <a:pt x="177" y="233"/>
                    </a:lnTo>
                    <a:lnTo>
                      <a:pt x="182" y="217"/>
                    </a:lnTo>
                    <a:lnTo>
                      <a:pt x="187" y="209"/>
                    </a:lnTo>
                    <a:lnTo>
                      <a:pt x="185" y="170"/>
                    </a:lnTo>
                    <a:lnTo>
                      <a:pt x="199" y="178"/>
                    </a:lnTo>
                    <a:lnTo>
                      <a:pt x="207" y="174"/>
                    </a:lnTo>
                    <a:lnTo>
                      <a:pt x="226" y="170"/>
                    </a:lnTo>
                    <a:lnTo>
                      <a:pt x="240" y="171"/>
                    </a:lnTo>
                    <a:lnTo>
                      <a:pt x="246" y="162"/>
                    </a:lnTo>
                    <a:lnTo>
                      <a:pt x="247" y="150"/>
                    </a:lnTo>
                    <a:lnTo>
                      <a:pt x="239" y="142"/>
                    </a:lnTo>
                    <a:lnTo>
                      <a:pt x="237" y="126"/>
                    </a:lnTo>
                    <a:lnTo>
                      <a:pt x="224" y="114"/>
                    </a:lnTo>
                    <a:lnTo>
                      <a:pt x="211" y="116"/>
                    </a:lnTo>
                    <a:lnTo>
                      <a:pt x="191" y="81"/>
                    </a:lnTo>
                    <a:lnTo>
                      <a:pt x="177" y="61"/>
                    </a:lnTo>
                    <a:lnTo>
                      <a:pt x="170" y="31"/>
                    </a:lnTo>
                    <a:lnTo>
                      <a:pt x="158" y="30"/>
                    </a:lnTo>
                    <a:lnTo>
                      <a:pt x="149" y="22"/>
                    </a:lnTo>
                    <a:lnTo>
                      <a:pt x="138" y="15"/>
                    </a:lnTo>
                    <a:lnTo>
                      <a:pt x="124" y="17"/>
                    </a:lnTo>
                    <a:lnTo>
                      <a:pt x="104" y="23"/>
                    </a:lnTo>
                    <a:lnTo>
                      <a:pt x="82" y="19"/>
                    </a:lnTo>
                    <a:lnTo>
                      <a:pt x="61" y="4"/>
                    </a:lnTo>
                    <a:lnTo>
                      <a:pt x="45" y="0"/>
                    </a:lnTo>
                    <a:lnTo>
                      <a:pt x="27" y="10"/>
                    </a:lnTo>
                    <a:lnTo>
                      <a:pt x="14" y="12"/>
                    </a:lnTo>
                    <a:lnTo>
                      <a:pt x="4" y="17"/>
                    </a:lnTo>
                    <a:lnTo>
                      <a:pt x="0" y="27"/>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32" name="Freeform 20"/>
              <p:cNvSpPr>
                <a:spLocks/>
              </p:cNvSpPr>
              <p:nvPr/>
            </p:nvSpPr>
            <p:spPr bwMode="auto">
              <a:xfrm>
                <a:off x="4885360" y="3198968"/>
                <a:ext cx="272367" cy="200772"/>
              </a:xfrm>
              <a:custGeom>
                <a:avLst/>
                <a:gdLst>
                  <a:gd name="T0" fmla="*/ 78 w 425"/>
                  <a:gd name="T1" fmla="*/ 296 h 296"/>
                  <a:gd name="T2" fmla="*/ 116 w 425"/>
                  <a:gd name="T3" fmla="*/ 286 h 296"/>
                  <a:gd name="T4" fmla="*/ 142 w 425"/>
                  <a:gd name="T5" fmla="*/ 278 h 296"/>
                  <a:gd name="T6" fmla="*/ 180 w 425"/>
                  <a:gd name="T7" fmla="*/ 265 h 296"/>
                  <a:gd name="T8" fmla="*/ 209 w 425"/>
                  <a:gd name="T9" fmla="*/ 280 h 296"/>
                  <a:gd name="T10" fmla="*/ 243 w 425"/>
                  <a:gd name="T11" fmla="*/ 285 h 296"/>
                  <a:gd name="T12" fmla="*/ 283 w 425"/>
                  <a:gd name="T13" fmla="*/ 253 h 296"/>
                  <a:gd name="T14" fmla="*/ 290 w 425"/>
                  <a:gd name="T15" fmla="*/ 227 h 296"/>
                  <a:gd name="T16" fmla="*/ 309 w 425"/>
                  <a:gd name="T17" fmla="*/ 218 h 296"/>
                  <a:gd name="T18" fmla="*/ 342 w 425"/>
                  <a:gd name="T19" fmla="*/ 202 h 296"/>
                  <a:gd name="T20" fmla="*/ 367 w 425"/>
                  <a:gd name="T21" fmla="*/ 206 h 296"/>
                  <a:gd name="T22" fmla="*/ 398 w 425"/>
                  <a:gd name="T23" fmla="*/ 201 h 296"/>
                  <a:gd name="T24" fmla="*/ 408 w 425"/>
                  <a:gd name="T25" fmla="*/ 190 h 296"/>
                  <a:gd name="T26" fmla="*/ 383 w 425"/>
                  <a:gd name="T27" fmla="*/ 162 h 296"/>
                  <a:gd name="T28" fmla="*/ 384 w 425"/>
                  <a:gd name="T29" fmla="*/ 131 h 296"/>
                  <a:gd name="T30" fmla="*/ 389 w 425"/>
                  <a:gd name="T31" fmla="*/ 94 h 296"/>
                  <a:gd name="T32" fmla="*/ 397 w 425"/>
                  <a:gd name="T33" fmla="*/ 69 h 296"/>
                  <a:gd name="T34" fmla="*/ 425 w 425"/>
                  <a:gd name="T35" fmla="*/ 50 h 296"/>
                  <a:gd name="T36" fmla="*/ 401 w 425"/>
                  <a:gd name="T37" fmla="*/ 22 h 296"/>
                  <a:gd name="T38" fmla="*/ 379 w 425"/>
                  <a:gd name="T39" fmla="*/ 10 h 296"/>
                  <a:gd name="T40" fmla="*/ 329 w 425"/>
                  <a:gd name="T41" fmla="*/ 1 h 296"/>
                  <a:gd name="T42" fmla="*/ 268 w 425"/>
                  <a:gd name="T43" fmla="*/ 23 h 296"/>
                  <a:gd name="T44" fmla="*/ 207 w 425"/>
                  <a:gd name="T45" fmla="*/ 64 h 296"/>
                  <a:gd name="T46" fmla="*/ 130 w 425"/>
                  <a:gd name="T47" fmla="*/ 63 h 296"/>
                  <a:gd name="T48" fmla="*/ 31 w 425"/>
                  <a:gd name="T49" fmla="*/ 52 h 296"/>
                  <a:gd name="T50" fmla="*/ 19 w 425"/>
                  <a:gd name="T51" fmla="*/ 34 h 296"/>
                  <a:gd name="T52" fmla="*/ 0 w 425"/>
                  <a:gd name="T53" fmla="*/ 48 h 296"/>
                  <a:gd name="T54" fmla="*/ 24 w 425"/>
                  <a:gd name="T55" fmla="*/ 125 h 296"/>
                  <a:gd name="T56" fmla="*/ 10 w 425"/>
                  <a:gd name="T57" fmla="*/ 181 h 296"/>
                  <a:gd name="T58" fmla="*/ 29 w 425"/>
                  <a:gd name="T59" fmla="*/ 223 h 296"/>
                  <a:gd name="T60" fmla="*/ 48 w 425"/>
                  <a:gd name="T61" fmla="*/ 244 h 296"/>
                  <a:gd name="T62" fmla="*/ 59 w 425"/>
                  <a:gd name="T63" fmla="*/ 27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5" h="296">
                    <a:moveTo>
                      <a:pt x="59" y="296"/>
                    </a:moveTo>
                    <a:lnTo>
                      <a:pt x="78" y="296"/>
                    </a:lnTo>
                    <a:lnTo>
                      <a:pt x="93" y="288"/>
                    </a:lnTo>
                    <a:lnTo>
                      <a:pt x="116" y="286"/>
                    </a:lnTo>
                    <a:lnTo>
                      <a:pt x="135" y="284"/>
                    </a:lnTo>
                    <a:lnTo>
                      <a:pt x="142" y="278"/>
                    </a:lnTo>
                    <a:lnTo>
                      <a:pt x="159" y="273"/>
                    </a:lnTo>
                    <a:lnTo>
                      <a:pt x="180" y="265"/>
                    </a:lnTo>
                    <a:lnTo>
                      <a:pt x="193" y="276"/>
                    </a:lnTo>
                    <a:lnTo>
                      <a:pt x="209" y="280"/>
                    </a:lnTo>
                    <a:lnTo>
                      <a:pt x="222" y="285"/>
                    </a:lnTo>
                    <a:lnTo>
                      <a:pt x="243" y="285"/>
                    </a:lnTo>
                    <a:lnTo>
                      <a:pt x="271" y="274"/>
                    </a:lnTo>
                    <a:lnTo>
                      <a:pt x="283" y="253"/>
                    </a:lnTo>
                    <a:lnTo>
                      <a:pt x="279" y="234"/>
                    </a:lnTo>
                    <a:lnTo>
                      <a:pt x="290" y="227"/>
                    </a:lnTo>
                    <a:lnTo>
                      <a:pt x="297" y="228"/>
                    </a:lnTo>
                    <a:lnTo>
                      <a:pt x="309" y="218"/>
                    </a:lnTo>
                    <a:lnTo>
                      <a:pt x="323" y="213"/>
                    </a:lnTo>
                    <a:lnTo>
                      <a:pt x="342" y="202"/>
                    </a:lnTo>
                    <a:lnTo>
                      <a:pt x="351" y="198"/>
                    </a:lnTo>
                    <a:lnTo>
                      <a:pt x="367" y="206"/>
                    </a:lnTo>
                    <a:lnTo>
                      <a:pt x="384" y="205"/>
                    </a:lnTo>
                    <a:lnTo>
                      <a:pt x="398" y="201"/>
                    </a:lnTo>
                    <a:lnTo>
                      <a:pt x="409" y="201"/>
                    </a:lnTo>
                    <a:lnTo>
                      <a:pt x="408" y="190"/>
                    </a:lnTo>
                    <a:lnTo>
                      <a:pt x="395" y="179"/>
                    </a:lnTo>
                    <a:lnTo>
                      <a:pt x="383" y="162"/>
                    </a:lnTo>
                    <a:lnTo>
                      <a:pt x="371" y="149"/>
                    </a:lnTo>
                    <a:lnTo>
                      <a:pt x="384" y="131"/>
                    </a:lnTo>
                    <a:lnTo>
                      <a:pt x="395" y="120"/>
                    </a:lnTo>
                    <a:lnTo>
                      <a:pt x="389" y="94"/>
                    </a:lnTo>
                    <a:lnTo>
                      <a:pt x="394" y="81"/>
                    </a:lnTo>
                    <a:lnTo>
                      <a:pt x="397" y="69"/>
                    </a:lnTo>
                    <a:lnTo>
                      <a:pt x="409" y="60"/>
                    </a:lnTo>
                    <a:lnTo>
                      <a:pt x="425" y="50"/>
                    </a:lnTo>
                    <a:lnTo>
                      <a:pt x="424" y="17"/>
                    </a:lnTo>
                    <a:lnTo>
                      <a:pt x="401" y="22"/>
                    </a:lnTo>
                    <a:lnTo>
                      <a:pt x="385" y="15"/>
                    </a:lnTo>
                    <a:lnTo>
                      <a:pt x="379" y="10"/>
                    </a:lnTo>
                    <a:lnTo>
                      <a:pt x="340" y="7"/>
                    </a:lnTo>
                    <a:lnTo>
                      <a:pt x="329" y="1"/>
                    </a:lnTo>
                    <a:lnTo>
                      <a:pt x="307" y="0"/>
                    </a:lnTo>
                    <a:lnTo>
                      <a:pt x="268" y="23"/>
                    </a:lnTo>
                    <a:lnTo>
                      <a:pt x="222" y="59"/>
                    </a:lnTo>
                    <a:lnTo>
                      <a:pt x="207" y="64"/>
                    </a:lnTo>
                    <a:lnTo>
                      <a:pt x="156" y="61"/>
                    </a:lnTo>
                    <a:lnTo>
                      <a:pt x="130" y="63"/>
                    </a:lnTo>
                    <a:lnTo>
                      <a:pt x="38" y="63"/>
                    </a:lnTo>
                    <a:lnTo>
                      <a:pt x="31" y="52"/>
                    </a:lnTo>
                    <a:lnTo>
                      <a:pt x="33" y="38"/>
                    </a:lnTo>
                    <a:lnTo>
                      <a:pt x="19" y="34"/>
                    </a:lnTo>
                    <a:lnTo>
                      <a:pt x="6" y="43"/>
                    </a:lnTo>
                    <a:lnTo>
                      <a:pt x="0" y="48"/>
                    </a:lnTo>
                    <a:lnTo>
                      <a:pt x="0" y="91"/>
                    </a:lnTo>
                    <a:lnTo>
                      <a:pt x="24" y="125"/>
                    </a:lnTo>
                    <a:lnTo>
                      <a:pt x="36" y="141"/>
                    </a:lnTo>
                    <a:lnTo>
                      <a:pt x="10" y="181"/>
                    </a:lnTo>
                    <a:lnTo>
                      <a:pt x="12" y="214"/>
                    </a:lnTo>
                    <a:lnTo>
                      <a:pt x="29" y="223"/>
                    </a:lnTo>
                    <a:lnTo>
                      <a:pt x="40" y="231"/>
                    </a:lnTo>
                    <a:lnTo>
                      <a:pt x="48" y="244"/>
                    </a:lnTo>
                    <a:lnTo>
                      <a:pt x="55" y="262"/>
                    </a:lnTo>
                    <a:lnTo>
                      <a:pt x="59" y="273"/>
                    </a:lnTo>
                    <a:lnTo>
                      <a:pt x="59" y="296"/>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33" name="Freeform 21"/>
              <p:cNvSpPr>
                <a:spLocks/>
              </p:cNvSpPr>
              <p:nvPr/>
            </p:nvSpPr>
            <p:spPr bwMode="auto">
              <a:xfrm>
                <a:off x="4812908" y="3342985"/>
                <a:ext cx="109349" cy="98612"/>
              </a:xfrm>
              <a:custGeom>
                <a:avLst/>
                <a:gdLst>
                  <a:gd name="T0" fmla="*/ 2 w 171"/>
                  <a:gd name="T1" fmla="*/ 32 h 146"/>
                  <a:gd name="T2" fmla="*/ 17 w 171"/>
                  <a:gd name="T3" fmla="*/ 32 h 146"/>
                  <a:gd name="T4" fmla="*/ 18 w 171"/>
                  <a:gd name="T5" fmla="*/ 17 h 146"/>
                  <a:gd name="T6" fmla="*/ 34 w 171"/>
                  <a:gd name="T7" fmla="*/ 8 h 146"/>
                  <a:gd name="T8" fmla="*/ 50 w 171"/>
                  <a:gd name="T9" fmla="*/ 14 h 146"/>
                  <a:gd name="T10" fmla="*/ 61 w 171"/>
                  <a:gd name="T11" fmla="*/ 6 h 146"/>
                  <a:gd name="T12" fmla="*/ 79 w 171"/>
                  <a:gd name="T13" fmla="*/ 7 h 146"/>
                  <a:gd name="T14" fmla="*/ 91 w 171"/>
                  <a:gd name="T15" fmla="*/ 2 h 146"/>
                  <a:gd name="T16" fmla="*/ 121 w 171"/>
                  <a:gd name="T17" fmla="*/ 0 h 146"/>
                  <a:gd name="T18" fmla="*/ 140 w 171"/>
                  <a:gd name="T19" fmla="*/ 11 h 146"/>
                  <a:gd name="T20" fmla="*/ 156 w 171"/>
                  <a:gd name="T21" fmla="*/ 27 h 146"/>
                  <a:gd name="T22" fmla="*/ 165 w 171"/>
                  <a:gd name="T23" fmla="*/ 45 h 146"/>
                  <a:gd name="T24" fmla="*/ 171 w 171"/>
                  <a:gd name="T25" fmla="*/ 67 h 146"/>
                  <a:gd name="T26" fmla="*/ 171 w 171"/>
                  <a:gd name="T27" fmla="*/ 84 h 146"/>
                  <a:gd name="T28" fmla="*/ 162 w 171"/>
                  <a:gd name="T29" fmla="*/ 92 h 146"/>
                  <a:gd name="T30" fmla="*/ 146 w 171"/>
                  <a:gd name="T31" fmla="*/ 108 h 146"/>
                  <a:gd name="T32" fmla="*/ 118 w 171"/>
                  <a:gd name="T33" fmla="*/ 109 h 146"/>
                  <a:gd name="T34" fmla="*/ 85 w 171"/>
                  <a:gd name="T35" fmla="*/ 131 h 146"/>
                  <a:gd name="T36" fmla="*/ 75 w 171"/>
                  <a:gd name="T37" fmla="*/ 138 h 146"/>
                  <a:gd name="T38" fmla="*/ 53 w 171"/>
                  <a:gd name="T39" fmla="*/ 139 h 146"/>
                  <a:gd name="T40" fmla="*/ 42 w 171"/>
                  <a:gd name="T41" fmla="*/ 146 h 146"/>
                  <a:gd name="T42" fmla="*/ 26 w 171"/>
                  <a:gd name="T43" fmla="*/ 139 h 146"/>
                  <a:gd name="T44" fmla="*/ 6 w 171"/>
                  <a:gd name="T45" fmla="*/ 112 h 146"/>
                  <a:gd name="T46" fmla="*/ 0 w 171"/>
                  <a:gd name="T47" fmla="*/ 83 h 146"/>
                  <a:gd name="T48" fmla="*/ 0 w 171"/>
                  <a:gd name="T49" fmla="*/ 56 h 146"/>
                  <a:gd name="T50" fmla="*/ 2 w 171"/>
                  <a:gd name="T51" fmla="*/ 3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1" h="146">
                    <a:moveTo>
                      <a:pt x="2" y="32"/>
                    </a:moveTo>
                    <a:lnTo>
                      <a:pt x="17" y="32"/>
                    </a:lnTo>
                    <a:lnTo>
                      <a:pt x="18" y="17"/>
                    </a:lnTo>
                    <a:lnTo>
                      <a:pt x="34" y="8"/>
                    </a:lnTo>
                    <a:lnTo>
                      <a:pt x="50" y="14"/>
                    </a:lnTo>
                    <a:lnTo>
                      <a:pt x="61" y="6"/>
                    </a:lnTo>
                    <a:lnTo>
                      <a:pt x="79" y="7"/>
                    </a:lnTo>
                    <a:lnTo>
                      <a:pt x="91" y="2"/>
                    </a:lnTo>
                    <a:lnTo>
                      <a:pt x="121" y="0"/>
                    </a:lnTo>
                    <a:lnTo>
                      <a:pt x="140" y="11"/>
                    </a:lnTo>
                    <a:lnTo>
                      <a:pt x="156" y="27"/>
                    </a:lnTo>
                    <a:lnTo>
                      <a:pt x="165" y="45"/>
                    </a:lnTo>
                    <a:lnTo>
                      <a:pt x="171" y="67"/>
                    </a:lnTo>
                    <a:lnTo>
                      <a:pt x="171" y="84"/>
                    </a:lnTo>
                    <a:lnTo>
                      <a:pt x="162" y="92"/>
                    </a:lnTo>
                    <a:lnTo>
                      <a:pt x="146" y="108"/>
                    </a:lnTo>
                    <a:lnTo>
                      <a:pt x="118" y="109"/>
                    </a:lnTo>
                    <a:lnTo>
                      <a:pt x="85" y="131"/>
                    </a:lnTo>
                    <a:lnTo>
                      <a:pt x="75" y="138"/>
                    </a:lnTo>
                    <a:lnTo>
                      <a:pt x="53" y="139"/>
                    </a:lnTo>
                    <a:lnTo>
                      <a:pt x="42" y="146"/>
                    </a:lnTo>
                    <a:lnTo>
                      <a:pt x="26" y="139"/>
                    </a:lnTo>
                    <a:lnTo>
                      <a:pt x="6" y="112"/>
                    </a:lnTo>
                    <a:lnTo>
                      <a:pt x="0" y="83"/>
                    </a:lnTo>
                    <a:lnTo>
                      <a:pt x="0" y="56"/>
                    </a:lnTo>
                    <a:lnTo>
                      <a:pt x="2" y="32"/>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34" name="Freeform 22"/>
              <p:cNvSpPr>
                <a:spLocks/>
              </p:cNvSpPr>
              <p:nvPr/>
            </p:nvSpPr>
            <p:spPr bwMode="auto">
              <a:xfrm>
                <a:off x="4756556" y="3331634"/>
                <a:ext cx="83186" cy="187293"/>
              </a:xfrm>
              <a:custGeom>
                <a:avLst/>
                <a:gdLst>
                  <a:gd name="T0" fmla="*/ 0 w 130"/>
                  <a:gd name="T1" fmla="*/ 78 h 276"/>
                  <a:gd name="T2" fmla="*/ 10 w 130"/>
                  <a:gd name="T3" fmla="*/ 48 h 276"/>
                  <a:gd name="T4" fmla="*/ 0 w 130"/>
                  <a:gd name="T5" fmla="*/ 34 h 276"/>
                  <a:gd name="T6" fmla="*/ 9 w 130"/>
                  <a:gd name="T7" fmla="*/ 19 h 276"/>
                  <a:gd name="T8" fmla="*/ 9 w 130"/>
                  <a:gd name="T9" fmla="*/ 13 h 276"/>
                  <a:gd name="T10" fmla="*/ 26 w 130"/>
                  <a:gd name="T11" fmla="*/ 0 h 276"/>
                  <a:gd name="T12" fmla="*/ 47 w 130"/>
                  <a:gd name="T13" fmla="*/ 10 h 276"/>
                  <a:gd name="T14" fmla="*/ 53 w 130"/>
                  <a:gd name="T15" fmla="*/ 8 h 276"/>
                  <a:gd name="T16" fmla="*/ 55 w 130"/>
                  <a:gd name="T17" fmla="*/ 19 h 276"/>
                  <a:gd name="T18" fmla="*/ 88 w 130"/>
                  <a:gd name="T19" fmla="*/ 39 h 276"/>
                  <a:gd name="T20" fmla="*/ 94 w 130"/>
                  <a:gd name="T21" fmla="*/ 53 h 276"/>
                  <a:gd name="T22" fmla="*/ 87 w 130"/>
                  <a:gd name="T23" fmla="*/ 93 h 276"/>
                  <a:gd name="T24" fmla="*/ 90 w 130"/>
                  <a:gd name="T25" fmla="*/ 118 h 276"/>
                  <a:gd name="T26" fmla="*/ 100 w 130"/>
                  <a:gd name="T27" fmla="*/ 138 h 276"/>
                  <a:gd name="T28" fmla="*/ 121 w 130"/>
                  <a:gd name="T29" fmla="*/ 161 h 276"/>
                  <a:gd name="T30" fmla="*/ 130 w 130"/>
                  <a:gd name="T31" fmla="*/ 175 h 276"/>
                  <a:gd name="T32" fmla="*/ 128 w 130"/>
                  <a:gd name="T33" fmla="*/ 194 h 276"/>
                  <a:gd name="T34" fmla="*/ 113 w 130"/>
                  <a:gd name="T35" fmla="*/ 215 h 276"/>
                  <a:gd name="T36" fmla="*/ 103 w 130"/>
                  <a:gd name="T37" fmla="*/ 234 h 276"/>
                  <a:gd name="T38" fmla="*/ 94 w 130"/>
                  <a:gd name="T39" fmla="*/ 242 h 276"/>
                  <a:gd name="T40" fmla="*/ 89 w 130"/>
                  <a:gd name="T41" fmla="*/ 257 h 276"/>
                  <a:gd name="T42" fmla="*/ 78 w 130"/>
                  <a:gd name="T43" fmla="*/ 271 h 276"/>
                  <a:gd name="T44" fmla="*/ 72 w 130"/>
                  <a:gd name="T45" fmla="*/ 276 h 276"/>
                  <a:gd name="T46" fmla="*/ 58 w 130"/>
                  <a:gd name="T47" fmla="*/ 269 h 276"/>
                  <a:gd name="T48" fmla="*/ 55 w 130"/>
                  <a:gd name="T49" fmla="*/ 257 h 276"/>
                  <a:gd name="T50" fmla="*/ 50 w 130"/>
                  <a:gd name="T51" fmla="*/ 249 h 276"/>
                  <a:gd name="T52" fmla="*/ 33 w 130"/>
                  <a:gd name="T53" fmla="*/ 243 h 276"/>
                  <a:gd name="T54" fmla="*/ 26 w 130"/>
                  <a:gd name="T55" fmla="*/ 241 h 276"/>
                  <a:gd name="T56" fmla="*/ 16 w 130"/>
                  <a:gd name="T57" fmla="*/ 235 h 276"/>
                  <a:gd name="T58" fmla="*/ 13 w 130"/>
                  <a:gd name="T59" fmla="*/ 224 h 276"/>
                  <a:gd name="T60" fmla="*/ 8 w 130"/>
                  <a:gd name="T61" fmla="*/ 219 h 276"/>
                  <a:gd name="T62" fmla="*/ 1 w 130"/>
                  <a:gd name="T63" fmla="*/ 205 h 276"/>
                  <a:gd name="T64" fmla="*/ 14 w 130"/>
                  <a:gd name="T65" fmla="*/ 205 h 276"/>
                  <a:gd name="T66" fmla="*/ 14 w 130"/>
                  <a:gd name="T67" fmla="*/ 191 h 276"/>
                  <a:gd name="T68" fmla="*/ 7 w 130"/>
                  <a:gd name="T69" fmla="*/ 184 h 276"/>
                  <a:gd name="T70" fmla="*/ 3 w 130"/>
                  <a:gd name="T71" fmla="*/ 153 h 276"/>
                  <a:gd name="T72" fmla="*/ 6 w 130"/>
                  <a:gd name="T73" fmla="*/ 144 h 276"/>
                  <a:gd name="T74" fmla="*/ 14 w 130"/>
                  <a:gd name="T75" fmla="*/ 136 h 276"/>
                  <a:gd name="T76" fmla="*/ 11 w 130"/>
                  <a:gd name="T77" fmla="*/ 127 h 276"/>
                  <a:gd name="T78" fmla="*/ 6 w 130"/>
                  <a:gd name="T79" fmla="*/ 115 h 276"/>
                  <a:gd name="T80" fmla="*/ 12 w 130"/>
                  <a:gd name="T81" fmla="*/ 101 h 276"/>
                  <a:gd name="T82" fmla="*/ 17 w 130"/>
                  <a:gd name="T83" fmla="*/ 91 h 276"/>
                  <a:gd name="T84" fmla="*/ 15 w 130"/>
                  <a:gd name="T85" fmla="*/ 79 h 276"/>
                  <a:gd name="T86" fmla="*/ 0 w 130"/>
                  <a:gd name="T87" fmla="*/ 7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 h="276">
                    <a:moveTo>
                      <a:pt x="0" y="78"/>
                    </a:moveTo>
                    <a:lnTo>
                      <a:pt x="10" y="48"/>
                    </a:lnTo>
                    <a:lnTo>
                      <a:pt x="0" y="34"/>
                    </a:lnTo>
                    <a:lnTo>
                      <a:pt x="9" y="19"/>
                    </a:lnTo>
                    <a:lnTo>
                      <a:pt x="9" y="13"/>
                    </a:lnTo>
                    <a:lnTo>
                      <a:pt x="26" y="0"/>
                    </a:lnTo>
                    <a:lnTo>
                      <a:pt x="47" y="10"/>
                    </a:lnTo>
                    <a:lnTo>
                      <a:pt x="53" y="8"/>
                    </a:lnTo>
                    <a:lnTo>
                      <a:pt x="55" y="19"/>
                    </a:lnTo>
                    <a:lnTo>
                      <a:pt x="88" y="39"/>
                    </a:lnTo>
                    <a:lnTo>
                      <a:pt x="94" y="53"/>
                    </a:lnTo>
                    <a:lnTo>
                      <a:pt x="87" y="93"/>
                    </a:lnTo>
                    <a:lnTo>
                      <a:pt x="90" y="118"/>
                    </a:lnTo>
                    <a:lnTo>
                      <a:pt x="100" y="138"/>
                    </a:lnTo>
                    <a:lnTo>
                      <a:pt x="121" y="161"/>
                    </a:lnTo>
                    <a:lnTo>
                      <a:pt x="130" y="175"/>
                    </a:lnTo>
                    <a:lnTo>
                      <a:pt x="128" y="194"/>
                    </a:lnTo>
                    <a:lnTo>
                      <a:pt x="113" y="215"/>
                    </a:lnTo>
                    <a:lnTo>
                      <a:pt x="103" y="234"/>
                    </a:lnTo>
                    <a:lnTo>
                      <a:pt x="94" y="242"/>
                    </a:lnTo>
                    <a:lnTo>
                      <a:pt x="89" y="257"/>
                    </a:lnTo>
                    <a:lnTo>
                      <a:pt x="78" y="271"/>
                    </a:lnTo>
                    <a:lnTo>
                      <a:pt x="72" y="276"/>
                    </a:lnTo>
                    <a:lnTo>
                      <a:pt x="58" y="269"/>
                    </a:lnTo>
                    <a:lnTo>
                      <a:pt x="55" y="257"/>
                    </a:lnTo>
                    <a:lnTo>
                      <a:pt x="50" y="249"/>
                    </a:lnTo>
                    <a:lnTo>
                      <a:pt x="33" y="243"/>
                    </a:lnTo>
                    <a:lnTo>
                      <a:pt x="26" y="241"/>
                    </a:lnTo>
                    <a:lnTo>
                      <a:pt x="16" y="235"/>
                    </a:lnTo>
                    <a:lnTo>
                      <a:pt x="13" y="224"/>
                    </a:lnTo>
                    <a:lnTo>
                      <a:pt x="8" y="219"/>
                    </a:lnTo>
                    <a:lnTo>
                      <a:pt x="1" y="205"/>
                    </a:lnTo>
                    <a:lnTo>
                      <a:pt x="14" y="205"/>
                    </a:lnTo>
                    <a:lnTo>
                      <a:pt x="14" y="191"/>
                    </a:lnTo>
                    <a:lnTo>
                      <a:pt x="7" y="184"/>
                    </a:lnTo>
                    <a:lnTo>
                      <a:pt x="3" y="153"/>
                    </a:lnTo>
                    <a:lnTo>
                      <a:pt x="6" y="144"/>
                    </a:lnTo>
                    <a:lnTo>
                      <a:pt x="14" y="136"/>
                    </a:lnTo>
                    <a:lnTo>
                      <a:pt x="11" y="127"/>
                    </a:lnTo>
                    <a:lnTo>
                      <a:pt x="6" y="115"/>
                    </a:lnTo>
                    <a:lnTo>
                      <a:pt x="12" y="101"/>
                    </a:lnTo>
                    <a:lnTo>
                      <a:pt x="17" y="91"/>
                    </a:lnTo>
                    <a:lnTo>
                      <a:pt x="15" y="79"/>
                    </a:lnTo>
                    <a:lnTo>
                      <a:pt x="0" y="78"/>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dirty="0">
                  <a:solidFill>
                    <a:sysClr val="windowText" lastClr="000000"/>
                  </a:solidFill>
                </a:endParaRPr>
              </a:p>
            </p:txBody>
          </p:sp>
          <p:sp>
            <p:nvSpPr>
              <p:cNvPr id="535" name="Freeform 23"/>
              <p:cNvSpPr>
                <a:spLocks/>
              </p:cNvSpPr>
              <p:nvPr/>
            </p:nvSpPr>
            <p:spPr bwMode="auto">
              <a:xfrm>
                <a:off x="4672699" y="3267784"/>
                <a:ext cx="125450" cy="116348"/>
              </a:xfrm>
              <a:custGeom>
                <a:avLst/>
                <a:gdLst>
                  <a:gd name="T0" fmla="*/ 6 w 196"/>
                  <a:gd name="T1" fmla="*/ 81 h 172"/>
                  <a:gd name="T2" fmla="*/ 23 w 196"/>
                  <a:gd name="T3" fmla="*/ 83 h 172"/>
                  <a:gd name="T4" fmla="*/ 39 w 196"/>
                  <a:gd name="T5" fmla="*/ 94 h 172"/>
                  <a:gd name="T6" fmla="*/ 53 w 196"/>
                  <a:gd name="T7" fmla="*/ 104 h 172"/>
                  <a:gd name="T8" fmla="*/ 71 w 196"/>
                  <a:gd name="T9" fmla="*/ 114 h 172"/>
                  <a:gd name="T10" fmla="*/ 86 w 196"/>
                  <a:gd name="T11" fmla="*/ 123 h 172"/>
                  <a:gd name="T12" fmla="*/ 109 w 196"/>
                  <a:gd name="T13" fmla="*/ 142 h 172"/>
                  <a:gd name="T14" fmla="*/ 125 w 196"/>
                  <a:gd name="T15" fmla="*/ 162 h 172"/>
                  <a:gd name="T16" fmla="*/ 131 w 196"/>
                  <a:gd name="T17" fmla="*/ 172 h 172"/>
                  <a:gd name="T18" fmla="*/ 135 w 196"/>
                  <a:gd name="T19" fmla="*/ 153 h 172"/>
                  <a:gd name="T20" fmla="*/ 140 w 196"/>
                  <a:gd name="T21" fmla="*/ 143 h 172"/>
                  <a:gd name="T22" fmla="*/ 131 w 196"/>
                  <a:gd name="T23" fmla="*/ 129 h 172"/>
                  <a:gd name="T24" fmla="*/ 138 w 196"/>
                  <a:gd name="T25" fmla="*/ 120 h 172"/>
                  <a:gd name="T26" fmla="*/ 139 w 196"/>
                  <a:gd name="T27" fmla="*/ 110 h 172"/>
                  <a:gd name="T28" fmla="*/ 151 w 196"/>
                  <a:gd name="T29" fmla="*/ 102 h 172"/>
                  <a:gd name="T30" fmla="*/ 157 w 196"/>
                  <a:gd name="T31" fmla="*/ 94 h 172"/>
                  <a:gd name="T32" fmla="*/ 169 w 196"/>
                  <a:gd name="T33" fmla="*/ 101 h 172"/>
                  <a:gd name="T34" fmla="*/ 178 w 196"/>
                  <a:gd name="T35" fmla="*/ 104 h 172"/>
                  <a:gd name="T36" fmla="*/ 185 w 196"/>
                  <a:gd name="T37" fmla="*/ 99 h 172"/>
                  <a:gd name="T38" fmla="*/ 185 w 196"/>
                  <a:gd name="T39" fmla="*/ 86 h 172"/>
                  <a:gd name="T40" fmla="*/ 174 w 196"/>
                  <a:gd name="T41" fmla="*/ 79 h 172"/>
                  <a:gd name="T42" fmla="*/ 196 w 196"/>
                  <a:gd name="T43" fmla="*/ 77 h 172"/>
                  <a:gd name="T44" fmla="*/ 192 w 196"/>
                  <a:gd name="T45" fmla="*/ 66 h 172"/>
                  <a:gd name="T46" fmla="*/ 172 w 196"/>
                  <a:gd name="T47" fmla="*/ 55 h 172"/>
                  <a:gd name="T48" fmla="*/ 170 w 196"/>
                  <a:gd name="T49" fmla="*/ 37 h 172"/>
                  <a:gd name="T50" fmla="*/ 146 w 196"/>
                  <a:gd name="T51" fmla="*/ 21 h 172"/>
                  <a:gd name="T52" fmla="*/ 126 w 196"/>
                  <a:gd name="T53" fmla="*/ 14 h 172"/>
                  <a:gd name="T54" fmla="*/ 121 w 196"/>
                  <a:gd name="T55" fmla="*/ 0 h 172"/>
                  <a:gd name="T56" fmla="*/ 109 w 196"/>
                  <a:gd name="T57" fmla="*/ 6 h 172"/>
                  <a:gd name="T58" fmla="*/ 95 w 196"/>
                  <a:gd name="T59" fmla="*/ 5 h 172"/>
                  <a:gd name="T60" fmla="*/ 110 w 196"/>
                  <a:gd name="T61" fmla="*/ 23 h 172"/>
                  <a:gd name="T62" fmla="*/ 104 w 196"/>
                  <a:gd name="T63" fmla="*/ 34 h 172"/>
                  <a:gd name="T64" fmla="*/ 95 w 196"/>
                  <a:gd name="T65" fmla="*/ 24 h 172"/>
                  <a:gd name="T66" fmla="*/ 86 w 196"/>
                  <a:gd name="T67" fmla="*/ 23 h 172"/>
                  <a:gd name="T68" fmla="*/ 79 w 196"/>
                  <a:gd name="T69" fmla="*/ 33 h 172"/>
                  <a:gd name="T70" fmla="*/ 76 w 196"/>
                  <a:gd name="T71" fmla="*/ 56 h 172"/>
                  <a:gd name="T72" fmla="*/ 68 w 196"/>
                  <a:gd name="T73" fmla="*/ 60 h 172"/>
                  <a:gd name="T74" fmla="*/ 68 w 196"/>
                  <a:gd name="T75" fmla="*/ 76 h 172"/>
                  <a:gd name="T76" fmla="*/ 73 w 196"/>
                  <a:gd name="T77" fmla="*/ 94 h 172"/>
                  <a:gd name="T78" fmla="*/ 68 w 196"/>
                  <a:gd name="T79" fmla="*/ 100 h 172"/>
                  <a:gd name="T80" fmla="*/ 61 w 196"/>
                  <a:gd name="T81" fmla="*/ 95 h 172"/>
                  <a:gd name="T82" fmla="*/ 33 w 196"/>
                  <a:gd name="T83" fmla="*/ 79 h 172"/>
                  <a:gd name="T84" fmla="*/ 19 w 196"/>
                  <a:gd name="T85" fmla="*/ 71 h 172"/>
                  <a:gd name="T86" fmla="*/ 6 w 196"/>
                  <a:gd name="T87" fmla="*/ 65 h 172"/>
                  <a:gd name="T88" fmla="*/ 0 w 196"/>
                  <a:gd name="T89" fmla="*/ 73 h 172"/>
                  <a:gd name="T90" fmla="*/ 6 w 196"/>
                  <a:gd name="T91" fmla="*/ 8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6" h="172">
                    <a:moveTo>
                      <a:pt x="6" y="81"/>
                    </a:moveTo>
                    <a:lnTo>
                      <a:pt x="23" y="83"/>
                    </a:lnTo>
                    <a:lnTo>
                      <a:pt x="39" y="94"/>
                    </a:lnTo>
                    <a:lnTo>
                      <a:pt x="53" y="104"/>
                    </a:lnTo>
                    <a:lnTo>
                      <a:pt x="71" y="114"/>
                    </a:lnTo>
                    <a:lnTo>
                      <a:pt x="86" y="123"/>
                    </a:lnTo>
                    <a:lnTo>
                      <a:pt x="109" y="142"/>
                    </a:lnTo>
                    <a:lnTo>
                      <a:pt x="125" y="162"/>
                    </a:lnTo>
                    <a:lnTo>
                      <a:pt x="131" y="172"/>
                    </a:lnTo>
                    <a:lnTo>
                      <a:pt x="135" y="153"/>
                    </a:lnTo>
                    <a:lnTo>
                      <a:pt x="140" y="143"/>
                    </a:lnTo>
                    <a:lnTo>
                      <a:pt x="131" y="129"/>
                    </a:lnTo>
                    <a:lnTo>
                      <a:pt x="138" y="120"/>
                    </a:lnTo>
                    <a:lnTo>
                      <a:pt x="139" y="110"/>
                    </a:lnTo>
                    <a:lnTo>
                      <a:pt x="151" y="102"/>
                    </a:lnTo>
                    <a:lnTo>
                      <a:pt x="157" y="94"/>
                    </a:lnTo>
                    <a:lnTo>
                      <a:pt x="169" y="101"/>
                    </a:lnTo>
                    <a:lnTo>
                      <a:pt x="178" y="104"/>
                    </a:lnTo>
                    <a:lnTo>
                      <a:pt x="185" y="99"/>
                    </a:lnTo>
                    <a:lnTo>
                      <a:pt x="185" y="86"/>
                    </a:lnTo>
                    <a:lnTo>
                      <a:pt x="174" y="79"/>
                    </a:lnTo>
                    <a:lnTo>
                      <a:pt x="196" y="77"/>
                    </a:lnTo>
                    <a:lnTo>
                      <a:pt x="192" y="66"/>
                    </a:lnTo>
                    <a:lnTo>
                      <a:pt x="172" y="55"/>
                    </a:lnTo>
                    <a:lnTo>
                      <a:pt x="170" y="37"/>
                    </a:lnTo>
                    <a:lnTo>
                      <a:pt x="146" y="21"/>
                    </a:lnTo>
                    <a:lnTo>
                      <a:pt x="126" y="14"/>
                    </a:lnTo>
                    <a:lnTo>
                      <a:pt x="121" y="0"/>
                    </a:lnTo>
                    <a:lnTo>
                      <a:pt x="109" y="6"/>
                    </a:lnTo>
                    <a:lnTo>
                      <a:pt x="95" y="5"/>
                    </a:lnTo>
                    <a:lnTo>
                      <a:pt x="110" y="23"/>
                    </a:lnTo>
                    <a:lnTo>
                      <a:pt x="104" y="34"/>
                    </a:lnTo>
                    <a:lnTo>
                      <a:pt x="95" y="24"/>
                    </a:lnTo>
                    <a:lnTo>
                      <a:pt x="86" y="23"/>
                    </a:lnTo>
                    <a:lnTo>
                      <a:pt x="79" y="33"/>
                    </a:lnTo>
                    <a:lnTo>
                      <a:pt x="76" y="56"/>
                    </a:lnTo>
                    <a:lnTo>
                      <a:pt x="68" y="60"/>
                    </a:lnTo>
                    <a:lnTo>
                      <a:pt x="68" y="76"/>
                    </a:lnTo>
                    <a:lnTo>
                      <a:pt x="73" y="94"/>
                    </a:lnTo>
                    <a:lnTo>
                      <a:pt x="68" y="100"/>
                    </a:lnTo>
                    <a:lnTo>
                      <a:pt x="61" y="95"/>
                    </a:lnTo>
                    <a:lnTo>
                      <a:pt x="33" y="79"/>
                    </a:lnTo>
                    <a:lnTo>
                      <a:pt x="19" y="71"/>
                    </a:lnTo>
                    <a:lnTo>
                      <a:pt x="6" y="65"/>
                    </a:lnTo>
                    <a:lnTo>
                      <a:pt x="0" y="73"/>
                    </a:lnTo>
                    <a:lnTo>
                      <a:pt x="6" y="81"/>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36" name="Freeform 24"/>
              <p:cNvSpPr>
                <a:spLocks/>
              </p:cNvSpPr>
              <p:nvPr/>
            </p:nvSpPr>
            <p:spPr bwMode="auto">
              <a:xfrm>
                <a:off x="4495594" y="3081201"/>
                <a:ext cx="252241" cy="244048"/>
              </a:xfrm>
              <a:custGeom>
                <a:avLst/>
                <a:gdLst>
                  <a:gd name="T0" fmla="*/ 9 w 393"/>
                  <a:gd name="T1" fmla="*/ 119 h 360"/>
                  <a:gd name="T2" fmla="*/ 49 w 393"/>
                  <a:gd name="T3" fmla="*/ 116 h 360"/>
                  <a:gd name="T4" fmla="*/ 65 w 393"/>
                  <a:gd name="T5" fmla="*/ 95 h 360"/>
                  <a:gd name="T6" fmla="*/ 86 w 393"/>
                  <a:gd name="T7" fmla="*/ 113 h 360"/>
                  <a:gd name="T8" fmla="*/ 108 w 393"/>
                  <a:gd name="T9" fmla="*/ 126 h 360"/>
                  <a:gd name="T10" fmla="*/ 117 w 393"/>
                  <a:gd name="T11" fmla="*/ 102 h 360"/>
                  <a:gd name="T12" fmla="*/ 135 w 393"/>
                  <a:gd name="T13" fmla="*/ 83 h 360"/>
                  <a:gd name="T14" fmla="*/ 147 w 393"/>
                  <a:gd name="T15" fmla="*/ 57 h 360"/>
                  <a:gd name="T16" fmla="*/ 161 w 393"/>
                  <a:gd name="T17" fmla="*/ 32 h 360"/>
                  <a:gd name="T18" fmla="*/ 181 w 393"/>
                  <a:gd name="T19" fmla="*/ 23 h 360"/>
                  <a:gd name="T20" fmla="*/ 184 w 393"/>
                  <a:gd name="T21" fmla="*/ 0 h 360"/>
                  <a:gd name="T22" fmla="*/ 215 w 393"/>
                  <a:gd name="T23" fmla="*/ 16 h 360"/>
                  <a:gd name="T24" fmla="*/ 250 w 393"/>
                  <a:gd name="T25" fmla="*/ 42 h 360"/>
                  <a:gd name="T26" fmla="*/ 285 w 393"/>
                  <a:gd name="T27" fmla="*/ 73 h 360"/>
                  <a:gd name="T28" fmla="*/ 330 w 393"/>
                  <a:gd name="T29" fmla="*/ 68 h 360"/>
                  <a:gd name="T30" fmla="*/ 356 w 393"/>
                  <a:gd name="T31" fmla="*/ 76 h 360"/>
                  <a:gd name="T32" fmla="*/ 367 w 393"/>
                  <a:gd name="T33" fmla="*/ 112 h 360"/>
                  <a:gd name="T34" fmla="*/ 393 w 393"/>
                  <a:gd name="T35" fmla="*/ 116 h 360"/>
                  <a:gd name="T36" fmla="*/ 376 w 393"/>
                  <a:gd name="T37" fmla="*/ 136 h 360"/>
                  <a:gd name="T38" fmla="*/ 367 w 393"/>
                  <a:gd name="T39" fmla="*/ 151 h 360"/>
                  <a:gd name="T40" fmla="*/ 353 w 393"/>
                  <a:gd name="T41" fmla="*/ 136 h 360"/>
                  <a:gd name="T42" fmla="*/ 331 w 393"/>
                  <a:gd name="T43" fmla="*/ 129 h 360"/>
                  <a:gd name="T44" fmla="*/ 310 w 393"/>
                  <a:gd name="T45" fmla="*/ 132 h 360"/>
                  <a:gd name="T46" fmla="*/ 290 w 393"/>
                  <a:gd name="T47" fmla="*/ 137 h 360"/>
                  <a:gd name="T48" fmla="*/ 241 w 393"/>
                  <a:gd name="T49" fmla="*/ 125 h 360"/>
                  <a:gd name="T50" fmla="*/ 221 w 393"/>
                  <a:gd name="T51" fmla="*/ 123 h 360"/>
                  <a:gd name="T52" fmla="*/ 186 w 393"/>
                  <a:gd name="T53" fmla="*/ 141 h 360"/>
                  <a:gd name="T54" fmla="*/ 155 w 393"/>
                  <a:gd name="T55" fmla="*/ 121 h 360"/>
                  <a:gd name="T56" fmla="*/ 153 w 393"/>
                  <a:gd name="T57" fmla="*/ 162 h 360"/>
                  <a:gd name="T58" fmla="*/ 177 w 393"/>
                  <a:gd name="T59" fmla="*/ 188 h 360"/>
                  <a:gd name="T60" fmla="*/ 194 w 393"/>
                  <a:gd name="T61" fmla="*/ 230 h 360"/>
                  <a:gd name="T62" fmla="*/ 248 w 393"/>
                  <a:gd name="T63" fmla="*/ 289 h 360"/>
                  <a:gd name="T64" fmla="*/ 278 w 393"/>
                  <a:gd name="T65" fmla="*/ 331 h 360"/>
                  <a:gd name="T66" fmla="*/ 278 w 393"/>
                  <a:gd name="T67" fmla="*/ 351 h 360"/>
                  <a:gd name="T68" fmla="*/ 270 w 393"/>
                  <a:gd name="T69" fmla="*/ 351 h 360"/>
                  <a:gd name="T70" fmla="*/ 257 w 393"/>
                  <a:gd name="T71" fmla="*/ 343 h 360"/>
                  <a:gd name="T72" fmla="*/ 216 w 393"/>
                  <a:gd name="T73" fmla="*/ 351 h 360"/>
                  <a:gd name="T74" fmla="*/ 243 w 393"/>
                  <a:gd name="T75" fmla="*/ 344 h 360"/>
                  <a:gd name="T76" fmla="*/ 246 w 393"/>
                  <a:gd name="T77" fmla="*/ 320 h 360"/>
                  <a:gd name="T78" fmla="*/ 233 w 393"/>
                  <a:gd name="T79" fmla="*/ 306 h 360"/>
                  <a:gd name="T80" fmla="*/ 218 w 393"/>
                  <a:gd name="T81" fmla="*/ 319 h 360"/>
                  <a:gd name="T82" fmla="*/ 199 w 393"/>
                  <a:gd name="T83" fmla="*/ 315 h 360"/>
                  <a:gd name="T84" fmla="*/ 201 w 393"/>
                  <a:gd name="T85" fmla="*/ 297 h 360"/>
                  <a:gd name="T86" fmla="*/ 169 w 393"/>
                  <a:gd name="T87" fmla="*/ 282 h 360"/>
                  <a:gd name="T88" fmla="*/ 159 w 393"/>
                  <a:gd name="T89" fmla="*/ 271 h 360"/>
                  <a:gd name="T90" fmla="*/ 147 w 393"/>
                  <a:gd name="T91" fmla="*/ 263 h 360"/>
                  <a:gd name="T92" fmla="*/ 126 w 393"/>
                  <a:gd name="T93" fmla="*/ 253 h 360"/>
                  <a:gd name="T94" fmla="*/ 112 w 393"/>
                  <a:gd name="T95" fmla="*/ 233 h 360"/>
                  <a:gd name="T96" fmla="*/ 115 w 393"/>
                  <a:gd name="T97" fmla="*/ 217 h 360"/>
                  <a:gd name="T98" fmla="*/ 134 w 393"/>
                  <a:gd name="T99" fmla="*/ 218 h 360"/>
                  <a:gd name="T100" fmla="*/ 100 w 393"/>
                  <a:gd name="T101" fmla="*/ 192 h 360"/>
                  <a:gd name="T102" fmla="*/ 91 w 393"/>
                  <a:gd name="T103" fmla="*/ 160 h 360"/>
                  <a:gd name="T104" fmla="*/ 78 w 393"/>
                  <a:gd name="T105" fmla="*/ 136 h 360"/>
                  <a:gd name="T106" fmla="*/ 51 w 393"/>
                  <a:gd name="T107" fmla="*/ 140 h 360"/>
                  <a:gd name="T108" fmla="*/ 38 w 393"/>
                  <a:gd name="T109" fmla="*/ 165 h 360"/>
                  <a:gd name="T110" fmla="*/ 21 w 393"/>
                  <a:gd name="T111" fmla="*/ 161 h 360"/>
                  <a:gd name="T112" fmla="*/ 7 w 393"/>
                  <a:gd name="T113" fmla="*/ 132 h 360"/>
                  <a:gd name="T114" fmla="*/ 0 w 393"/>
                  <a:gd name="T115" fmla="*/ 109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3" h="360">
                    <a:moveTo>
                      <a:pt x="0" y="109"/>
                    </a:moveTo>
                    <a:lnTo>
                      <a:pt x="9" y="119"/>
                    </a:lnTo>
                    <a:lnTo>
                      <a:pt x="37" y="113"/>
                    </a:lnTo>
                    <a:lnTo>
                      <a:pt x="49" y="116"/>
                    </a:lnTo>
                    <a:lnTo>
                      <a:pt x="60" y="107"/>
                    </a:lnTo>
                    <a:lnTo>
                      <a:pt x="65" y="95"/>
                    </a:lnTo>
                    <a:cubicBezTo>
                      <a:pt x="74" y="94"/>
                      <a:pt x="74" y="91"/>
                      <a:pt x="74" y="95"/>
                    </a:cubicBezTo>
                    <a:lnTo>
                      <a:pt x="86" y="113"/>
                    </a:lnTo>
                    <a:lnTo>
                      <a:pt x="100" y="116"/>
                    </a:lnTo>
                    <a:lnTo>
                      <a:pt x="108" y="126"/>
                    </a:lnTo>
                    <a:lnTo>
                      <a:pt x="118" y="120"/>
                    </a:lnTo>
                    <a:lnTo>
                      <a:pt x="117" y="102"/>
                    </a:lnTo>
                    <a:lnTo>
                      <a:pt x="122" y="91"/>
                    </a:lnTo>
                    <a:lnTo>
                      <a:pt x="135" y="83"/>
                    </a:lnTo>
                    <a:lnTo>
                      <a:pt x="146" y="72"/>
                    </a:lnTo>
                    <a:lnTo>
                      <a:pt x="147" y="57"/>
                    </a:lnTo>
                    <a:lnTo>
                      <a:pt x="140" y="40"/>
                    </a:lnTo>
                    <a:lnTo>
                      <a:pt x="161" y="32"/>
                    </a:lnTo>
                    <a:lnTo>
                      <a:pt x="171" y="21"/>
                    </a:lnTo>
                    <a:lnTo>
                      <a:pt x="181" y="23"/>
                    </a:lnTo>
                    <a:lnTo>
                      <a:pt x="175" y="8"/>
                    </a:lnTo>
                    <a:lnTo>
                      <a:pt x="184" y="0"/>
                    </a:lnTo>
                    <a:lnTo>
                      <a:pt x="197" y="11"/>
                    </a:lnTo>
                    <a:lnTo>
                      <a:pt x="215" y="16"/>
                    </a:lnTo>
                    <a:lnTo>
                      <a:pt x="234" y="38"/>
                    </a:lnTo>
                    <a:lnTo>
                      <a:pt x="250" y="42"/>
                    </a:lnTo>
                    <a:lnTo>
                      <a:pt x="264" y="63"/>
                    </a:lnTo>
                    <a:lnTo>
                      <a:pt x="285" y="73"/>
                    </a:lnTo>
                    <a:lnTo>
                      <a:pt x="309" y="76"/>
                    </a:lnTo>
                    <a:lnTo>
                      <a:pt x="330" y="68"/>
                    </a:lnTo>
                    <a:lnTo>
                      <a:pt x="350" y="60"/>
                    </a:lnTo>
                    <a:lnTo>
                      <a:pt x="356" y="76"/>
                    </a:lnTo>
                    <a:lnTo>
                      <a:pt x="361" y="88"/>
                    </a:lnTo>
                    <a:lnTo>
                      <a:pt x="367" y="112"/>
                    </a:lnTo>
                    <a:lnTo>
                      <a:pt x="382" y="113"/>
                    </a:lnTo>
                    <a:lnTo>
                      <a:pt x="393" y="116"/>
                    </a:lnTo>
                    <a:lnTo>
                      <a:pt x="378" y="123"/>
                    </a:lnTo>
                    <a:lnTo>
                      <a:pt x="376" y="136"/>
                    </a:lnTo>
                    <a:lnTo>
                      <a:pt x="376" y="144"/>
                    </a:lnTo>
                    <a:lnTo>
                      <a:pt x="367" y="151"/>
                    </a:lnTo>
                    <a:lnTo>
                      <a:pt x="355" y="149"/>
                    </a:lnTo>
                    <a:lnTo>
                      <a:pt x="353" y="136"/>
                    </a:lnTo>
                    <a:lnTo>
                      <a:pt x="340" y="133"/>
                    </a:lnTo>
                    <a:lnTo>
                      <a:pt x="331" y="129"/>
                    </a:lnTo>
                    <a:lnTo>
                      <a:pt x="318" y="132"/>
                    </a:lnTo>
                    <a:lnTo>
                      <a:pt x="310" y="132"/>
                    </a:lnTo>
                    <a:lnTo>
                      <a:pt x="299" y="131"/>
                    </a:lnTo>
                    <a:lnTo>
                      <a:pt x="290" y="137"/>
                    </a:lnTo>
                    <a:lnTo>
                      <a:pt x="278" y="128"/>
                    </a:lnTo>
                    <a:lnTo>
                      <a:pt x="241" y="125"/>
                    </a:lnTo>
                    <a:lnTo>
                      <a:pt x="233" y="116"/>
                    </a:lnTo>
                    <a:lnTo>
                      <a:pt x="221" y="123"/>
                    </a:lnTo>
                    <a:lnTo>
                      <a:pt x="200" y="121"/>
                    </a:lnTo>
                    <a:lnTo>
                      <a:pt x="186" y="141"/>
                    </a:lnTo>
                    <a:lnTo>
                      <a:pt x="170" y="121"/>
                    </a:lnTo>
                    <a:lnTo>
                      <a:pt x="155" y="121"/>
                    </a:lnTo>
                    <a:lnTo>
                      <a:pt x="149" y="142"/>
                    </a:lnTo>
                    <a:lnTo>
                      <a:pt x="153" y="162"/>
                    </a:lnTo>
                    <a:lnTo>
                      <a:pt x="169" y="175"/>
                    </a:lnTo>
                    <a:lnTo>
                      <a:pt x="177" y="188"/>
                    </a:lnTo>
                    <a:lnTo>
                      <a:pt x="176" y="211"/>
                    </a:lnTo>
                    <a:lnTo>
                      <a:pt x="194" y="230"/>
                    </a:lnTo>
                    <a:lnTo>
                      <a:pt x="207" y="240"/>
                    </a:lnTo>
                    <a:lnTo>
                      <a:pt x="248" y="289"/>
                    </a:lnTo>
                    <a:lnTo>
                      <a:pt x="257" y="310"/>
                    </a:lnTo>
                    <a:lnTo>
                      <a:pt x="278" y="331"/>
                    </a:lnTo>
                    <a:lnTo>
                      <a:pt x="278" y="343"/>
                    </a:lnTo>
                    <a:lnTo>
                      <a:pt x="278" y="351"/>
                    </a:lnTo>
                    <a:lnTo>
                      <a:pt x="276" y="360"/>
                    </a:lnTo>
                    <a:lnTo>
                      <a:pt x="270" y="351"/>
                    </a:lnTo>
                    <a:lnTo>
                      <a:pt x="264" y="352"/>
                    </a:lnTo>
                    <a:lnTo>
                      <a:pt x="257" y="343"/>
                    </a:lnTo>
                    <a:lnTo>
                      <a:pt x="247" y="350"/>
                    </a:lnTo>
                    <a:lnTo>
                      <a:pt x="216" y="351"/>
                    </a:lnTo>
                    <a:lnTo>
                      <a:pt x="222" y="344"/>
                    </a:lnTo>
                    <a:lnTo>
                      <a:pt x="243" y="344"/>
                    </a:lnTo>
                    <a:lnTo>
                      <a:pt x="252" y="336"/>
                    </a:lnTo>
                    <a:lnTo>
                      <a:pt x="246" y="320"/>
                    </a:lnTo>
                    <a:lnTo>
                      <a:pt x="239" y="312"/>
                    </a:lnTo>
                    <a:lnTo>
                      <a:pt x="233" y="306"/>
                    </a:lnTo>
                    <a:lnTo>
                      <a:pt x="229" y="313"/>
                    </a:lnTo>
                    <a:lnTo>
                      <a:pt x="218" y="319"/>
                    </a:lnTo>
                    <a:lnTo>
                      <a:pt x="205" y="317"/>
                    </a:lnTo>
                    <a:lnTo>
                      <a:pt x="199" y="315"/>
                    </a:lnTo>
                    <a:lnTo>
                      <a:pt x="195" y="307"/>
                    </a:lnTo>
                    <a:lnTo>
                      <a:pt x="201" y="297"/>
                    </a:lnTo>
                    <a:lnTo>
                      <a:pt x="166" y="295"/>
                    </a:lnTo>
                    <a:lnTo>
                      <a:pt x="169" y="282"/>
                    </a:lnTo>
                    <a:lnTo>
                      <a:pt x="160" y="284"/>
                    </a:lnTo>
                    <a:lnTo>
                      <a:pt x="159" y="271"/>
                    </a:lnTo>
                    <a:lnTo>
                      <a:pt x="150" y="272"/>
                    </a:lnTo>
                    <a:lnTo>
                      <a:pt x="147" y="263"/>
                    </a:lnTo>
                    <a:lnTo>
                      <a:pt x="137" y="259"/>
                    </a:lnTo>
                    <a:lnTo>
                      <a:pt x="126" y="253"/>
                    </a:lnTo>
                    <a:lnTo>
                      <a:pt x="119" y="244"/>
                    </a:lnTo>
                    <a:lnTo>
                      <a:pt x="112" y="233"/>
                    </a:lnTo>
                    <a:lnTo>
                      <a:pt x="111" y="224"/>
                    </a:lnTo>
                    <a:lnTo>
                      <a:pt x="115" y="217"/>
                    </a:lnTo>
                    <a:lnTo>
                      <a:pt x="127" y="215"/>
                    </a:lnTo>
                    <a:lnTo>
                      <a:pt x="134" y="218"/>
                    </a:lnTo>
                    <a:lnTo>
                      <a:pt x="112" y="208"/>
                    </a:lnTo>
                    <a:lnTo>
                      <a:pt x="100" y="192"/>
                    </a:lnTo>
                    <a:lnTo>
                      <a:pt x="96" y="178"/>
                    </a:lnTo>
                    <a:lnTo>
                      <a:pt x="91" y="160"/>
                    </a:lnTo>
                    <a:lnTo>
                      <a:pt x="91" y="146"/>
                    </a:lnTo>
                    <a:lnTo>
                      <a:pt x="78" y="136"/>
                    </a:lnTo>
                    <a:lnTo>
                      <a:pt x="60" y="121"/>
                    </a:lnTo>
                    <a:lnTo>
                      <a:pt x="51" y="140"/>
                    </a:lnTo>
                    <a:lnTo>
                      <a:pt x="46" y="153"/>
                    </a:lnTo>
                    <a:lnTo>
                      <a:pt x="38" y="165"/>
                    </a:lnTo>
                    <a:lnTo>
                      <a:pt x="29" y="171"/>
                    </a:lnTo>
                    <a:lnTo>
                      <a:pt x="21" y="161"/>
                    </a:lnTo>
                    <a:lnTo>
                      <a:pt x="11" y="143"/>
                    </a:lnTo>
                    <a:lnTo>
                      <a:pt x="7" y="132"/>
                    </a:lnTo>
                    <a:lnTo>
                      <a:pt x="2" y="119"/>
                    </a:lnTo>
                    <a:lnTo>
                      <a:pt x="0" y="109"/>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37" name="Freeform 25"/>
              <p:cNvSpPr>
                <a:spLocks/>
              </p:cNvSpPr>
              <p:nvPr/>
            </p:nvSpPr>
            <p:spPr bwMode="auto">
              <a:xfrm>
                <a:off x="4592197" y="3159239"/>
                <a:ext cx="171068" cy="175942"/>
              </a:xfrm>
              <a:custGeom>
                <a:avLst/>
                <a:gdLst>
                  <a:gd name="T0" fmla="*/ 249 w 267"/>
                  <a:gd name="T1" fmla="*/ 37 h 260"/>
                  <a:gd name="T2" fmla="*/ 230 w 267"/>
                  <a:gd name="T3" fmla="*/ 69 h 260"/>
                  <a:gd name="T4" fmla="*/ 232 w 267"/>
                  <a:gd name="T5" fmla="*/ 91 h 260"/>
                  <a:gd name="T6" fmla="*/ 256 w 267"/>
                  <a:gd name="T7" fmla="*/ 102 h 260"/>
                  <a:gd name="T8" fmla="*/ 267 w 267"/>
                  <a:gd name="T9" fmla="*/ 118 h 260"/>
                  <a:gd name="T10" fmla="*/ 266 w 267"/>
                  <a:gd name="T11" fmla="*/ 146 h 260"/>
                  <a:gd name="T12" fmla="*/ 241 w 267"/>
                  <a:gd name="T13" fmla="*/ 167 h 260"/>
                  <a:gd name="T14" fmla="*/ 233 w 267"/>
                  <a:gd name="T15" fmla="*/ 182 h 260"/>
                  <a:gd name="T16" fmla="*/ 223 w 267"/>
                  <a:gd name="T17" fmla="*/ 184 h 260"/>
                  <a:gd name="T18" fmla="*/ 205 w 267"/>
                  <a:gd name="T19" fmla="*/ 194 h 260"/>
                  <a:gd name="T20" fmla="*/ 194 w 267"/>
                  <a:gd name="T21" fmla="*/ 218 h 260"/>
                  <a:gd name="T22" fmla="*/ 194 w 267"/>
                  <a:gd name="T23" fmla="*/ 244 h 260"/>
                  <a:gd name="T24" fmla="*/ 194 w 267"/>
                  <a:gd name="T25" fmla="*/ 260 h 260"/>
                  <a:gd name="T26" fmla="*/ 149 w 267"/>
                  <a:gd name="T27" fmla="*/ 234 h 260"/>
                  <a:gd name="T28" fmla="*/ 128 w 267"/>
                  <a:gd name="T29" fmla="*/ 227 h 260"/>
                  <a:gd name="T30" fmla="*/ 112 w 267"/>
                  <a:gd name="T31" fmla="*/ 198 h 260"/>
                  <a:gd name="T32" fmla="*/ 99 w 267"/>
                  <a:gd name="T33" fmla="*/ 173 h 260"/>
                  <a:gd name="T34" fmla="*/ 68 w 267"/>
                  <a:gd name="T35" fmla="*/ 142 h 260"/>
                  <a:gd name="T36" fmla="*/ 40 w 267"/>
                  <a:gd name="T37" fmla="*/ 112 h 260"/>
                  <a:gd name="T38" fmla="*/ 25 w 267"/>
                  <a:gd name="T39" fmla="*/ 94 h 260"/>
                  <a:gd name="T40" fmla="*/ 17 w 267"/>
                  <a:gd name="T41" fmla="*/ 56 h 260"/>
                  <a:gd name="T42" fmla="*/ 0 w 267"/>
                  <a:gd name="T43" fmla="*/ 37 h 260"/>
                  <a:gd name="T44" fmla="*/ 6 w 267"/>
                  <a:gd name="T45" fmla="*/ 6 h 260"/>
                  <a:gd name="T46" fmla="*/ 39 w 267"/>
                  <a:gd name="T47" fmla="*/ 27 h 260"/>
                  <a:gd name="T48" fmla="*/ 75 w 267"/>
                  <a:gd name="T49" fmla="*/ 8 h 260"/>
                  <a:gd name="T50" fmla="*/ 94 w 267"/>
                  <a:gd name="T51" fmla="*/ 11 h 260"/>
                  <a:gd name="T52" fmla="*/ 135 w 267"/>
                  <a:gd name="T53" fmla="*/ 13 h 260"/>
                  <a:gd name="T54" fmla="*/ 154 w 267"/>
                  <a:gd name="T55" fmla="*/ 15 h 260"/>
                  <a:gd name="T56" fmla="*/ 180 w 267"/>
                  <a:gd name="T57" fmla="*/ 14 h 260"/>
                  <a:gd name="T58" fmla="*/ 196 w 267"/>
                  <a:gd name="T59" fmla="*/ 17 h 260"/>
                  <a:gd name="T60" fmla="*/ 204 w 267"/>
                  <a:gd name="T61" fmla="*/ 34 h 260"/>
                  <a:gd name="T62" fmla="*/ 232 w 267"/>
                  <a:gd name="T63" fmla="*/ 3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7" h="260">
                    <a:moveTo>
                      <a:pt x="232" y="31"/>
                    </a:moveTo>
                    <a:lnTo>
                      <a:pt x="249" y="37"/>
                    </a:lnTo>
                    <a:lnTo>
                      <a:pt x="243" y="51"/>
                    </a:lnTo>
                    <a:lnTo>
                      <a:pt x="230" y="69"/>
                    </a:lnTo>
                    <a:lnTo>
                      <a:pt x="227" y="78"/>
                    </a:lnTo>
                    <a:lnTo>
                      <a:pt x="232" y="91"/>
                    </a:lnTo>
                    <a:lnTo>
                      <a:pt x="246" y="93"/>
                    </a:lnTo>
                    <a:lnTo>
                      <a:pt x="256" y="102"/>
                    </a:lnTo>
                    <a:lnTo>
                      <a:pt x="267" y="111"/>
                    </a:lnTo>
                    <a:lnTo>
                      <a:pt x="267" y="118"/>
                    </a:lnTo>
                    <a:lnTo>
                      <a:pt x="246" y="123"/>
                    </a:lnTo>
                    <a:lnTo>
                      <a:pt x="266" y="146"/>
                    </a:lnTo>
                    <a:lnTo>
                      <a:pt x="251" y="158"/>
                    </a:lnTo>
                    <a:lnTo>
                      <a:pt x="241" y="167"/>
                    </a:lnTo>
                    <a:lnTo>
                      <a:pt x="222" y="166"/>
                    </a:lnTo>
                    <a:lnTo>
                      <a:pt x="233" y="182"/>
                    </a:lnTo>
                    <a:lnTo>
                      <a:pt x="231" y="192"/>
                    </a:lnTo>
                    <a:lnTo>
                      <a:pt x="223" y="184"/>
                    </a:lnTo>
                    <a:lnTo>
                      <a:pt x="212" y="184"/>
                    </a:lnTo>
                    <a:lnTo>
                      <a:pt x="205" y="194"/>
                    </a:lnTo>
                    <a:lnTo>
                      <a:pt x="205" y="213"/>
                    </a:lnTo>
                    <a:lnTo>
                      <a:pt x="194" y="218"/>
                    </a:lnTo>
                    <a:lnTo>
                      <a:pt x="192" y="233"/>
                    </a:lnTo>
                    <a:lnTo>
                      <a:pt x="194" y="244"/>
                    </a:lnTo>
                    <a:lnTo>
                      <a:pt x="198" y="254"/>
                    </a:lnTo>
                    <a:lnTo>
                      <a:pt x="194" y="260"/>
                    </a:lnTo>
                    <a:lnTo>
                      <a:pt x="164" y="241"/>
                    </a:lnTo>
                    <a:lnTo>
                      <a:pt x="149" y="234"/>
                    </a:lnTo>
                    <a:lnTo>
                      <a:pt x="139" y="225"/>
                    </a:lnTo>
                    <a:lnTo>
                      <a:pt x="128" y="227"/>
                    </a:lnTo>
                    <a:lnTo>
                      <a:pt x="128" y="213"/>
                    </a:lnTo>
                    <a:lnTo>
                      <a:pt x="112" y="198"/>
                    </a:lnTo>
                    <a:lnTo>
                      <a:pt x="102" y="189"/>
                    </a:lnTo>
                    <a:lnTo>
                      <a:pt x="99" y="173"/>
                    </a:lnTo>
                    <a:lnTo>
                      <a:pt x="89" y="165"/>
                    </a:lnTo>
                    <a:lnTo>
                      <a:pt x="68" y="142"/>
                    </a:lnTo>
                    <a:lnTo>
                      <a:pt x="50" y="119"/>
                    </a:lnTo>
                    <a:lnTo>
                      <a:pt x="40" y="112"/>
                    </a:lnTo>
                    <a:lnTo>
                      <a:pt x="32" y="102"/>
                    </a:lnTo>
                    <a:lnTo>
                      <a:pt x="25" y="94"/>
                    </a:lnTo>
                    <a:lnTo>
                      <a:pt x="26" y="73"/>
                    </a:lnTo>
                    <a:lnTo>
                      <a:pt x="17" y="56"/>
                    </a:lnTo>
                    <a:lnTo>
                      <a:pt x="5" y="48"/>
                    </a:lnTo>
                    <a:lnTo>
                      <a:pt x="0" y="37"/>
                    </a:lnTo>
                    <a:lnTo>
                      <a:pt x="2" y="18"/>
                    </a:lnTo>
                    <a:lnTo>
                      <a:pt x="6" y="6"/>
                    </a:lnTo>
                    <a:lnTo>
                      <a:pt x="23" y="7"/>
                    </a:lnTo>
                    <a:lnTo>
                      <a:pt x="39" y="27"/>
                    </a:lnTo>
                    <a:lnTo>
                      <a:pt x="52" y="6"/>
                    </a:lnTo>
                    <a:lnTo>
                      <a:pt x="75" y="8"/>
                    </a:lnTo>
                    <a:lnTo>
                      <a:pt x="84" y="0"/>
                    </a:lnTo>
                    <a:lnTo>
                      <a:pt x="94" y="11"/>
                    </a:lnTo>
                    <a:lnTo>
                      <a:pt x="103" y="14"/>
                    </a:lnTo>
                    <a:lnTo>
                      <a:pt x="135" y="13"/>
                    </a:lnTo>
                    <a:lnTo>
                      <a:pt x="144" y="23"/>
                    </a:lnTo>
                    <a:lnTo>
                      <a:pt x="154" y="15"/>
                    </a:lnTo>
                    <a:lnTo>
                      <a:pt x="164" y="18"/>
                    </a:lnTo>
                    <a:lnTo>
                      <a:pt x="180" y="14"/>
                    </a:lnTo>
                    <a:lnTo>
                      <a:pt x="188" y="23"/>
                    </a:lnTo>
                    <a:lnTo>
                      <a:pt x="196" y="17"/>
                    </a:lnTo>
                    <a:lnTo>
                      <a:pt x="207" y="21"/>
                    </a:lnTo>
                    <a:lnTo>
                      <a:pt x="204" y="34"/>
                    </a:lnTo>
                    <a:lnTo>
                      <a:pt x="211" y="37"/>
                    </a:lnTo>
                    <a:lnTo>
                      <a:pt x="232" y="31"/>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38" name="Freeform 26"/>
              <p:cNvSpPr>
                <a:spLocks/>
              </p:cNvSpPr>
              <p:nvPr/>
            </p:nvSpPr>
            <p:spPr bwMode="auto">
              <a:xfrm>
                <a:off x="4718317" y="3101065"/>
                <a:ext cx="189852" cy="263203"/>
              </a:xfrm>
              <a:custGeom>
                <a:avLst/>
                <a:gdLst>
                  <a:gd name="T0" fmla="*/ 7 w 297"/>
                  <a:gd name="T1" fmla="*/ 29 h 389"/>
                  <a:gd name="T2" fmla="*/ 32 w 297"/>
                  <a:gd name="T3" fmla="*/ 23 h 389"/>
                  <a:gd name="T4" fmla="*/ 59 w 297"/>
                  <a:gd name="T5" fmla="*/ 0 h 389"/>
                  <a:gd name="T6" fmla="*/ 88 w 297"/>
                  <a:gd name="T7" fmla="*/ 6 h 389"/>
                  <a:gd name="T8" fmla="*/ 107 w 297"/>
                  <a:gd name="T9" fmla="*/ 17 h 389"/>
                  <a:gd name="T10" fmla="*/ 139 w 297"/>
                  <a:gd name="T11" fmla="*/ 39 h 389"/>
                  <a:gd name="T12" fmla="*/ 156 w 297"/>
                  <a:gd name="T13" fmla="*/ 78 h 389"/>
                  <a:gd name="T14" fmla="*/ 182 w 297"/>
                  <a:gd name="T15" fmla="*/ 88 h 389"/>
                  <a:gd name="T16" fmla="*/ 195 w 297"/>
                  <a:gd name="T17" fmla="*/ 124 h 389"/>
                  <a:gd name="T18" fmla="*/ 235 w 297"/>
                  <a:gd name="T19" fmla="*/ 136 h 389"/>
                  <a:gd name="T20" fmla="*/ 250 w 297"/>
                  <a:gd name="T21" fmla="*/ 138 h 389"/>
                  <a:gd name="T22" fmla="*/ 269 w 297"/>
                  <a:gd name="T23" fmla="*/ 140 h 389"/>
                  <a:gd name="T24" fmla="*/ 256 w 297"/>
                  <a:gd name="T25" fmla="*/ 156 h 389"/>
                  <a:gd name="T26" fmla="*/ 267 w 297"/>
                  <a:gd name="T27" fmla="*/ 175 h 389"/>
                  <a:gd name="T28" fmla="*/ 260 w 297"/>
                  <a:gd name="T29" fmla="*/ 192 h 389"/>
                  <a:gd name="T30" fmla="*/ 281 w 297"/>
                  <a:gd name="T31" fmla="*/ 266 h 389"/>
                  <a:gd name="T32" fmla="*/ 279 w 297"/>
                  <a:gd name="T33" fmla="*/ 311 h 389"/>
                  <a:gd name="T34" fmla="*/ 271 w 297"/>
                  <a:gd name="T35" fmla="*/ 358 h 389"/>
                  <a:gd name="T36" fmla="*/ 246 w 297"/>
                  <a:gd name="T37" fmla="*/ 359 h 389"/>
                  <a:gd name="T38" fmla="*/ 226 w 297"/>
                  <a:gd name="T39" fmla="*/ 364 h 389"/>
                  <a:gd name="T40" fmla="*/ 198 w 297"/>
                  <a:gd name="T41" fmla="*/ 369 h 389"/>
                  <a:gd name="T42" fmla="*/ 172 w 297"/>
                  <a:gd name="T43" fmla="*/ 368 h 389"/>
                  <a:gd name="T44" fmla="*/ 165 w 297"/>
                  <a:gd name="T45" fmla="*/ 388 h 389"/>
                  <a:gd name="T46" fmla="*/ 146 w 297"/>
                  <a:gd name="T47" fmla="*/ 379 h 389"/>
                  <a:gd name="T48" fmla="*/ 124 w 297"/>
                  <a:gd name="T49" fmla="*/ 364 h 389"/>
                  <a:gd name="T50" fmla="*/ 114 w 297"/>
                  <a:gd name="T51" fmla="*/ 347 h 389"/>
                  <a:gd name="T52" fmla="*/ 104 w 297"/>
                  <a:gd name="T53" fmla="*/ 326 h 389"/>
                  <a:gd name="T54" fmla="*/ 120 w 297"/>
                  <a:gd name="T55" fmla="*/ 310 h 389"/>
                  <a:gd name="T56" fmla="*/ 102 w 297"/>
                  <a:gd name="T57" fmla="*/ 289 h 389"/>
                  <a:gd name="T58" fmla="*/ 81 w 297"/>
                  <a:gd name="T59" fmla="*/ 272 h 389"/>
                  <a:gd name="T60" fmla="*/ 57 w 297"/>
                  <a:gd name="T61" fmla="*/ 261 h 389"/>
                  <a:gd name="T62" fmla="*/ 60 w 297"/>
                  <a:gd name="T63" fmla="*/ 240 h 389"/>
                  <a:gd name="T64" fmla="*/ 51 w 297"/>
                  <a:gd name="T65" fmla="*/ 209 h 389"/>
                  <a:gd name="T66" fmla="*/ 70 w 297"/>
                  <a:gd name="T67" fmla="*/ 203 h 389"/>
                  <a:gd name="T68" fmla="*/ 56 w 297"/>
                  <a:gd name="T69" fmla="*/ 186 h 389"/>
                  <a:gd name="T70" fmla="*/ 35 w 297"/>
                  <a:gd name="T71" fmla="*/ 175 h 389"/>
                  <a:gd name="T72" fmla="*/ 38 w 297"/>
                  <a:gd name="T73" fmla="*/ 145 h 389"/>
                  <a:gd name="T74" fmla="*/ 51 w 297"/>
                  <a:gd name="T75" fmla="*/ 122 h 389"/>
                  <a:gd name="T76" fmla="*/ 31 w 297"/>
                  <a:gd name="T77" fmla="*/ 116 h 389"/>
                  <a:gd name="T78" fmla="*/ 31 w 297"/>
                  <a:gd name="T79" fmla="*/ 94 h 389"/>
                  <a:gd name="T80" fmla="*/ 49 w 297"/>
                  <a:gd name="T81" fmla="*/ 86 h 389"/>
                  <a:gd name="T82" fmla="*/ 25 w 297"/>
                  <a:gd name="T83" fmla="*/ 81 h 389"/>
                  <a:gd name="T84" fmla="*/ 17 w 297"/>
                  <a:gd name="T85" fmla="*/ 67 h 389"/>
                  <a:gd name="T86" fmla="*/ 10 w 297"/>
                  <a:gd name="T87" fmla="*/ 55 h 389"/>
                  <a:gd name="T88" fmla="*/ 0 w 297"/>
                  <a:gd name="T89" fmla="*/ 26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7" h="389">
                    <a:moveTo>
                      <a:pt x="0" y="26"/>
                    </a:moveTo>
                    <a:lnTo>
                      <a:pt x="7" y="29"/>
                    </a:lnTo>
                    <a:lnTo>
                      <a:pt x="17" y="19"/>
                    </a:lnTo>
                    <a:lnTo>
                      <a:pt x="32" y="23"/>
                    </a:lnTo>
                    <a:lnTo>
                      <a:pt x="42" y="17"/>
                    </a:lnTo>
                    <a:lnTo>
                      <a:pt x="59" y="0"/>
                    </a:lnTo>
                    <a:lnTo>
                      <a:pt x="78" y="0"/>
                    </a:lnTo>
                    <a:lnTo>
                      <a:pt x="88" y="6"/>
                    </a:lnTo>
                    <a:lnTo>
                      <a:pt x="99" y="12"/>
                    </a:lnTo>
                    <a:lnTo>
                      <a:pt x="107" y="17"/>
                    </a:lnTo>
                    <a:lnTo>
                      <a:pt x="121" y="17"/>
                    </a:lnTo>
                    <a:lnTo>
                      <a:pt x="139" y="39"/>
                    </a:lnTo>
                    <a:lnTo>
                      <a:pt x="147" y="60"/>
                    </a:lnTo>
                    <a:lnTo>
                      <a:pt x="156" y="78"/>
                    </a:lnTo>
                    <a:lnTo>
                      <a:pt x="164" y="84"/>
                    </a:lnTo>
                    <a:lnTo>
                      <a:pt x="182" y="88"/>
                    </a:lnTo>
                    <a:lnTo>
                      <a:pt x="187" y="99"/>
                    </a:lnTo>
                    <a:lnTo>
                      <a:pt x="195" y="124"/>
                    </a:lnTo>
                    <a:lnTo>
                      <a:pt x="219" y="136"/>
                    </a:lnTo>
                    <a:lnTo>
                      <a:pt x="235" y="136"/>
                    </a:lnTo>
                    <a:lnTo>
                      <a:pt x="243" y="142"/>
                    </a:lnTo>
                    <a:lnTo>
                      <a:pt x="250" y="138"/>
                    </a:lnTo>
                    <a:lnTo>
                      <a:pt x="260" y="130"/>
                    </a:lnTo>
                    <a:lnTo>
                      <a:pt x="269" y="140"/>
                    </a:lnTo>
                    <a:lnTo>
                      <a:pt x="263" y="150"/>
                    </a:lnTo>
                    <a:lnTo>
                      <a:pt x="256" y="156"/>
                    </a:lnTo>
                    <a:lnTo>
                      <a:pt x="262" y="168"/>
                    </a:lnTo>
                    <a:lnTo>
                      <a:pt x="267" y="175"/>
                    </a:lnTo>
                    <a:lnTo>
                      <a:pt x="266" y="186"/>
                    </a:lnTo>
                    <a:lnTo>
                      <a:pt x="260" y="192"/>
                    </a:lnTo>
                    <a:lnTo>
                      <a:pt x="260" y="236"/>
                    </a:lnTo>
                    <a:lnTo>
                      <a:pt x="281" y="266"/>
                    </a:lnTo>
                    <a:lnTo>
                      <a:pt x="297" y="281"/>
                    </a:lnTo>
                    <a:lnTo>
                      <a:pt x="279" y="311"/>
                    </a:lnTo>
                    <a:lnTo>
                      <a:pt x="271" y="327"/>
                    </a:lnTo>
                    <a:lnTo>
                      <a:pt x="271" y="358"/>
                    </a:lnTo>
                    <a:lnTo>
                      <a:pt x="256" y="358"/>
                    </a:lnTo>
                    <a:lnTo>
                      <a:pt x="246" y="359"/>
                    </a:lnTo>
                    <a:lnTo>
                      <a:pt x="236" y="359"/>
                    </a:lnTo>
                    <a:lnTo>
                      <a:pt x="226" y="364"/>
                    </a:lnTo>
                    <a:lnTo>
                      <a:pt x="206" y="363"/>
                    </a:lnTo>
                    <a:lnTo>
                      <a:pt x="198" y="369"/>
                    </a:lnTo>
                    <a:lnTo>
                      <a:pt x="187" y="366"/>
                    </a:lnTo>
                    <a:lnTo>
                      <a:pt x="172" y="368"/>
                    </a:lnTo>
                    <a:lnTo>
                      <a:pt x="166" y="377"/>
                    </a:lnTo>
                    <a:lnTo>
                      <a:pt x="165" y="388"/>
                    </a:lnTo>
                    <a:lnTo>
                      <a:pt x="151" y="389"/>
                    </a:lnTo>
                    <a:lnTo>
                      <a:pt x="146" y="379"/>
                    </a:lnTo>
                    <a:lnTo>
                      <a:pt x="139" y="373"/>
                    </a:lnTo>
                    <a:lnTo>
                      <a:pt x="124" y="364"/>
                    </a:lnTo>
                    <a:lnTo>
                      <a:pt x="115" y="359"/>
                    </a:lnTo>
                    <a:lnTo>
                      <a:pt x="114" y="347"/>
                    </a:lnTo>
                    <a:lnTo>
                      <a:pt x="113" y="334"/>
                    </a:lnTo>
                    <a:lnTo>
                      <a:pt x="104" y="326"/>
                    </a:lnTo>
                    <a:lnTo>
                      <a:pt x="127" y="324"/>
                    </a:lnTo>
                    <a:lnTo>
                      <a:pt x="120" y="310"/>
                    </a:lnTo>
                    <a:lnTo>
                      <a:pt x="103" y="303"/>
                    </a:lnTo>
                    <a:lnTo>
                      <a:pt x="102" y="289"/>
                    </a:lnTo>
                    <a:lnTo>
                      <a:pt x="92" y="278"/>
                    </a:lnTo>
                    <a:lnTo>
                      <a:pt x="81" y="272"/>
                    </a:lnTo>
                    <a:lnTo>
                      <a:pt x="70" y="266"/>
                    </a:lnTo>
                    <a:lnTo>
                      <a:pt x="57" y="261"/>
                    </a:lnTo>
                    <a:lnTo>
                      <a:pt x="52" y="246"/>
                    </a:lnTo>
                    <a:lnTo>
                      <a:pt x="60" y="240"/>
                    </a:lnTo>
                    <a:lnTo>
                      <a:pt x="68" y="231"/>
                    </a:lnTo>
                    <a:lnTo>
                      <a:pt x="51" y="209"/>
                    </a:lnTo>
                    <a:lnTo>
                      <a:pt x="61" y="206"/>
                    </a:lnTo>
                    <a:lnTo>
                      <a:pt x="70" y="203"/>
                    </a:lnTo>
                    <a:lnTo>
                      <a:pt x="68" y="194"/>
                    </a:lnTo>
                    <a:lnTo>
                      <a:pt x="56" y="186"/>
                    </a:lnTo>
                    <a:lnTo>
                      <a:pt x="50" y="178"/>
                    </a:lnTo>
                    <a:lnTo>
                      <a:pt x="35" y="175"/>
                    </a:lnTo>
                    <a:lnTo>
                      <a:pt x="30" y="162"/>
                    </a:lnTo>
                    <a:lnTo>
                      <a:pt x="38" y="145"/>
                    </a:lnTo>
                    <a:lnTo>
                      <a:pt x="48" y="133"/>
                    </a:lnTo>
                    <a:lnTo>
                      <a:pt x="51" y="122"/>
                    </a:lnTo>
                    <a:lnTo>
                      <a:pt x="39" y="117"/>
                    </a:lnTo>
                    <a:lnTo>
                      <a:pt x="31" y="116"/>
                    </a:lnTo>
                    <a:lnTo>
                      <a:pt x="28" y="106"/>
                    </a:lnTo>
                    <a:lnTo>
                      <a:pt x="31" y="94"/>
                    </a:lnTo>
                    <a:lnTo>
                      <a:pt x="40" y="91"/>
                    </a:lnTo>
                    <a:lnTo>
                      <a:pt x="49" y="86"/>
                    </a:lnTo>
                    <a:lnTo>
                      <a:pt x="40" y="82"/>
                    </a:lnTo>
                    <a:lnTo>
                      <a:pt x="25" y="81"/>
                    </a:lnTo>
                    <a:lnTo>
                      <a:pt x="18" y="80"/>
                    </a:lnTo>
                    <a:lnTo>
                      <a:pt x="17" y="67"/>
                    </a:lnTo>
                    <a:lnTo>
                      <a:pt x="16" y="60"/>
                    </a:lnTo>
                    <a:lnTo>
                      <a:pt x="10" y="55"/>
                    </a:lnTo>
                    <a:lnTo>
                      <a:pt x="8" y="37"/>
                    </a:lnTo>
                    <a:lnTo>
                      <a:pt x="0" y="26"/>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39" name="Freeform 27"/>
              <p:cNvSpPr>
                <a:spLocks/>
              </p:cNvSpPr>
              <p:nvPr/>
            </p:nvSpPr>
            <p:spPr bwMode="auto">
              <a:xfrm>
                <a:off x="4492239" y="3066303"/>
                <a:ext cx="129475" cy="99322"/>
              </a:xfrm>
              <a:custGeom>
                <a:avLst/>
                <a:gdLst>
                  <a:gd name="T0" fmla="*/ 12 w 202"/>
                  <a:gd name="T1" fmla="*/ 31 h 147"/>
                  <a:gd name="T2" fmla="*/ 20 w 202"/>
                  <a:gd name="T3" fmla="*/ 36 h 147"/>
                  <a:gd name="T4" fmla="*/ 35 w 202"/>
                  <a:gd name="T5" fmla="*/ 34 h 147"/>
                  <a:gd name="T6" fmla="*/ 82 w 202"/>
                  <a:gd name="T7" fmla="*/ 39 h 147"/>
                  <a:gd name="T8" fmla="*/ 97 w 202"/>
                  <a:gd name="T9" fmla="*/ 18 h 147"/>
                  <a:gd name="T10" fmla="*/ 139 w 202"/>
                  <a:gd name="T11" fmla="*/ 21 h 147"/>
                  <a:gd name="T12" fmla="*/ 151 w 202"/>
                  <a:gd name="T13" fmla="*/ 11 h 147"/>
                  <a:gd name="T14" fmla="*/ 171 w 202"/>
                  <a:gd name="T15" fmla="*/ 15 h 147"/>
                  <a:gd name="T16" fmla="*/ 181 w 202"/>
                  <a:gd name="T17" fmla="*/ 0 h 147"/>
                  <a:gd name="T18" fmla="*/ 193 w 202"/>
                  <a:gd name="T19" fmla="*/ 7 h 147"/>
                  <a:gd name="T20" fmla="*/ 199 w 202"/>
                  <a:gd name="T21" fmla="*/ 21 h 147"/>
                  <a:gd name="T22" fmla="*/ 202 w 202"/>
                  <a:gd name="T23" fmla="*/ 33 h 147"/>
                  <a:gd name="T24" fmla="*/ 188 w 202"/>
                  <a:gd name="T25" fmla="*/ 23 h 147"/>
                  <a:gd name="T26" fmla="*/ 181 w 202"/>
                  <a:gd name="T27" fmla="*/ 32 h 147"/>
                  <a:gd name="T28" fmla="*/ 187 w 202"/>
                  <a:gd name="T29" fmla="*/ 46 h 147"/>
                  <a:gd name="T30" fmla="*/ 176 w 202"/>
                  <a:gd name="T31" fmla="*/ 43 h 147"/>
                  <a:gd name="T32" fmla="*/ 168 w 202"/>
                  <a:gd name="T33" fmla="*/ 55 h 147"/>
                  <a:gd name="T34" fmla="*/ 156 w 202"/>
                  <a:gd name="T35" fmla="*/ 58 h 147"/>
                  <a:gd name="T36" fmla="*/ 146 w 202"/>
                  <a:gd name="T37" fmla="*/ 63 h 147"/>
                  <a:gd name="T38" fmla="*/ 150 w 202"/>
                  <a:gd name="T39" fmla="*/ 74 h 147"/>
                  <a:gd name="T40" fmla="*/ 153 w 202"/>
                  <a:gd name="T41" fmla="*/ 85 h 147"/>
                  <a:gd name="T42" fmla="*/ 150 w 202"/>
                  <a:gd name="T43" fmla="*/ 100 h 147"/>
                  <a:gd name="T44" fmla="*/ 144 w 202"/>
                  <a:gd name="T45" fmla="*/ 104 h 147"/>
                  <a:gd name="T46" fmla="*/ 131 w 202"/>
                  <a:gd name="T47" fmla="*/ 108 h 147"/>
                  <a:gd name="T48" fmla="*/ 124 w 202"/>
                  <a:gd name="T49" fmla="*/ 118 h 147"/>
                  <a:gd name="T50" fmla="*/ 123 w 202"/>
                  <a:gd name="T51" fmla="*/ 129 h 147"/>
                  <a:gd name="T52" fmla="*/ 124 w 202"/>
                  <a:gd name="T53" fmla="*/ 143 h 147"/>
                  <a:gd name="T54" fmla="*/ 114 w 202"/>
                  <a:gd name="T55" fmla="*/ 147 h 147"/>
                  <a:gd name="T56" fmla="*/ 107 w 202"/>
                  <a:gd name="T57" fmla="*/ 136 h 147"/>
                  <a:gd name="T58" fmla="*/ 93 w 202"/>
                  <a:gd name="T59" fmla="*/ 136 h 147"/>
                  <a:gd name="T60" fmla="*/ 83 w 202"/>
                  <a:gd name="T61" fmla="*/ 124 h 147"/>
                  <a:gd name="T62" fmla="*/ 80 w 202"/>
                  <a:gd name="T63" fmla="*/ 116 h 147"/>
                  <a:gd name="T64" fmla="*/ 69 w 202"/>
                  <a:gd name="T65" fmla="*/ 118 h 147"/>
                  <a:gd name="T66" fmla="*/ 67 w 202"/>
                  <a:gd name="T67" fmla="*/ 129 h 147"/>
                  <a:gd name="T68" fmla="*/ 54 w 202"/>
                  <a:gd name="T69" fmla="*/ 136 h 147"/>
                  <a:gd name="T70" fmla="*/ 38 w 202"/>
                  <a:gd name="T71" fmla="*/ 137 h 147"/>
                  <a:gd name="T72" fmla="*/ 25 w 202"/>
                  <a:gd name="T73" fmla="*/ 139 h 147"/>
                  <a:gd name="T74" fmla="*/ 11 w 202"/>
                  <a:gd name="T75" fmla="*/ 143 h 147"/>
                  <a:gd name="T76" fmla="*/ 8 w 202"/>
                  <a:gd name="T77" fmla="*/ 131 h 147"/>
                  <a:gd name="T78" fmla="*/ 26 w 202"/>
                  <a:gd name="T79" fmla="*/ 123 h 147"/>
                  <a:gd name="T80" fmla="*/ 37 w 202"/>
                  <a:gd name="T81" fmla="*/ 117 h 147"/>
                  <a:gd name="T82" fmla="*/ 13 w 202"/>
                  <a:gd name="T83" fmla="*/ 95 h 147"/>
                  <a:gd name="T84" fmla="*/ 15 w 202"/>
                  <a:gd name="T85" fmla="*/ 82 h 147"/>
                  <a:gd name="T86" fmla="*/ 8 w 202"/>
                  <a:gd name="T87" fmla="*/ 79 h 147"/>
                  <a:gd name="T88" fmla="*/ 10 w 202"/>
                  <a:gd name="T89" fmla="*/ 66 h 147"/>
                  <a:gd name="T90" fmla="*/ 5 w 202"/>
                  <a:gd name="T91" fmla="*/ 58 h 147"/>
                  <a:gd name="T92" fmla="*/ 0 w 202"/>
                  <a:gd name="T93" fmla="*/ 53 h 147"/>
                  <a:gd name="T94" fmla="*/ 5 w 202"/>
                  <a:gd name="T95" fmla="*/ 43 h 147"/>
                  <a:gd name="T96" fmla="*/ 11 w 202"/>
                  <a:gd name="T97" fmla="*/ 37 h 147"/>
                  <a:gd name="T98" fmla="*/ 12 w 202"/>
                  <a:gd name="T99" fmla="*/ 3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2" h="147">
                    <a:moveTo>
                      <a:pt x="12" y="31"/>
                    </a:moveTo>
                    <a:lnTo>
                      <a:pt x="20" y="36"/>
                    </a:lnTo>
                    <a:lnTo>
                      <a:pt x="35" y="34"/>
                    </a:lnTo>
                    <a:lnTo>
                      <a:pt x="82" y="39"/>
                    </a:lnTo>
                    <a:lnTo>
                      <a:pt x="97" y="18"/>
                    </a:lnTo>
                    <a:lnTo>
                      <a:pt x="139" y="21"/>
                    </a:lnTo>
                    <a:lnTo>
                      <a:pt x="151" y="11"/>
                    </a:lnTo>
                    <a:lnTo>
                      <a:pt x="171" y="15"/>
                    </a:lnTo>
                    <a:lnTo>
                      <a:pt x="181" y="0"/>
                    </a:lnTo>
                    <a:lnTo>
                      <a:pt x="193" y="7"/>
                    </a:lnTo>
                    <a:lnTo>
                      <a:pt x="199" y="21"/>
                    </a:lnTo>
                    <a:lnTo>
                      <a:pt x="202" y="33"/>
                    </a:lnTo>
                    <a:lnTo>
                      <a:pt x="188" y="23"/>
                    </a:lnTo>
                    <a:lnTo>
                      <a:pt x="181" y="32"/>
                    </a:lnTo>
                    <a:lnTo>
                      <a:pt x="187" y="46"/>
                    </a:lnTo>
                    <a:lnTo>
                      <a:pt x="176" y="43"/>
                    </a:lnTo>
                    <a:lnTo>
                      <a:pt x="168" y="55"/>
                    </a:lnTo>
                    <a:lnTo>
                      <a:pt x="156" y="58"/>
                    </a:lnTo>
                    <a:lnTo>
                      <a:pt x="146" y="63"/>
                    </a:lnTo>
                    <a:lnTo>
                      <a:pt x="150" y="74"/>
                    </a:lnTo>
                    <a:lnTo>
                      <a:pt x="153" y="85"/>
                    </a:lnTo>
                    <a:lnTo>
                      <a:pt x="150" y="100"/>
                    </a:lnTo>
                    <a:lnTo>
                      <a:pt x="144" y="104"/>
                    </a:lnTo>
                    <a:lnTo>
                      <a:pt x="131" y="108"/>
                    </a:lnTo>
                    <a:lnTo>
                      <a:pt x="124" y="118"/>
                    </a:lnTo>
                    <a:lnTo>
                      <a:pt x="123" y="129"/>
                    </a:lnTo>
                    <a:lnTo>
                      <a:pt x="124" y="143"/>
                    </a:lnTo>
                    <a:lnTo>
                      <a:pt x="114" y="147"/>
                    </a:lnTo>
                    <a:lnTo>
                      <a:pt x="107" y="136"/>
                    </a:lnTo>
                    <a:lnTo>
                      <a:pt x="93" y="136"/>
                    </a:lnTo>
                    <a:lnTo>
                      <a:pt x="83" y="124"/>
                    </a:lnTo>
                    <a:lnTo>
                      <a:pt x="80" y="116"/>
                    </a:lnTo>
                    <a:lnTo>
                      <a:pt x="69" y="118"/>
                    </a:lnTo>
                    <a:lnTo>
                      <a:pt x="67" y="129"/>
                    </a:lnTo>
                    <a:lnTo>
                      <a:pt x="54" y="136"/>
                    </a:lnTo>
                    <a:lnTo>
                      <a:pt x="38" y="137"/>
                    </a:lnTo>
                    <a:lnTo>
                      <a:pt x="25" y="139"/>
                    </a:lnTo>
                    <a:lnTo>
                      <a:pt x="11" y="143"/>
                    </a:lnTo>
                    <a:lnTo>
                      <a:pt x="8" y="131"/>
                    </a:lnTo>
                    <a:lnTo>
                      <a:pt x="26" y="123"/>
                    </a:lnTo>
                    <a:lnTo>
                      <a:pt x="37" y="117"/>
                    </a:lnTo>
                    <a:lnTo>
                      <a:pt x="13" y="95"/>
                    </a:lnTo>
                    <a:lnTo>
                      <a:pt x="15" y="82"/>
                    </a:lnTo>
                    <a:lnTo>
                      <a:pt x="8" y="79"/>
                    </a:lnTo>
                    <a:lnTo>
                      <a:pt x="10" y="66"/>
                    </a:lnTo>
                    <a:lnTo>
                      <a:pt x="5" y="58"/>
                    </a:lnTo>
                    <a:lnTo>
                      <a:pt x="0" y="53"/>
                    </a:lnTo>
                    <a:lnTo>
                      <a:pt x="5" y="43"/>
                    </a:lnTo>
                    <a:lnTo>
                      <a:pt x="11" y="37"/>
                    </a:lnTo>
                    <a:lnTo>
                      <a:pt x="12" y="31"/>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40" name="Freeform 28"/>
              <p:cNvSpPr>
                <a:spLocks/>
              </p:cNvSpPr>
              <p:nvPr/>
            </p:nvSpPr>
            <p:spPr bwMode="auto">
              <a:xfrm>
                <a:off x="4604272" y="2949245"/>
                <a:ext cx="273038" cy="182327"/>
              </a:xfrm>
              <a:custGeom>
                <a:avLst/>
                <a:gdLst>
                  <a:gd name="T0" fmla="*/ 17 w 426"/>
                  <a:gd name="T1" fmla="*/ 159 h 269"/>
                  <a:gd name="T2" fmla="*/ 28 w 426"/>
                  <a:gd name="T3" fmla="*/ 126 h 269"/>
                  <a:gd name="T4" fmla="*/ 35 w 426"/>
                  <a:gd name="T5" fmla="*/ 107 h 269"/>
                  <a:gd name="T6" fmla="*/ 32 w 426"/>
                  <a:gd name="T7" fmla="*/ 90 h 269"/>
                  <a:gd name="T8" fmla="*/ 62 w 426"/>
                  <a:gd name="T9" fmla="*/ 90 h 269"/>
                  <a:gd name="T10" fmla="*/ 71 w 426"/>
                  <a:gd name="T11" fmla="*/ 87 h 269"/>
                  <a:gd name="T12" fmla="*/ 103 w 426"/>
                  <a:gd name="T13" fmla="*/ 88 h 269"/>
                  <a:gd name="T14" fmla="*/ 175 w 426"/>
                  <a:gd name="T15" fmla="*/ 53 h 269"/>
                  <a:gd name="T16" fmla="*/ 193 w 426"/>
                  <a:gd name="T17" fmla="*/ 46 h 269"/>
                  <a:gd name="T18" fmla="*/ 217 w 426"/>
                  <a:gd name="T19" fmla="*/ 40 h 269"/>
                  <a:gd name="T20" fmla="*/ 244 w 426"/>
                  <a:gd name="T21" fmla="*/ 41 h 269"/>
                  <a:gd name="T22" fmla="*/ 271 w 426"/>
                  <a:gd name="T23" fmla="*/ 30 h 269"/>
                  <a:gd name="T24" fmla="*/ 292 w 426"/>
                  <a:gd name="T25" fmla="*/ 0 h 269"/>
                  <a:gd name="T26" fmla="*/ 345 w 426"/>
                  <a:gd name="T27" fmla="*/ 1 h 269"/>
                  <a:gd name="T28" fmla="*/ 380 w 426"/>
                  <a:gd name="T29" fmla="*/ 4 h 269"/>
                  <a:gd name="T30" fmla="*/ 414 w 426"/>
                  <a:gd name="T31" fmla="*/ 25 h 269"/>
                  <a:gd name="T32" fmla="*/ 426 w 426"/>
                  <a:gd name="T33" fmla="*/ 50 h 269"/>
                  <a:gd name="T34" fmla="*/ 399 w 426"/>
                  <a:gd name="T35" fmla="*/ 65 h 269"/>
                  <a:gd name="T36" fmla="*/ 382 w 426"/>
                  <a:gd name="T37" fmla="*/ 87 h 269"/>
                  <a:gd name="T38" fmla="*/ 373 w 426"/>
                  <a:gd name="T39" fmla="*/ 104 h 269"/>
                  <a:gd name="T40" fmla="*/ 363 w 426"/>
                  <a:gd name="T41" fmla="*/ 133 h 269"/>
                  <a:gd name="T42" fmla="*/ 352 w 426"/>
                  <a:gd name="T43" fmla="*/ 157 h 269"/>
                  <a:gd name="T44" fmla="*/ 338 w 426"/>
                  <a:gd name="T45" fmla="*/ 189 h 269"/>
                  <a:gd name="T46" fmla="*/ 325 w 426"/>
                  <a:gd name="T47" fmla="*/ 212 h 269"/>
                  <a:gd name="T48" fmla="*/ 288 w 426"/>
                  <a:gd name="T49" fmla="*/ 228 h 269"/>
                  <a:gd name="T50" fmla="*/ 268 w 426"/>
                  <a:gd name="T51" fmla="*/ 227 h 269"/>
                  <a:gd name="T52" fmla="*/ 243 w 426"/>
                  <a:gd name="T53" fmla="*/ 224 h 269"/>
                  <a:gd name="T54" fmla="*/ 222 w 426"/>
                  <a:gd name="T55" fmla="*/ 239 h 269"/>
                  <a:gd name="T56" fmla="*/ 195 w 426"/>
                  <a:gd name="T57" fmla="*/ 244 h 269"/>
                  <a:gd name="T58" fmla="*/ 178 w 426"/>
                  <a:gd name="T59" fmla="*/ 252 h 269"/>
                  <a:gd name="T60" fmla="*/ 144 w 426"/>
                  <a:gd name="T61" fmla="*/ 269 h 269"/>
                  <a:gd name="T62" fmla="*/ 105 w 426"/>
                  <a:gd name="T63" fmla="*/ 261 h 269"/>
                  <a:gd name="T64" fmla="*/ 83 w 426"/>
                  <a:gd name="T65" fmla="*/ 239 h 269"/>
                  <a:gd name="T66" fmla="*/ 58 w 426"/>
                  <a:gd name="T67" fmla="*/ 224 h 269"/>
                  <a:gd name="T68" fmla="*/ 28 w 426"/>
                  <a:gd name="T69" fmla="*/ 202 h 269"/>
                  <a:gd name="T70" fmla="*/ 20 w 426"/>
                  <a:gd name="T71" fmla="*/ 181 h 269"/>
                  <a:gd name="T72" fmla="*/ 0 w 426"/>
                  <a:gd name="T73" fmla="*/ 17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6" h="269">
                    <a:moveTo>
                      <a:pt x="0" y="176"/>
                    </a:moveTo>
                    <a:lnTo>
                      <a:pt x="17" y="159"/>
                    </a:lnTo>
                    <a:lnTo>
                      <a:pt x="27" y="153"/>
                    </a:lnTo>
                    <a:lnTo>
                      <a:pt x="28" y="126"/>
                    </a:lnTo>
                    <a:lnTo>
                      <a:pt x="34" y="118"/>
                    </a:lnTo>
                    <a:lnTo>
                      <a:pt x="35" y="107"/>
                    </a:lnTo>
                    <a:lnTo>
                      <a:pt x="31" y="100"/>
                    </a:lnTo>
                    <a:lnTo>
                      <a:pt x="32" y="90"/>
                    </a:lnTo>
                    <a:lnTo>
                      <a:pt x="46" y="90"/>
                    </a:lnTo>
                    <a:lnTo>
                      <a:pt x="62" y="90"/>
                    </a:lnTo>
                    <a:lnTo>
                      <a:pt x="65" y="82"/>
                    </a:lnTo>
                    <a:lnTo>
                      <a:pt x="71" y="87"/>
                    </a:lnTo>
                    <a:lnTo>
                      <a:pt x="71" y="56"/>
                    </a:lnTo>
                    <a:lnTo>
                      <a:pt x="103" y="88"/>
                    </a:lnTo>
                    <a:lnTo>
                      <a:pt x="155" y="88"/>
                    </a:lnTo>
                    <a:lnTo>
                      <a:pt x="175" y="53"/>
                    </a:lnTo>
                    <a:lnTo>
                      <a:pt x="186" y="53"/>
                    </a:lnTo>
                    <a:lnTo>
                      <a:pt x="193" y="46"/>
                    </a:lnTo>
                    <a:lnTo>
                      <a:pt x="210" y="38"/>
                    </a:lnTo>
                    <a:lnTo>
                      <a:pt x="217" y="40"/>
                    </a:lnTo>
                    <a:lnTo>
                      <a:pt x="227" y="31"/>
                    </a:lnTo>
                    <a:lnTo>
                      <a:pt x="244" y="41"/>
                    </a:lnTo>
                    <a:lnTo>
                      <a:pt x="254" y="32"/>
                    </a:lnTo>
                    <a:lnTo>
                      <a:pt x="271" y="30"/>
                    </a:lnTo>
                    <a:lnTo>
                      <a:pt x="275" y="9"/>
                    </a:lnTo>
                    <a:lnTo>
                      <a:pt x="292" y="0"/>
                    </a:lnTo>
                    <a:lnTo>
                      <a:pt x="322" y="0"/>
                    </a:lnTo>
                    <a:lnTo>
                      <a:pt x="345" y="1"/>
                    </a:lnTo>
                    <a:lnTo>
                      <a:pt x="364" y="13"/>
                    </a:lnTo>
                    <a:lnTo>
                      <a:pt x="380" y="4"/>
                    </a:lnTo>
                    <a:lnTo>
                      <a:pt x="399" y="15"/>
                    </a:lnTo>
                    <a:lnTo>
                      <a:pt x="414" y="25"/>
                    </a:lnTo>
                    <a:lnTo>
                      <a:pt x="424" y="38"/>
                    </a:lnTo>
                    <a:lnTo>
                      <a:pt x="426" y="50"/>
                    </a:lnTo>
                    <a:lnTo>
                      <a:pt x="417" y="63"/>
                    </a:lnTo>
                    <a:lnTo>
                      <a:pt x="399" y="65"/>
                    </a:lnTo>
                    <a:lnTo>
                      <a:pt x="389" y="69"/>
                    </a:lnTo>
                    <a:lnTo>
                      <a:pt x="382" y="87"/>
                    </a:lnTo>
                    <a:lnTo>
                      <a:pt x="381" y="103"/>
                    </a:lnTo>
                    <a:lnTo>
                      <a:pt x="373" y="104"/>
                    </a:lnTo>
                    <a:lnTo>
                      <a:pt x="374" y="120"/>
                    </a:lnTo>
                    <a:lnTo>
                      <a:pt x="363" y="133"/>
                    </a:lnTo>
                    <a:lnTo>
                      <a:pt x="362" y="143"/>
                    </a:lnTo>
                    <a:lnTo>
                      <a:pt x="352" y="157"/>
                    </a:lnTo>
                    <a:lnTo>
                      <a:pt x="349" y="173"/>
                    </a:lnTo>
                    <a:lnTo>
                      <a:pt x="338" y="189"/>
                    </a:lnTo>
                    <a:lnTo>
                      <a:pt x="336" y="200"/>
                    </a:lnTo>
                    <a:lnTo>
                      <a:pt x="325" y="212"/>
                    </a:lnTo>
                    <a:lnTo>
                      <a:pt x="300" y="219"/>
                    </a:lnTo>
                    <a:lnTo>
                      <a:pt x="288" y="228"/>
                    </a:lnTo>
                    <a:lnTo>
                      <a:pt x="279" y="233"/>
                    </a:lnTo>
                    <a:lnTo>
                      <a:pt x="268" y="227"/>
                    </a:lnTo>
                    <a:lnTo>
                      <a:pt x="255" y="223"/>
                    </a:lnTo>
                    <a:lnTo>
                      <a:pt x="243" y="224"/>
                    </a:lnTo>
                    <a:lnTo>
                      <a:pt x="234" y="225"/>
                    </a:lnTo>
                    <a:lnTo>
                      <a:pt x="222" y="239"/>
                    </a:lnTo>
                    <a:lnTo>
                      <a:pt x="211" y="245"/>
                    </a:lnTo>
                    <a:lnTo>
                      <a:pt x="195" y="244"/>
                    </a:lnTo>
                    <a:lnTo>
                      <a:pt x="188" y="252"/>
                    </a:lnTo>
                    <a:lnTo>
                      <a:pt x="178" y="252"/>
                    </a:lnTo>
                    <a:lnTo>
                      <a:pt x="162" y="262"/>
                    </a:lnTo>
                    <a:lnTo>
                      <a:pt x="144" y="269"/>
                    </a:lnTo>
                    <a:lnTo>
                      <a:pt x="124" y="268"/>
                    </a:lnTo>
                    <a:lnTo>
                      <a:pt x="105" y="261"/>
                    </a:lnTo>
                    <a:lnTo>
                      <a:pt x="91" y="252"/>
                    </a:lnTo>
                    <a:lnTo>
                      <a:pt x="83" y="239"/>
                    </a:lnTo>
                    <a:lnTo>
                      <a:pt x="69" y="233"/>
                    </a:lnTo>
                    <a:lnTo>
                      <a:pt x="58" y="224"/>
                    </a:lnTo>
                    <a:lnTo>
                      <a:pt x="47" y="210"/>
                    </a:lnTo>
                    <a:lnTo>
                      <a:pt x="28" y="202"/>
                    </a:lnTo>
                    <a:lnTo>
                      <a:pt x="25" y="190"/>
                    </a:lnTo>
                    <a:lnTo>
                      <a:pt x="20" y="181"/>
                    </a:lnTo>
                    <a:lnTo>
                      <a:pt x="11" y="173"/>
                    </a:lnTo>
                    <a:lnTo>
                      <a:pt x="0" y="176"/>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41" name="Freeform 29"/>
              <p:cNvSpPr>
                <a:spLocks/>
              </p:cNvSpPr>
              <p:nvPr/>
            </p:nvSpPr>
            <p:spPr bwMode="auto">
              <a:xfrm>
                <a:off x="4442596" y="2796005"/>
                <a:ext cx="267671" cy="155368"/>
              </a:xfrm>
              <a:custGeom>
                <a:avLst/>
                <a:gdLst>
                  <a:gd name="T0" fmla="*/ 176 w 418"/>
                  <a:gd name="T1" fmla="*/ 17 h 230"/>
                  <a:gd name="T2" fmla="*/ 194 w 418"/>
                  <a:gd name="T3" fmla="*/ 12 h 230"/>
                  <a:gd name="T4" fmla="*/ 240 w 418"/>
                  <a:gd name="T5" fmla="*/ 27 h 230"/>
                  <a:gd name="T6" fmla="*/ 262 w 418"/>
                  <a:gd name="T7" fmla="*/ 49 h 230"/>
                  <a:gd name="T8" fmla="*/ 285 w 418"/>
                  <a:gd name="T9" fmla="*/ 82 h 230"/>
                  <a:gd name="T10" fmla="*/ 304 w 418"/>
                  <a:gd name="T11" fmla="*/ 68 h 230"/>
                  <a:gd name="T12" fmla="*/ 345 w 418"/>
                  <a:gd name="T13" fmla="*/ 76 h 230"/>
                  <a:gd name="T14" fmla="*/ 363 w 418"/>
                  <a:gd name="T15" fmla="*/ 97 h 230"/>
                  <a:gd name="T16" fmla="*/ 373 w 418"/>
                  <a:gd name="T17" fmla="*/ 105 h 230"/>
                  <a:gd name="T18" fmla="*/ 396 w 418"/>
                  <a:gd name="T19" fmla="*/ 125 h 230"/>
                  <a:gd name="T20" fmla="*/ 407 w 418"/>
                  <a:gd name="T21" fmla="*/ 137 h 230"/>
                  <a:gd name="T22" fmla="*/ 403 w 418"/>
                  <a:gd name="T23" fmla="*/ 148 h 230"/>
                  <a:gd name="T24" fmla="*/ 377 w 418"/>
                  <a:gd name="T25" fmla="*/ 171 h 230"/>
                  <a:gd name="T26" fmla="*/ 360 w 418"/>
                  <a:gd name="T27" fmla="*/ 205 h 230"/>
                  <a:gd name="T28" fmla="*/ 345 w 418"/>
                  <a:gd name="T29" fmla="*/ 223 h 230"/>
                  <a:gd name="T30" fmla="*/ 310 w 418"/>
                  <a:gd name="T31" fmla="*/ 221 h 230"/>
                  <a:gd name="T32" fmla="*/ 297 w 418"/>
                  <a:gd name="T33" fmla="*/ 223 h 230"/>
                  <a:gd name="T34" fmla="*/ 282 w 418"/>
                  <a:gd name="T35" fmla="*/ 211 h 230"/>
                  <a:gd name="T36" fmla="*/ 249 w 418"/>
                  <a:gd name="T37" fmla="*/ 213 h 230"/>
                  <a:gd name="T38" fmla="*/ 211 w 418"/>
                  <a:gd name="T39" fmla="*/ 195 h 230"/>
                  <a:gd name="T40" fmla="*/ 184 w 418"/>
                  <a:gd name="T41" fmla="*/ 201 h 230"/>
                  <a:gd name="T42" fmla="*/ 169 w 418"/>
                  <a:gd name="T43" fmla="*/ 224 h 230"/>
                  <a:gd name="T44" fmla="*/ 124 w 418"/>
                  <a:gd name="T45" fmla="*/ 226 h 230"/>
                  <a:gd name="T46" fmla="*/ 88 w 418"/>
                  <a:gd name="T47" fmla="*/ 204 h 230"/>
                  <a:gd name="T48" fmla="*/ 75 w 418"/>
                  <a:gd name="T49" fmla="*/ 188 h 230"/>
                  <a:gd name="T50" fmla="*/ 51 w 418"/>
                  <a:gd name="T51" fmla="*/ 164 h 230"/>
                  <a:gd name="T52" fmla="*/ 35 w 418"/>
                  <a:gd name="T53" fmla="*/ 151 h 230"/>
                  <a:gd name="T54" fmla="*/ 23 w 418"/>
                  <a:gd name="T55" fmla="*/ 128 h 230"/>
                  <a:gd name="T56" fmla="*/ 14 w 418"/>
                  <a:gd name="T57" fmla="*/ 98 h 230"/>
                  <a:gd name="T58" fmla="*/ 0 w 418"/>
                  <a:gd name="T59" fmla="*/ 80 h 230"/>
                  <a:gd name="T60" fmla="*/ 13 w 418"/>
                  <a:gd name="T61" fmla="*/ 80 h 230"/>
                  <a:gd name="T62" fmla="*/ 68 w 418"/>
                  <a:gd name="T63" fmla="*/ 58 h 230"/>
                  <a:gd name="T64" fmla="*/ 105 w 418"/>
                  <a:gd name="T65" fmla="*/ 33 h 230"/>
                  <a:gd name="T66" fmla="*/ 134 w 418"/>
                  <a:gd name="T67" fmla="*/ 22 h 230"/>
                  <a:gd name="T68" fmla="*/ 147 w 418"/>
                  <a:gd name="T69" fmla="*/ 6 h 230"/>
                  <a:gd name="T70" fmla="*/ 164 w 418"/>
                  <a:gd name="T71" fmla="*/ 2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8" h="230">
                    <a:moveTo>
                      <a:pt x="173" y="21"/>
                    </a:moveTo>
                    <a:cubicBezTo>
                      <a:pt x="174" y="18"/>
                      <a:pt x="173" y="19"/>
                      <a:pt x="176" y="17"/>
                    </a:cubicBezTo>
                    <a:cubicBezTo>
                      <a:pt x="178" y="16"/>
                      <a:pt x="182" y="15"/>
                      <a:pt x="182" y="15"/>
                    </a:cubicBezTo>
                    <a:cubicBezTo>
                      <a:pt x="186" y="10"/>
                      <a:pt x="187" y="11"/>
                      <a:pt x="194" y="12"/>
                    </a:cubicBezTo>
                    <a:cubicBezTo>
                      <a:pt x="196" y="15"/>
                      <a:pt x="200" y="19"/>
                      <a:pt x="204" y="20"/>
                    </a:cubicBezTo>
                    <a:cubicBezTo>
                      <a:pt x="212" y="31"/>
                      <a:pt x="228" y="27"/>
                      <a:pt x="240" y="27"/>
                    </a:cubicBezTo>
                    <a:cubicBezTo>
                      <a:pt x="246" y="29"/>
                      <a:pt x="245" y="38"/>
                      <a:pt x="247" y="43"/>
                    </a:cubicBezTo>
                    <a:cubicBezTo>
                      <a:pt x="247" y="44"/>
                      <a:pt x="260" y="47"/>
                      <a:pt x="262" y="49"/>
                    </a:cubicBezTo>
                    <a:cubicBezTo>
                      <a:pt x="264" y="56"/>
                      <a:pt x="264" y="69"/>
                      <a:pt x="272" y="72"/>
                    </a:cubicBezTo>
                    <a:cubicBezTo>
                      <a:pt x="274" y="78"/>
                      <a:pt x="280" y="79"/>
                      <a:pt x="285" y="82"/>
                    </a:cubicBezTo>
                    <a:cubicBezTo>
                      <a:pt x="288" y="82"/>
                      <a:pt x="292" y="82"/>
                      <a:pt x="295" y="81"/>
                    </a:cubicBezTo>
                    <a:cubicBezTo>
                      <a:pt x="301" y="78"/>
                      <a:pt x="297" y="70"/>
                      <a:pt x="304" y="68"/>
                    </a:cubicBezTo>
                    <a:cubicBezTo>
                      <a:pt x="314" y="69"/>
                      <a:pt x="324" y="70"/>
                      <a:pt x="333" y="72"/>
                    </a:cubicBezTo>
                    <a:cubicBezTo>
                      <a:pt x="337" y="73"/>
                      <a:pt x="345" y="76"/>
                      <a:pt x="345" y="76"/>
                    </a:cubicBezTo>
                    <a:cubicBezTo>
                      <a:pt x="346" y="79"/>
                      <a:pt x="351" y="92"/>
                      <a:pt x="354" y="94"/>
                    </a:cubicBezTo>
                    <a:cubicBezTo>
                      <a:pt x="357" y="96"/>
                      <a:pt x="360" y="96"/>
                      <a:pt x="363" y="97"/>
                    </a:cubicBezTo>
                    <a:cubicBezTo>
                      <a:pt x="364" y="97"/>
                      <a:pt x="366" y="98"/>
                      <a:pt x="366" y="98"/>
                    </a:cubicBezTo>
                    <a:cubicBezTo>
                      <a:pt x="367" y="101"/>
                      <a:pt x="373" y="105"/>
                      <a:pt x="373" y="105"/>
                    </a:cubicBezTo>
                    <a:cubicBezTo>
                      <a:pt x="377" y="111"/>
                      <a:pt x="378" y="115"/>
                      <a:pt x="385" y="117"/>
                    </a:cubicBezTo>
                    <a:cubicBezTo>
                      <a:pt x="388" y="121"/>
                      <a:pt x="392" y="122"/>
                      <a:pt x="396" y="125"/>
                    </a:cubicBezTo>
                    <a:cubicBezTo>
                      <a:pt x="397" y="126"/>
                      <a:pt x="399" y="127"/>
                      <a:pt x="399" y="127"/>
                    </a:cubicBezTo>
                    <a:cubicBezTo>
                      <a:pt x="402" y="131"/>
                      <a:pt x="402" y="135"/>
                      <a:pt x="407" y="137"/>
                    </a:cubicBezTo>
                    <a:cubicBezTo>
                      <a:pt x="409" y="141"/>
                      <a:pt x="412" y="141"/>
                      <a:pt x="415" y="144"/>
                    </a:cubicBezTo>
                    <a:cubicBezTo>
                      <a:pt x="418" y="152"/>
                      <a:pt x="408" y="148"/>
                      <a:pt x="403" y="148"/>
                    </a:cubicBezTo>
                    <a:cubicBezTo>
                      <a:pt x="394" y="150"/>
                      <a:pt x="393" y="159"/>
                      <a:pt x="390" y="167"/>
                    </a:cubicBezTo>
                    <a:cubicBezTo>
                      <a:pt x="389" y="171"/>
                      <a:pt x="377" y="171"/>
                      <a:pt x="377" y="171"/>
                    </a:cubicBezTo>
                    <a:cubicBezTo>
                      <a:pt x="376" y="179"/>
                      <a:pt x="374" y="185"/>
                      <a:pt x="379" y="192"/>
                    </a:cubicBezTo>
                    <a:cubicBezTo>
                      <a:pt x="370" y="195"/>
                      <a:pt x="372" y="201"/>
                      <a:pt x="360" y="205"/>
                    </a:cubicBezTo>
                    <a:cubicBezTo>
                      <a:pt x="359" y="211"/>
                      <a:pt x="360" y="214"/>
                      <a:pt x="355" y="216"/>
                    </a:cubicBezTo>
                    <a:cubicBezTo>
                      <a:pt x="354" y="220"/>
                      <a:pt x="349" y="222"/>
                      <a:pt x="345" y="223"/>
                    </a:cubicBezTo>
                    <a:cubicBezTo>
                      <a:pt x="338" y="221"/>
                      <a:pt x="332" y="219"/>
                      <a:pt x="325" y="218"/>
                    </a:cubicBezTo>
                    <a:cubicBezTo>
                      <a:pt x="320" y="219"/>
                      <a:pt x="310" y="221"/>
                      <a:pt x="310" y="221"/>
                    </a:cubicBezTo>
                    <a:cubicBezTo>
                      <a:pt x="309" y="225"/>
                      <a:pt x="307" y="227"/>
                      <a:pt x="304" y="229"/>
                    </a:cubicBezTo>
                    <a:cubicBezTo>
                      <a:pt x="300" y="228"/>
                      <a:pt x="301" y="225"/>
                      <a:pt x="297" y="223"/>
                    </a:cubicBezTo>
                    <a:cubicBezTo>
                      <a:pt x="295" y="218"/>
                      <a:pt x="293" y="215"/>
                      <a:pt x="288" y="213"/>
                    </a:cubicBezTo>
                    <a:cubicBezTo>
                      <a:pt x="286" y="212"/>
                      <a:pt x="282" y="211"/>
                      <a:pt x="282" y="211"/>
                    </a:cubicBezTo>
                    <a:cubicBezTo>
                      <a:pt x="276" y="212"/>
                      <a:pt x="271" y="215"/>
                      <a:pt x="265" y="216"/>
                    </a:cubicBezTo>
                    <a:cubicBezTo>
                      <a:pt x="253" y="215"/>
                      <a:pt x="258" y="216"/>
                      <a:pt x="249" y="213"/>
                    </a:cubicBezTo>
                    <a:cubicBezTo>
                      <a:pt x="247" y="212"/>
                      <a:pt x="243" y="211"/>
                      <a:pt x="243" y="211"/>
                    </a:cubicBezTo>
                    <a:cubicBezTo>
                      <a:pt x="241" y="205"/>
                      <a:pt x="219" y="197"/>
                      <a:pt x="211" y="195"/>
                    </a:cubicBezTo>
                    <a:cubicBezTo>
                      <a:pt x="205" y="195"/>
                      <a:pt x="199" y="195"/>
                      <a:pt x="193" y="196"/>
                    </a:cubicBezTo>
                    <a:cubicBezTo>
                      <a:pt x="190" y="196"/>
                      <a:pt x="184" y="201"/>
                      <a:pt x="184" y="201"/>
                    </a:cubicBezTo>
                    <a:cubicBezTo>
                      <a:pt x="179" y="208"/>
                      <a:pt x="182" y="206"/>
                      <a:pt x="177" y="209"/>
                    </a:cubicBezTo>
                    <a:cubicBezTo>
                      <a:pt x="175" y="214"/>
                      <a:pt x="172" y="219"/>
                      <a:pt x="169" y="224"/>
                    </a:cubicBezTo>
                    <a:cubicBezTo>
                      <a:pt x="167" y="228"/>
                      <a:pt x="157" y="230"/>
                      <a:pt x="157" y="230"/>
                    </a:cubicBezTo>
                    <a:cubicBezTo>
                      <a:pt x="146" y="229"/>
                      <a:pt x="135" y="230"/>
                      <a:pt x="124" y="226"/>
                    </a:cubicBezTo>
                    <a:cubicBezTo>
                      <a:pt x="118" y="218"/>
                      <a:pt x="106" y="219"/>
                      <a:pt x="98" y="214"/>
                    </a:cubicBezTo>
                    <a:cubicBezTo>
                      <a:pt x="96" y="210"/>
                      <a:pt x="92" y="206"/>
                      <a:pt x="88" y="204"/>
                    </a:cubicBezTo>
                    <a:cubicBezTo>
                      <a:pt x="87" y="200"/>
                      <a:pt x="85" y="198"/>
                      <a:pt x="82" y="196"/>
                    </a:cubicBezTo>
                    <a:cubicBezTo>
                      <a:pt x="77" y="189"/>
                      <a:pt x="80" y="191"/>
                      <a:pt x="75" y="188"/>
                    </a:cubicBezTo>
                    <a:cubicBezTo>
                      <a:pt x="73" y="183"/>
                      <a:pt x="68" y="178"/>
                      <a:pt x="64" y="175"/>
                    </a:cubicBezTo>
                    <a:cubicBezTo>
                      <a:pt x="60" y="170"/>
                      <a:pt x="56" y="167"/>
                      <a:pt x="51" y="164"/>
                    </a:cubicBezTo>
                    <a:cubicBezTo>
                      <a:pt x="49" y="161"/>
                      <a:pt x="47" y="159"/>
                      <a:pt x="44" y="157"/>
                    </a:cubicBezTo>
                    <a:cubicBezTo>
                      <a:pt x="41" y="155"/>
                      <a:pt x="35" y="151"/>
                      <a:pt x="35" y="151"/>
                    </a:cubicBezTo>
                    <a:cubicBezTo>
                      <a:pt x="33" y="146"/>
                      <a:pt x="29" y="142"/>
                      <a:pt x="27" y="137"/>
                    </a:cubicBezTo>
                    <a:cubicBezTo>
                      <a:pt x="26" y="134"/>
                      <a:pt x="23" y="128"/>
                      <a:pt x="23" y="128"/>
                    </a:cubicBezTo>
                    <a:cubicBezTo>
                      <a:pt x="22" y="123"/>
                      <a:pt x="18" y="120"/>
                      <a:pt x="17" y="115"/>
                    </a:cubicBezTo>
                    <a:cubicBezTo>
                      <a:pt x="16" y="110"/>
                      <a:pt x="16" y="102"/>
                      <a:pt x="14" y="98"/>
                    </a:cubicBezTo>
                    <a:cubicBezTo>
                      <a:pt x="12" y="95"/>
                      <a:pt x="10" y="90"/>
                      <a:pt x="6" y="88"/>
                    </a:cubicBezTo>
                    <a:cubicBezTo>
                      <a:pt x="4" y="85"/>
                      <a:pt x="1" y="84"/>
                      <a:pt x="0" y="80"/>
                    </a:cubicBezTo>
                    <a:cubicBezTo>
                      <a:pt x="1" y="68"/>
                      <a:pt x="5" y="71"/>
                      <a:pt x="10" y="79"/>
                    </a:cubicBezTo>
                    <a:cubicBezTo>
                      <a:pt x="11" y="80"/>
                      <a:pt x="12" y="80"/>
                      <a:pt x="13" y="80"/>
                    </a:cubicBezTo>
                    <a:cubicBezTo>
                      <a:pt x="19" y="79"/>
                      <a:pt x="21" y="79"/>
                      <a:pt x="26" y="76"/>
                    </a:cubicBezTo>
                    <a:cubicBezTo>
                      <a:pt x="29" y="66"/>
                      <a:pt x="58" y="59"/>
                      <a:pt x="68" y="58"/>
                    </a:cubicBezTo>
                    <a:cubicBezTo>
                      <a:pt x="72" y="57"/>
                      <a:pt x="76" y="53"/>
                      <a:pt x="80" y="52"/>
                    </a:cubicBezTo>
                    <a:cubicBezTo>
                      <a:pt x="88" y="40"/>
                      <a:pt x="89" y="35"/>
                      <a:pt x="105" y="33"/>
                    </a:cubicBezTo>
                    <a:cubicBezTo>
                      <a:pt x="110" y="30"/>
                      <a:pt x="114" y="29"/>
                      <a:pt x="120" y="28"/>
                    </a:cubicBezTo>
                    <a:cubicBezTo>
                      <a:pt x="126" y="24"/>
                      <a:pt x="128" y="24"/>
                      <a:pt x="134" y="22"/>
                    </a:cubicBezTo>
                    <a:cubicBezTo>
                      <a:pt x="137" y="14"/>
                      <a:pt x="130" y="3"/>
                      <a:pt x="139" y="0"/>
                    </a:cubicBezTo>
                    <a:cubicBezTo>
                      <a:pt x="143" y="1"/>
                      <a:pt x="144" y="4"/>
                      <a:pt x="147" y="6"/>
                    </a:cubicBezTo>
                    <a:cubicBezTo>
                      <a:pt x="149" y="11"/>
                      <a:pt x="152" y="14"/>
                      <a:pt x="156" y="17"/>
                    </a:cubicBezTo>
                    <a:cubicBezTo>
                      <a:pt x="158" y="20"/>
                      <a:pt x="164" y="22"/>
                      <a:pt x="164" y="22"/>
                    </a:cubicBezTo>
                    <a:cubicBezTo>
                      <a:pt x="168" y="21"/>
                      <a:pt x="175" y="29"/>
                      <a:pt x="173" y="21"/>
                    </a:cubicBez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42" name="Freeform 30"/>
              <p:cNvSpPr>
                <a:spLocks/>
              </p:cNvSpPr>
              <p:nvPr/>
            </p:nvSpPr>
            <p:spPr bwMode="auto">
              <a:xfrm>
                <a:off x="4524440" y="2550538"/>
                <a:ext cx="383729" cy="362525"/>
              </a:xfrm>
              <a:custGeom>
                <a:avLst/>
                <a:gdLst>
                  <a:gd name="T0" fmla="*/ 347 w 599"/>
                  <a:gd name="T1" fmla="*/ 40 h 535"/>
                  <a:gd name="T2" fmla="*/ 445 w 599"/>
                  <a:gd name="T3" fmla="*/ 36 h 535"/>
                  <a:gd name="T4" fmla="*/ 503 w 599"/>
                  <a:gd name="T5" fmla="*/ 27 h 535"/>
                  <a:gd name="T6" fmla="*/ 533 w 599"/>
                  <a:gd name="T7" fmla="*/ 75 h 535"/>
                  <a:gd name="T8" fmla="*/ 556 w 599"/>
                  <a:gd name="T9" fmla="*/ 135 h 535"/>
                  <a:gd name="T10" fmla="*/ 533 w 599"/>
                  <a:gd name="T11" fmla="*/ 220 h 535"/>
                  <a:gd name="T12" fmla="*/ 550 w 599"/>
                  <a:gd name="T13" fmla="*/ 247 h 535"/>
                  <a:gd name="T14" fmla="*/ 562 w 599"/>
                  <a:gd name="T15" fmla="*/ 310 h 535"/>
                  <a:gd name="T16" fmla="*/ 592 w 599"/>
                  <a:gd name="T17" fmla="*/ 349 h 535"/>
                  <a:gd name="T18" fmla="*/ 599 w 599"/>
                  <a:gd name="T19" fmla="*/ 387 h 535"/>
                  <a:gd name="T20" fmla="*/ 547 w 599"/>
                  <a:gd name="T21" fmla="*/ 439 h 535"/>
                  <a:gd name="T22" fmla="*/ 535 w 599"/>
                  <a:gd name="T23" fmla="*/ 505 h 535"/>
                  <a:gd name="T24" fmla="*/ 512 w 599"/>
                  <a:gd name="T25" fmla="*/ 525 h 535"/>
                  <a:gd name="T26" fmla="*/ 457 w 599"/>
                  <a:gd name="T27" fmla="*/ 498 h 535"/>
                  <a:gd name="T28" fmla="*/ 401 w 599"/>
                  <a:gd name="T29" fmla="*/ 511 h 535"/>
                  <a:gd name="T30" fmla="*/ 362 w 599"/>
                  <a:gd name="T31" fmla="*/ 531 h 535"/>
                  <a:gd name="T32" fmla="*/ 341 w 599"/>
                  <a:gd name="T33" fmla="*/ 516 h 535"/>
                  <a:gd name="T34" fmla="*/ 314 w 599"/>
                  <a:gd name="T35" fmla="*/ 504 h 535"/>
                  <a:gd name="T36" fmla="*/ 254 w 599"/>
                  <a:gd name="T37" fmla="*/ 478 h 535"/>
                  <a:gd name="T38" fmla="*/ 217 w 599"/>
                  <a:gd name="T39" fmla="*/ 439 h 535"/>
                  <a:gd name="T40" fmla="*/ 175 w 599"/>
                  <a:gd name="T41" fmla="*/ 427 h 535"/>
                  <a:gd name="T42" fmla="*/ 157 w 599"/>
                  <a:gd name="T43" fmla="*/ 444 h 535"/>
                  <a:gd name="T44" fmla="*/ 119 w 599"/>
                  <a:gd name="T45" fmla="*/ 405 h 535"/>
                  <a:gd name="T46" fmla="*/ 95 w 599"/>
                  <a:gd name="T47" fmla="*/ 388 h 535"/>
                  <a:gd name="T48" fmla="*/ 53 w 599"/>
                  <a:gd name="T49" fmla="*/ 375 h 535"/>
                  <a:gd name="T50" fmla="*/ 38 w 599"/>
                  <a:gd name="T51" fmla="*/ 315 h 535"/>
                  <a:gd name="T52" fmla="*/ 28 w 599"/>
                  <a:gd name="T53" fmla="*/ 289 h 535"/>
                  <a:gd name="T54" fmla="*/ 20 w 599"/>
                  <a:gd name="T55" fmla="*/ 231 h 535"/>
                  <a:gd name="T56" fmla="*/ 11 w 599"/>
                  <a:gd name="T57" fmla="*/ 180 h 535"/>
                  <a:gd name="T58" fmla="*/ 22 w 599"/>
                  <a:gd name="T59" fmla="*/ 96 h 535"/>
                  <a:gd name="T60" fmla="*/ 75 w 599"/>
                  <a:gd name="T61" fmla="*/ 68 h 535"/>
                  <a:gd name="T62" fmla="*/ 119 w 599"/>
                  <a:gd name="T63" fmla="*/ 55 h 535"/>
                  <a:gd name="T64" fmla="*/ 163 w 599"/>
                  <a:gd name="T65" fmla="*/ 21 h 535"/>
                  <a:gd name="T66" fmla="*/ 200 w 599"/>
                  <a:gd name="T67" fmla="*/ 6 h 535"/>
                  <a:gd name="T68" fmla="*/ 257 w 599"/>
                  <a:gd name="T69" fmla="*/ 18 h 535"/>
                  <a:gd name="T70" fmla="*/ 260 w 599"/>
                  <a:gd name="T71" fmla="*/ 48 h 535"/>
                  <a:gd name="T72" fmla="*/ 308 w 599"/>
                  <a:gd name="T73" fmla="*/ 34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9" h="535">
                    <a:moveTo>
                      <a:pt x="308" y="34"/>
                    </a:moveTo>
                    <a:lnTo>
                      <a:pt x="347" y="40"/>
                    </a:lnTo>
                    <a:lnTo>
                      <a:pt x="409" y="45"/>
                    </a:lnTo>
                    <a:lnTo>
                      <a:pt x="445" y="36"/>
                    </a:lnTo>
                    <a:lnTo>
                      <a:pt x="482" y="24"/>
                    </a:lnTo>
                    <a:lnTo>
                      <a:pt x="503" y="27"/>
                    </a:lnTo>
                    <a:lnTo>
                      <a:pt x="524" y="46"/>
                    </a:lnTo>
                    <a:lnTo>
                      <a:pt x="533" y="75"/>
                    </a:lnTo>
                    <a:cubicBezTo>
                      <a:pt x="535" y="84"/>
                      <a:pt x="538" y="93"/>
                      <a:pt x="541" y="102"/>
                    </a:cubicBezTo>
                    <a:cubicBezTo>
                      <a:pt x="543" y="115"/>
                      <a:pt x="549" y="124"/>
                      <a:pt x="556" y="135"/>
                    </a:cubicBezTo>
                    <a:cubicBezTo>
                      <a:pt x="557" y="145"/>
                      <a:pt x="559" y="156"/>
                      <a:pt x="560" y="166"/>
                    </a:cubicBezTo>
                    <a:cubicBezTo>
                      <a:pt x="558" y="190"/>
                      <a:pt x="543" y="199"/>
                      <a:pt x="533" y="220"/>
                    </a:cubicBezTo>
                    <a:cubicBezTo>
                      <a:pt x="535" y="228"/>
                      <a:pt x="535" y="231"/>
                      <a:pt x="542" y="234"/>
                    </a:cubicBezTo>
                    <a:cubicBezTo>
                      <a:pt x="545" y="238"/>
                      <a:pt x="547" y="243"/>
                      <a:pt x="550" y="247"/>
                    </a:cubicBezTo>
                    <a:cubicBezTo>
                      <a:pt x="551" y="253"/>
                      <a:pt x="554" y="256"/>
                      <a:pt x="556" y="261"/>
                    </a:cubicBezTo>
                    <a:cubicBezTo>
                      <a:pt x="558" y="277"/>
                      <a:pt x="555" y="295"/>
                      <a:pt x="562" y="310"/>
                    </a:cubicBezTo>
                    <a:cubicBezTo>
                      <a:pt x="564" y="321"/>
                      <a:pt x="572" y="328"/>
                      <a:pt x="581" y="333"/>
                    </a:cubicBezTo>
                    <a:cubicBezTo>
                      <a:pt x="584" y="339"/>
                      <a:pt x="589" y="343"/>
                      <a:pt x="592" y="349"/>
                    </a:cubicBezTo>
                    <a:cubicBezTo>
                      <a:pt x="593" y="362"/>
                      <a:pt x="593" y="356"/>
                      <a:pt x="593" y="366"/>
                    </a:cubicBezTo>
                    <a:lnTo>
                      <a:pt x="599" y="387"/>
                    </a:lnTo>
                    <a:lnTo>
                      <a:pt x="572" y="409"/>
                    </a:lnTo>
                    <a:lnTo>
                      <a:pt x="547" y="439"/>
                    </a:lnTo>
                    <a:lnTo>
                      <a:pt x="530" y="481"/>
                    </a:lnTo>
                    <a:lnTo>
                      <a:pt x="535" y="505"/>
                    </a:lnTo>
                    <a:lnTo>
                      <a:pt x="532" y="525"/>
                    </a:lnTo>
                    <a:lnTo>
                      <a:pt x="512" y="525"/>
                    </a:lnTo>
                    <a:lnTo>
                      <a:pt x="478" y="510"/>
                    </a:lnTo>
                    <a:lnTo>
                      <a:pt x="457" y="498"/>
                    </a:lnTo>
                    <a:lnTo>
                      <a:pt x="425" y="507"/>
                    </a:lnTo>
                    <a:cubicBezTo>
                      <a:pt x="419" y="522"/>
                      <a:pt x="415" y="516"/>
                      <a:pt x="401" y="511"/>
                    </a:cubicBezTo>
                    <a:cubicBezTo>
                      <a:pt x="390" y="512"/>
                      <a:pt x="379" y="512"/>
                      <a:pt x="370" y="519"/>
                    </a:cubicBezTo>
                    <a:cubicBezTo>
                      <a:pt x="367" y="525"/>
                      <a:pt x="368" y="527"/>
                      <a:pt x="362" y="531"/>
                    </a:cubicBezTo>
                    <a:cubicBezTo>
                      <a:pt x="361" y="532"/>
                      <a:pt x="361" y="535"/>
                      <a:pt x="359" y="535"/>
                    </a:cubicBezTo>
                    <a:cubicBezTo>
                      <a:pt x="359" y="535"/>
                      <a:pt x="346" y="519"/>
                      <a:pt x="341" y="516"/>
                    </a:cubicBezTo>
                    <a:cubicBezTo>
                      <a:pt x="337" y="510"/>
                      <a:pt x="336" y="508"/>
                      <a:pt x="329" y="507"/>
                    </a:cubicBezTo>
                    <a:cubicBezTo>
                      <a:pt x="323" y="503"/>
                      <a:pt x="321" y="501"/>
                      <a:pt x="314" y="504"/>
                    </a:cubicBezTo>
                    <a:cubicBezTo>
                      <a:pt x="303" y="503"/>
                      <a:pt x="287" y="505"/>
                      <a:pt x="277" y="498"/>
                    </a:cubicBezTo>
                    <a:cubicBezTo>
                      <a:pt x="272" y="490"/>
                      <a:pt x="263" y="481"/>
                      <a:pt x="254" y="478"/>
                    </a:cubicBezTo>
                    <a:cubicBezTo>
                      <a:pt x="246" y="467"/>
                      <a:pt x="241" y="459"/>
                      <a:pt x="227" y="456"/>
                    </a:cubicBezTo>
                    <a:cubicBezTo>
                      <a:pt x="219" y="452"/>
                      <a:pt x="223" y="445"/>
                      <a:pt x="217" y="439"/>
                    </a:cubicBezTo>
                    <a:cubicBezTo>
                      <a:pt x="207" y="429"/>
                      <a:pt x="192" y="431"/>
                      <a:pt x="179" y="429"/>
                    </a:cubicBezTo>
                    <a:cubicBezTo>
                      <a:pt x="178" y="428"/>
                      <a:pt x="176" y="426"/>
                      <a:pt x="175" y="427"/>
                    </a:cubicBezTo>
                    <a:cubicBezTo>
                      <a:pt x="173" y="428"/>
                      <a:pt x="171" y="435"/>
                      <a:pt x="170" y="436"/>
                    </a:cubicBezTo>
                    <a:cubicBezTo>
                      <a:pt x="167" y="440"/>
                      <a:pt x="161" y="442"/>
                      <a:pt x="157" y="444"/>
                    </a:cubicBezTo>
                    <a:cubicBezTo>
                      <a:pt x="145" y="441"/>
                      <a:pt x="145" y="433"/>
                      <a:pt x="136" y="426"/>
                    </a:cubicBezTo>
                    <a:cubicBezTo>
                      <a:pt x="131" y="412"/>
                      <a:pt x="141" y="409"/>
                      <a:pt x="119" y="405"/>
                    </a:cubicBezTo>
                    <a:cubicBezTo>
                      <a:pt x="114" y="397"/>
                      <a:pt x="120" y="389"/>
                      <a:pt x="110" y="387"/>
                    </a:cubicBezTo>
                    <a:cubicBezTo>
                      <a:pt x="104" y="384"/>
                      <a:pt x="101" y="387"/>
                      <a:pt x="95" y="388"/>
                    </a:cubicBezTo>
                    <a:cubicBezTo>
                      <a:pt x="72" y="387"/>
                      <a:pt x="81" y="383"/>
                      <a:pt x="65" y="373"/>
                    </a:cubicBezTo>
                    <a:cubicBezTo>
                      <a:pt x="60" y="367"/>
                      <a:pt x="59" y="371"/>
                      <a:pt x="53" y="375"/>
                    </a:cubicBezTo>
                    <a:cubicBezTo>
                      <a:pt x="49" y="380"/>
                      <a:pt x="48" y="380"/>
                      <a:pt x="46" y="386"/>
                    </a:cubicBezTo>
                    <a:cubicBezTo>
                      <a:pt x="48" y="365"/>
                      <a:pt x="60" y="328"/>
                      <a:pt x="38" y="315"/>
                    </a:cubicBezTo>
                    <a:cubicBezTo>
                      <a:pt x="37" y="309"/>
                      <a:pt x="36" y="307"/>
                      <a:pt x="31" y="303"/>
                    </a:cubicBezTo>
                    <a:cubicBezTo>
                      <a:pt x="27" y="297"/>
                      <a:pt x="25" y="296"/>
                      <a:pt x="28" y="289"/>
                    </a:cubicBezTo>
                    <a:cubicBezTo>
                      <a:pt x="29" y="280"/>
                      <a:pt x="29" y="273"/>
                      <a:pt x="26" y="265"/>
                    </a:cubicBezTo>
                    <a:cubicBezTo>
                      <a:pt x="25" y="254"/>
                      <a:pt x="25" y="241"/>
                      <a:pt x="20" y="231"/>
                    </a:cubicBezTo>
                    <a:cubicBezTo>
                      <a:pt x="18" y="220"/>
                      <a:pt x="13" y="208"/>
                      <a:pt x="4" y="201"/>
                    </a:cubicBezTo>
                    <a:cubicBezTo>
                      <a:pt x="0" y="192"/>
                      <a:pt x="4" y="186"/>
                      <a:pt x="11" y="180"/>
                    </a:cubicBezTo>
                    <a:cubicBezTo>
                      <a:pt x="19" y="161"/>
                      <a:pt x="0" y="121"/>
                      <a:pt x="22" y="117"/>
                    </a:cubicBezTo>
                    <a:cubicBezTo>
                      <a:pt x="25" y="112"/>
                      <a:pt x="19" y="101"/>
                      <a:pt x="22" y="96"/>
                    </a:cubicBezTo>
                    <a:cubicBezTo>
                      <a:pt x="25" y="82"/>
                      <a:pt x="48" y="80"/>
                      <a:pt x="61" y="78"/>
                    </a:cubicBezTo>
                    <a:cubicBezTo>
                      <a:pt x="67" y="75"/>
                      <a:pt x="69" y="69"/>
                      <a:pt x="75" y="68"/>
                    </a:cubicBezTo>
                    <a:cubicBezTo>
                      <a:pt x="83" y="64"/>
                      <a:pt x="98" y="62"/>
                      <a:pt x="106" y="60"/>
                    </a:cubicBezTo>
                    <a:cubicBezTo>
                      <a:pt x="110" y="58"/>
                      <a:pt x="115" y="57"/>
                      <a:pt x="119" y="55"/>
                    </a:cubicBezTo>
                    <a:cubicBezTo>
                      <a:pt x="124" y="49"/>
                      <a:pt x="128" y="41"/>
                      <a:pt x="135" y="37"/>
                    </a:cubicBezTo>
                    <a:cubicBezTo>
                      <a:pt x="140" y="28"/>
                      <a:pt x="153" y="23"/>
                      <a:pt x="163" y="21"/>
                    </a:cubicBezTo>
                    <a:cubicBezTo>
                      <a:pt x="169" y="17"/>
                      <a:pt x="174" y="13"/>
                      <a:pt x="181" y="12"/>
                    </a:cubicBezTo>
                    <a:cubicBezTo>
                      <a:pt x="187" y="9"/>
                      <a:pt x="194" y="7"/>
                      <a:pt x="200" y="6"/>
                    </a:cubicBezTo>
                    <a:cubicBezTo>
                      <a:pt x="215" y="0"/>
                      <a:pt x="232" y="7"/>
                      <a:pt x="247" y="10"/>
                    </a:cubicBezTo>
                    <a:cubicBezTo>
                      <a:pt x="253" y="13"/>
                      <a:pt x="256" y="11"/>
                      <a:pt x="257" y="18"/>
                    </a:cubicBezTo>
                    <a:cubicBezTo>
                      <a:pt x="251" y="22"/>
                      <a:pt x="248" y="22"/>
                      <a:pt x="247" y="30"/>
                    </a:cubicBezTo>
                    <a:cubicBezTo>
                      <a:pt x="254" y="35"/>
                      <a:pt x="252" y="44"/>
                      <a:pt x="260" y="48"/>
                    </a:cubicBezTo>
                    <a:cubicBezTo>
                      <a:pt x="268" y="46"/>
                      <a:pt x="275" y="44"/>
                      <a:pt x="283" y="42"/>
                    </a:cubicBezTo>
                    <a:cubicBezTo>
                      <a:pt x="291" y="38"/>
                      <a:pt x="300" y="36"/>
                      <a:pt x="308" y="34"/>
                    </a:cubicBez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43" name="Freeform 31"/>
              <p:cNvSpPr>
                <a:spLocks/>
              </p:cNvSpPr>
              <p:nvPr/>
            </p:nvSpPr>
            <p:spPr bwMode="auto">
              <a:xfrm>
                <a:off x="4635802" y="2888233"/>
                <a:ext cx="218699" cy="120605"/>
              </a:xfrm>
              <a:custGeom>
                <a:avLst/>
                <a:gdLst>
                  <a:gd name="T0" fmla="*/ 2 w 342"/>
                  <a:gd name="T1" fmla="*/ 93 h 178"/>
                  <a:gd name="T2" fmla="*/ 10 w 342"/>
                  <a:gd name="T3" fmla="*/ 85 h 178"/>
                  <a:gd name="T4" fmla="*/ 22 w 342"/>
                  <a:gd name="T5" fmla="*/ 82 h 178"/>
                  <a:gd name="T6" fmla="*/ 37 w 342"/>
                  <a:gd name="T7" fmla="*/ 86 h 178"/>
                  <a:gd name="T8" fmla="*/ 50 w 342"/>
                  <a:gd name="T9" fmla="*/ 85 h 178"/>
                  <a:gd name="T10" fmla="*/ 59 w 342"/>
                  <a:gd name="T11" fmla="*/ 70 h 178"/>
                  <a:gd name="T12" fmla="*/ 74 w 342"/>
                  <a:gd name="T13" fmla="*/ 58 h 178"/>
                  <a:gd name="T14" fmla="*/ 79 w 342"/>
                  <a:gd name="T15" fmla="*/ 53 h 178"/>
                  <a:gd name="T16" fmla="*/ 75 w 342"/>
                  <a:gd name="T17" fmla="*/ 40 h 178"/>
                  <a:gd name="T18" fmla="*/ 77 w 342"/>
                  <a:gd name="T19" fmla="*/ 32 h 178"/>
                  <a:gd name="T20" fmla="*/ 86 w 342"/>
                  <a:gd name="T21" fmla="*/ 32 h 178"/>
                  <a:gd name="T22" fmla="*/ 95 w 342"/>
                  <a:gd name="T23" fmla="*/ 17 h 178"/>
                  <a:gd name="T24" fmla="*/ 102 w 342"/>
                  <a:gd name="T25" fmla="*/ 10 h 178"/>
                  <a:gd name="T26" fmla="*/ 113 w 342"/>
                  <a:gd name="T27" fmla="*/ 12 h 178"/>
                  <a:gd name="T28" fmla="*/ 115 w 342"/>
                  <a:gd name="T29" fmla="*/ 6 h 178"/>
                  <a:gd name="T30" fmla="*/ 148 w 342"/>
                  <a:gd name="T31" fmla="*/ 4 h 178"/>
                  <a:gd name="T32" fmla="*/ 163 w 342"/>
                  <a:gd name="T33" fmla="*/ 11 h 178"/>
                  <a:gd name="T34" fmla="*/ 188 w 342"/>
                  <a:gd name="T35" fmla="*/ 38 h 178"/>
                  <a:gd name="T36" fmla="*/ 194 w 342"/>
                  <a:gd name="T37" fmla="*/ 28 h 178"/>
                  <a:gd name="T38" fmla="*/ 200 w 342"/>
                  <a:gd name="T39" fmla="*/ 18 h 178"/>
                  <a:gd name="T40" fmla="*/ 222 w 342"/>
                  <a:gd name="T41" fmla="*/ 12 h 178"/>
                  <a:gd name="T42" fmla="*/ 245 w 342"/>
                  <a:gd name="T43" fmla="*/ 18 h 178"/>
                  <a:gd name="T44" fmla="*/ 255 w 342"/>
                  <a:gd name="T45" fmla="*/ 8 h 178"/>
                  <a:gd name="T46" fmla="*/ 286 w 342"/>
                  <a:gd name="T47" fmla="*/ 0 h 178"/>
                  <a:gd name="T48" fmla="*/ 342 w 342"/>
                  <a:gd name="T49" fmla="*/ 28 h 178"/>
                  <a:gd name="T50" fmla="*/ 342 w 342"/>
                  <a:gd name="T51" fmla="*/ 43 h 178"/>
                  <a:gd name="T52" fmla="*/ 337 w 342"/>
                  <a:gd name="T53" fmla="*/ 54 h 178"/>
                  <a:gd name="T54" fmla="*/ 333 w 342"/>
                  <a:gd name="T55" fmla="*/ 73 h 178"/>
                  <a:gd name="T56" fmla="*/ 330 w 342"/>
                  <a:gd name="T57" fmla="*/ 94 h 178"/>
                  <a:gd name="T58" fmla="*/ 316 w 342"/>
                  <a:gd name="T59" fmla="*/ 102 h 178"/>
                  <a:gd name="T60" fmla="*/ 299 w 342"/>
                  <a:gd name="T61" fmla="*/ 95 h 178"/>
                  <a:gd name="T62" fmla="*/ 291 w 342"/>
                  <a:gd name="T63" fmla="*/ 91 h 178"/>
                  <a:gd name="T64" fmla="*/ 271 w 342"/>
                  <a:gd name="T65" fmla="*/ 89 h 178"/>
                  <a:gd name="T66" fmla="*/ 242 w 342"/>
                  <a:gd name="T67" fmla="*/ 88 h 178"/>
                  <a:gd name="T68" fmla="*/ 225 w 342"/>
                  <a:gd name="T69" fmla="*/ 99 h 178"/>
                  <a:gd name="T70" fmla="*/ 221 w 342"/>
                  <a:gd name="T71" fmla="*/ 107 h 178"/>
                  <a:gd name="T72" fmla="*/ 220 w 342"/>
                  <a:gd name="T73" fmla="*/ 119 h 178"/>
                  <a:gd name="T74" fmla="*/ 204 w 342"/>
                  <a:gd name="T75" fmla="*/ 121 h 178"/>
                  <a:gd name="T76" fmla="*/ 193 w 342"/>
                  <a:gd name="T77" fmla="*/ 129 h 178"/>
                  <a:gd name="T78" fmla="*/ 179 w 342"/>
                  <a:gd name="T79" fmla="*/ 123 h 178"/>
                  <a:gd name="T80" fmla="*/ 172 w 342"/>
                  <a:gd name="T81" fmla="*/ 121 h 178"/>
                  <a:gd name="T82" fmla="*/ 167 w 342"/>
                  <a:gd name="T83" fmla="*/ 127 h 178"/>
                  <a:gd name="T84" fmla="*/ 157 w 342"/>
                  <a:gd name="T85" fmla="*/ 129 h 178"/>
                  <a:gd name="T86" fmla="*/ 151 w 342"/>
                  <a:gd name="T87" fmla="*/ 138 h 178"/>
                  <a:gd name="T88" fmla="*/ 143 w 342"/>
                  <a:gd name="T89" fmla="*/ 138 h 178"/>
                  <a:gd name="T90" fmla="*/ 136 w 342"/>
                  <a:gd name="T91" fmla="*/ 144 h 178"/>
                  <a:gd name="T92" fmla="*/ 125 w 342"/>
                  <a:gd name="T93" fmla="*/ 143 h 178"/>
                  <a:gd name="T94" fmla="*/ 117 w 342"/>
                  <a:gd name="T95" fmla="*/ 153 h 178"/>
                  <a:gd name="T96" fmla="*/ 106 w 342"/>
                  <a:gd name="T97" fmla="*/ 178 h 178"/>
                  <a:gd name="T98" fmla="*/ 53 w 342"/>
                  <a:gd name="T99" fmla="*/ 178 h 178"/>
                  <a:gd name="T100" fmla="*/ 17 w 342"/>
                  <a:gd name="T101" fmla="*/ 142 h 178"/>
                  <a:gd name="T102" fmla="*/ 11 w 342"/>
                  <a:gd name="T103" fmla="*/ 134 h 178"/>
                  <a:gd name="T104" fmla="*/ 6 w 342"/>
                  <a:gd name="T105" fmla="*/ 118 h 178"/>
                  <a:gd name="T106" fmla="*/ 0 w 342"/>
                  <a:gd name="T107" fmla="*/ 106 h 178"/>
                  <a:gd name="T108" fmla="*/ 2 w 342"/>
                  <a:gd name="T109" fmla="*/ 9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2" h="178">
                    <a:moveTo>
                      <a:pt x="2" y="93"/>
                    </a:moveTo>
                    <a:lnTo>
                      <a:pt x="10" y="85"/>
                    </a:lnTo>
                    <a:lnTo>
                      <a:pt x="22" y="82"/>
                    </a:lnTo>
                    <a:lnTo>
                      <a:pt x="37" y="86"/>
                    </a:lnTo>
                    <a:lnTo>
                      <a:pt x="50" y="85"/>
                    </a:lnTo>
                    <a:lnTo>
                      <a:pt x="59" y="70"/>
                    </a:lnTo>
                    <a:lnTo>
                      <a:pt x="74" y="58"/>
                    </a:lnTo>
                    <a:lnTo>
                      <a:pt x="79" y="53"/>
                    </a:lnTo>
                    <a:lnTo>
                      <a:pt x="75" y="40"/>
                    </a:lnTo>
                    <a:lnTo>
                      <a:pt x="77" y="32"/>
                    </a:lnTo>
                    <a:lnTo>
                      <a:pt x="86" y="32"/>
                    </a:lnTo>
                    <a:lnTo>
                      <a:pt x="95" y="17"/>
                    </a:lnTo>
                    <a:lnTo>
                      <a:pt x="102" y="10"/>
                    </a:lnTo>
                    <a:lnTo>
                      <a:pt x="113" y="12"/>
                    </a:lnTo>
                    <a:lnTo>
                      <a:pt x="115" y="6"/>
                    </a:lnTo>
                    <a:lnTo>
                      <a:pt x="148" y="4"/>
                    </a:lnTo>
                    <a:lnTo>
                      <a:pt x="163" y="11"/>
                    </a:lnTo>
                    <a:lnTo>
                      <a:pt x="188" y="38"/>
                    </a:lnTo>
                    <a:lnTo>
                      <a:pt x="194" y="28"/>
                    </a:lnTo>
                    <a:lnTo>
                      <a:pt x="200" y="18"/>
                    </a:lnTo>
                    <a:lnTo>
                      <a:pt x="222" y="12"/>
                    </a:lnTo>
                    <a:lnTo>
                      <a:pt x="245" y="18"/>
                    </a:lnTo>
                    <a:lnTo>
                      <a:pt x="255" y="8"/>
                    </a:lnTo>
                    <a:lnTo>
                      <a:pt x="286" y="0"/>
                    </a:lnTo>
                    <a:lnTo>
                      <a:pt x="342" y="28"/>
                    </a:lnTo>
                    <a:lnTo>
                      <a:pt x="342" y="43"/>
                    </a:lnTo>
                    <a:lnTo>
                      <a:pt x="337" y="54"/>
                    </a:lnTo>
                    <a:lnTo>
                      <a:pt x="333" y="73"/>
                    </a:lnTo>
                    <a:lnTo>
                      <a:pt x="330" y="94"/>
                    </a:lnTo>
                    <a:lnTo>
                      <a:pt x="316" y="102"/>
                    </a:lnTo>
                    <a:lnTo>
                      <a:pt x="299" y="95"/>
                    </a:lnTo>
                    <a:lnTo>
                      <a:pt x="291" y="91"/>
                    </a:lnTo>
                    <a:lnTo>
                      <a:pt x="271" y="89"/>
                    </a:lnTo>
                    <a:lnTo>
                      <a:pt x="242" y="88"/>
                    </a:lnTo>
                    <a:lnTo>
                      <a:pt x="225" y="99"/>
                    </a:lnTo>
                    <a:lnTo>
                      <a:pt x="221" y="107"/>
                    </a:lnTo>
                    <a:lnTo>
                      <a:pt x="220" y="119"/>
                    </a:lnTo>
                    <a:lnTo>
                      <a:pt x="204" y="121"/>
                    </a:lnTo>
                    <a:lnTo>
                      <a:pt x="193" y="129"/>
                    </a:lnTo>
                    <a:lnTo>
                      <a:pt x="179" y="123"/>
                    </a:lnTo>
                    <a:lnTo>
                      <a:pt x="172" y="121"/>
                    </a:lnTo>
                    <a:lnTo>
                      <a:pt x="167" y="127"/>
                    </a:lnTo>
                    <a:lnTo>
                      <a:pt x="157" y="129"/>
                    </a:lnTo>
                    <a:lnTo>
                      <a:pt x="151" y="138"/>
                    </a:lnTo>
                    <a:lnTo>
                      <a:pt x="143" y="138"/>
                    </a:lnTo>
                    <a:lnTo>
                      <a:pt x="136" y="144"/>
                    </a:lnTo>
                    <a:lnTo>
                      <a:pt x="125" y="143"/>
                    </a:lnTo>
                    <a:lnTo>
                      <a:pt x="117" y="153"/>
                    </a:lnTo>
                    <a:lnTo>
                      <a:pt x="106" y="178"/>
                    </a:lnTo>
                    <a:lnTo>
                      <a:pt x="53" y="178"/>
                    </a:lnTo>
                    <a:lnTo>
                      <a:pt x="17" y="142"/>
                    </a:lnTo>
                    <a:lnTo>
                      <a:pt x="11" y="134"/>
                    </a:lnTo>
                    <a:lnTo>
                      <a:pt x="6" y="118"/>
                    </a:lnTo>
                    <a:lnTo>
                      <a:pt x="0" y="106"/>
                    </a:lnTo>
                    <a:lnTo>
                      <a:pt x="2" y="94"/>
                    </a:lnTo>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44" name="Freeform 32"/>
              <p:cNvSpPr>
                <a:spLocks/>
              </p:cNvSpPr>
              <p:nvPr/>
            </p:nvSpPr>
            <p:spPr bwMode="auto">
              <a:xfrm>
                <a:off x="4339285" y="2927252"/>
                <a:ext cx="309935" cy="166719"/>
              </a:xfrm>
              <a:custGeom>
                <a:avLst/>
                <a:gdLst>
                  <a:gd name="T0" fmla="*/ 475 w 483"/>
                  <a:gd name="T1" fmla="*/ 121 h 246"/>
                  <a:gd name="T2" fmla="*/ 483 w 483"/>
                  <a:gd name="T3" fmla="*/ 114 h 246"/>
                  <a:gd name="T4" fmla="*/ 470 w 483"/>
                  <a:gd name="T5" fmla="*/ 74 h 246"/>
                  <a:gd name="T6" fmla="*/ 464 w 483"/>
                  <a:gd name="T7" fmla="*/ 49 h 246"/>
                  <a:gd name="T8" fmla="*/ 458 w 483"/>
                  <a:gd name="T9" fmla="*/ 26 h 246"/>
                  <a:gd name="T10" fmla="*/ 419 w 483"/>
                  <a:gd name="T11" fmla="*/ 21 h 246"/>
                  <a:gd name="T12" fmla="*/ 393 w 483"/>
                  <a:gd name="T13" fmla="*/ 8 h 246"/>
                  <a:gd name="T14" fmla="*/ 357 w 483"/>
                  <a:gd name="T15" fmla="*/ 0 h 246"/>
                  <a:gd name="T16" fmla="*/ 336 w 483"/>
                  <a:gd name="T17" fmla="*/ 20 h 246"/>
                  <a:gd name="T18" fmla="*/ 312 w 483"/>
                  <a:gd name="T19" fmla="*/ 38 h 246"/>
                  <a:gd name="T20" fmla="*/ 283 w 483"/>
                  <a:gd name="T21" fmla="*/ 31 h 246"/>
                  <a:gd name="T22" fmla="*/ 264 w 483"/>
                  <a:gd name="T23" fmla="*/ 24 h 246"/>
                  <a:gd name="T24" fmla="*/ 254 w 483"/>
                  <a:gd name="T25" fmla="*/ 38 h 246"/>
                  <a:gd name="T26" fmla="*/ 243 w 483"/>
                  <a:gd name="T27" fmla="*/ 48 h 246"/>
                  <a:gd name="T28" fmla="*/ 240 w 483"/>
                  <a:gd name="T29" fmla="*/ 63 h 246"/>
                  <a:gd name="T30" fmla="*/ 224 w 483"/>
                  <a:gd name="T31" fmla="*/ 68 h 246"/>
                  <a:gd name="T32" fmla="*/ 209 w 483"/>
                  <a:gd name="T33" fmla="*/ 77 h 246"/>
                  <a:gd name="T34" fmla="*/ 212 w 483"/>
                  <a:gd name="T35" fmla="*/ 118 h 246"/>
                  <a:gd name="T36" fmla="*/ 212 w 483"/>
                  <a:gd name="T37" fmla="*/ 136 h 246"/>
                  <a:gd name="T38" fmla="*/ 198 w 483"/>
                  <a:gd name="T39" fmla="*/ 127 h 246"/>
                  <a:gd name="T40" fmla="*/ 170 w 483"/>
                  <a:gd name="T41" fmla="*/ 120 h 246"/>
                  <a:gd name="T42" fmla="*/ 144 w 483"/>
                  <a:gd name="T43" fmla="*/ 130 h 246"/>
                  <a:gd name="T44" fmla="*/ 125 w 483"/>
                  <a:gd name="T45" fmla="*/ 135 h 246"/>
                  <a:gd name="T46" fmla="*/ 107 w 483"/>
                  <a:gd name="T47" fmla="*/ 140 h 246"/>
                  <a:gd name="T48" fmla="*/ 87 w 483"/>
                  <a:gd name="T49" fmla="*/ 146 h 246"/>
                  <a:gd name="T50" fmla="*/ 73 w 483"/>
                  <a:gd name="T51" fmla="*/ 134 h 246"/>
                  <a:gd name="T52" fmla="*/ 53 w 483"/>
                  <a:gd name="T53" fmla="*/ 139 h 246"/>
                  <a:gd name="T54" fmla="*/ 39 w 483"/>
                  <a:gd name="T55" fmla="*/ 151 h 246"/>
                  <a:gd name="T56" fmla="*/ 15 w 483"/>
                  <a:gd name="T57" fmla="*/ 131 h 246"/>
                  <a:gd name="T58" fmla="*/ 2 w 483"/>
                  <a:gd name="T59" fmla="*/ 153 h 246"/>
                  <a:gd name="T60" fmla="*/ 8 w 483"/>
                  <a:gd name="T61" fmla="*/ 181 h 246"/>
                  <a:gd name="T62" fmla="*/ 15 w 483"/>
                  <a:gd name="T63" fmla="*/ 188 h 246"/>
                  <a:gd name="T64" fmla="*/ 27 w 483"/>
                  <a:gd name="T65" fmla="*/ 196 h 246"/>
                  <a:gd name="T66" fmla="*/ 49 w 483"/>
                  <a:gd name="T67" fmla="*/ 195 h 246"/>
                  <a:gd name="T68" fmla="*/ 80 w 483"/>
                  <a:gd name="T69" fmla="*/ 202 h 246"/>
                  <a:gd name="T70" fmla="*/ 124 w 483"/>
                  <a:gd name="T71" fmla="*/ 190 h 246"/>
                  <a:gd name="T72" fmla="*/ 153 w 483"/>
                  <a:gd name="T73" fmla="*/ 182 h 246"/>
                  <a:gd name="T74" fmla="*/ 166 w 483"/>
                  <a:gd name="T75" fmla="*/ 206 h 246"/>
                  <a:gd name="T76" fmla="*/ 192 w 483"/>
                  <a:gd name="T77" fmla="*/ 227 h 246"/>
                  <a:gd name="T78" fmla="*/ 235 w 483"/>
                  <a:gd name="T79" fmla="*/ 230 h 246"/>
                  <a:gd name="T80" fmla="*/ 288 w 483"/>
                  <a:gd name="T81" fmla="*/ 241 h 246"/>
                  <a:gd name="T82" fmla="*/ 333 w 483"/>
                  <a:gd name="T83" fmla="*/ 224 h 246"/>
                  <a:gd name="T84" fmla="*/ 387 w 483"/>
                  <a:gd name="T85" fmla="*/ 217 h 246"/>
                  <a:gd name="T86" fmla="*/ 416 w 483"/>
                  <a:gd name="T87" fmla="*/ 205 h 246"/>
                  <a:gd name="T88" fmla="*/ 440 w 483"/>
                  <a:gd name="T89" fmla="*/ 184 h 246"/>
                  <a:gd name="T90" fmla="*/ 446 w 483"/>
                  <a:gd name="T91" fmla="*/ 152 h 246"/>
                  <a:gd name="T92" fmla="*/ 441 w 483"/>
                  <a:gd name="T93" fmla="*/ 13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3" h="246">
                    <a:moveTo>
                      <a:pt x="444" y="121"/>
                    </a:moveTo>
                    <a:lnTo>
                      <a:pt x="475" y="121"/>
                    </a:lnTo>
                    <a:lnTo>
                      <a:pt x="476" y="114"/>
                    </a:lnTo>
                    <a:lnTo>
                      <a:pt x="483" y="114"/>
                    </a:lnTo>
                    <a:lnTo>
                      <a:pt x="483" y="86"/>
                    </a:lnTo>
                    <a:lnTo>
                      <a:pt x="470" y="74"/>
                    </a:lnTo>
                    <a:lnTo>
                      <a:pt x="471" y="62"/>
                    </a:lnTo>
                    <a:lnTo>
                      <a:pt x="464" y="49"/>
                    </a:lnTo>
                    <a:lnTo>
                      <a:pt x="462" y="36"/>
                    </a:lnTo>
                    <a:lnTo>
                      <a:pt x="458" y="26"/>
                    </a:lnTo>
                    <a:lnTo>
                      <a:pt x="446" y="17"/>
                    </a:lnTo>
                    <a:lnTo>
                      <a:pt x="419" y="21"/>
                    </a:lnTo>
                    <a:lnTo>
                      <a:pt x="404" y="17"/>
                    </a:lnTo>
                    <a:lnTo>
                      <a:pt x="393" y="8"/>
                    </a:lnTo>
                    <a:lnTo>
                      <a:pt x="373" y="0"/>
                    </a:lnTo>
                    <a:lnTo>
                      <a:pt x="357" y="0"/>
                    </a:lnTo>
                    <a:lnTo>
                      <a:pt x="346" y="6"/>
                    </a:lnTo>
                    <a:lnTo>
                      <a:pt x="336" y="20"/>
                    </a:lnTo>
                    <a:lnTo>
                      <a:pt x="328" y="33"/>
                    </a:lnTo>
                    <a:lnTo>
                      <a:pt x="312" y="38"/>
                    </a:lnTo>
                    <a:lnTo>
                      <a:pt x="297" y="36"/>
                    </a:lnTo>
                    <a:lnTo>
                      <a:pt x="283" y="31"/>
                    </a:lnTo>
                    <a:lnTo>
                      <a:pt x="271" y="27"/>
                    </a:lnTo>
                    <a:lnTo>
                      <a:pt x="264" y="24"/>
                    </a:lnTo>
                    <a:lnTo>
                      <a:pt x="263" y="36"/>
                    </a:lnTo>
                    <a:lnTo>
                      <a:pt x="254" y="38"/>
                    </a:lnTo>
                    <a:lnTo>
                      <a:pt x="251" y="45"/>
                    </a:lnTo>
                    <a:lnTo>
                      <a:pt x="243" y="48"/>
                    </a:lnTo>
                    <a:lnTo>
                      <a:pt x="241" y="54"/>
                    </a:lnTo>
                    <a:lnTo>
                      <a:pt x="240" y="63"/>
                    </a:lnTo>
                    <a:lnTo>
                      <a:pt x="233" y="67"/>
                    </a:lnTo>
                    <a:lnTo>
                      <a:pt x="224" y="68"/>
                    </a:lnTo>
                    <a:lnTo>
                      <a:pt x="217" y="71"/>
                    </a:lnTo>
                    <a:lnTo>
                      <a:pt x="209" y="77"/>
                    </a:lnTo>
                    <a:lnTo>
                      <a:pt x="206" y="96"/>
                    </a:lnTo>
                    <a:lnTo>
                      <a:pt x="212" y="118"/>
                    </a:lnTo>
                    <a:lnTo>
                      <a:pt x="216" y="124"/>
                    </a:lnTo>
                    <a:lnTo>
                      <a:pt x="212" y="136"/>
                    </a:lnTo>
                    <a:lnTo>
                      <a:pt x="203" y="138"/>
                    </a:lnTo>
                    <a:lnTo>
                      <a:pt x="198" y="127"/>
                    </a:lnTo>
                    <a:lnTo>
                      <a:pt x="176" y="125"/>
                    </a:lnTo>
                    <a:lnTo>
                      <a:pt x="170" y="120"/>
                    </a:lnTo>
                    <a:lnTo>
                      <a:pt x="169" y="127"/>
                    </a:lnTo>
                    <a:lnTo>
                      <a:pt x="144" y="130"/>
                    </a:lnTo>
                    <a:lnTo>
                      <a:pt x="128" y="127"/>
                    </a:lnTo>
                    <a:lnTo>
                      <a:pt x="125" y="135"/>
                    </a:lnTo>
                    <a:lnTo>
                      <a:pt x="117" y="135"/>
                    </a:lnTo>
                    <a:lnTo>
                      <a:pt x="107" y="140"/>
                    </a:lnTo>
                    <a:lnTo>
                      <a:pt x="105" y="146"/>
                    </a:lnTo>
                    <a:lnTo>
                      <a:pt x="87" y="146"/>
                    </a:lnTo>
                    <a:lnTo>
                      <a:pt x="80" y="138"/>
                    </a:lnTo>
                    <a:lnTo>
                      <a:pt x="73" y="134"/>
                    </a:lnTo>
                    <a:lnTo>
                      <a:pt x="58" y="134"/>
                    </a:lnTo>
                    <a:lnTo>
                      <a:pt x="53" y="139"/>
                    </a:lnTo>
                    <a:lnTo>
                      <a:pt x="46" y="145"/>
                    </a:lnTo>
                    <a:lnTo>
                      <a:pt x="39" y="151"/>
                    </a:lnTo>
                    <a:lnTo>
                      <a:pt x="24" y="135"/>
                    </a:lnTo>
                    <a:lnTo>
                      <a:pt x="15" y="131"/>
                    </a:lnTo>
                    <a:lnTo>
                      <a:pt x="0" y="133"/>
                    </a:lnTo>
                    <a:lnTo>
                      <a:pt x="2" y="153"/>
                    </a:lnTo>
                    <a:lnTo>
                      <a:pt x="1" y="170"/>
                    </a:lnTo>
                    <a:lnTo>
                      <a:pt x="8" y="181"/>
                    </a:lnTo>
                    <a:lnTo>
                      <a:pt x="10" y="187"/>
                    </a:lnTo>
                    <a:lnTo>
                      <a:pt x="15" y="188"/>
                    </a:lnTo>
                    <a:lnTo>
                      <a:pt x="22" y="188"/>
                    </a:lnTo>
                    <a:lnTo>
                      <a:pt x="27" y="196"/>
                    </a:lnTo>
                    <a:lnTo>
                      <a:pt x="37" y="190"/>
                    </a:lnTo>
                    <a:lnTo>
                      <a:pt x="49" y="195"/>
                    </a:lnTo>
                    <a:lnTo>
                      <a:pt x="69" y="201"/>
                    </a:lnTo>
                    <a:lnTo>
                      <a:pt x="80" y="202"/>
                    </a:lnTo>
                    <a:lnTo>
                      <a:pt x="101" y="195"/>
                    </a:lnTo>
                    <a:lnTo>
                      <a:pt x="124" y="190"/>
                    </a:lnTo>
                    <a:lnTo>
                      <a:pt x="140" y="188"/>
                    </a:lnTo>
                    <a:lnTo>
                      <a:pt x="153" y="182"/>
                    </a:lnTo>
                    <a:lnTo>
                      <a:pt x="159" y="194"/>
                    </a:lnTo>
                    <a:lnTo>
                      <a:pt x="166" y="206"/>
                    </a:lnTo>
                    <a:lnTo>
                      <a:pt x="174" y="215"/>
                    </a:lnTo>
                    <a:lnTo>
                      <a:pt x="192" y="227"/>
                    </a:lnTo>
                    <a:lnTo>
                      <a:pt x="201" y="227"/>
                    </a:lnTo>
                    <a:lnTo>
                      <a:pt x="235" y="230"/>
                    </a:lnTo>
                    <a:lnTo>
                      <a:pt x="255" y="238"/>
                    </a:lnTo>
                    <a:lnTo>
                      <a:pt x="288" y="241"/>
                    </a:lnTo>
                    <a:lnTo>
                      <a:pt x="319" y="246"/>
                    </a:lnTo>
                    <a:lnTo>
                      <a:pt x="333" y="224"/>
                    </a:lnTo>
                    <a:lnTo>
                      <a:pt x="374" y="225"/>
                    </a:lnTo>
                    <a:lnTo>
                      <a:pt x="387" y="217"/>
                    </a:lnTo>
                    <a:lnTo>
                      <a:pt x="403" y="220"/>
                    </a:lnTo>
                    <a:lnTo>
                      <a:pt x="416" y="205"/>
                    </a:lnTo>
                    <a:lnTo>
                      <a:pt x="429" y="189"/>
                    </a:lnTo>
                    <a:lnTo>
                      <a:pt x="440" y="184"/>
                    </a:lnTo>
                    <a:lnTo>
                      <a:pt x="440" y="158"/>
                    </a:lnTo>
                    <a:lnTo>
                      <a:pt x="446" y="152"/>
                    </a:lnTo>
                    <a:lnTo>
                      <a:pt x="446" y="144"/>
                    </a:lnTo>
                    <a:lnTo>
                      <a:pt x="441" y="130"/>
                    </a:lnTo>
                    <a:lnTo>
                      <a:pt x="444" y="121"/>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dirty="0">
                  <a:solidFill>
                    <a:sysClr val="windowText" lastClr="000000"/>
                  </a:solidFill>
                </a:endParaRPr>
              </a:p>
            </p:txBody>
          </p:sp>
          <p:sp>
            <p:nvSpPr>
              <p:cNvPr id="545" name="Freeform 33"/>
              <p:cNvSpPr>
                <a:spLocks/>
              </p:cNvSpPr>
              <p:nvPr/>
            </p:nvSpPr>
            <p:spPr bwMode="auto">
              <a:xfrm>
                <a:off x="4185659" y="3003872"/>
                <a:ext cx="183143" cy="112801"/>
              </a:xfrm>
              <a:custGeom>
                <a:avLst/>
                <a:gdLst>
                  <a:gd name="T0" fmla="*/ 285 w 286"/>
                  <a:gd name="T1" fmla="*/ 82 h 167"/>
                  <a:gd name="T2" fmla="*/ 279 w 286"/>
                  <a:gd name="T3" fmla="*/ 78 h 167"/>
                  <a:gd name="T4" fmla="*/ 270 w 286"/>
                  <a:gd name="T5" fmla="*/ 83 h 167"/>
                  <a:gd name="T6" fmla="*/ 261 w 286"/>
                  <a:gd name="T7" fmla="*/ 74 h 167"/>
                  <a:gd name="T8" fmla="*/ 249 w 286"/>
                  <a:gd name="T9" fmla="*/ 74 h 167"/>
                  <a:gd name="T10" fmla="*/ 240 w 286"/>
                  <a:gd name="T11" fmla="*/ 58 h 167"/>
                  <a:gd name="T12" fmla="*/ 240 w 286"/>
                  <a:gd name="T13" fmla="*/ 35 h 167"/>
                  <a:gd name="T14" fmla="*/ 240 w 286"/>
                  <a:gd name="T15" fmla="*/ 20 h 167"/>
                  <a:gd name="T16" fmla="*/ 223 w 286"/>
                  <a:gd name="T17" fmla="*/ 15 h 167"/>
                  <a:gd name="T18" fmla="*/ 207 w 286"/>
                  <a:gd name="T19" fmla="*/ 5 h 167"/>
                  <a:gd name="T20" fmla="*/ 192 w 286"/>
                  <a:gd name="T21" fmla="*/ 2 h 167"/>
                  <a:gd name="T22" fmla="*/ 117 w 286"/>
                  <a:gd name="T23" fmla="*/ 9 h 167"/>
                  <a:gd name="T24" fmla="*/ 109 w 286"/>
                  <a:gd name="T25" fmla="*/ 0 h 167"/>
                  <a:gd name="T26" fmla="*/ 102 w 286"/>
                  <a:gd name="T27" fmla="*/ 5 h 167"/>
                  <a:gd name="T28" fmla="*/ 93 w 286"/>
                  <a:gd name="T29" fmla="*/ 9 h 167"/>
                  <a:gd name="T30" fmla="*/ 77 w 286"/>
                  <a:gd name="T31" fmla="*/ 5 h 167"/>
                  <a:gd name="T32" fmla="*/ 68 w 286"/>
                  <a:gd name="T33" fmla="*/ 8 h 167"/>
                  <a:gd name="T34" fmla="*/ 69 w 286"/>
                  <a:gd name="T35" fmla="*/ 24 h 167"/>
                  <a:gd name="T36" fmla="*/ 34 w 286"/>
                  <a:gd name="T37" fmla="*/ 50 h 167"/>
                  <a:gd name="T38" fmla="*/ 34 w 286"/>
                  <a:gd name="T39" fmla="*/ 65 h 167"/>
                  <a:gd name="T40" fmla="*/ 2 w 286"/>
                  <a:gd name="T41" fmla="*/ 92 h 167"/>
                  <a:gd name="T42" fmla="*/ 0 w 286"/>
                  <a:gd name="T43" fmla="*/ 119 h 167"/>
                  <a:gd name="T44" fmla="*/ 6 w 286"/>
                  <a:gd name="T45" fmla="*/ 132 h 167"/>
                  <a:gd name="T46" fmla="*/ 14 w 286"/>
                  <a:gd name="T47" fmla="*/ 117 h 167"/>
                  <a:gd name="T48" fmla="*/ 22 w 286"/>
                  <a:gd name="T49" fmla="*/ 104 h 167"/>
                  <a:gd name="T50" fmla="*/ 47 w 286"/>
                  <a:gd name="T51" fmla="*/ 104 h 167"/>
                  <a:gd name="T52" fmla="*/ 48 w 286"/>
                  <a:gd name="T53" fmla="*/ 121 h 167"/>
                  <a:gd name="T54" fmla="*/ 43 w 286"/>
                  <a:gd name="T55" fmla="*/ 138 h 167"/>
                  <a:gd name="T56" fmla="*/ 51 w 286"/>
                  <a:gd name="T57" fmla="*/ 146 h 167"/>
                  <a:gd name="T58" fmla="*/ 59 w 286"/>
                  <a:gd name="T59" fmla="*/ 146 h 167"/>
                  <a:gd name="T60" fmla="*/ 69 w 286"/>
                  <a:gd name="T61" fmla="*/ 152 h 167"/>
                  <a:gd name="T62" fmla="*/ 89 w 286"/>
                  <a:gd name="T63" fmla="*/ 154 h 167"/>
                  <a:gd name="T64" fmla="*/ 105 w 286"/>
                  <a:gd name="T65" fmla="*/ 157 h 167"/>
                  <a:gd name="T66" fmla="*/ 115 w 286"/>
                  <a:gd name="T67" fmla="*/ 158 h 167"/>
                  <a:gd name="T68" fmla="*/ 125 w 286"/>
                  <a:gd name="T69" fmla="*/ 147 h 167"/>
                  <a:gd name="T70" fmla="*/ 133 w 286"/>
                  <a:gd name="T71" fmla="*/ 139 h 167"/>
                  <a:gd name="T72" fmla="*/ 134 w 286"/>
                  <a:gd name="T73" fmla="*/ 127 h 167"/>
                  <a:gd name="T74" fmla="*/ 144 w 286"/>
                  <a:gd name="T75" fmla="*/ 122 h 167"/>
                  <a:gd name="T76" fmla="*/ 155 w 286"/>
                  <a:gd name="T77" fmla="*/ 118 h 167"/>
                  <a:gd name="T78" fmla="*/ 161 w 286"/>
                  <a:gd name="T79" fmla="*/ 131 h 167"/>
                  <a:gd name="T80" fmla="*/ 161 w 286"/>
                  <a:gd name="T81" fmla="*/ 142 h 167"/>
                  <a:gd name="T82" fmla="*/ 186 w 286"/>
                  <a:gd name="T83" fmla="*/ 167 h 167"/>
                  <a:gd name="T84" fmla="*/ 194 w 286"/>
                  <a:gd name="T85" fmla="*/ 159 h 167"/>
                  <a:gd name="T86" fmla="*/ 199 w 286"/>
                  <a:gd name="T87" fmla="*/ 147 h 167"/>
                  <a:gd name="T88" fmla="*/ 205 w 286"/>
                  <a:gd name="T89" fmla="*/ 130 h 167"/>
                  <a:gd name="T90" fmla="*/ 216 w 286"/>
                  <a:gd name="T91" fmla="*/ 119 h 167"/>
                  <a:gd name="T92" fmla="*/ 227 w 286"/>
                  <a:gd name="T93" fmla="*/ 126 h 167"/>
                  <a:gd name="T94" fmla="*/ 236 w 286"/>
                  <a:gd name="T95" fmla="*/ 129 h 167"/>
                  <a:gd name="T96" fmla="*/ 249 w 286"/>
                  <a:gd name="T97" fmla="*/ 131 h 167"/>
                  <a:gd name="T98" fmla="*/ 264 w 286"/>
                  <a:gd name="T99" fmla="*/ 136 h 167"/>
                  <a:gd name="T100" fmla="*/ 269 w 286"/>
                  <a:gd name="T101" fmla="*/ 129 h 167"/>
                  <a:gd name="T102" fmla="*/ 263 w 286"/>
                  <a:gd name="T103" fmla="*/ 118 h 167"/>
                  <a:gd name="T104" fmla="*/ 264 w 286"/>
                  <a:gd name="T105" fmla="*/ 109 h 167"/>
                  <a:gd name="T106" fmla="*/ 276 w 286"/>
                  <a:gd name="T107" fmla="*/ 105 h 167"/>
                  <a:gd name="T108" fmla="*/ 286 w 286"/>
                  <a:gd name="T109" fmla="*/ 106 h 167"/>
                  <a:gd name="T110" fmla="*/ 285 w 286"/>
                  <a:gd name="T111" fmla="*/ 8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6" h="167">
                    <a:moveTo>
                      <a:pt x="285" y="82"/>
                    </a:moveTo>
                    <a:lnTo>
                      <a:pt x="279" y="78"/>
                    </a:lnTo>
                    <a:lnTo>
                      <a:pt x="270" y="83"/>
                    </a:lnTo>
                    <a:lnTo>
                      <a:pt x="261" y="74"/>
                    </a:lnTo>
                    <a:lnTo>
                      <a:pt x="249" y="74"/>
                    </a:lnTo>
                    <a:lnTo>
                      <a:pt x="240" y="58"/>
                    </a:lnTo>
                    <a:lnTo>
                      <a:pt x="240" y="35"/>
                    </a:lnTo>
                    <a:lnTo>
                      <a:pt x="240" y="20"/>
                    </a:lnTo>
                    <a:lnTo>
                      <a:pt x="223" y="15"/>
                    </a:lnTo>
                    <a:lnTo>
                      <a:pt x="207" y="5"/>
                    </a:lnTo>
                    <a:lnTo>
                      <a:pt x="192" y="2"/>
                    </a:lnTo>
                    <a:lnTo>
                      <a:pt x="117" y="9"/>
                    </a:lnTo>
                    <a:lnTo>
                      <a:pt x="109" y="0"/>
                    </a:lnTo>
                    <a:lnTo>
                      <a:pt x="102" y="5"/>
                    </a:lnTo>
                    <a:lnTo>
                      <a:pt x="93" y="9"/>
                    </a:lnTo>
                    <a:lnTo>
                      <a:pt x="77" y="5"/>
                    </a:lnTo>
                    <a:lnTo>
                      <a:pt x="68" y="8"/>
                    </a:lnTo>
                    <a:lnTo>
                      <a:pt x="69" y="24"/>
                    </a:lnTo>
                    <a:lnTo>
                      <a:pt x="34" y="50"/>
                    </a:lnTo>
                    <a:lnTo>
                      <a:pt x="34" y="65"/>
                    </a:lnTo>
                    <a:lnTo>
                      <a:pt x="2" y="92"/>
                    </a:lnTo>
                    <a:lnTo>
                      <a:pt x="0" y="119"/>
                    </a:lnTo>
                    <a:lnTo>
                      <a:pt x="6" y="132"/>
                    </a:lnTo>
                    <a:lnTo>
                      <a:pt x="14" y="117"/>
                    </a:lnTo>
                    <a:lnTo>
                      <a:pt x="22" y="104"/>
                    </a:lnTo>
                    <a:lnTo>
                      <a:pt x="47" y="104"/>
                    </a:lnTo>
                    <a:lnTo>
                      <a:pt x="48" y="121"/>
                    </a:lnTo>
                    <a:lnTo>
                      <a:pt x="43" y="138"/>
                    </a:lnTo>
                    <a:lnTo>
                      <a:pt x="51" y="146"/>
                    </a:lnTo>
                    <a:lnTo>
                      <a:pt x="59" y="146"/>
                    </a:lnTo>
                    <a:lnTo>
                      <a:pt x="69" y="152"/>
                    </a:lnTo>
                    <a:lnTo>
                      <a:pt x="89" y="154"/>
                    </a:lnTo>
                    <a:lnTo>
                      <a:pt x="105" y="157"/>
                    </a:lnTo>
                    <a:lnTo>
                      <a:pt x="115" y="158"/>
                    </a:lnTo>
                    <a:lnTo>
                      <a:pt x="125" y="147"/>
                    </a:lnTo>
                    <a:lnTo>
                      <a:pt x="133" y="139"/>
                    </a:lnTo>
                    <a:lnTo>
                      <a:pt x="134" y="127"/>
                    </a:lnTo>
                    <a:lnTo>
                      <a:pt x="144" y="122"/>
                    </a:lnTo>
                    <a:lnTo>
                      <a:pt x="155" y="118"/>
                    </a:lnTo>
                    <a:lnTo>
                      <a:pt x="161" y="131"/>
                    </a:lnTo>
                    <a:lnTo>
                      <a:pt x="161" y="142"/>
                    </a:lnTo>
                    <a:lnTo>
                      <a:pt x="186" y="167"/>
                    </a:lnTo>
                    <a:lnTo>
                      <a:pt x="194" y="159"/>
                    </a:lnTo>
                    <a:lnTo>
                      <a:pt x="199" y="147"/>
                    </a:lnTo>
                    <a:lnTo>
                      <a:pt x="205" y="130"/>
                    </a:lnTo>
                    <a:lnTo>
                      <a:pt x="216" y="119"/>
                    </a:lnTo>
                    <a:lnTo>
                      <a:pt x="227" y="126"/>
                    </a:lnTo>
                    <a:lnTo>
                      <a:pt x="236" y="129"/>
                    </a:lnTo>
                    <a:lnTo>
                      <a:pt x="249" y="131"/>
                    </a:lnTo>
                    <a:lnTo>
                      <a:pt x="264" y="136"/>
                    </a:lnTo>
                    <a:lnTo>
                      <a:pt x="269" y="129"/>
                    </a:lnTo>
                    <a:lnTo>
                      <a:pt x="263" y="118"/>
                    </a:lnTo>
                    <a:lnTo>
                      <a:pt x="264" y="109"/>
                    </a:lnTo>
                    <a:lnTo>
                      <a:pt x="276" y="105"/>
                    </a:lnTo>
                    <a:lnTo>
                      <a:pt x="286" y="106"/>
                    </a:lnTo>
                    <a:lnTo>
                      <a:pt x="285" y="82"/>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46" name="Freeform 34"/>
              <p:cNvSpPr>
                <a:spLocks/>
              </p:cNvSpPr>
              <p:nvPr/>
            </p:nvSpPr>
            <p:spPr bwMode="auto">
              <a:xfrm>
                <a:off x="4779365" y="3513960"/>
                <a:ext cx="18784" cy="26249"/>
              </a:xfrm>
              <a:custGeom>
                <a:avLst/>
                <a:gdLst>
                  <a:gd name="T0" fmla="*/ 18 w 29"/>
                  <a:gd name="T1" fmla="*/ 38 h 38"/>
                  <a:gd name="T2" fmla="*/ 29 w 29"/>
                  <a:gd name="T3" fmla="*/ 35 h 38"/>
                  <a:gd name="T4" fmla="*/ 27 w 29"/>
                  <a:gd name="T5" fmla="*/ 22 h 38"/>
                  <a:gd name="T6" fmla="*/ 16 w 29"/>
                  <a:gd name="T7" fmla="*/ 6 h 38"/>
                  <a:gd name="T8" fmla="*/ 8 w 29"/>
                  <a:gd name="T9" fmla="*/ 0 h 38"/>
                  <a:gd name="T10" fmla="*/ 0 w 29"/>
                  <a:gd name="T11" fmla="*/ 6 h 38"/>
                  <a:gd name="T12" fmla="*/ 7 w 29"/>
                  <a:gd name="T13" fmla="*/ 22 h 38"/>
                  <a:gd name="T14" fmla="*/ 18 w 29"/>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8">
                    <a:moveTo>
                      <a:pt x="18" y="38"/>
                    </a:moveTo>
                    <a:lnTo>
                      <a:pt x="29" y="35"/>
                    </a:lnTo>
                    <a:lnTo>
                      <a:pt x="27" y="22"/>
                    </a:lnTo>
                    <a:lnTo>
                      <a:pt x="16" y="6"/>
                    </a:lnTo>
                    <a:lnTo>
                      <a:pt x="8" y="0"/>
                    </a:lnTo>
                    <a:lnTo>
                      <a:pt x="0" y="6"/>
                    </a:lnTo>
                    <a:lnTo>
                      <a:pt x="7" y="22"/>
                    </a:lnTo>
                    <a:lnTo>
                      <a:pt x="18" y="38"/>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47" name="Freeform 35"/>
              <p:cNvSpPr>
                <a:spLocks/>
              </p:cNvSpPr>
              <p:nvPr/>
            </p:nvSpPr>
            <p:spPr bwMode="auto">
              <a:xfrm>
                <a:off x="4817604" y="3600512"/>
                <a:ext cx="19455" cy="18445"/>
              </a:xfrm>
              <a:custGeom>
                <a:avLst/>
                <a:gdLst>
                  <a:gd name="T0" fmla="*/ 10 w 31"/>
                  <a:gd name="T1" fmla="*/ 27 h 27"/>
                  <a:gd name="T2" fmla="*/ 25 w 31"/>
                  <a:gd name="T3" fmla="*/ 26 h 27"/>
                  <a:gd name="T4" fmla="*/ 31 w 31"/>
                  <a:gd name="T5" fmla="*/ 20 h 27"/>
                  <a:gd name="T6" fmla="*/ 24 w 31"/>
                  <a:gd name="T7" fmla="*/ 13 h 27"/>
                  <a:gd name="T8" fmla="*/ 19 w 31"/>
                  <a:gd name="T9" fmla="*/ 1 h 27"/>
                  <a:gd name="T10" fmla="*/ 13 w 31"/>
                  <a:gd name="T11" fmla="*/ 0 h 27"/>
                  <a:gd name="T12" fmla="*/ 5 w 31"/>
                  <a:gd name="T13" fmla="*/ 7 h 27"/>
                  <a:gd name="T14" fmla="*/ 0 w 31"/>
                  <a:gd name="T15" fmla="*/ 19 h 27"/>
                  <a:gd name="T16" fmla="*/ 10 w 31"/>
                  <a:gd name="T1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27">
                    <a:moveTo>
                      <a:pt x="10" y="27"/>
                    </a:moveTo>
                    <a:lnTo>
                      <a:pt x="25" y="26"/>
                    </a:lnTo>
                    <a:lnTo>
                      <a:pt x="31" y="20"/>
                    </a:lnTo>
                    <a:lnTo>
                      <a:pt x="24" y="13"/>
                    </a:lnTo>
                    <a:lnTo>
                      <a:pt x="19" y="1"/>
                    </a:lnTo>
                    <a:lnTo>
                      <a:pt x="13" y="0"/>
                    </a:lnTo>
                    <a:lnTo>
                      <a:pt x="5" y="7"/>
                    </a:lnTo>
                    <a:lnTo>
                      <a:pt x="0" y="19"/>
                    </a:lnTo>
                    <a:lnTo>
                      <a:pt x="10" y="27"/>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48" name="Freeform 36"/>
              <p:cNvSpPr>
                <a:spLocks/>
              </p:cNvSpPr>
              <p:nvPr/>
            </p:nvSpPr>
            <p:spPr bwMode="auto">
              <a:xfrm>
                <a:off x="4804858" y="3357174"/>
                <a:ext cx="281088" cy="278101"/>
              </a:xfrm>
              <a:custGeom>
                <a:avLst/>
                <a:gdLst>
                  <a:gd name="T0" fmla="*/ 427 w 439"/>
                  <a:gd name="T1" fmla="*/ 0 h 411"/>
                  <a:gd name="T2" fmla="*/ 439 w 439"/>
                  <a:gd name="T3" fmla="*/ 14 h 411"/>
                  <a:gd name="T4" fmla="*/ 426 w 439"/>
                  <a:gd name="T5" fmla="*/ 45 h 411"/>
                  <a:gd name="T6" fmla="*/ 424 w 439"/>
                  <a:gd name="T7" fmla="*/ 78 h 411"/>
                  <a:gd name="T8" fmla="*/ 415 w 439"/>
                  <a:gd name="T9" fmla="*/ 105 h 411"/>
                  <a:gd name="T10" fmla="*/ 393 w 439"/>
                  <a:gd name="T11" fmla="*/ 94 h 411"/>
                  <a:gd name="T12" fmla="*/ 364 w 439"/>
                  <a:gd name="T13" fmla="*/ 94 h 411"/>
                  <a:gd name="T14" fmla="*/ 340 w 439"/>
                  <a:gd name="T15" fmla="*/ 83 h 411"/>
                  <a:gd name="T16" fmla="*/ 318 w 439"/>
                  <a:gd name="T17" fmla="*/ 100 h 411"/>
                  <a:gd name="T18" fmla="*/ 291 w 439"/>
                  <a:gd name="T19" fmla="*/ 98 h 411"/>
                  <a:gd name="T20" fmla="*/ 269 w 439"/>
                  <a:gd name="T21" fmla="*/ 115 h 411"/>
                  <a:gd name="T22" fmla="*/ 247 w 439"/>
                  <a:gd name="T23" fmla="*/ 134 h 411"/>
                  <a:gd name="T24" fmla="*/ 268 w 439"/>
                  <a:gd name="T25" fmla="*/ 145 h 411"/>
                  <a:gd name="T26" fmla="*/ 292 w 439"/>
                  <a:gd name="T27" fmla="*/ 166 h 411"/>
                  <a:gd name="T28" fmla="*/ 264 w 439"/>
                  <a:gd name="T29" fmla="*/ 159 h 411"/>
                  <a:gd name="T30" fmla="*/ 259 w 439"/>
                  <a:gd name="T31" fmla="*/ 166 h 411"/>
                  <a:gd name="T32" fmla="*/ 272 w 439"/>
                  <a:gd name="T33" fmla="*/ 183 h 411"/>
                  <a:gd name="T34" fmla="*/ 258 w 439"/>
                  <a:gd name="T35" fmla="*/ 184 h 411"/>
                  <a:gd name="T36" fmla="*/ 238 w 439"/>
                  <a:gd name="T37" fmla="*/ 168 h 411"/>
                  <a:gd name="T38" fmla="*/ 245 w 439"/>
                  <a:gd name="T39" fmla="*/ 186 h 411"/>
                  <a:gd name="T40" fmla="*/ 236 w 439"/>
                  <a:gd name="T41" fmla="*/ 197 h 411"/>
                  <a:gd name="T42" fmla="*/ 214 w 439"/>
                  <a:gd name="T43" fmla="*/ 173 h 411"/>
                  <a:gd name="T44" fmla="*/ 190 w 439"/>
                  <a:gd name="T45" fmla="*/ 155 h 411"/>
                  <a:gd name="T46" fmla="*/ 170 w 439"/>
                  <a:gd name="T47" fmla="*/ 158 h 411"/>
                  <a:gd name="T48" fmla="*/ 177 w 439"/>
                  <a:gd name="T49" fmla="*/ 203 h 411"/>
                  <a:gd name="T50" fmla="*/ 194 w 439"/>
                  <a:gd name="T51" fmla="*/ 233 h 411"/>
                  <a:gd name="T52" fmla="*/ 230 w 439"/>
                  <a:gd name="T53" fmla="*/ 267 h 411"/>
                  <a:gd name="T54" fmla="*/ 212 w 439"/>
                  <a:gd name="T55" fmla="*/ 272 h 411"/>
                  <a:gd name="T56" fmla="*/ 196 w 439"/>
                  <a:gd name="T57" fmla="*/ 267 h 411"/>
                  <a:gd name="T58" fmla="*/ 206 w 439"/>
                  <a:gd name="T59" fmla="*/ 293 h 411"/>
                  <a:gd name="T60" fmla="*/ 178 w 439"/>
                  <a:gd name="T61" fmla="*/ 296 h 411"/>
                  <a:gd name="T62" fmla="*/ 198 w 439"/>
                  <a:gd name="T63" fmla="*/ 315 h 411"/>
                  <a:gd name="T64" fmla="*/ 233 w 439"/>
                  <a:gd name="T65" fmla="*/ 328 h 411"/>
                  <a:gd name="T66" fmla="*/ 256 w 439"/>
                  <a:gd name="T67" fmla="*/ 343 h 411"/>
                  <a:gd name="T68" fmla="*/ 280 w 439"/>
                  <a:gd name="T69" fmla="*/ 354 h 411"/>
                  <a:gd name="T70" fmla="*/ 294 w 439"/>
                  <a:gd name="T71" fmla="*/ 375 h 411"/>
                  <a:gd name="T72" fmla="*/ 296 w 439"/>
                  <a:gd name="T73" fmla="*/ 411 h 411"/>
                  <a:gd name="T74" fmla="*/ 260 w 439"/>
                  <a:gd name="T75" fmla="*/ 398 h 411"/>
                  <a:gd name="T76" fmla="*/ 232 w 439"/>
                  <a:gd name="T77" fmla="*/ 387 h 411"/>
                  <a:gd name="T78" fmla="*/ 217 w 439"/>
                  <a:gd name="T79" fmla="*/ 362 h 411"/>
                  <a:gd name="T80" fmla="*/ 200 w 439"/>
                  <a:gd name="T81" fmla="*/ 357 h 411"/>
                  <a:gd name="T82" fmla="*/ 164 w 439"/>
                  <a:gd name="T83" fmla="*/ 357 h 411"/>
                  <a:gd name="T84" fmla="*/ 115 w 439"/>
                  <a:gd name="T85" fmla="*/ 358 h 411"/>
                  <a:gd name="T86" fmla="*/ 90 w 439"/>
                  <a:gd name="T87" fmla="*/ 353 h 411"/>
                  <a:gd name="T88" fmla="*/ 69 w 439"/>
                  <a:gd name="T89" fmla="*/ 352 h 411"/>
                  <a:gd name="T90" fmla="*/ 45 w 439"/>
                  <a:gd name="T91" fmla="*/ 316 h 411"/>
                  <a:gd name="T92" fmla="*/ 68 w 439"/>
                  <a:gd name="T93" fmla="*/ 308 h 411"/>
                  <a:gd name="T94" fmla="*/ 45 w 439"/>
                  <a:gd name="T95" fmla="*/ 295 h 411"/>
                  <a:gd name="T96" fmla="*/ 30 w 439"/>
                  <a:gd name="T97" fmla="*/ 280 h 411"/>
                  <a:gd name="T98" fmla="*/ 7 w 439"/>
                  <a:gd name="T99" fmla="*/ 262 h 411"/>
                  <a:gd name="T100" fmla="*/ 0 w 439"/>
                  <a:gd name="T101" fmla="*/ 235 h 411"/>
                  <a:gd name="T102" fmla="*/ 20 w 439"/>
                  <a:gd name="T103" fmla="*/ 202 h 411"/>
                  <a:gd name="T104" fmla="*/ 53 w 439"/>
                  <a:gd name="T105" fmla="*/ 155 h 411"/>
                  <a:gd name="T106" fmla="*/ 52 w 439"/>
                  <a:gd name="T107" fmla="*/ 132 h 411"/>
                  <a:gd name="T108" fmla="*/ 53 w 439"/>
                  <a:gd name="T109" fmla="*/ 125 h 411"/>
                  <a:gd name="T110" fmla="*/ 87 w 439"/>
                  <a:gd name="T111" fmla="*/ 118 h 411"/>
                  <a:gd name="T112" fmla="*/ 162 w 439"/>
                  <a:gd name="T113" fmla="*/ 88 h 411"/>
                  <a:gd name="T114" fmla="*/ 204 w 439"/>
                  <a:gd name="T115" fmla="*/ 63 h 411"/>
                  <a:gd name="T116" fmla="*/ 260 w 439"/>
                  <a:gd name="T117" fmla="*/ 52 h 411"/>
                  <a:gd name="T118" fmla="*/ 306 w 439"/>
                  <a:gd name="T119" fmla="*/ 33 h 411"/>
                  <a:gd name="T120" fmla="*/ 345 w 439"/>
                  <a:gd name="T121" fmla="*/ 50 h 411"/>
                  <a:gd name="T122" fmla="*/ 400 w 439"/>
                  <a:gd name="T123" fmla="*/ 41 h 411"/>
                  <a:gd name="T124" fmla="*/ 409 w 439"/>
                  <a:gd name="T125" fmla="*/ 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9" h="411">
                    <a:moveTo>
                      <a:pt x="409" y="1"/>
                    </a:moveTo>
                    <a:lnTo>
                      <a:pt x="427" y="0"/>
                    </a:lnTo>
                    <a:lnTo>
                      <a:pt x="429" y="9"/>
                    </a:lnTo>
                    <a:lnTo>
                      <a:pt x="439" y="14"/>
                    </a:lnTo>
                    <a:lnTo>
                      <a:pt x="437" y="31"/>
                    </a:lnTo>
                    <a:lnTo>
                      <a:pt x="426" y="45"/>
                    </a:lnTo>
                    <a:lnTo>
                      <a:pt x="426" y="63"/>
                    </a:lnTo>
                    <a:lnTo>
                      <a:pt x="424" y="78"/>
                    </a:lnTo>
                    <a:lnTo>
                      <a:pt x="423" y="89"/>
                    </a:lnTo>
                    <a:lnTo>
                      <a:pt x="415" y="105"/>
                    </a:lnTo>
                    <a:lnTo>
                      <a:pt x="406" y="98"/>
                    </a:lnTo>
                    <a:lnTo>
                      <a:pt x="393" y="94"/>
                    </a:lnTo>
                    <a:lnTo>
                      <a:pt x="382" y="92"/>
                    </a:lnTo>
                    <a:lnTo>
                      <a:pt x="364" y="94"/>
                    </a:lnTo>
                    <a:lnTo>
                      <a:pt x="348" y="88"/>
                    </a:lnTo>
                    <a:lnTo>
                      <a:pt x="340" y="83"/>
                    </a:lnTo>
                    <a:lnTo>
                      <a:pt x="324" y="93"/>
                    </a:lnTo>
                    <a:lnTo>
                      <a:pt x="318" y="100"/>
                    </a:lnTo>
                    <a:lnTo>
                      <a:pt x="300" y="100"/>
                    </a:lnTo>
                    <a:lnTo>
                      <a:pt x="291" y="98"/>
                    </a:lnTo>
                    <a:lnTo>
                      <a:pt x="282" y="111"/>
                    </a:lnTo>
                    <a:lnTo>
                      <a:pt x="269" y="115"/>
                    </a:lnTo>
                    <a:lnTo>
                      <a:pt x="255" y="121"/>
                    </a:lnTo>
                    <a:lnTo>
                      <a:pt x="247" y="134"/>
                    </a:lnTo>
                    <a:lnTo>
                      <a:pt x="254" y="143"/>
                    </a:lnTo>
                    <a:lnTo>
                      <a:pt x="268" y="145"/>
                    </a:lnTo>
                    <a:lnTo>
                      <a:pt x="282" y="152"/>
                    </a:lnTo>
                    <a:lnTo>
                      <a:pt x="292" y="166"/>
                    </a:lnTo>
                    <a:lnTo>
                      <a:pt x="281" y="164"/>
                    </a:lnTo>
                    <a:lnTo>
                      <a:pt x="264" y="159"/>
                    </a:lnTo>
                    <a:lnTo>
                      <a:pt x="256" y="159"/>
                    </a:lnTo>
                    <a:lnTo>
                      <a:pt x="259" y="166"/>
                    </a:lnTo>
                    <a:lnTo>
                      <a:pt x="268" y="172"/>
                    </a:lnTo>
                    <a:lnTo>
                      <a:pt x="272" y="183"/>
                    </a:lnTo>
                    <a:lnTo>
                      <a:pt x="272" y="193"/>
                    </a:lnTo>
                    <a:lnTo>
                      <a:pt x="258" y="184"/>
                    </a:lnTo>
                    <a:lnTo>
                      <a:pt x="249" y="174"/>
                    </a:lnTo>
                    <a:lnTo>
                      <a:pt x="238" y="168"/>
                    </a:lnTo>
                    <a:lnTo>
                      <a:pt x="233" y="175"/>
                    </a:lnTo>
                    <a:lnTo>
                      <a:pt x="245" y="186"/>
                    </a:lnTo>
                    <a:lnTo>
                      <a:pt x="249" y="196"/>
                    </a:lnTo>
                    <a:lnTo>
                      <a:pt x="236" y="197"/>
                    </a:lnTo>
                    <a:lnTo>
                      <a:pt x="223" y="184"/>
                    </a:lnTo>
                    <a:lnTo>
                      <a:pt x="214" y="173"/>
                    </a:lnTo>
                    <a:lnTo>
                      <a:pt x="202" y="164"/>
                    </a:lnTo>
                    <a:lnTo>
                      <a:pt x="190" y="155"/>
                    </a:lnTo>
                    <a:lnTo>
                      <a:pt x="182" y="146"/>
                    </a:lnTo>
                    <a:lnTo>
                      <a:pt x="170" y="158"/>
                    </a:lnTo>
                    <a:lnTo>
                      <a:pt x="170" y="180"/>
                    </a:lnTo>
                    <a:lnTo>
                      <a:pt x="177" y="203"/>
                    </a:lnTo>
                    <a:lnTo>
                      <a:pt x="189" y="217"/>
                    </a:lnTo>
                    <a:lnTo>
                      <a:pt x="194" y="233"/>
                    </a:lnTo>
                    <a:lnTo>
                      <a:pt x="221" y="248"/>
                    </a:lnTo>
                    <a:lnTo>
                      <a:pt x="230" y="267"/>
                    </a:lnTo>
                    <a:lnTo>
                      <a:pt x="224" y="275"/>
                    </a:lnTo>
                    <a:lnTo>
                      <a:pt x="212" y="272"/>
                    </a:lnTo>
                    <a:lnTo>
                      <a:pt x="202" y="259"/>
                    </a:lnTo>
                    <a:lnTo>
                      <a:pt x="196" y="267"/>
                    </a:lnTo>
                    <a:lnTo>
                      <a:pt x="203" y="281"/>
                    </a:lnTo>
                    <a:lnTo>
                      <a:pt x="206" y="293"/>
                    </a:lnTo>
                    <a:lnTo>
                      <a:pt x="192" y="297"/>
                    </a:lnTo>
                    <a:lnTo>
                      <a:pt x="178" y="296"/>
                    </a:lnTo>
                    <a:lnTo>
                      <a:pt x="182" y="309"/>
                    </a:lnTo>
                    <a:lnTo>
                      <a:pt x="198" y="315"/>
                    </a:lnTo>
                    <a:lnTo>
                      <a:pt x="217" y="322"/>
                    </a:lnTo>
                    <a:lnTo>
                      <a:pt x="233" y="328"/>
                    </a:lnTo>
                    <a:lnTo>
                      <a:pt x="243" y="335"/>
                    </a:lnTo>
                    <a:lnTo>
                      <a:pt x="256" y="343"/>
                    </a:lnTo>
                    <a:lnTo>
                      <a:pt x="268" y="350"/>
                    </a:lnTo>
                    <a:lnTo>
                      <a:pt x="280" y="354"/>
                    </a:lnTo>
                    <a:lnTo>
                      <a:pt x="291" y="358"/>
                    </a:lnTo>
                    <a:lnTo>
                      <a:pt x="294" y="375"/>
                    </a:lnTo>
                    <a:lnTo>
                      <a:pt x="297" y="396"/>
                    </a:lnTo>
                    <a:lnTo>
                      <a:pt x="296" y="411"/>
                    </a:lnTo>
                    <a:lnTo>
                      <a:pt x="279" y="399"/>
                    </a:lnTo>
                    <a:lnTo>
                      <a:pt x="260" y="398"/>
                    </a:lnTo>
                    <a:lnTo>
                      <a:pt x="243" y="387"/>
                    </a:lnTo>
                    <a:lnTo>
                      <a:pt x="232" y="387"/>
                    </a:lnTo>
                    <a:lnTo>
                      <a:pt x="224" y="375"/>
                    </a:lnTo>
                    <a:lnTo>
                      <a:pt x="217" y="362"/>
                    </a:lnTo>
                    <a:lnTo>
                      <a:pt x="207" y="366"/>
                    </a:lnTo>
                    <a:lnTo>
                      <a:pt x="200" y="357"/>
                    </a:lnTo>
                    <a:lnTo>
                      <a:pt x="181" y="353"/>
                    </a:lnTo>
                    <a:lnTo>
                      <a:pt x="164" y="357"/>
                    </a:lnTo>
                    <a:lnTo>
                      <a:pt x="142" y="356"/>
                    </a:lnTo>
                    <a:lnTo>
                      <a:pt x="115" y="358"/>
                    </a:lnTo>
                    <a:lnTo>
                      <a:pt x="102" y="357"/>
                    </a:lnTo>
                    <a:lnTo>
                      <a:pt x="90" y="353"/>
                    </a:lnTo>
                    <a:lnTo>
                      <a:pt x="78" y="361"/>
                    </a:lnTo>
                    <a:lnTo>
                      <a:pt x="69" y="352"/>
                    </a:lnTo>
                    <a:lnTo>
                      <a:pt x="58" y="330"/>
                    </a:lnTo>
                    <a:lnTo>
                      <a:pt x="45" y="316"/>
                    </a:lnTo>
                    <a:lnTo>
                      <a:pt x="64" y="314"/>
                    </a:lnTo>
                    <a:lnTo>
                      <a:pt x="68" y="308"/>
                    </a:lnTo>
                    <a:lnTo>
                      <a:pt x="58" y="297"/>
                    </a:lnTo>
                    <a:lnTo>
                      <a:pt x="45" y="295"/>
                    </a:lnTo>
                    <a:lnTo>
                      <a:pt x="39" y="306"/>
                    </a:lnTo>
                    <a:lnTo>
                      <a:pt x="30" y="280"/>
                    </a:lnTo>
                    <a:lnTo>
                      <a:pt x="14" y="269"/>
                    </a:lnTo>
                    <a:lnTo>
                      <a:pt x="7" y="262"/>
                    </a:lnTo>
                    <a:lnTo>
                      <a:pt x="6" y="244"/>
                    </a:lnTo>
                    <a:lnTo>
                      <a:pt x="0" y="235"/>
                    </a:lnTo>
                    <a:lnTo>
                      <a:pt x="15" y="217"/>
                    </a:lnTo>
                    <a:lnTo>
                      <a:pt x="20" y="202"/>
                    </a:lnTo>
                    <a:lnTo>
                      <a:pt x="31" y="192"/>
                    </a:lnTo>
                    <a:lnTo>
                      <a:pt x="53" y="155"/>
                    </a:lnTo>
                    <a:lnTo>
                      <a:pt x="54" y="140"/>
                    </a:lnTo>
                    <a:lnTo>
                      <a:pt x="52" y="132"/>
                    </a:lnTo>
                    <a:lnTo>
                      <a:pt x="45" y="121"/>
                    </a:lnTo>
                    <a:lnTo>
                      <a:pt x="53" y="125"/>
                    </a:lnTo>
                    <a:lnTo>
                      <a:pt x="71" y="116"/>
                    </a:lnTo>
                    <a:lnTo>
                      <a:pt x="87" y="118"/>
                    </a:lnTo>
                    <a:lnTo>
                      <a:pt x="135" y="86"/>
                    </a:lnTo>
                    <a:lnTo>
                      <a:pt x="162" y="88"/>
                    </a:lnTo>
                    <a:lnTo>
                      <a:pt x="184" y="63"/>
                    </a:lnTo>
                    <a:lnTo>
                      <a:pt x="204" y="63"/>
                    </a:lnTo>
                    <a:lnTo>
                      <a:pt x="222" y="55"/>
                    </a:lnTo>
                    <a:lnTo>
                      <a:pt x="260" y="52"/>
                    </a:lnTo>
                    <a:lnTo>
                      <a:pt x="271" y="42"/>
                    </a:lnTo>
                    <a:lnTo>
                      <a:pt x="306" y="33"/>
                    </a:lnTo>
                    <a:lnTo>
                      <a:pt x="319" y="44"/>
                    </a:lnTo>
                    <a:lnTo>
                      <a:pt x="345" y="50"/>
                    </a:lnTo>
                    <a:lnTo>
                      <a:pt x="369" y="54"/>
                    </a:lnTo>
                    <a:lnTo>
                      <a:pt x="400" y="41"/>
                    </a:lnTo>
                    <a:lnTo>
                      <a:pt x="409" y="20"/>
                    </a:lnTo>
                    <a:lnTo>
                      <a:pt x="409" y="1"/>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49" name="Oval 37"/>
              <p:cNvSpPr>
                <a:spLocks noChangeArrowheads="1"/>
              </p:cNvSpPr>
              <p:nvPr/>
            </p:nvSpPr>
            <p:spPr bwMode="auto">
              <a:xfrm>
                <a:off x="4967204" y="3614701"/>
                <a:ext cx="11405" cy="11351"/>
              </a:xfrm>
              <a:prstGeom prst="ellipse">
                <a:avLst/>
              </a:prstGeom>
              <a:grpFill/>
              <a:ln w="3175">
                <a:solidFill>
                  <a:schemeClr val="bg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50" name="Freeform 38"/>
              <p:cNvSpPr>
                <a:spLocks/>
              </p:cNvSpPr>
              <p:nvPr/>
            </p:nvSpPr>
            <p:spPr bwMode="auto">
              <a:xfrm>
                <a:off x="4938358" y="3552270"/>
                <a:ext cx="83186" cy="63850"/>
              </a:xfrm>
              <a:custGeom>
                <a:avLst/>
                <a:gdLst>
                  <a:gd name="T0" fmla="*/ 0 w 129"/>
                  <a:gd name="T1" fmla="*/ 14 h 95"/>
                  <a:gd name="T2" fmla="*/ 20 w 129"/>
                  <a:gd name="T3" fmla="*/ 22 h 95"/>
                  <a:gd name="T4" fmla="*/ 27 w 129"/>
                  <a:gd name="T5" fmla="*/ 31 h 95"/>
                  <a:gd name="T6" fmla="*/ 30 w 129"/>
                  <a:gd name="T7" fmla="*/ 39 h 95"/>
                  <a:gd name="T8" fmla="*/ 44 w 129"/>
                  <a:gd name="T9" fmla="*/ 37 h 95"/>
                  <a:gd name="T10" fmla="*/ 52 w 129"/>
                  <a:gd name="T11" fmla="*/ 48 h 95"/>
                  <a:gd name="T12" fmla="*/ 59 w 129"/>
                  <a:gd name="T13" fmla="*/ 58 h 95"/>
                  <a:gd name="T14" fmla="*/ 76 w 129"/>
                  <a:gd name="T15" fmla="*/ 60 h 95"/>
                  <a:gd name="T16" fmla="*/ 87 w 129"/>
                  <a:gd name="T17" fmla="*/ 59 h 95"/>
                  <a:gd name="T18" fmla="*/ 95 w 129"/>
                  <a:gd name="T19" fmla="*/ 67 h 95"/>
                  <a:gd name="T20" fmla="*/ 107 w 129"/>
                  <a:gd name="T21" fmla="*/ 91 h 95"/>
                  <a:gd name="T22" fmla="*/ 119 w 129"/>
                  <a:gd name="T23" fmla="*/ 95 h 95"/>
                  <a:gd name="T24" fmla="*/ 126 w 129"/>
                  <a:gd name="T25" fmla="*/ 89 h 95"/>
                  <a:gd name="T26" fmla="*/ 129 w 129"/>
                  <a:gd name="T27" fmla="*/ 74 h 95"/>
                  <a:gd name="T28" fmla="*/ 115 w 129"/>
                  <a:gd name="T29" fmla="*/ 65 h 95"/>
                  <a:gd name="T30" fmla="*/ 100 w 129"/>
                  <a:gd name="T31" fmla="*/ 58 h 95"/>
                  <a:gd name="T32" fmla="*/ 93 w 129"/>
                  <a:gd name="T33" fmla="*/ 46 h 95"/>
                  <a:gd name="T34" fmla="*/ 87 w 129"/>
                  <a:gd name="T35" fmla="*/ 28 h 95"/>
                  <a:gd name="T36" fmla="*/ 61 w 129"/>
                  <a:gd name="T37" fmla="*/ 24 h 95"/>
                  <a:gd name="T38" fmla="*/ 46 w 129"/>
                  <a:gd name="T39" fmla="*/ 18 h 95"/>
                  <a:gd name="T40" fmla="*/ 28 w 129"/>
                  <a:gd name="T41" fmla="*/ 4 h 95"/>
                  <a:gd name="T42" fmla="*/ 14 w 129"/>
                  <a:gd name="T43" fmla="*/ 0 h 95"/>
                  <a:gd name="T44" fmla="*/ 0 w 129"/>
                  <a:gd name="T4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9" h="95">
                    <a:moveTo>
                      <a:pt x="0" y="14"/>
                    </a:moveTo>
                    <a:lnTo>
                      <a:pt x="20" y="22"/>
                    </a:lnTo>
                    <a:lnTo>
                      <a:pt x="27" y="31"/>
                    </a:lnTo>
                    <a:lnTo>
                      <a:pt x="30" y="39"/>
                    </a:lnTo>
                    <a:lnTo>
                      <a:pt x="44" y="37"/>
                    </a:lnTo>
                    <a:lnTo>
                      <a:pt x="52" y="48"/>
                    </a:lnTo>
                    <a:lnTo>
                      <a:pt x="59" y="58"/>
                    </a:lnTo>
                    <a:lnTo>
                      <a:pt x="76" y="60"/>
                    </a:lnTo>
                    <a:lnTo>
                      <a:pt x="87" y="59"/>
                    </a:lnTo>
                    <a:lnTo>
                      <a:pt x="95" y="67"/>
                    </a:lnTo>
                    <a:lnTo>
                      <a:pt x="107" y="91"/>
                    </a:lnTo>
                    <a:lnTo>
                      <a:pt x="119" y="95"/>
                    </a:lnTo>
                    <a:lnTo>
                      <a:pt x="126" y="89"/>
                    </a:lnTo>
                    <a:lnTo>
                      <a:pt x="129" y="74"/>
                    </a:lnTo>
                    <a:lnTo>
                      <a:pt x="115" y="65"/>
                    </a:lnTo>
                    <a:lnTo>
                      <a:pt x="100" y="58"/>
                    </a:lnTo>
                    <a:lnTo>
                      <a:pt x="93" y="46"/>
                    </a:lnTo>
                    <a:lnTo>
                      <a:pt x="87" y="28"/>
                    </a:lnTo>
                    <a:lnTo>
                      <a:pt x="61" y="24"/>
                    </a:lnTo>
                    <a:lnTo>
                      <a:pt x="46" y="18"/>
                    </a:lnTo>
                    <a:lnTo>
                      <a:pt x="28" y="4"/>
                    </a:lnTo>
                    <a:lnTo>
                      <a:pt x="14" y="0"/>
                    </a:lnTo>
                    <a:lnTo>
                      <a:pt x="0" y="14"/>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51" name="Freeform 39"/>
              <p:cNvSpPr>
                <a:spLocks/>
              </p:cNvSpPr>
              <p:nvPr/>
            </p:nvSpPr>
            <p:spPr bwMode="auto">
              <a:xfrm>
                <a:off x="5024898" y="3611863"/>
                <a:ext cx="18113" cy="18445"/>
              </a:xfrm>
              <a:custGeom>
                <a:avLst/>
                <a:gdLst>
                  <a:gd name="T0" fmla="*/ 0 w 28"/>
                  <a:gd name="T1" fmla="*/ 3 h 27"/>
                  <a:gd name="T2" fmla="*/ 10 w 28"/>
                  <a:gd name="T3" fmla="*/ 18 h 27"/>
                  <a:gd name="T4" fmla="*/ 14 w 28"/>
                  <a:gd name="T5" fmla="*/ 27 h 27"/>
                  <a:gd name="T6" fmla="*/ 23 w 28"/>
                  <a:gd name="T7" fmla="*/ 27 h 27"/>
                  <a:gd name="T8" fmla="*/ 28 w 28"/>
                  <a:gd name="T9" fmla="*/ 19 h 27"/>
                  <a:gd name="T10" fmla="*/ 19 w 28"/>
                  <a:gd name="T11" fmla="*/ 7 h 27"/>
                  <a:gd name="T12" fmla="*/ 9 w 28"/>
                  <a:gd name="T13" fmla="*/ 0 h 27"/>
                  <a:gd name="T14" fmla="*/ 0 w 28"/>
                  <a:gd name="T15" fmla="*/ 3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7">
                    <a:moveTo>
                      <a:pt x="0" y="3"/>
                    </a:moveTo>
                    <a:lnTo>
                      <a:pt x="10" y="18"/>
                    </a:lnTo>
                    <a:lnTo>
                      <a:pt x="14" y="27"/>
                    </a:lnTo>
                    <a:lnTo>
                      <a:pt x="23" y="27"/>
                    </a:lnTo>
                    <a:lnTo>
                      <a:pt x="28" y="19"/>
                    </a:lnTo>
                    <a:lnTo>
                      <a:pt x="19" y="7"/>
                    </a:lnTo>
                    <a:lnTo>
                      <a:pt x="9" y="0"/>
                    </a:lnTo>
                    <a:lnTo>
                      <a:pt x="0" y="3"/>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52" name="Freeform 40"/>
              <p:cNvSpPr>
                <a:spLocks/>
              </p:cNvSpPr>
              <p:nvPr/>
            </p:nvSpPr>
            <p:spPr bwMode="auto">
              <a:xfrm>
                <a:off x="4997393" y="3430246"/>
                <a:ext cx="15430" cy="15608"/>
              </a:xfrm>
              <a:custGeom>
                <a:avLst/>
                <a:gdLst>
                  <a:gd name="T0" fmla="*/ 3 w 24"/>
                  <a:gd name="T1" fmla="*/ 17 h 23"/>
                  <a:gd name="T2" fmla="*/ 14 w 24"/>
                  <a:gd name="T3" fmla="*/ 23 h 23"/>
                  <a:gd name="T4" fmla="*/ 20 w 24"/>
                  <a:gd name="T5" fmla="*/ 17 h 23"/>
                  <a:gd name="T6" fmla="*/ 24 w 24"/>
                  <a:gd name="T7" fmla="*/ 8 h 23"/>
                  <a:gd name="T8" fmla="*/ 16 w 24"/>
                  <a:gd name="T9" fmla="*/ 0 h 23"/>
                  <a:gd name="T10" fmla="*/ 4 w 24"/>
                  <a:gd name="T11" fmla="*/ 4 h 23"/>
                  <a:gd name="T12" fmla="*/ 0 w 24"/>
                  <a:gd name="T13" fmla="*/ 10 h 23"/>
                  <a:gd name="T14" fmla="*/ 3 w 24"/>
                  <a:gd name="T15" fmla="*/ 1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3">
                    <a:moveTo>
                      <a:pt x="3" y="17"/>
                    </a:moveTo>
                    <a:lnTo>
                      <a:pt x="14" y="23"/>
                    </a:lnTo>
                    <a:lnTo>
                      <a:pt x="20" y="17"/>
                    </a:lnTo>
                    <a:lnTo>
                      <a:pt x="24" y="8"/>
                    </a:lnTo>
                    <a:lnTo>
                      <a:pt x="16" y="0"/>
                    </a:lnTo>
                    <a:lnTo>
                      <a:pt x="4" y="4"/>
                    </a:lnTo>
                    <a:lnTo>
                      <a:pt x="0" y="10"/>
                    </a:lnTo>
                    <a:lnTo>
                      <a:pt x="3" y="17"/>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53" name="Freeform 41"/>
              <p:cNvSpPr>
                <a:spLocks/>
              </p:cNvSpPr>
              <p:nvPr/>
            </p:nvSpPr>
            <p:spPr bwMode="auto">
              <a:xfrm>
                <a:off x="5028252" y="3477069"/>
                <a:ext cx="14759" cy="17736"/>
              </a:xfrm>
              <a:custGeom>
                <a:avLst/>
                <a:gdLst>
                  <a:gd name="T0" fmla="*/ 2 w 23"/>
                  <a:gd name="T1" fmla="*/ 11 h 27"/>
                  <a:gd name="T2" fmla="*/ 0 w 23"/>
                  <a:gd name="T3" fmla="*/ 18 h 27"/>
                  <a:gd name="T4" fmla="*/ 5 w 23"/>
                  <a:gd name="T5" fmla="*/ 27 h 27"/>
                  <a:gd name="T6" fmla="*/ 19 w 23"/>
                  <a:gd name="T7" fmla="*/ 20 h 27"/>
                  <a:gd name="T8" fmla="*/ 23 w 23"/>
                  <a:gd name="T9" fmla="*/ 11 h 27"/>
                  <a:gd name="T10" fmla="*/ 20 w 23"/>
                  <a:gd name="T11" fmla="*/ 1 h 27"/>
                  <a:gd name="T12" fmla="*/ 12 w 23"/>
                  <a:gd name="T13" fmla="*/ 0 h 27"/>
                  <a:gd name="T14" fmla="*/ 2 w 23"/>
                  <a:gd name="T15" fmla="*/ 11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7">
                    <a:moveTo>
                      <a:pt x="2" y="11"/>
                    </a:moveTo>
                    <a:lnTo>
                      <a:pt x="0" y="18"/>
                    </a:lnTo>
                    <a:lnTo>
                      <a:pt x="5" y="27"/>
                    </a:lnTo>
                    <a:lnTo>
                      <a:pt x="19" y="20"/>
                    </a:lnTo>
                    <a:lnTo>
                      <a:pt x="23" y="11"/>
                    </a:lnTo>
                    <a:lnTo>
                      <a:pt x="20" y="1"/>
                    </a:lnTo>
                    <a:lnTo>
                      <a:pt x="12" y="0"/>
                    </a:lnTo>
                    <a:lnTo>
                      <a:pt x="2" y="11"/>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54" name="Freeform 43"/>
              <p:cNvSpPr>
                <a:spLocks/>
              </p:cNvSpPr>
              <p:nvPr/>
            </p:nvSpPr>
            <p:spPr bwMode="auto">
              <a:xfrm>
                <a:off x="4856513" y="3599803"/>
                <a:ext cx="114716" cy="121315"/>
              </a:xfrm>
              <a:custGeom>
                <a:avLst/>
                <a:gdLst>
                  <a:gd name="T0" fmla="*/ 39 w 179"/>
                  <a:gd name="T1" fmla="*/ 99 h 179"/>
                  <a:gd name="T2" fmla="*/ 36 w 179"/>
                  <a:gd name="T3" fmla="*/ 129 h 179"/>
                  <a:gd name="T4" fmla="*/ 44 w 179"/>
                  <a:gd name="T5" fmla="*/ 146 h 179"/>
                  <a:gd name="T6" fmla="*/ 58 w 179"/>
                  <a:gd name="T7" fmla="*/ 156 h 179"/>
                  <a:gd name="T8" fmla="*/ 68 w 179"/>
                  <a:gd name="T9" fmla="*/ 130 h 179"/>
                  <a:gd name="T10" fmla="*/ 85 w 179"/>
                  <a:gd name="T11" fmla="*/ 144 h 179"/>
                  <a:gd name="T12" fmla="*/ 91 w 179"/>
                  <a:gd name="T13" fmla="*/ 151 h 179"/>
                  <a:gd name="T14" fmla="*/ 96 w 179"/>
                  <a:gd name="T15" fmla="*/ 159 h 179"/>
                  <a:gd name="T16" fmla="*/ 100 w 179"/>
                  <a:gd name="T17" fmla="*/ 167 h 179"/>
                  <a:gd name="T18" fmla="*/ 101 w 179"/>
                  <a:gd name="T19" fmla="*/ 179 h 179"/>
                  <a:gd name="T20" fmla="*/ 111 w 179"/>
                  <a:gd name="T21" fmla="*/ 176 h 179"/>
                  <a:gd name="T22" fmla="*/ 116 w 179"/>
                  <a:gd name="T23" fmla="*/ 152 h 179"/>
                  <a:gd name="T24" fmla="*/ 133 w 179"/>
                  <a:gd name="T25" fmla="*/ 166 h 179"/>
                  <a:gd name="T26" fmla="*/ 139 w 179"/>
                  <a:gd name="T27" fmla="*/ 168 h 179"/>
                  <a:gd name="T28" fmla="*/ 153 w 179"/>
                  <a:gd name="T29" fmla="*/ 175 h 179"/>
                  <a:gd name="T30" fmla="*/ 156 w 179"/>
                  <a:gd name="T31" fmla="*/ 157 h 179"/>
                  <a:gd name="T32" fmla="*/ 151 w 179"/>
                  <a:gd name="T33" fmla="*/ 132 h 179"/>
                  <a:gd name="T34" fmla="*/ 138 w 179"/>
                  <a:gd name="T35" fmla="*/ 107 h 179"/>
                  <a:gd name="T36" fmla="*/ 125 w 179"/>
                  <a:gd name="T37" fmla="*/ 84 h 179"/>
                  <a:gd name="T38" fmla="*/ 123 w 179"/>
                  <a:gd name="T39" fmla="*/ 74 h 179"/>
                  <a:gd name="T40" fmla="*/ 140 w 179"/>
                  <a:gd name="T41" fmla="*/ 85 h 179"/>
                  <a:gd name="T42" fmla="*/ 154 w 179"/>
                  <a:gd name="T43" fmla="*/ 95 h 179"/>
                  <a:gd name="T44" fmla="*/ 163 w 179"/>
                  <a:gd name="T45" fmla="*/ 88 h 179"/>
                  <a:gd name="T46" fmla="*/ 175 w 179"/>
                  <a:gd name="T47" fmla="*/ 84 h 179"/>
                  <a:gd name="T48" fmla="*/ 179 w 179"/>
                  <a:gd name="T49" fmla="*/ 76 h 179"/>
                  <a:gd name="T50" fmla="*/ 169 w 179"/>
                  <a:gd name="T51" fmla="*/ 66 h 179"/>
                  <a:gd name="T52" fmla="*/ 156 w 179"/>
                  <a:gd name="T53" fmla="*/ 62 h 179"/>
                  <a:gd name="T54" fmla="*/ 145 w 179"/>
                  <a:gd name="T55" fmla="*/ 47 h 179"/>
                  <a:gd name="T56" fmla="*/ 145 w 179"/>
                  <a:gd name="T57" fmla="*/ 38 h 179"/>
                  <a:gd name="T58" fmla="*/ 163 w 179"/>
                  <a:gd name="T59" fmla="*/ 33 h 179"/>
                  <a:gd name="T60" fmla="*/ 157 w 179"/>
                  <a:gd name="T61" fmla="*/ 28 h 179"/>
                  <a:gd name="T62" fmla="*/ 146 w 179"/>
                  <a:gd name="T63" fmla="*/ 27 h 179"/>
                  <a:gd name="T64" fmla="*/ 126 w 179"/>
                  <a:gd name="T65" fmla="*/ 23 h 179"/>
                  <a:gd name="T66" fmla="*/ 112 w 179"/>
                  <a:gd name="T67" fmla="*/ 21 h 179"/>
                  <a:gd name="T68" fmla="*/ 99 w 179"/>
                  <a:gd name="T69" fmla="*/ 15 h 179"/>
                  <a:gd name="T70" fmla="*/ 78 w 179"/>
                  <a:gd name="T71" fmla="*/ 18 h 179"/>
                  <a:gd name="T72" fmla="*/ 52 w 179"/>
                  <a:gd name="T73" fmla="*/ 1 h 179"/>
                  <a:gd name="T74" fmla="*/ 45 w 179"/>
                  <a:gd name="T75" fmla="*/ 0 h 179"/>
                  <a:gd name="T76" fmla="*/ 34 w 179"/>
                  <a:gd name="T77" fmla="*/ 14 h 179"/>
                  <a:gd name="T78" fmla="*/ 24 w 179"/>
                  <a:gd name="T79" fmla="*/ 23 h 179"/>
                  <a:gd name="T80" fmla="*/ 16 w 179"/>
                  <a:gd name="T81" fmla="*/ 18 h 179"/>
                  <a:gd name="T82" fmla="*/ 8 w 179"/>
                  <a:gd name="T83" fmla="*/ 31 h 179"/>
                  <a:gd name="T84" fmla="*/ 4 w 179"/>
                  <a:gd name="T85" fmla="*/ 44 h 179"/>
                  <a:gd name="T86" fmla="*/ 0 w 179"/>
                  <a:gd name="T87" fmla="*/ 58 h 179"/>
                  <a:gd name="T88" fmla="*/ 5 w 179"/>
                  <a:gd name="T89" fmla="*/ 75 h 179"/>
                  <a:gd name="T90" fmla="*/ 18 w 179"/>
                  <a:gd name="T91" fmla="*/ 82 h 179"/>
                  <a:gd name="T92" fmla="*/ 34 w 179"/>
                  <a:gd name="T93" fmla="*/ 91 h 179"/>
                  <a:gd name="T94" fmla="*/ 39 w 179"/>
                  <a:gd name="T95" fmla="*/ 9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9" h="179">
                    <a:moveTo>
                      <a:pt x="39" y="99"/>
                    </a:moveTo>
                    <a:lnTo>
                      <a:pt x="36" y="129"/>
                    </a:lnTo>
                    <a:lnTo>
                      <a:pt x="44" y="146"/>
                    </a:lnTo>
                    <a:lnTo>
                      <a:pt x="58" y="156"/>
                    </a:lnTo>
                    <a:lnTo>
                      <a:pt x="68" y="130"/>
                    </a:lnTo>
                    <a:lnTo>
                      <a:pt x="85" y="144"/>
                    </a:lnTo>
                    <a:lnTo>
                      <a:pt x="91" y="151"/>
                    </a:lnTo>
                    <a:lnTo>
                      <a:pt x="96" y="159"/>
                    </a:lnTo>
                    <a:lnTo>
                      <a:pt x="100" y="167"/>
                    </a:lnTo>
                    <a:lnTo>
                      <a:pt x="101" y="179"/>
                    </a:lnTo>
                    <a:lnTo>
                      <a:pt x="111" y="176"/>
                    </a:lnTo>
                    <a:lnTo>
                      <a:pt x="116" y="152"/>
                    </a:lnTo>
                    <a:lnTo>
                      <a:pt x="133" y="166"/>
                    </a:lnTo>
                    <a:lnTo>
                      <a:pt x="139" y="168"/>
                    </a:lnTo>
                    <a:lnTo>
                      <a:pt x="153" y="175"/>
                    </a:lnTo>
                    <a:lnTo>
                      <a:pt x="156" y="157"/>
                    </a:lnTo>
                    <a:lnTo>
                      <a:pt x="151" y="132"/>
                    </a:lnTo>
                    <a:lnTo>
                      <a:pt x="138" y="107"/>
                    </a:lnTo>
                    <a:lnTo>
                      <a:pt x="125" y="84"/>
                    </a:lnTo>
                    <a:lnTo>
                      <a:pt x="123" y="74"/>
                    </a:lnTo>
                    <a:lnTo>
                      <a:pt x="140" y="85"/>
                    </a:lnTo>
                    <a:lnTo>
                      <a:pt x="154" y="95"/>
                    </a:lnTo>
                    <a:lnTo>
                      <a:pt x="163" y="88"/>
                    </a:lnTo>
                    <a:lnTo>
                      <a:pt x="175" y="84"/>
                    </a:lnTo>
                    <a:lnTo>
                      <a:pt x="179" y="76"/>
                    </a:lnTo>
                    <a:lnTo>
                      <a:pt x="169" y="66"/>
                    </a:lnTo>
                    <a:lnTo>
                      <a:pt x="156" y="62"/>
                    </a:lnTo>
                    <a:lnTo>
                      <a:pt x="145" y="47"/>
                    </a:lnTo>
                    <a:lnTo>
                      <a:pt x="145" y="38"/>
                    </a:lnTo>
                    <a:lnTo>
                      <a:pt x="163" y="33"/>
                    </a:lnTo>
                    <a:lnTo>
                      <a:pt x="157" y="28"/>
                    </a:lnTo>
                    <a:lnTo>
                      <a:pt x="146" y="27"/>
                    </a:lnTo>
                    <a:lnTo>
                      <a:pt x="126" y="23"/>
                    </a:lnTo>
                    <a:lnTo>
                      <a:pt x="112" y="21"/>
                    </a:lnTo>
                    <a:lnTo>
                      <a:pt x="99" y="15"/>
                    </a:lnTo>
                    <a:lnTo>
                      <a:pt x="78" y="18"/>
                    </a:lnTo>
                    <a:lnTo>
                      <a:pt x="52" y="1"/>
                    </a:lnTo>
                    <a:lnTo>
                      <a:pt x="45" y="0"/>
                    </a:lnTo>
                    <a:lnTo>
                      <a:pt x="34" y="14"/>
                    </a:lnTo>
                    <a:lnTo>
                      <a:pt x="24" y="23"/>
                    </a:lnTo>
                    <a:lnTo>
                      <a:pt x="16" y="18"/>
                    </a:lnTo>
                    <a:lnTo>
                      <a:pt x="8" y="31"/>
                    </a:lnTo>
                    <a:lnTo>
                      <a:pt x="4" y="44"/>
                    </a:lnTo>
                    <a:lnTo>
                      <a:pt x="0" y="58"/>
                    </a:lnTo>
                    <a:lnTo>
                      <a:pt x="5" y="75"/>
                    </a:lnTo>
                    <a:lnTo>
                      <a:pt x="18" y="82"/>
                    </a:lnTo>
                    <a:lnTo>
                      <a:pt x="34" y="91"/>
                    </a:lnTo>
                    <a:lnTo>
                      <a:pt x="39" y="99"/>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55" name="Freeform 44"/>
              <p:cNvSpPr>
                <a:spLocks/>
              </p:cNvSpPr>
              <p:nvPr/>
            </p:nvSpPr>
            <p:spPr bwMode="auto">
              <a:xfrm>
                <a:off x="5063807" y="3657268"/>
                <a:ext cx="9392" cy="20574"/>
              </a:xfrm>
              <a:custGeom>
                <a:avLst/>
                <a:gdLst>
                  <a:gd name="T0" fmla="*/ 2 w 15"/>
                  <a:gd name="T1" fmla="*/ 10 h 31"/>
                  <a:gd name="T2" fmla="*/ 0 w 15"/>
                  <a:gd name="T3" fmla="*/ 27 h 31"/>
                  <a:gd name="T4" fmla="*/ 9 w 15"/>
                  <a:gd name="T5" fmla="*/ 31 h 31"/>
                  <a:gd name="T6" fmla="*/ 14 w 15"/>
                  <a:gd name="T7" fmla="*/ 23 h 31"/>
                  <a:gd name="T8" fmla="*/ 15 w 15"/>
                  <a:gd name="T9" fmla="*/ 8 h 31"/>
                  <a:gd name="T10" fmla="*/ 12 w 15"/>
                  <a:gd name="T11" fmla="*/ 0 h 31"/>
                  <a:gd name="T12" fmla="*/ 2 w 15"/>
                  <a:gd name="T13" fmla="*/ 10 h 31"/>
                </a:gdLst>
                <a:ahLst/>
                <a:cxnLst>
                  <a:cxn ang="0">
                    <a:pos x="T0" y="T1"/>
                  </a:cxn>
                  <a:cxn ang="0">
                    <a:pos x="T2" y="T3"/>
                  </a:cxn>
                  <a:cxn ang="0">
                    <a:pos x="T4" y="T5"/>
                  </a:cxn>
                  <a:cxn ang="0">
                    <a:pos x="T6" y="T7"/>
                  </a:cxn>
                  <a:cxn ang="0">
                    <a:pos x="T8" y="T9"/>
                  </a:cxn>
                  <a:cxn ang="0">
                    <a:pos x="T10" y="T11"/>
                  </a:cxn>
                  <a:cxn ang="0">
                    <a:pos x="T12" y="T13"/>
                  </a:cxn>
                </a:cxnLst>
                <a:rect l="0" t="0" r="r" b="b"/>
                <a:pathLst>
                  <a:path w="15" h="31">
                    <a:moveTo>
                      <a:pt x="2" y="10"/>
                    </a:moveTo>
                    <a:lnTo>
                      <a:pt x="0" y="27"/>
                    </a:lnTo>
                    <a:lnTo>
                      <a:pt x="9" y="31"/>
                    </a:lnTo>
                    <a:lnTo>
                      <a:pt x="14" y="23"/>
                    </a:lnTo>
                    <a:lnTo>
                      <a:pt x="15" y="8"/>
                    </a:lnTo>
                    <a:lnTo>
                      <a:pt x="12" y="0"/>
                    </a:lnTo>
                    <a:lnTo>
                      <a:pt x="2" y="10"/>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56" name="Freeform 45"/>
              <p:cNvSpPr>
                <a:spLocks/>
              </p:cNvSpPr>
              <p:nvPr/>
            </p:nvSpPr>
            <p:spPr bwMode="auto">
              <a:xfrm>
                <a:off x="5074541" y="3560074"/>
                <a:ext cx="19455" cy="28378"/>
              </a:xfrm>
              <a:custGeom>
                <a:avLst/>
                <a:gdLst>
                  <a:gd name="T0" fmla="*/ 3 w 30"/>
                  <a:gd name="T1" fmla="*/ 0 h 42"/>
                  <a:gd name="T2" fmla="*/ 22 w 30"/>
                  <a:gd name="T3" fmla="*/ 0 h 42"/>
                  <a:gd name="T4" fmla="*/ 26 w 30"/>
                  <a:gd name="T5" fmla="*/ 10 h 42"/>
                  <a:gd name="T6" fmla="*/ 30 w 30"/>
                  <a:gd name="T7" fmla="*/ 19 h 42"/>
                  <a:gd name="T8" fmla="*/ 24 w 30"/>
                  <a:gd name="T9" fmla="*/ 28 h 42"/>
                  <a:gd name="T10" fmla="*/ 21 w 30"/>
                  <a:gd name="T11" fmla="*/ 37 h 42"/>
                  <a:gd name="T12" fmla="*/ 14 w 30"/>
                  <a:gd name="T13" fmla="*/ 42 h 42"/>
                  <a:gd name="T14" fmla="*/ 8 w 30"/>
                  <a:gd name="T15" fmla="*/ 33 h 42"/>
                  <a:gd name="T16" fmla="*/ 9 w 30"/>
                  <a:gd name="T17" fmla="*/ 21 h 42"/>
                  <a:gd name="T18" fmla="*/ 0 w 30"/>
                  <a:gd name="T19" fmla="*/ 9 h 42"/>
                  <a:gd name="T20" fmla="*/ 3 w 30"/>
                  <a:gd name="T2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2">
                    <a:moveTo>
                      <a:pt x="3" y="0"/>
                    </a:moveTo>
                    <a:lnTo>
                      <a:pt x="22" y="0"/>
                    </a:lnTo>
                    <a:lnTo>
                      <a:pt x="26" y="10"/>
                    </a:lnTo>
                    <a:lnTo>
                      <a:pt x="30" y="19"/>
                    </a:lnTo>
                    <a:lnTo>
                      <a:pt x="24" y="28"/>
                    </a:lnTo>
                    <a:lnTo>
                      <a:pt x="21" y="37"/>
                    </a:lnTo>
                    <a:lnTo>
                      <a:pt x="14" y="42"/>
                    </a:lnTo>
                    <a:lnTo>
                      <a:pt x="8" y="33"/>
                    </a:lnTo>
                    <a:lnTo>
                      <a:pt x="9" y="21"/>
                    </a:lnTo>
                    <a:lnTo>
                      <a:pt x="0" y="9"/>
                    </a:lnTo>
                    <a:lnTo>
                      <a:pt x="3" y="0"/>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57" name="Freeform 46"/>
              <p:cNvSpPr>
                <a:spLocks/>
              </p:cNvSpPr>
              <p:nvPr/>
            </p:nvSpPr>
            <p:spPr bwMode="auto">
              <a:xfrm>
                <a:off x="5187915" y="3686355"/>
                <a:ext cx="22809" cy="37600"/>
              </a:xfrm>
              <a:custGeom>
                <a:avLst/>
                <a:gdLst>
                  <a:gd name="T0" fmla="*/ 32 w 36"/>
                  <a:gd name="T1" fmla="*/ 25 h 56"/>
                  <a:gd name="T2" fmla="*/ 36 w 36"/>
                  <a:gd name="T3" fmla="*/ 19 h 56"/>
                  <a:gd name="T4" fmla="*/ 34 w 36"/>
                  <a:gd name="T5" fmla="*/ 0 h 56"/>
                  <a:gd name="T6" fmla="*/ 16 w 36"/>
                  <a:gd name="T7" fmla="*/ 12 h 56"/>
                  <a:gd name="T8" fmla="*/ 3 w 36"/>
                  <a:gd name="T9" fmla="*/ 30 h 56"/>
                  <a:gd name="T10" fmla="*/ 0 w 36"/>
                  <a:gd name="T11" fmla="*/ 41 h 56"/>
                  <a:gd name="T12" fmla="*/ 3 w 36"/>
                  <a:gd name="T13" fmla="*/ 56 h 56"/>
                  <a:gd name="T14" fmla="*/ 23 w 36"/>
                  <a:gd name="T15" fmla="*/ 42 h 56"/>
                  <a:gd name="T16" fmla="*/ 30 w 36"/>
                  <a:gd name="T17" fmla="*/ 33 h 56"/>
                  <a:gd name="T18" fmla="*/ 32 w 36"/>
                  <a:gd name="T19" fmla="*/ 2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56">
                    <a:moveTo>
                      <a:pt x="32" y="25"/>
                    </a:moveTo>
                    <a:lnTo>
                      <a:pt x="36" y="19"/>
                    </a:lnTo>
                    <a:lnTo>
                      <a:pt x="34" y="0"/>
                    </a:lnTo>
                    <a:lnTo>
                      <a:pt x="16" y="12"/>
                    </a:lnTo>
                    <a:lnTo>
                      <a:pt x="3" y="30"/>
                    </a:lnTo>
                    <a:lnTo>
                      <a:pt x="0" y="41"/>
                    </a:lnTo>
                    <a:lnTo>
                      <a:pt x="3" y="56"/>
                    </a:lnTo>
                    <a:lnTo>
                      <a:pt x="23" y="42"/>
                    </a:lnTo>
                    <a:lnTo>
                      <a:pt x="30" y="33"/>
                    </a:lnTo>
                    <a:lnTo>
                      <a:pt x="32" y="25"/>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58" name="Freeform 47"/>
              <p:cNvSpPr>
                <a:spLocks/>
              </p:cNvSpPr>
              <p:nvPr/>
            </p:nvSpPr>
            <p:spPr bwMode="auto">
              <a:xfrm>
                <a:off x="5071187" y="3506866"/>
                <a:ext cx="38239" cy="26959"/>
              </a:xfrm>
              <a:custGeom>
                <a:avLst/>
                <a:gdLst>
                  <a:gd name="T0" fmla="*/ 9 w 60"/>
                  <a:gd name="T1" fmla="*/ 32 h 40"/>
                  <a:gd name="T2" fmla="*/ 25 w 60"/>
                  <a:gd name="T3" fmla="*/ 24 h 40"/>
                  <a:gd name="T4" fmla="*/ 29 w 60"/>
                  <a:gd name="T5" fmla="*/ 31 h 40"/>
                  <a:gd name="T6" fmla="*/ 27 w 60"/>
                  <a:gd name="T7" fmla="*/ 40 h 40"/>
                  <a:gd name="T8" fmla="*/ 42 w 60"/>
                  <a:gd name="T9" fmla="*/ 39 h 40"/>
                  <a:gd name="T10" fmla="*/ 50 w 60"/>
                  <a:gd name="T11" fmla="*/ 33 h 40"/>
                  <a:gd name="T12" fmla="*/ 60 w 60"/>
                  <a:gd name="T13" fmla="*/ 33 h 40"/>
                  <a:gd name="T14" fmla="*/ 49 w 60"/>
                  <a:gd name="T15" fmla="*/ 12 h 40"/>
                  <a:gd name="T16" fmla="*/ 35 w 60"/>
                  <a:gd name="T17" fmla="*/ 0 h 40"/>
                  <a:gd name="T18" fmla="*/ 19 w 60"/>
                  <a:gd name="T19" fmla="*/ 9 h 40"/>
                  <a:gd name="T20" fmla="*/ 3 w 60"/>
                  <a:gd name="T21" fmla="*/ 19 h 40"/>
                  <a:gd name="T22" fmla="*/ 0 w 60"/>
                  <a:gd name="T23" fmla="*/ 31 h 40"/>
                  <a:gd name="T24" fmla="*/ 9 w 60"/>
                  <a:gd name="T25"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40">
                    <a:moveTo>
                      <a:pt x="9" y="32"/>
                    </a:moveTo>
                    <a:lnTo>
                      <a:pt x="25" y="24"/>
                    </a:lnTo>
                    <a:lnTo>
                      <a:pt x="29" y="31"/>
                    </a:lnTo>
                    <a:lnTo>
                      <a:pt x="27" y="40"/>
                    </a:lnTo>
                    <a:lnTo>
                      <a:pt x="42" y="39"/>
                    </a:lnTo>
                    <a:lnTo>
                      <a:pt x="50" y="33"/>
                    </a:lnTo>
                    <a:lnTo>
                      <a:pt x="60" y="33"/>
                    </a:lnTo>
                    <a:lnTo>
                      <a:pt x="49" y="12"/>
                    </a:lnTo>
                    <a:lnTo>
                      <a:pt x="35" y="0"/>
                    </a:lnTo>
                    <a:lnTo>
                      <a:pt x="19" y="9"/>
                    </a:lnTo>
                    <a:lnTo>
                      <a:pt x="3" y="19"/>
                    </a:lnTo>
                    <a:lnTo>
                      <a:pt x="0" y="31"/>
                    </a:lnTo>
                    <a:lnTo>
                      <a:pt x="9" y="32"/>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59" name="Freeform 48"/>
              <p:cNvSpPr>
                <a:spLocks/>
              </p:cNvSpPr>
              <p:nvPr/>
            </p:nvSpPr>
            <p:spPr bwMode="auto">
              <a:xfrm>
                <a:off x="4721672" y="2514357"/>
                <a:ext cx="114045" cy="67397"/>
              </a:xfrm>
              <a:custGeom>
                <a:avLst/>
                <a:gdLst>
                  <a:gd name="T0" fmla="*/ 0 w 177"/>
                  <a:gd name="T1" fmla="*/ 82 h 99"/>
                  <a:gd name="T2" fmla="*/ 16 w 177"/>
                  <a:gd name="T3" fmla="*/ 65 h 99"/>
                  <a:gd name="T4" fmla="*/ 14 w 177"/>
                  <a:gd name="T5" fmla="*/ 44 h 99"/>
                  <a:gd name="T6" fmla="*/ 27 w 177"/>
                  <a:gd name="T7" fmla="*/ 33 h 99"/>
                  <a:gd name="T8" fmla="*/ 54 w 177"/>
                  <a:gd name="T9" fmla="*/ 36 h 99"/>
                  <a:gd name="T10" fmla="*/ 81 w 177"/>
                  <a:gd name="T11" fmla="*/ 34 h 99"/>
                  <a:gd name="T12" fmla="*/ 84 w 177"/>
                  <a:gd name="T13" fmla="*/ 15 h 99"/>
                  <a:gd name="T14" fmla="*/ 88 w 177"/>
                  <a:gd name="T15" fmla="*/ 0 h 99"/>
                  <a:gd name="T16" fmla="*/ 105 w 177"/>
                  <a:gd name="T17" fmla="*/ 6 h 99"/>
                  <a:gd name="T18" fmla="*/ 121 w 177"/>
                  <a:gd name="T19" fmla="*/ 12 h 99"/>
                  <a:gd name="T20" fmla="*/ 165 w 177"/>
                  <a:gd name="T21" fmla="*/ 13 h 99"/>
                  <a:gd name="T22" fmla="*/ 175 w 177"/>
                  <a:gd name="T23" fmla="*/ 36 h 99"/>
                  <a:gd name="T24" fmla="*/ 176 w 177"/>
                  <a:gd name="T25" fmla="*/ 62 h 99"/>
                  <a:gd name="T26" fmla="*/ 177 w 177"/>
                  <a:gd name="T27" fmla="*/ 77 h 99"/>
                  <a:gd name="T28" fmla="*/ 97 w 177"/>
                  <a:gd name="T29" fmla="*/ 99 h 99"/>
                  <a:gd name="T30" fmla="*/ 35 w 177"/>
                  <a:gd name="T31" fmla="*/ 93 h 99"/>
                  <a:gd name="T32" fmla="*/ 0 w 177"/>
                  <a:gd name="T33" fmla="*/ 8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 h="99">
                    <a:moveTo>
                      <a:pt x="0" y="82"/>
                    </a:moveTo>
                    <a:lnTo>
                      <a:pt x="16" y="65"/>
                    </a:lnTo>
                    <a:lnTo>
                      <a:pt x="14" y="44"/>
                    </a:lnTo>
                    <a:lnTo>
                      <a:pt x="27" y="33"/>
                    </a:lnTo>
                    <a:lnTo>
                      <a:pt x="54" y="36"/>
                    </a:lnTo>
                    <a:lnTo>
                      <a:pt x="81" y="34"/>
                    </a:lnTo>
                    <a:lnTo>
                      <a:pt x="84" y="15"/>
                    </a:lnTo>
                    <a:lnTo>
                      <a:pt x="88" y="0"/>
                    </a:lnTo>
                    <a:lnTo>
                      <a:pt x="105" y="6"/>
                    </a:lnTo>
                    <a:lnTo>
                      <a:pt x="121" y="12"/>
                    </a:lnTo>
                    <a:lnTo>
                      <a:pt x="165" y="13"/>
                    </a:lnTo>
                    <a:lnTo>
                      <a:pt x="175" y="36"/>
                    </a:lnTo>
                    <a:lnTo>
                      <a:pt x="176" y="62"/>
                    </a:lnTo>
                    <a:lnTo>
                      <a:pt x="177" y="77"/>
                    </a:lnTo>
                    <a:lnTo>
                      <a:pt x="97" y="99"/>
                    </a:lnTo>
                    <a:lnTo>
                      <a:pt x="35" y="93"/>
                    </a:lnTo>
                    <a:lnTo>
                      <a:pt x="0" y="82"/>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60" name="Freeform 49"/>
              <p:cNvSpPr>
                <a:spLocks/>
              </p:cNvSpPr>
              <p:nvPr/>
            </p:nvSpPr>
            <p:spPr bwMode="auto">
              <a:xfrm>
                <a:off x="4763265" y="2424967"/>
                <a:ext cx="203940" cy="166719"/>
              </a:xfrm>
              <a:custGeom>
                <a:avLst/>
                <a:gdLst>
                  <a:gd name="T0" fmla="*/ 25 w 319"/>
                  <a:gd name="T1" fmla="*/ 130 h 246"/>
                  <a:gd name="T2" fmla="*/ 59 w 319"/>
                  <a:gd name="T3" fmla="*/ 145 h 246"/>
                  <a:gd name="T4" fmla="*/ 99 w 319"/>
                  <a:gd name="T5" fmla="*/ 145 h 246"/>
                  <a:gd name="T6" fmla="*/ 111 w 319"/>
                  <a:gd name="T7" fmla="*/ 169 h 246"/>
                  <a:gd name="T8" fmla="*/ 113 w 319"/>
                  <a:gd name="T9" fmla="*/ 206 h 246"/>
                  <a:gd name="T10" fmla="*/ 138 w 319"/>
                  <a:gd name="T11" fmla="*/ 218 h 246"/>
                  <a:gd name="T12" fmla="*/ 154 w 319"/>
                  <a:gd name="T13" fmla="*/ 239 h 246"/>
                  <a:gd name="T14" fmla="*/ 161 w 319"/>
                  <a:gd name="T15" fmla="*/ 246 h 246"/>
                  <a:gd name="T16" fmla="*/ 190 w 319"/>
                  <a:gd name="T17" fmla="*/ 239 h 246"/>
                  <a:gd name="T18" fmla="*/ 209 w 319"/>
                  <a:gd name="T19" fmla="*/ 238 h 246"/>
                  <a:gd name="T20" fmla="*/ 215 w 319"/>
                  <a:gd name="T21" fmla="*/ 233 h 246"/>
                  <a:gd name="T22" fmla="*/ 223 w 319"/>
                  <a:gd name="T23" fmla="*/ 233 h 246"/>
                  <a:gd name="T24" fmla="*/ 228 w 319"/>
                  <a:gd name="T25" fmla="*/ 214 h 246"/>
                  <a:gd name="T26" fmla="*/ 250 w 319"/>
                  <a:gd name="T27" fmla="*/ 200 h 246"/>
                  <a:gd name="T28" fmla="*/ 266 w 319"/>
                  <a:gd name="T29" fmla="*/ 204 h 246"/>
                  <a:gd name="T30" fmla="*/ 275 w 319"/>
                  <a:gd name="T31" fmla="*/ 211 h 246"/>
                  <a:gd name="T32" fmla="*/ 276 w 319"/>
                  <a:gd name="T33" fmla="*/ 197 h 246"/>
                  <a:gd name="T34" fmla="*/ 265 w 319"/>
                  <a:gd name="T35" fmla="*/ 183 h 246"/>
                  <a:gd name="T36" fmla="*/ 271 w 319"/>
                  <a:gd name="T37" fmla="*/ 165 h 246"/>
                  <a:gd name="T38" fmla="*/ 276 w 319"/>
                  <a:gd name="T39" fmla="*/ 149 h 246"/>
                  <a:gd name="T40" fmla="*/ 279 w 319"/>
                  <a:gd name="T41" fmla="*/ 124 h 246"/>
                  <a:gd name="T42" fmla="*/ 301 w 319"/>
                  <a:gd name="T43" fmla="*/ 108 h 246"/>
                  <a:gd name="T44" fmla="*/ 315 w 319"/>
                  <a:gd name="T45" fmla="*/ 106 h 246"/>
                  <a:gd name="T46" fmla="*/ 319 w 319"/>
                  <a:gd name="T47" fmla="*/ 96 h 246"/>
                  <a:gd name="T48" fmla="*/ 298 w 319"/>
                  <a:gd name="T49" fmla="*/ 90 h 246"/>
                  <a:gd name="T50" fmla="*/ 293 w 319"/>
                  <a:gd name="T51" fmla="*/ 74 h 246"/>
                  <a:gd name="T52" fmla="*/ 306 w 319"/>
                  <a:gd name="T53" fmla="*/ 63 h 246"/>
                  <a:gd name="T54" fmla="*/ 306 w 319"/>
                  <a:gd name="T55" fmla="*/ 57 h 246"/>
                  <a:gd name="T56" fmla="*/ 294 w 319"/>
                  <a:gd name="T57" fmla="*/ 53 h 246"/>
                  <a:gd name="T58" fmla="*/ 260 w 319"/>
                  <a:gd name="T59" fmla="*/ 33 h 246"/>
                  <a:gd name="T60" fmla="*/ 233 w 319"/>
                  <a:gd name="T61" fmla="*/ 21 h 246"/>
                  <a:gd name="T62" fmla="*/ 216 w 319"/>
                  <a:gd name="T63" fmla="*/ 13 h 246"/>
                  <a:gd name="T64" fmla="*/ 197 w 319"/>
                  <a:gd name="T65" fmla="*/ 0 h 246"/>
                  <a:gd name="T66" fmla="*/ 183 w 319"/>
                  <a:gd name="T67" fmla="*/ 14 h 246"/>
                  <a:gd name="T68" fmla="*/ 172 w 319"/>
                  <a:gd name="T69" fmla="*/ 22 h 246"/>
                  <a:gd name="T70" fmla="*/ 151 w 319"/>
                  <a:gd name="T71" fmla="*/ 16 h 246"/>
                  <a:gd name="T72" fmla="*/ 128 w 319"/>
                  <a:gd name="T73" fmla="*/ 14 h 246"/>
                  <a:gd name="T74" fmla="*/ 95 w 319"/>
                  <a:gd name="T75" fmla="*/ 18 h 246"/>
                  <a:gd name="T76" fmla="*/ 91 w 319"/>
                  <a:gd name="T77" fmla="*/ 24 h 246"/>
                  <a:gd name="T78" fmla="*/ 79 w 319"/>
                  <a:gd name="T79" fmla="*/ 18 h 246"/>
                  <a:gd name="T80" fmla="*/ 51 w 319"/>
                  <a:gd name="T81" fmla="*/ 29 h 246"/>
                  <a:gd name="T82" fmla="*/ 24 w 319"/>
                  <a:gd name="T83" fmla="*/ 43 h 246"/>
                  <a:gd name="T84" fmla="*/ 11 w 319"/>
                  <a:gd name="T85" fmla="*/ 59 h 246"/>
                  <a:gd name="T86" fmla="*/ 0 w 319"/>
                  <a:gd name="T87" fmla="*/ 62 h 246"/>
                  <a:gd name="T88" fmla="*/ 6 w 319"/>
                  <a:gd name="T89" fmla="*/ 84 h 246"/>
                  <a:gd name="T90" fmla="*/ 11 w 319"/>
                  <a:gd name="T91" fmla="*/ 108 h 246"/>
                  <a:gd name="T92" fmla="*/ 15 w 319"/>
                  <a:gd name="T93" fmla="*/ 124 h 246"/>
                  <a:gd name="T94" fmla="*/ 25 w 319"/>
                  <a:gd name="T95" fmla="*/ 13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19" h="246">
                    <a:moveTo>
                      <a:pt x="25" y="130"/>
                    </a:moveTo>
                    <a:lnTo>
                      <a:pt x="59" y="145"/>
                    </a:lnTo>
                    <a:lnTo>
                      <a:pt x="99" y="145"/>
                    </a:lnTo>
                    <a:lnTo>
                      <a:pt x="111" y="169"/>
                    </a:lnTo>
                    <a:lnTo>
                      <a:pt x="113" y="206"/>
                    </a:lnTo>
                    <a:lnTo>
                      <a:pt x="138" y="218"/>
                    </a:lnTo>
                    <a:lnTo>
                      <a:pt x="154" y="239"/>
                    </a:lnTo>
                    <a:lnTo>
                      <a:pt x="161" y="246"/>
                    </a:lnTo>
                    <a:lnTo>
                      <a:pt x="190" y="239"/>
                    </a:lnTo>
                    <a:lnTo>
                      <a:pt x="209" y="238"/>
                    </a:lnTo>
                    <a:lnTo>
                      <a:pt x="215" y="233"/>
                    </a:lnTo>
                    <a:lnTo>
                      <a:pt x="223" y="233"/>
                    </a:lnTo>
                    <a:lnTo>
                      <a:pt x="228" y="214"/>
                    </a:lnTo>
                    <a:lnTo>
                      <a:pt x="250" y="200"/>
                    </a:lnTo>
                    <a:lnTo>
                      <a:pt x="266" y="204"/>
                    </a:lnTo>
                    <a:lnTo>
                      <a:pt x="275" y="211"/>
                    </a:lnTo>
                    <a:lnTo>
                      <a:pt x="276" y="197"/>
                    </a:lnTo>
                    <a:lnTo>
                      <a:pt x="265" y="183"/>
                    </a:lnTo>
                    <a:lnTo>
                      <a:pt x="271" y="165"/>
                    </a:lnTo>
                    <a:lnTo>
                      <a:pt x="276" y="149"/>
                    </a:lnTo>
                    <a:lnTo>
                      <a:pt x="279" y="124"/>
                    </a:lnTo>
                    <a:lnTo>
                      <a:pt x="301" y="108"/>
                    </a:lnTo>
                    <a:lnTo>
                      <a:pt x="315" y="106"/>
                    </a:lnTo>
                    <a:lnTo>
                      <a:pt x="319" y="96"/>
                    </a:lnTo>
                    <a:lnTo>
                      <a:pt x="298" y="90"/>
                    </a:lnTo>
                    <a:lnTo>
                      <a:pt x="293" y="74"/>
                    </a:lnTo>
                    <a:lnTo>
                      <a:pt x="306" y="63"/>
                    </a:lnTo>
                    <a:lnTo>
                      <a:pt x="306" y="57"/>
                    </a:lnTo>
                    <a:lnTo>
                      <a:pt x="294" y="53"/>
                    </a:lnTo>
                    <a:lnTo>
                      <a:pt x="260" y="33"/>
                    </a:lnTo>
                    <a:lnTo>
                      <a:pt x="233" y="21"/>
                    </a:lnTo>
                    <a:lnTo>
                      <a:pt x="216" y="13"/>
                    </a:lnTo>
                    <a:lnTo>
                      <a:pt x="197" y="0"/>
                    </a:lnTo>
                    <a:lnTo>
                      <a:pt x="183" y="14"/>
                    </a:lnTo>
                    <a:lnTo>
                      <a:pt x="172" y="22"/>
                    </a:lnTo>
                    <a:lnTo>
                      <a:pt x="151" y="16"/>
                    </a:lnTo>
                    <a:lnTo>
                      <a:pt x="128" y="14"/>
                    </a:lnTo>
                    <a:lnTo>
                      <a:pt x="95" y="18"/>
                    </a:lnTo>
                    <a:lnTo>
                      <a:pt x="91" y="24"/>
                    </a:lnTo>
                    <a:lnTo>
                      <a:pt x="79" y="18"/>
                    </a:lnTo>
                    <a:lnTo>
                      <a:pt x="51" y="29"/>
                    </a:lnTo>
                    <a:lnTo>
                      <a:pt x="24" y="43"/>
                    </a:lnTo>
                    <a:lnTo>
                      <a:pt x="11" y="59"/>
                    </a:lnTo>
                    <a:lnTo>
                      <a:pt x="0" y="62"/>
                    </a:lnTo>
                    <a:lnTo>
                      <a:pt x="6" y="84"/>
                    </a:lnTo>
                    <a:lnTo>
                      <a:pt x="11" y="108"/>
                    </a:lnTo>
                    <a:lnTo>
                      <a:pt x="15" y="124"/>
                    </a:lnTo>
                    <a:lnTo>
                      <a:pt x="25" y="130"/>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61" name="Freeform 50"/>
              <p:cNvSpPr>
                <a:spLocks/>
              </p:cNvSpPr>
              <p:nvPr/>
            </p:nvSpPr>
            <p:spPr bwMode="auto">
              <a:xfrm>
                <a:off x="4750518" y="2494492"/>
                <a:ext cx="16771" cy="42567"/>
              </a:xfrm>
              <a:custGeom>
                <a:avLst/>
                <a:gdLst>
                  <a:gd name="T0" fmla="*/ 0 w 26"/>
                  <a:gd name="T1" fmla="*/ 63 h 63"/>
                  <a:gd name="T2" fmla="*/ 14 w 26"/>
                  <a:gd name="T3" fmla="*/ 47 h 63"/>
                  <a:gd name="T4" fmla="*/ 21 w 26"/>
                  <a:gd name="T5" fmla="*/ 35 h 63"/>
                  <a:gd name="T6" fmla="*/ 26 w 26"/>
                  <a:gd name="T7" fmla="*/ 8 h 63"/>
                  <a:gd name="T8" fmla="*/ 26 w 26"/>
                  <a:gd name="T9" fmla="*/ 0 h 63"/>
                </a:gdLst>
                <a:ahLst/>
                <a:cxnLst>
                  <a:cxn ang="0">
                    <a:pos x="T0" y="T1"/>
                  </a:cxn>
                  <a:cxn ang="0">
                    <a:pos x="T2" y="T3"/>
                  </a:cxn>
                  <a:cxn ang="0">
                    <a:pos x="T4" y="T5"/>
                  </a:cxn>
                  <a:cxn ang="0">
                    <a:pos x="T6" y="T7"/>
                  </a:cxn>
                  <a:cxn ang="0">
                    <a:pos x="T8" y="T9"/>
                  </a:cxn>
                </a:cxnLst>
                <a:rect l="0" t="0" r="r" b="b"/>
                <a:pathLst>
                  <a:path w="26" h="63">
                    <a:moveTo>
                      <a:pt x="0" y="63"/>
                    </a:moveTo>
                    <a:lnTo>
                      <a:pt x="14" y="47"/>
                    </a:lnTo>
                    <a:lnTo>
                      <a:pt x="21" y="35"/>
                    </a:lnTo>
                    <a:lnTo>
                      <a:pt x="26" y="8"/>
                    </a:lnTo>
                    <a:lnTo>
                      <a:pt x="26" y="0"/>
                    </a:lnTo>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62" name="Freeform 51"/>
              <p:cNvSpPr>
                <a:spLocks/>
              </p:cNvSpPr>
              <p:nvPr/>
            </p:nvSpPr>
            <p:spPr bwMode="auto">
              <a:xfrm>
                <a:off x="4821629" y="2213553"/>
                <a:ext cx="161005" cy="132666"/>
              </a:xfrm>
              <a:custGeom>
                <a:avLst/>
                <a:gdLst>
                  <a:gd name="T0" fmla="*/ 64 w 252"/>
                  <a:gd name="T1" fmla="*/ 183 h 196"/>
                  <a:gd name="T2" fmla="*/ 82 w 252"/>
                  <a:gd name="T3" fmla="*/ 170 h 196"/>
                  <a:gd name="T4" fmla="*/ 104 w 252"/>
                  <a:gd name="T5" fmla="*/ 162 h 196"/>
                  <a:gd name="T6" fmla="*/ 119 w 252"/>
                  <a:gd name="T7" fmla="*/ 161 h 196"/>
                  <a:gd name="T8" fmla="*/ 132 w 252"/>
                  <a:gd name="T9" fmla="*/ 169 h 196"/>
                  <a:gd name="T10" fmla="*/ 146 w 252"/>
                  <a:gd name="T11" fmla="*/ 169 h 196"/>
                  <a:gd name="T12" fmla="*/ 162 w 252"/>
                  <a:gd name="T13" fmla="*/ 184 h 196"/>
                  <a:gd name="T14" fmla="*/ 183 w 252"/>
                  <a:gd name="T15" fmla="*/ 196 h 196"/>
                  <a:gd name="T16" fmla="*/ 216 w 252"/>
                  <a:gd name="T17" fmla="*/ 181 h 196"/>
                  <a:gd name="T18" fmla="*/ 223 w 252"/>
                  <a:gd name="T19" fmla="*/ 180 h 196"/>
                  <a:gd name="T20" fmla="*/ 225 w 252"/>
                  <a:gd name="T21" fmla="*/ 146 h 196"/>
                  <a:gd name="T22" fmla="*/ 235 w 252"/>
                  <a:gd name="T23" fmla="*/ 150 h 196"/>
                  <a:gd name="T24" fmla="*/ 244 w 252"/>
                  <a:gd name="T25" fmla="*/ 158 h 196"/>
                  <a:gd name="T26" fmla="*/ 252 w 252"/>
                  <a:gd name="T27" fmla="*/ 153 h 196"/>
                  <a:gd name="T28" fmla="*/ 252 w 252"/>
                  <a:gd name="T29" fmla="*/ 138 h 196"/>
                  <a:gd name="T30" fmla="*/ 243 w 252"/>
                  <a:gd name="T31" fmla="*/ 130 h 196"/>
                  <a:gd name="T32" fmla="*/ 232 w 252"/>
                  <a:gd name="T33" fmla="*/ 127 h 196"/>
                  <a:gd name="T34" fmla="*/ 213 w 252"/>
                  <a:gd name="T35" fmla="*/ 129 h 196"/>
                  <a:gd name="T36" fmla="*/ 211 w 252"/>
                  <a:gd name="T37" fmla="*/ 118 h 196"/>
                  <a:gd name="T38" fmla="*/ 222 w 252"/>
                  <a:gd name="T39" fmla="*/ 108 h 196"/>
                  <a:gd name="T40" fmla="*/ 227 w 252"/>
                  <a:gd name="T41" fmla="*/ 94 h 196"/>
                  <a:gd name="T42" fmla="*/ 226 w 252"/>
                  <a:gd name="T43" fmla="*/ 88 h 196"/>
                  <a:gd name="T44" fmla="*/ 218 w 252"/>
                  <a:gd name="T45" fmla="*/ 81 h 196"/>
                  <a:gd name="T46" fmla="*/ 219 w 252"/>
                  <a:gd name="T47" fmla="*/ 67 h 196"/>
                  <a:gd name="T48" fmla="*/ 211 w 252"/>
                  <a:gd name="T49" fmla="*/ 50 h 196"/>
                  <a:gd name="T50" fmla="*/ 216 w 252"/>
                  <a:gd name="T51" fmla="*/ 40 h 196"/>
                  <a:gd name="T52" fmla="*/ 219 w 252"/>
                  <a:gd name="T53" fmla="*/ 32 h 196"/>
                  <a:gd name="T54" fmla="*/ 230 w 252"/>
                  <a:gd name="T55" fmla="*/ 16 h 196"/>
                  <a:gd name="T56" fmla="*/ 231 w 252"/>
                  <a:gd name="T57" fmla="*/ 5 h 196"/>
                  <a:gd name="T58" fmla="*/ 223 w 252"/>
                  <a:gd name="T59" fmla="*/ 0 h 196"/>
                  <a:gd name="T60" fmla="*/ 210 w 252"/>
                  <a:gd name="T61" fmla="*/ 0 h 196"/>
                  <a:gd name="T62" fmla="*/ 202 w 252"/>
                  <a:gd name="T63" fmla="*/ 12 h 196"/>
                  <a:gd name="T64" fmla="*/ 182 w 252"/>
                  <a:gd name="T65" fmla="*/ 13 h 196"/>
                  <a:gd name="T66" fmla="*/ 159 w 252"/>
                  <a:gd name="T67" fmla="*/ 19 h 196"/>
                  <a:gd name="T68" fmla="*/ 149 w 252"/>
                  <a:gd name="T69" fmla="*/ 13 h 196"/>
                  <a:gd name="T70" fmla="*/ 132 w 252"/>
                  <a:gd name="T71" fmla="*/ 11 h 196"/>
                  <a:gd name="T72" fmla="*/ 126 w 252"/>
                  <a:gd name="T73" fmla="*/ 11 h 196"/>
                  <a:gd name="T74" fmla="*/ 113 w 252"/>
                  <a:gd name="T75" fmla="*/ 7 h 196"/>
                  <a:gd name="T76" fmla="*/ 101 w 252"/>
                  <a:gd name="T77" fmla="*/ 10 h 196"/>
                  <a:gd name="T78" fmla="*/ 91 w 252"/>
                  <a:gd name="T79" fmla="*/ 16 h 196"/>
                  <a:gd name="T80" fmla="*/ 85 w 252"/>
                  <a:gd name="T81" fmla="*/ 24 h 196"/>
                  <a:gd name="T82" fmla="*/ 71 w 252"/>
                  <a:gd name="T83" fmla="*/ 24 h 196"/>
                  <a:gd name="T84" fmla="*/ 58 w 252"/>
                  <a:gd name="T85" fmla="*/ 24 h 196"/>
                  <a:gd name="T86" fmla="*/ 48 w 252"/>
                  <a:gd name="T87" fmla="*/ 31 h 196"/>
                  <a:gd name="T88" fmla="*/ 38 w 252"/>
                  <a:gd name="T89" fmla="*/ 37 h 196"/>
                  <a:gd name="T90" fmla="*/ 32 w 252"/>
                  <a:gd name="T91" fmla="*/ 43 h 196"/>
                  <a:gd name="T92" fmla="*/ 25 w 252"/>
                  <a:gd name="T93" fmla="*/ 50 h 196"/>
                  <a:gd name="T94" fmla="*/ 20 w 252"/>
                  <a:gd name="T95" fmla="*/ 57 h 196"/>
                  <a:gd name="T96" fmla="*/ 12 w 252"/>
                  <a:gd name="T97" fmla="*/ 60 h 196"/>
                  <a:gd name="T98" fmla="*/ 3 w 252"/>
                  <a:gd name="T99" fmla="*/ 67 h 196"/>
                  <a:gd name="T100" fmla="*/ 0 w 252"/>
                  <a:gd name="T101" fmla="*/ 76 h 196"/>
                  <a:gd name="T102" fmla="*/ 7 w 252"/>
                  <a:gd name="T103" fmla="*/ 96 h 196"/>
                  <a:gd name="T104" fmla="*/ 16 w 252"/>
                  <a:gd name="T105" fmla="*/ 106 h 196"/>
                  <a:gd name="T106" fmla="*/ 8 w 252"/>
                  <a:gd name="T107" fmla="*/ 118 h 196"/>
                  <a:gd name="T108" fmla="*/ 15 w 252"/>
                  <a:gd name="T109" fmla="*/ 125 h 196"/>
                  <a:gd name="T110" fmla="*/ 19 w 252"/>
                  <a:gd name="T111" fmla="*/ 134 h 196"/>
                  <a:gd name="T112" fmla="*/ 21 w 252"/>
                  <a:gd name="T113" fmla="*/ 142 h 196"/>
                  <a:gd name="T114" fmla="*/ 38 w 252"/>
                  <a:gd name="T115" fmla="*/ 145 h 196"/>
                  <a:gd name="T116" fmla="*/ 51 w 252"/>
                  <a:gd name="T117" fmla="*/ 145 h 196"/>
                  <a:gd name="T118" fmla="*/ 61 w 252"/>
                  <a:gd name="T119" fmla="*/ 138 h 196"/>
                  <a:gd name="T120" fmla="*/ 64 w 252"/>
                  <a:gd name="T121" fmla="*/ 147 h 196"/>
                  <a:gd name="T122" fmla="*/ 64 w 252"/>
                  <a:gd name="T123" fmla="*/ 171 h 196"/>
                  <a:gd name="T124" fmla="*/ 64 w 252"/>
                  <a:gd name="T125" fmla="*/ 18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2" h="196">
                    <a:moveTo>
                      <a:pt x="64" y="183"/>
                    </a:moveTo>
                    <a:lnTo>
                      <a:pt x="82" y="170"/>
                    </a:lnTo>
                    <a:lnTo>
                      <a:pt x="104" y="162"/>
                    </a:lnTo>
                    <a:lnTo>
                      <a:pt x="119" y="161"/>
                    </a:lnTo>
                    <a:lnTo>
                      <a:pt x="132" y="169"/>
                    </a:lnTo>
                    <a:lnTo>
                      <a:pt x="146" y="169"/>
                    </a:lnTo>
                    <a:lnTo>
                      <a:pt x="162" y="184"/>
                    </a:lnTo>
                    <a:lnTo>
                      <a:pt x="183" y="196"/>
                    </a:lnTo>
                    <a:lnTo>
                      <a:pt x="216" y="181"/>
                    </a:lnTo>
                    <a:lnTo>
                      <a:pt x="223" y="180"/>
                    </a:lnTo>
                    <a:lnTo>
                      <a:pt x="225" y="146"/>
                    </a:lnTo>
                    <a:lnTo>
                      <a:pt x="235" y="150"/>
                    </a:lnTo>
                    <a:lnTo>
                      <a:pt x="244" y="158"/>
                    </a:lnTo>
                    <a:lnTo>
                      <a:pt x="252" y="153"/>
                    </a:lnTo>
                    <a:lnTo>
                      <a:pt x="252" y="138"/>
                    </a:lnTo>
                    <a:lnTo>
                      <a:pt x="243" y="130"/>
                    </a:lnTo>
                    <a:lnTo>
                      <a:pt x="232" y="127"/>
                    </a:lnTo>
                    <a:lnTo>
                      <a:pt x="213" y="129"/>
                    </a:lnTo>
                    <a:lnTo>
                      <a:pt x="211" y="118"/>
                    </a:lnTo>
                    <a:lnTo>
                      <a:pt x="222" y="108"/>
                    </a:lnTo>
                    <a:lnTo>
                      <a:pt x="227" y="94"/>
                    </a:lnTo>
                    <a:lnTo>
                      <a:pt x="226" y="88"/>
                    </a:lnTo>
                    <a:lnTo>
                      <a:pt x="218" y="81"/>
                    </a:lnTo>
                    <a:lnTo>
                      <a:pt x="219" y="67"/>
                    </a:lnTo>
                    <a:lnTo>
                      <a:pt x="211" y="50"/>
                    </a:lnTo>
                    <a:lnTo>
                      <a:pt x="216" y="40"/>
                    </a:lnTo>
                    <a:lnTo>
                      <a:pt x="219" y="32"/>
                    </a:lnTo>
                    <a:lnTo>
                      <a:pt x="230" y="16"/>
                    </a:lnTo>
                    <a:lnTo>
                      <a:pt x="231" y="5"/>
                    </a:lnTo>
                    <a:lnTo>
                      <a:pt x="223" y="0"/>
                    </a:lnTo>
                    <a:lnTo>
                      <a:pt x="210" y="0"/>
                    </a:lnTo>
                    <a:lnTo>
                      <a:pt x="202" y="12"/>
                    </a:lnTo>
                    <a:lnTo>
                      <a:pt x="182" y="13"/>
                    </a:lnTo>
                    <a:lnTo>
                      <a:pt x="159" y="19"/>
                    </a:lnTo>
                    <a:lnTo>
                      <a:pt x="149" y="13"/>
                    </a:lnTo>
                    <a:lnTo>
                      <a:pt x="132" y="11"/>
                    </a:lnTo>
                    <a:lnTo>
                      <a:pt x="126" y="11"/>
                    </a:lnTo>
                    <a:lnTo>
                      <a:pt x="113" y="7"/>
                    </a:lnTo>
                    <a:lnTo>
                      <a:pt x="101" y="10"/>
                    </a:lnTo>
                    <a:lnTo>
                      <a:pt x="91" y="16"/>
                    </a:lnTo>
                    <a:lnTo>
                      <a:pt x="85" y="24"/>
                    </a:lnTo>
                    <a:lnTo>
                      <a:pt x="71" y="24"/>
                    </a:lnTo>
                    <a:lnTo>
                      <a:pt x="58" y="24"/>
                    </a:lnTo>
                    <a:lnTo>
                      <a:pt x="48" y="31"/>
                    </a:lnTo>
                    <a:lnTo>
                      <a:pt x="38" y="37"/>
                    </a:lnTo>
                    <a:lnTo>
                      <a:pt x="32" y="43"/>
                    </a:lnTo>
                    <a:lnTo>
                      <a:pt x="25" y="50"/>
                    </a:lnTo>
                    <a:lnTo>
                      <a:pt x="20" y="57"/>
                    </a:lnTo>
                    <a:lnTo>
                      <a:pt x="12" y="60"/>
                    </a:lnTo>
                    <a:lnTo>
                      <a:pt x="3" y="67"/>
                    </a:lnTo>
                    <a:lnTo>
                      <a:pt x="0" y="76"/>
                    </a:lnTo>
                    <a:lnTo>
                      <a:pt x="7" y="96"/>
                    </a:lnTo>
                    <a:lnTo>
                      <a:pt x="16" y="106"/>
                    </a:lnTo>
                    <a:lnTo>
                      <a:pt x="8" y="118"/>
                    </a:lnTo>
                    <a:lnTo>
                      <a:pt x="15" y="125"/>
                    </a:lnTo>
                    <a:lnTo>
                      <a:pt x="19" y="134"/>
                    </a:lnTo>
                    <a:lnTo>
                      <a:pt x="21" y="142"/>
                    </a:lnTo>
                    <a:lnTo>
                      <a:pt x="38" y="145"/>
                    </a:lnTo>
                    <a:lnTo>
                      <a:pt x="51" y="145"/>
                    </a:lnTo>
                    <a:lnTo>
                      <a:pt x="61" y="138"/>
                    </a:lnTo>
                    <a:lnTo>
                      <a:pt x="64" y="147"/>
                    </a:lnTo>
                    <a:lnTo>
                      <a:pt x="64" y="171"/>
                    </a:lnTo>
                    <a:lnTo>
                      <a:pt x="64" y="183"/>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63" name="Freeform 52"/>
              <p:cNvSpPr>
                <a:spLocks/>
              </p:cNvSpPr>
              <p:nvPr/>
            </p:nvSpPr>
            <p:spPr bwMode="auto">
              <a:xfrm>
                <a:off x="3614091" y="1516881"/>
                <a:ext cx="255596" cy="244048"/>
              </a:xfrm>
              <a:custGeom>
                <a:avLst/>
                <a:gdLst>
                  <a:gd name="T0" fmla="*/ 95 w 399"/>
                  <a:gd name="T1" fmla="*/ 328 h 360"/>
                  <a:gd name="T2" fmla="*/ 137 w 399"/>
                  <a:gd name="T3" fmla="*/ 352 h 360"/>
                  <a:gd name="T4" fmla="*/ 168 w 399"/>
                  <a:gd name="T5" fmla="*/ 351 h 360"/>
                  <a:gd name="T6" fmla="*/ 192 w 399"/>
                  <a:gd name="T7" fmla="*/ 342 h 360"/>
                  <a:gd name="T8" fmla="*/ 222 w 399"/>
                  <a:gd name="T9" fmla="*/ 354 h 360"/>
                  <a:gd name="T10" fmla="*/ 270 w 399"/>
                  <a:gd name="T11" fmla="*/ 346 h 360"/>
                  <a:gd name="T12" fmla="*/ 295 w 399"/>
                  <a:gd name="T13" fmla="*/ 348 h 360"/>
                  <a:gd name="T14" fmla="*/ 318 w 399"/>
                  <a:gd name="T15" fmla="*/ 350 h 360"/>
                  <a:gd name="T16" fmla="*/ 337 w 399"/>
                  <a:gd name="T17" fmla="*/ 322 h 360"/>
                  <a:gd name="T18" fmla="*/ 375 w 399"/>
                  <a:gd name="T19" fmla="*/ 313 h 360"/>
                  <a:gd name="T20" fmla="*/ 382 w 399"/>
                  <a:gd name="T21" fmla="*/ 281 h 360"/>
                  <a:gd name="T22" fmla="*/ 392 w 399"/>
                  <a:gd name="T23" fmla="*/ 258 h 360"/>
                  <a:gd name="T24" fmla="*/ 373 w 399"/>
                  <a:gd name="T25" fmla="*/ 234 h 360"/>
                  <a:gd name="T26" fmla="*/ 371 w 399"/>
                  <a:gd name="T27" fmla="*/ 201 h 360"/>
                  <a:gd name="T28" fmla="*/ 399 w 399"/>
                  <a:gd name="T29" fmla="*/ 176 h 360"/>
                  <a:gd name="T30" fmla="*/ 354 w 399"/>
                  <a:gd name="T31" fmla="*/ 166 h 360"/>
                  <a:gd name="T32" fmla="*/ 337 w 399"/>
                  <a:gd name="T33" fmla="*/ 133 h 360"/>
                  <a:gd name="T34" fmla="*/ 308 w 399"/>
                  <a:gd name="T35" fmla="*/ 155 h 360"/>
                  <a:gd name="T36" fmla="*/ 278 w 399"/>
                  <a:gd name="T37" fmla="*/ 142 h 360"/>
                  <a:gd name="T38" fmla="*/ 257 w 399"/>
                  <a:gd name="T39" fmla="*/ 158 h 360"/>
                  <a:gd name="T40" fmla="*/ 236 w 399"/>
                  <a:gd name="T41" fmla="*/ 115 h 360"/>
                  <a:gd name="T42" fmla="*/ 205 w 399"/>
                  <a:gd name="T43" fmla="*/ 127 h 360"/>
                  <a:gd name="T44" fmla="*/ 188 w 399"/>
                  <a:gd name="T45" fmla="*/ 93 h 360"/>
                  <a:gd name="T46" fmla="*/ 165 w 399"/>
                  <a:gd name="T47" fmla="*/ 133 h 360"/>
                  <a:gd name="T48" fmla="*/ 147 w 399"/>
                  <a:gd name="T49" fmla="*/ 131 h 360"/>
                  <a:gd name="T50" fmla="*/ 121 w 399"/>
                  <a:gd name="T51" fmla="*/ 142 h 360"/>
                  <a:gd name="T52" fmla="*/ 133 w 399"/>
                  <a:gd name="T53" fmla="*/ 96 h 360"/>
                  <a:gd name="T54" fmla="*/ 156 w 399"/>
                  <a:gd name="T55" fmla="*/ 72 h 360"/>
                  <a:gd name="T56" fmla="*/ 144 w 399"/>
                  <a:gd name="T57" fmla="*/ 11 h 360"/>
                  <a:gd name="T58" fmla="*/ 120 w 399"/>
                  <a:gd name="T59" fmla="*/ 7 h 360"/>
                  <a:gd name="T60" fmla="*/ 123 w 399"/>
                  <a:gd name="T61" fmla="*/ 24 h 360"/>
                  <a:gd name="T62" fmla="*/ 116 w 399"/>
                  <a:gd name="T63" fmla="*/ 60 h 360"/>
                  <a:gd name="T64" fmla="*/ 103 w 399"/>
                  <a:gd name="T65" fmla="*/ 33 h 360"/>
                  <a:gd name="T66" fmla="*/ 97 w 399"/>
                  <a:gd name="T67" fmla="*/ 12 h 360"/>
                  <a:gd name="T68" fmla="*/ 69 w 399"/>
                  <a:gd name="T69" fmla="*/ 33 h 360"/>
                  <a:gd name="T70" fmla="*/ 67 w 399"/>
                  <a:gd name="T71" fmla="*/ 57 h 360"/>
                  <a:gd name="T72" fmla="*/ 56 w 399"/>
                  <a:gd name="T73" fmla="*/ 42 h 360"/>
                  <a:gd name="T74" fmla="*/ 38 w 399"/>
                  <a:gd name="T75" fmla="*/ 37 h 360"/>
                  <a:gd name="T76" fmla="*/ 46 w 399"/>
                  <a:gd name="T77" fmla="*/ 60 h 360"/>
                  <a:gd name="T78" fmla="*/ 76 w 399"/>
                  <a:gd name="T79" fmla="*/ 77 h 360"/>
                  <a:gd name="T80" fmla="*/ 103 w 399"/>
                  <a:gd name="T81" fmla="*/ 90 h 360"/>
                  <a:gd name="T82" fmla="*/ 102 w 399"/>
                  <a:gd name="T83" fmla="*/ 113 h 360"/>
                  <a:gd name="T84" fmla="*/ 87 w 399"/>
                  <a:gd name="T85" fmla="*/ 128 h 360"/>
                  <a:gd name="T86" fmla="*/ 90 w 399"/>
                  <a:gd name="T87" fmla="*/ 141 h 360"/>
                  <a:gd name="T88" fmla="*/ 35 w 399"/>
                  <a:gd name="T89" fmla="*/ 116 h 360"/>
                  <a:gd name="T90" fmla="*/ 19 w 399"/>
                  <a:gd name="T91" fmla="*/ 126 h 360"/>
                  <a:gd name="T92" fmla="*/ 58 w 399"/>
                  <a:gd name="T93" fmla="*/ 144 h 360"/>
                  <a:gd name="T94" fmla="*/ 60 w 399"/>
                  <a:gd name="T95" fmla="*/ 180 h 360"/>
                  <a:gd name="T96" fmla="*/ 44 w 399"/>
                  <a:gd name="T97" fmla="*/ 197 h 360"/>
                  <a:gd name="T98" fmla="*/ 16 w 399"/>
                  <a:gd name="T99" fmla="*/ 212 h 360"/>
                  <a:gd name="T100" fmla="*/ 2 w 399"/>
                  <a:gd name="T101" fmla="*/ 227 h 360"/>
                  <a:gd name="T102" fmla="*/ 62 w 399"/>
                  <a:gd name="T103" fmla="*/ 269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9" h="360">
                    <a:moveTo>
                      <a:pt x="75" y="309"/>
                    </a:moveTo>
                    <a:lnTo>
                      <a:pt x="86" y="314"/>
                    </a:lnTo>
                    <a:lnTo>
                      <a:pt x="95" y="328"/>
                    </a:lnTo>
                    <a:lnTo>
                      <a:pt x="104" y="341"/>
                    </a:lnTo>
                    <a:lnTo>
                      <a:pt x="116" y="350"/>
                    </a:lnTo>
                    <a:lnTo>
                      <a:pt x="137" y="352"/>
                    </a:lnTo>
                    <a:lnTo>
                      <a:pt x="145" y="360"/>
                    </a:lnTo>
                    <a:lnTo>
                      <a:pt x="156" y="349"/>
                    </a:lnTo>
                    <a:lnTo>
                      <a:pt x="168" y="351"/>
                    </a:lnTo>
                    <a:lnTo>
                      <a:pt x="180" y="345"/>
                    </a:lnTo>
                    <a:lnTo>
                      <a:pt x="187" y="349"/>
                    </a:lnTo>
                    <a:lnTo>
                      <a:pt x="192" y="342"/>
                    </a:lnTo>
                    <a:lnTo>
                      <a:pt x="198" y="340"/>
                    </a:lnTo>
                    <a:lnTo>
                      <a:pt x="213" y="353"/>
                    </a:lnTo>
                    <a:lnTo>
                      <a:pt x="222" y="354"/>
                    </a:lnTo>
                    <a:lnTo>
                      <a:pt x="238" y="352"/>
                    </a:lnTo>
                    <a:lnTo>
                      <a:pt x="254" y="346"/>
                    </a:lnTo>
                    <a:lnTo>
                      <a:pt x="270" y="346"/>
                    </a:lnTo>
                    <a:lnTo>
                      <a:pt x="281" y="338"/>
                    </a:lnTo>
                    <a:lnTo>
                      <a:pt x="288" y="332"/>
                    </a:lnTo>
                    <a:lnTo>
                      <a:pt x="295" y="348"/>
                    </a:lnTo>
                    <a:lnTo>
                      <a:pt x="293" y="360"/>
                    </a:lnTo>
                    <a:lnTo>
                      <a:pt x="304" y="352"/>
                    </a:lnTo>
                    <a:lnTo>
                      <a:pt x="318" y="350"/>
                    </a:lnTo>
                    <a:lnTo>
                      <a:pt x="326" y="341"/>
                    </a:lnTo>
                    <a:lnTo>
                      <a:pt x="332" y="331"/>
                    </a:lnTo>
                    <a:lnTo>
                      <a:pt x="337" y="322"/>
                    </a:lnTo>
                    <a:lnTo>
                      <a:pt x="348" y="322"/>
                    </a:lnTo>
                    <a:lnTo>
                      <a:pt x="365" y="323"/>
                    </a:lnTo>
                    <a:lnTo>
                      <a:pt x="375" y="313"/>
                    </a:lnTo>
                    <a:lnTo>
                      <a:pt x="389" y="300"/>
                    </a:lnTo>
                    <a:lnTo>
                      <a:pt x="381" y="292"/>
                    </a:lnTo>
                    <a:cubicBezTo>
                      <a:pt x="381" y="288"/>
                      <a:pt x="381" y="285"/>
                      <a:pt x="382" y="281"/>
                    </a:cubicBezTo>
                    <a:cubicBezTo>
                      <a:pt x="382" y="280"/>
                      <a:pt x="384" y="280"/>
                      <a:pt x="385" y="279"/>
                    </a:cubicBezTo>
                    <a:cubicBezTo>
                      <a:pt x="387" y="276"/>
                      <a:pt x="390" y="270"/>
                      <a:pt x="390" y="270"/>
                    </a:cubicBezTo>
                    <a:lnTo>
                      <a:pt x="392" y="258"/>
                    </a:lnTo>
                    <a:lnTo>
                      <a:pt x="388" y="249"/>
                    </a:lnTo>
                    <a:lnTo>
                      <a:pt x="379" y="249"/>
                    </a:lnTo>
                    <a:lnTo>
                      <a:pt x="373" y="234"/>
                    </a:lnTo>
                    <a:lnTo>
                      <a:pt x="361" y="223"/>
                    </a:lnTo>
                    <a:lnTo>
                      <a:pt x="377" y="209"/>
                    </a:lnTo>
                    <a:lnTo>
                      <a:pt x="371" y="201"/>
                    </a:lnTo>
                    <a:lnTo>
                      <a:pt x="366" y="192"/>
                    </a:lnTo>
                    <a:lnTo>
                      <a:pt x="381" y="181"/>
                    </a:lnTo>
                    <a:lnTo>
                      <a:pt x="399" y="176"/>
                    </a:lnTo>
                    <a:lnTo>
                      <a:pt x="388" y="173"/>
                    </a:lnTo>
                    <a:lnTo>
                      <a:pt x="357" y="176"/>
                    </a:lnTo>
                    <a:lnTo>
                      <a:pt x="354" y="166"/>
                    </a:lnTo>
                    <a:lnTo>
                      <a:pt x="357" y="149"/>
                    </a:lnTo>
                    <a:lnTo>
                      <a:pt x="354" y="136"/>
                    </a:lnTo>
                    <a:lnTo>
                      <a:pt x="337" y="133"/>
                    </a:lnTo>
                    <a:lnTo>
                      <a:pt x="332" y="150"/>
                    </a:lnTo>
                    <a:lnTo>
                      <a:pt x="319" y="163"/>
                    </a:lnTo>
                    <a:lnTo>
                      <a:pt x="308" y="155"/>
                    </a:lnTo>
                    <a:lnTo>
                      <a:pt x="298" y="146"/>
                    </a:lnTo>
                    <a:lnTo>
                      <a:pt x="287" y="152"/>
                    </a:lnTo>
                    <a:lnTo>
                      <a:pt x="278" y="142"/>
                    </a:lnTo>
                    <a:lnTo>
                      <a:pt x="271" y="126"/>
                    </a:lnTo>
                    <a:lnTo>
                      <a:pt x="264" y="133"/>
                    </a:lnTo>
                    <a:lnTo>
                      <a:pt x="257" y="158"/>
                    </a:lnTo>
                    <a:lnTo>
                      <a:pt x="248" y="164"/>
                    </a:lnTo>
                    <a:lnTo>
                      <a:pt x="254" y="132"/>
                    </a:lnTo>
                    <a:lnTo>
                      <a:pt x="236" y="115"/>
                    </a:lnTo>
                    <a:lnTo>
                      <a:pt x="222" y="116"/>
                    </a:lnTo>
                    <a:lnTo>
                      <a:pt x="212" y="131"/>
                    </a:lnTo>
                    <a:lnTo>
                      <a:pt x="205" y="127"/>
                    </a:lnTo>
                    <a:lnTo>
                      <a:pt x="207" y="100"/>
                    </a:lnTo>
                    <a:lnTo>
                      <a:pt x="199" y="85"/>
                    </a:lnTo>
                    <a:lnTo>
                      <a:pt x="188" y="93"/>
                    </a:lnTo>
                    <a:lnTo>
                      <a:pt x="180" y="113"/>
                    </a:lnTo>
                    <a:lnTo>
                      <a:pt x="172" y="128"/>
                    </a:lnTo>
                    <a:lnTo>
                      <a:pt x="165" y="133"/>
                    </a:lnTo>
                    <a:lnTo>
                      <a:pt x="163" y="117"/>
                    </a:lnTo>
                    <a:lnTo>
                      <a:pt x="151" y="121"/>
                    </a:lnTo>
                    <a:lnTo>
                      <a:pt x="147" y="131"/>
                    </a:lnTo>
                    <a:lnTo>
                      <a:pt x="143" y="137"/>
                    </a:lnTo>
                    <a:lnTo>
                      <a:pt x="131" y="140"/>
                    </a:lnTo>
                    <a:lnTo>
                      <a:pt x="121" y="142"/>
                    </a:lnTo>
                    <a:lnTo>
                      <a:pt x="130" y="122"/>
                    </a:lnTo>
                    <a:lnTo>
                      <a:pt x="138" y="112"/>
                    </a:lnTo>
                    <a:lnTo>
                      <a:pt x="133" y="96"/>
                    </a:lnTo>
                    <a:lnTo>
                      <a:pt x="142" y="90"/>
                    </a:lnTo>
                    <a:lnTo>
                      <a:pt x="149" y="82"/>
                    </a:lnTo>
                    <a:lnTo>
                      <a:pt x="156" y="72"/>
                    </a:lnTo>
                    <a:lnTo>
                      <a:pt x="151" y="61"/>
                    </a:lnTo>
                    <a:lnTo>
                      <a:pt x="147" y="30"/>
                    </a:lnTo>
                    <a:lnTo>
                      <a:pt x="144" y="11"/>
                    </a:lnTo>
                    <a:lnTo>
                      <a:pt x="135" y="4"/>
                    </a:lnTo>
                    <a:lnTo>
                      <a:pt x="124" y="0"/>
                    </a:lnTo>
                    <a:lnTo>
                      <a:pt x="120" y="7"/>
                    </a:lnTo>
                    <a:lnTo>
                      <a:pt x="126" y="13"/>
                    </a:lnTo>
                    <a:lnTo>
                      <a:pt x="131" y="21"/>
                    </a:lnTo>
                    <a:lnTo>
                      <a:pt x="123" y="24"/>
                    </a:lnTo>
                    <a:lnTo>
                      <a:pt x="127" y="37"/>
                    </a:lnTo>
                    <a:lnTo>
                      <a:pt x="129" y="53"/>
                    </a:lnTo>
                    <a:lnTo>
                      <a:pt x="116" y="60"/>
                    </a:lnTo>
                    <a:lnTo>
                      <a:pt x="111" y="52"/>
                    </a:lnTo>
                    <a:lnTo>
                      <a:pt x="107" y="43"/>
                    </a:lnTo>
                    <a:lnTo>
                      <a:pt x="103" y="33"/>
                    </a:lnTo>
                    <a:lnTo>
                      <a:pt x="109" y="28"/>
                    </a:lnTo>
                    <a:lnTo>
                      <a:pt x="102" y="18"/>
                    </a:lnTo>
                    <a:lnTo>
                      <a:pt x="97" y="12"/>
                    </a:lnTo>
                    <a:lnTo>
                      <a:pt x="85" y="20"/>
                    </a:lnTo>
                    <a:lnTo>
                      <a:pt x="84" y="30"/>
                    </a:lnTo>
                    <a:lnTo>
                      <a:pt x="69" y="33"/>
                    </a:lnTo>
                    <a:lnTo>
                      <a:pt x="85" y="43"/>
                    </a:lnTo>
                    <a:lnTo>
                      <a:pt x="81" y="54"/>
                    </a:lnTo>
                    <a:lnTo>
                      <a:pt x="67" y="57"/>
                    </a:lnTo>
                    <a:lnTo>
                      <a:pt x="65" y="44"/>
                    </a:lnTo>
                    <a:lnTo>
                      <a:pt x="60" y="33"/>
                    </a:lnTo>
                    <a:lnTo>
                      <a:pt x="56" y="42"/>
                    </a:lnTo>
                    <a:lnTo>
                      <a:pt x="47" y="55"/>
                    </a:lnTo>
                    <a:lnTo>
                      <a:pt x="44" y="45"/>
                    </a:lnTo>
                    <a:lnTo>
                      <a:pt x="38" y="37"/>
                    </a:lnTo>
                    <a:lnTo>
                      <a:pt x="27" y="42"/>
                    </a:lnTo>
                    <a:lnTo>
                      <a:pt x="38" y="52"/>
                    </a:lnTo>
                    <a:lnTo>
                      <a:pt x="46" y="60"/>
                    </a:lnTo>
                    <a:lnTo>
                      <a:pt x="52" y="69"/>
                    </a:lnTo>
                    <a:lnTo>
                      <a:pt x="69" y="73"/>
                    </a:lnTo>
                    <a:lnTo>
                      <a:pt x="76" y="77"/>
                    </a:lnTo>
                    <a:lnTo>
                      <a:pt x="91" y="70"/>
                    </a:lnTo>
                    <a:lnTo>
                      <a:pt x="100" y="81"/>
                    </a:lnTo>
                    <a:lnTo>
                      <a:pt x="103" y="90"/>
                    </a:lnTo>
                    <a:lnTo>
                      <a:pt x="107" y="100"/>
                    </a:lnTo>
                    <a:lnTo>
                      <a:pt x="116" y="107"/>
                    </a:lnTo>
                    <a:lnTo>
                      <a:pt x="102" y="113"/>
                    </a:lnTo>
                    <a:lnTo>
                      <a:pt x="80" y="110"/>
                    </a:lnTo>
                    <a:lnTo>
                      <a:pt x="79" y="118"/>
                    </a:lnTo>
                    <a:lnTo>
                      <a:pt x="87" y="128"/>
                    </a:lnTo>
                    <a:lnTo>
                      <a:pt x="95" y="132"/>
                    </a:lnTo>
                    <a:lnTo>
                      <a:pt x="103" y="134"/>
                    </a:lnTo>
                    <a:lnTo>
                      <a:pt x="90" y="141"/>
                    </a:lnTo>
                    <a:lnTo>
                      <a:pt x="73" y="135"/>
                    </a:lnTo>
                    <a:lnTo>
                      <a:pt x="51" y="117"/>
                    </a:lnTo>
                    <a:lnTo>
                      <a:pt x="35" y="116"/>
                    </a:lnTo>
                    <a:lnTo>
                      <a:pt x="18" y="107"/>
                    </a:lnTo>
                    <a:lnTo>
                      <a:pt x="5" y="115"/>
                    </a:lnTo>
                    <a:lnTo>
                      <a:pt x="19" y="126"/>
                    </a:lnTo>
                    <a:lnTo>
                      <a:pt x="39" y="129"/>
                    </a:lnTo>
                    <a:lnTo>
                      <a:pt x="44" y="139"/>
                    </a:lnTo>
                    <a:lnTo>
                      <a:pt x="58" y="144"/>
                    </a:lnTo>
                    <a:lnTo>
                      <a:pt x="58" y="157"/>
                    </a:lnTo>
                    <a:lnTo>
                      <a:pt x="54" y="169"/>
                    </a:lnTo>
                    <a:lnTo>
                      <a:pt x="60" y="180"/>
                    </a:lnTo>
                    <a:lnTo>
                      <a:pt x="64" y="188"/>
                    </a:lnTo>
                    <a:lnTo>
                      <a:pt x="51" y="195"/>
                    </a:lnTo>
                    <a:lnTo>
                      <a:pt x="44" y="197"/>
                    </a:lnTo>
                    <a:lnTo>
                      <a:pt x="51" y="209"/>
                    </a:lnTo>
                    <a:lnTo>
                      <a:pt x="31" y="212"/>
                    </a:lnTo>
                    <a:lnTo>
                      <a:pt x="16" y="212"/>
                    </a:lnTo>
                    <a:lnTo>
                      <a:pt x="5" y="203"/>
                    </a:lnTo>
                    <a:lnTo>
                      <a:pt x="0" y="213"/>
                    </a:lnTo>
                    <a:lnTo>
                      <a:pt x="2" y="227"/>
                    </a:lnTo>
                    <a:lnTo>
                      <a:pt x="24" y="238"/>
                    </a:lnTo>
                    <a:lnTo>
                      <a:pt x="49" y="257"/>
                    </a:lnTo>
                    <a:lnTo>
                      <a:pt x="62" y="269"/>
                    </a:lnTo>
                    <a:lnTo>
                      <a:pt x="68" y="290"/>
                    </a:lnTo>
                    <a:lnTo>
                      <a:pt x="75" y="309"/>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64" name="Oval 53"/>
              <p:cNvSpPr>
                <a:spLocks noChangeArrowheads="1"/>
              </p:cNvSpPr>
              <p:nvPr/>
            </p:nvSpPr>
            <p:spPr bwMode="auto">
              <a:xfrm>
                <a:off x="3632875" y="1665864"/>
                <a:ext cx="10734" cy="12061"/>
              </a:xfrm>
              <a:prstGeom prst="ellipse">
                <a:avLst/>
              </a:prstGeom>
              <a:grpFill/>
              <a:ln w="3175">
                <a:solidFill>
                  <a:schemeClr val="bg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defTabSz="914400" eaLnBrk="0" hangingPunct="0">
                  <a:defRPr/>
                </a:pPr>
                <a:endParaRPr lang="de-DE" sz="1200" kern="0">
                  <a:solidFill>
                    <a:sysClr val="windowText" lastClr="000000"/>
                  </a:solidFill>
                </a:endParaRPr>
              </a:p>
            </p:txBody>
          </p:sp>
          <p:sp>
            <p:nvSpPr>
              <p:cNvPr id="565" name="Oval 54"/>
              <p:cNvSpPr>
                <a:spLocks noChangeArrowheads="1"/>
              </p:cNvSpPr>
              <p:nvPr/>
            </p:nvSpPr>
            <p:spPr bwMode="auto">
              <a:xfrm>
                <a:off x="3424910" y="3418186"/>
                <a:ext cx="10734" cy="11351"/>
              </a:xfrm>
              <a:prstGeom prst="ellipse">
                <a:avLst/>
              </a:prstGeom>
              <a:grpFill/>
              <a:ln w="3175">
                <a:solidFill>
                  <a:schemeClr val="bg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66" name="Freeform 55"/>
              <p:cNvSpPr>
                <a:spLocks/>
              </p:cNvSpPr>
              <p:nvPr/>
            </p:nvSpPr>
            <p:spPr bwMode="auto">
              <a:xfrm>
                <a:off x="4192367" y="2831477"/>
                <a:ext cx="29518" cy="45404"/>
              </a:xfrm>
              <a:custGeom>
                <a:avLst/>
                <a:gdLst>
                  <a:gd name="T0" fmla="*/ 0 w 46"/>
                  <a:gd name="T1" fmla="*/ 56 h 67"/>
                  <a:gd name="T2" fmla="*/ 27 w 46"/>
                  <a:gd name="T3" fmla="*/ 55 h 67"/>
                  <a:gd name="T4" fmla="*/ 42 w 46"/>
                  <a:gd name="T5" fmla="*/ 67 h 67"/>
                  <a:gd name="T6" fmla="*/ 44 w 46"/>
                  <a:gd name="T7" fmla="*/ 55 h 67"/>
                  <a:gd name="T8" fmla="*/ 46 w 46"/>
                  <a:gd name="T9" fmla="*/ 31 h 67"/>
                  <a:gd name="T10" fmla="*/ 35 w 46"/>
                  <a:gd name="T11" fmla="*/ 22 h 67"/>
                  <a:gd name="T12" fmla="*/ 42 w 46"/>
                  <a:gd name="T13" fmla="*/ 7 h 67"/>
                  <a:gd name="T14" fmla="*/ 22 w 46"/>
                  <a:gd name="T15" fmla="*/ 0 h 67"/>
                  <a:gd name="T16" fmla="*/ 7 w 46"/>
                  <a:gd name="T17" fmla="*/ 11 h 67"/>
                  <a:gd name="T18" fmla="*/ 3 w 46"/>
                  <a:gd name="T19" fmla="*/ 28 h 67"/>
                  <a:gd name="T20" fmla="*/ 0 w 46"/>
                  <a:gd name="T21" fmla="*/ 44 h 67"/>
                  <a:gd name="T22" fmla="*/ 0 w 46"/>
                  <a:gd name="T23" fmla="*/ 5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67">
                    <a:moveTo>
                      <a:pt x="0" y="56"/>
                    </a:moveTo>
                    <a:lnTo>
                      <a:pt x="27" y="55"/>
                    </a:lnTo>
                    <a:lnTo>
                      <a:pt x="42" y="67"/>
                    </a:lnTo>
                    <a:lnTo>
                      <a:pt x="44" y="55"/>
                    </a:lnTo>
                    <a:lnTo>
                      <a:pt x="46" y="31"/>
                    </a:lnTo>
                    <a:lnTo>
                      <a:pt x="35" y="22"/>
                    </a:lnTo>
                    <a:lnTo>
                      <a:pt x="42" y="7"/>
                    </a:lnTo>
                    <a:lnTo>
                      <a:pt x="22" y="0"/>
                    </a:lnTo>
                    <a:lnTo>
                      <a:pt x="7" y="11"/>
                    </a:lnTo>
                    <a:lnTo>
                      <a:pt x="3" y="28"/>
                    </a:lnTo>
                    <a:lnTo>
                      <a:pt x="0" y="44"/>
                    </a:lnTo>
                    <a:lnTo>
                      <a:pt x="0" y="56"/>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67" name="Oval 56"/>
              <p:cNvSpPr>
                <a:spLocks noChangeArrowheads="1"/>
              </p:cNvSpPr>
              <p:nvPr/>
            </p:nvSpPr>
            <p:spPr bwMode="auto">
              <a:xfrm>
                <a:off x="4205785" y="2858436"/>
                <a:ext cx="10734" cy="11351"/>
              </a:xfrm>
              <a:prstGeom prst="ellipse">
                <a:avLst/>
              </a:prstGeom>
              <a:grpFill/>
              <a:ln w="3175">
                <a:solidFill>
                  <a:schemeClr val="bg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68" name="Oval 57"/>
              <p:cNvSpPr>
                <a:spLocks noChangeArrowheads="1"/>
              </p:cNvSpPr>
              <p:nvPr/>
            </p:nvSpPr>
            <p:spPr bwMode="auto">
              <a:xfrm>
                <a:off x="4168217" y="2705906"/>
                <a:ext cx="10734" cy="11351"/>
              </a:xfrm>
              <a:prstGeom prst="ellipse">
                <a:avLst/>
              </a:prstGeom>
              <a:grpFill/>
              <a:ln w="3175">
                <a:solidFill>
                  <a:schemeClr val="bg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69" name="Freeform 58"/>
              <p:cNvSpPr>
                <a:spLocks/>
              </p:cNvSpPr>
              <p:nvPr/>
            </p:nvSpPr>
            <p:spPr bwMode="auto">
              <a:xfrm>
                <a:off x="4046792" y="3468556"/>
                <a:ext cx="18784" cy="15608"/>
              </a:xfrm>
              <a:custGeom>
                <a:avLst/>
                <a:gdLst>
                  <a:gd name="T0" fmla="*/ 11 w 30"/>
                  <a:gd name="T1" fmla="*/ 16 h 23"/>
                  <a:gd name="T2" fmla="*/ 23 w 30"/>
                  <a:gd name="T3" fmla="*/ 23 h 23"/>
                  <a:gd name="T4" fmla="*/ 30 w 30"/>
                  <a:gd name="T5" fmla="*/ 11 h 23"/>
                  <a:gd name="T6" fmla="*/ 16 w 30"/>
                  <a:gd name="T7" fmla="*/ 0 h 23"/>
                  <a:gd name="T8" fmla="*/ 0 w 30"/>
                  <a:gd name="T9" fmla="*/ 6 h 23"/>
                  <a:gd name="T10" fmla="*/ 11 w 30"/>
                  <a:gd name="T11" fmla="*/ 16 h 23"/>
                </a:gdLst>
                <a:ahLst/>
                <a:cxnLst>
                  <a:cxn ang="0">
                    <a:pos x="T0" y="T1"/>
                  </a:cxn>
                  <a:cxn ang="0">
                    <a:pos x="T2" y="T3"/>
                  </a:cxn>
                  <a:cxn ang="0">
                    <a:pos x="T4" y="T5"/>
                  </a:cxn>
                  <a:cxn ang="0">
                    <a:pos x="T6" y="T7"/>
                  </a:cxn>
                  <a:cxn ang="0">
                    <a:pos x="T8" y="T9"/>
                  </a:cxn>
                  <a:cxn ang="0">
                    <a:pos x="T10" y="T11"/>
                  </a:cxn>
                </a:cxnLst>
                <a:rect l="0" t="0" r="r" b="b"/>
                <a:pathLst>
                  <a:path w="30" h="23">
                    <a:moveTo>
                      <a:pt x="11" y="16"/>
                    </a:moveTo>
                    <a:lnTo>
                      <a:pt x="23" y="23"/>
                    </a:lnTo>
                    <a:lnTo>
                      <a:pt x="30" y="11"/>
                    </a:lnTo>
                    <a:lnTo>
                      <a:pt x="16" y="0"/>
                    </a:lnTo>
                    <a:lnTo>
                      <a:pt x="0" y="6"/>
                    </a:lnTo>
                    <a:lnTo>
                      <a:pt x="11" y="16"/>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70" name="Freeform 59"/>
              <p:cNvSpPr>
                <a:spLocks/>
              </p:cNvSpPr>
              <p:nvPr/>
            </p:nvSpPr>
            <p:spPr bwMode="auto">
              <a:xfrm>
                <a:off x="3919330" y="3511832"/>
                <a:ext cx="16101" cy="20574"/>
              </a:xfrm>
              <a:custGeom>
                <a:avLst/>
                <a:gdLst>
                  <a:gd name="T0" fmla="*/ 0 w 25"/>
                  <a:gd name="T1" fmla="*/ 23 h 30"/>
                  <a:gd name="T2" fmla="*/ 10 w 25"/>
                  <a:gd name="T3" fmla="*/ 30 h 30"/>
                  <a:gd name="T4" fmla="*/ 18 w 25"/>
                  <a:gd name="T5" fmla="*/ 19 h 30"/>
                  <a:gd name="T6" fmla="*/ 25 w 25"/>
                  <a:gd name="T7" fmla="*/ 7 h 30"/>
                  <a:gd name="T8" fmla="*/ 16 w 25"/>
                  <a:gd name="T9" fmla="*/ 0 h 30"/>
                  <a:gd name="T10" fmla="*/ 5 w 25"/>
                  <a:gd name="T11" fmla="*/ 8 h 30"/>
                  <a:gd name="T12" fmla="*/ 0 w 25"/>
                  <a:gd name="T13" fmla="*/ 23 h 30"/>
                </a:gdLst>
                <a:ahLst/>
                <a:cxnLst>
                  <a:cxn ang="0">
                    <a:pos x="T0" y="T1"/>
                  </a:cxn>
                  <a:cxn ang="0">
                    <a:pos x="T2" y="T3"/>
                  </a:cxn>
                  <a:cxn ang="0">
                    <a:pos x="T4" y="T5"/>
                  </a:cxn>
                  <a:cxn ang="0">
                    <a:pos x="T6" y="T7"/>
                  </a:cxn>
                  <a:cxn ang="0">
                    <a:pos x="T8" y="T9"/>
                  </a:cxn>
                  <a:cxn ang="0">
                    <a:pos x="T10" y="T11"/>
                  </a:cxn>
                  <a:cxn ang="0">
                    <a:pos x="T12" y="T13"/>
                  </a:cxn>
                </a:cxnLst>
                <a:rect l="0" t="0" r="r" b="b"/>
                <a:pathLst>
                  <a:path w="25" h="30">
                    <a:moveTo>
                      <a:pt x="0" y="23"/>
                    </a:moveTo>
                    <a:lnTo>
                      <a:pt x="10" y="30"/>
                    </a:lnTo>
                    <a:lnTo>
                      <a:pt x="18" y="19"/>
                    </a:lnTo>
                    <a:lnTo>
                      <a:pt x="25" y="7"/>
                    </a:lnTo>
                    <a:lnTo>
                      <a:pt x="16" y="0"/>
                    </a:lnTo>
                    <a:lnTo>
                      <a:pt x="5" y="8"/>
                    </a:lnTo>
                    <a:lnTo>
                      <a:pt x="0" y="23"/>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71" name="Freeform 60"/>
              <p:cNvSpPr>
                <a:spLocks/>
              </p:cNvSpPr>
              <p:nvPr/>
            </p:nvSpPr>
            <p:spPr bwMode="auto">
              <a:xfrm>
                <a:off x="3978365" y="3468556"/>
                <a:ext cx="47631" cy="44695"/>
              </a:xfrm>
              <a:custGeom>
                <a:avLst/>
                <a:gdLst>
                  <a:gd name="T0" fmla="*/ 4 w 74"/>
                  <a:gd name="T1" fmla="*/ 40 h 66"/>
                  <a:gd name="T2" fmla="*/ 28 w 74"/>
                  <a:gd name="T3" fmla="*/ 43 h 66"/>
                  <a:gd name="T4" fmla="*/ 50 w 74"/>
                  <a:gd name="T5" fmla="*/ 66 h 66"/>
                  <a:gd name="T6" fmla="*/ 72 w 74"/>
                  <a:gd name="T7" fmla="*/ 40 h 66"/>
                  <a:gd name="T8" fmla="*/ 74 w 74"/>
                  <a:gd name="T9" fmla="*/ 32 h 66"/>
                  <a:gd name="T10" fmla="*/ 62 w 74"/>
                  <a:gd name="T11" fmla="*/ 23 h 66"/>
                  <a:gd name="T12" fmla="*/ 57 w 74"/>
                  <a:gd name="T13" fmla="*/ 14 h 66"/>
                  <a:gd name="T14" fmla="*/ 56 w 74"/>
                  <a:gd name="T15" fmla="*/ 0 h 66"/>
                  <a:gd name="T16" fmla="*/ 17 w 74"/>
                  <a:gd name="T17" fmla="*/ 18 h 66"/>
                  <a:gd name="T18" fmla="*/ 0 w 74"/>
                  <a:gd name="T19" fmla="*/ 31 h 66"/>
                  <a:gd name="T20" fmla="*/ 4 w 74"/>
                  <a:gd name="T21" fmla="*/ 4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66">
                    <a:moveTo>
                      <a:pt x="4" y="40"/>
                    </a:moveTo>
                    <a:lnTo>
                      <a:pt x="28" y="43"/>
                    </a:lnTo>
                    <a:lnTo>
                      <a:pt x="50" y="66"/>
                    </a:lnTo>
                    <a:lnTo>
                      <a:pt x="72" y="40"/>
                    </a:lnTo>
                    <a:lnTo>
                      <a:pt x="74" y="32"/>
                    </a:lnTo>
                    <a:lnTo>
                      <a:pt x="62" y="23"/>
                    </a:lnTo>
                    <a:lnTo>
                      <a:pt x="57" y="14"/>
                    </a:lnTo>
                    <a:lnTo>
                      <a:pt x="56" y="0"/>
                    </a:lnTo>
                    <a:lnTo>
                      <a:pt x="17" y="18"/>
                    </a:lnTo>
                    <a:lnTo>
                      <a:pt x="0" y="31"/>
                    </a:lnTo>
                    <a:lnTo>
                      <a:pt x="4" y="40"/>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72" name="Freeform 61"/>
              <p:cNvSpPr>
                <a:spLocks/>
              </p:cNvSpPr>
              <p:nvPr/>
            </p:nvSpPr>
            <p:spPr bwMode="auto">
              <a:xfrm>
                <a:off x="4274883" y="3322411"/>
                <a:ext cx="44947" cy="102160"/>
              </a:xfrm>
              <a:custGeom>
                <a:avLst/>
                <a:gdLst>
                  <a:gd name="T0" fmla="*/ 60 w 70"/>
                  <a:gd name="T1" fmla="*/ 0 h 151"/>
                  <a:gd name="T2" fmla="*/ 44 w 70"/>
                  <a:gd name="T3" fmla="*/ 20 h 151"/>
                  <a:gd name="T4" fmla="*/ 32 w 70"/>
                  <a:gd name="T5" fmla="*/ 25 h 151"/>
                  <a:gd name="T6" fmla="*/ 22 w 70"/>
                  <a:gd name="T7" fmla="*/ 35 h 151"/>
                  <a:gd name="T8" fmla="*/ 10 w 70"/>
                  <a:gd name="T9" fmla="*/ 35 h 151"/>
                  <a:gd name="T10" fmla="*/ 2 w 70"/>
                  <a:gd name="T11" fmla="*/ 48 h 151"/>
                  <a:gd name="T12" fmla="*/ 0 w 70"/>
                  <a:gd name="T13" fmla="*/ 73 h 151"/>
                  <a:gd name="T14" fmla="*/ 6 w 70"/>
                  <a:gd name="T15" fmla="*/ 87 h 151"/>
                  <a:gd name="T16" fmla="*/ 8 w 70"/>
                  <a:gd name="T17" fmla="*/ 119 h 151"/>
                  <a:gd name="T18" fmla="*/ 22 w 70"/>
                  <a:gd name="T19" fmla="*/ 137 h 151"/>
                  <a:gd name="T20" fmla="*/ 40 w 70"/>
                  <a:gd name="T21" fmla="*/ 151 h 151"/>
                  <a:gd name="T22" fmla="*/ 38 w 70"/>
                  <a:gd name="T23" fmla="*/ 151 h 151"/>
                  <a:gd name="T24" fmla="*/ 52 w 70"/>
                  <a:gd name="T25" fmla="*/ 125 h 151"/>
                  <a:gd name="T26" fmla="*/ 64 w 70"/>
                  <a:gd name="T27" fmla="*/ 89 h 151"/>
                  <a:gd name="T28" fmla="*/ 70 w 70"/>
                  <a:gd name="T29" fmla="*/ 68 h 151"/>
                  <a:gd name="T30" fmla="*/ 59 w 70"/>
                  <a:gd name="T31" fmla="*/ 36 h 151"/>
                  <a:gd name="T32" fmla="*/ 60 w 70"/>
                  <a:gd name="T33"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151">
                    <a:moveTo>
                      <a:pt x="60" y="0"/>
                    </a:moveTo>
                    <a:lnTo>
                      <a:pt x="44" y="20"/>
                    </a:lnTo>
                    <a:lnTo>
                      <a:pt x="32" y="25"/>
                    </a:lnTo>
                    <a:lnTo>
                      <a:pt x="22" y="35"/>
                    </a:lnTo>
                    <a:lnTo>
                      <a:pt x="10" y="35"/>
                    </a:lnTo>
                    <a:lnTo>
                      <a:pt x="2" y="48"/>
                    </a:lnTo>
                    <a:lnTo>
                      <a:pt x="0" y="73"/>
                    </a:lnTo>
                    <a:lnTo>
                      <a:pt x="6" y="87"/>
                    </a:lnTo>
                    <a:lnTo>
                      <a:pt x="8" y="119"/>
                    </a:lnTo>
                    <a:lnTo>
                      <a:pt x="22" y="137"/>
                    </a:lnTo>
                    <a:lnTo>
                      <a:pt x="40" y="151"/>
                    </a:lnTo>
                    <a:lnTo>
                      <a:pt x="38" y="151"/>
                    </a:lnTo>
                    <a:lnTo>
                      <a:pt x="52" y="125"/>
                    </a:lnTo>
                    <a:lnTo>
                      <a:pt x="64" y="89"/>
                    </a:lnTo>
                    <a:lnTo>
                      <a:pt x="70" y="68"/>
                    </a:lnTo>
                    <a:lnTo>
                      <a:pt x="59" y="36"/>
                    </a:lnTo>
                    <a:lnTo>
                      <a:pt x="60" y="0"/>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73" name="Freeform 62"/>
              <p:cNvSpPr>
                <a:spLocks/>
              </p:cNvSpPr>
              <p:nvPr/>
            </p:nvSpPr>
            <p:spPr bwMode="auto">
              <a:xfrm>
                <a:off x="4246707" y="3433793"/>
                <a:ext cx="73123" cy="151821"/>
              </a:xfrm>
              <a:custGeom>
                <a:avLst/>
                <a:gdLst>
                  <a:gd name="T0" fmla="*/ 7 w 114"/>
                  <a:gd name="T1" fmla="*/ 23 h 224"/>
                  <a:gd name="T2" fmla="*/ 26 w 114"/>
                  <a:gd name="T3" fmla="*/ 35 h 224"/>
                  <a:gd name="T4" fmla="*/ 52 w 114"/>
                  <a:gd name="T5" fmla="*/ 16 h 224"/>
                  <a:gd name="T6" fmla="*/ 70 w 114"/>
                  <a:gd name="T7" fmla="*/ 4 h 224"/>
                  <a:gd name="T8" fmla="*/ 84 w 114"/>
                  <a:gd name="T9" fmla="*/ 0 h 224"/>
                  <a:gd name="T10" fmla="*/ 106 w 114"/>
                  <a:gd name="T11" fmla="*/ 25 h 224"/>
                  <a:gd name="T12" fmla="*/ 108 w 114"/>
                  <a:gd name="T13" fmla="*/ 47 h 224"/>
                  <a:gd name="T14" fmla="*/ 114 w 114"/>
                  <a:gd name="T15" fmla="*/ 71 h 224"/>
                  <a:gd name="T16" fmla="*/ 103 w 114"/>
                  <a:gd name="T17" fmla="*/ 89 h 224"/>
                  <a:gd name="T18" fmla="*/ 106 w 114"/>
                  <a:gd name="T19" fmla="*/ 109 h 224"/>
                  <a:gd name="T20" fmla="*/ 104 w 114"/>
                  <a:gd name="T21" fmla="*/ 160 h 224"/>
                  <a:gd name="T22" fmla="*/ 99 w 114"/>
                  <a:gd name="T23" fmla="*/ 183 h 224"/>
                  <a:gd name="T24" fmla="*/ 88 w 114"/>
                  <a:gd name="T25" fmla="*/ 200 h 224"/>
                  <a:gd name="T26" fmla="*/ 68 w 114"/>
                  <a:gd name="T27" fmla="*/ 196 h 224"/>
                  <a:gd name="T28" fmla="*/ 50 w 114"/>
                  <a:gd name="T29" fmla="*/ 213 h 224"/>
                  <a:gd name="T30" fmla="*/ 31 w 114"/>
                  <a:gd name="T31" fmla="*/ 224 h 224"/>
                  <a:gd name="T32" fmla="*/ 16 w 114"/>
                  <a:gd name="T33" fmla="*/ 199 h 224"/>
                  <a:gd name="T34" fmla="*/ 12 w 114"/>
                  <a:gd name="T35" fmla="*/ 184 h 224"/>
                  <a:gd name="T36" fmla="*/ 10 w 114"/>
                  <a:gd name="T37" fmla="*/ 161 h 224"/>
                  <a:gd name="T38" fmla="*/ 10 w 114"/>
                  <a:gd name="T39" fmla="*/ 144 h 224"/>
                  <a:gd name="T40" fmla="*/ 19 w 114"/>
                  <a:gd name="T41" fmla="*/ 123 h 224"/>
                  <a:gd name="T42" fmla="*/ 22 w 114"/>
                  <a:gd name="T43" fmla="*/ 93 h 224"/>
                  <a:gd name="T44" fmla="*/ 18 w 114"/>
                  <a:gd name="T45" fmla="*/ 68 h 224"/>
                  <a:gd name="T46" fmla="*/ 11 w 114"/>
                  <a:gd name="T47" fmla="*/ 55 h 224"/>
                  <a:gd name="T48" fmla="*/ 0 w 114"/>
                  <a:gd name="T49" fmla="*/ 45 h 224"/>
                  <a:gd name="T50" fmla="*/ 7 w 114"/>
                  <a:gd name="T51" fmla="*/ 2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4" h="224">
                    <a:moveTo>
                      <a:pt x="7" y="23"/>
                    </a:moveTo>
                    <a:lnTo>
                      <a:pt x="26" y="35"/>
                    </a:lnTo>
                    <a:lnTo>
                      <a:pt x="52" y="16"/>
                    </a:lnTo>
                    <a:lnTo>
                      <a:pt x="70" y="4"/>
                    </a:lnTo>
                    <a:lnTo>
                      <a:pt x="84" y="0"/>
                    </a:lnTo>
                    <a:lnTo>
                      <a:pt x="106" y="25"/>
                    </a:lnTo>
                    <a:lnTo>
                      <a:pt x="108" y="47"/>
                    </a:lnTo>
                    <a:lnTo>
                      <a:pt x="114" y="71"/>
                    </a:lnTo>
                    <a:lnTo>
                      <a:pt x="103" y="89"/>
                    </a:lnTo>
                    <a:lnTo>
                      <a:pt x="106" y="109"/>
                    </a:lnTo>
                    <a:lnTo>
                      <a:pt x="104" y="160"/>
                    </a:lnTo>
                    <a:lnTo>
                      <a:pt x="99" y="183"/>
                    </a:lnTo>
                    <a:lnTo>
                      <a:pt x="88" y="200"/>
                    </a:lnTo>
                    <a:lnTo>
                      <a:pt x="68" y="196"/>
                    </a:lnTo>
                    <a:lnTo>
                      <a:pt x="50" y="213"/>
                    </a:lnTo>
                    <a:lnTo>
                      <a:pt x="31" y="224"/>
                    </a:lnTo>
                    <a:lnTo>
                      <a:pt x="16" y="199"/>
                    </a:lnTo>
                    <a:lnTo>
                      <a:pt x="12" y="184"/>
                    </a:lnTo>
                    <a:lnTo>
                      <a:pt x="10" y="161"/>
                    </a:lnTo>
                    <a:lnTo>
                      <a:pt x="10" y="144"/>
                    </a:lnTo>
                    <a:lnTo>
                      <a:pt x="19" y="123"/>
                    </a:lnTo>
                    <a:lnTo>
                      <a:pt x="22" y="93"/>
                    </a:lnTo>
                    <a:lnTo>
                      <a:pt x="18" y="68"/>
                    </a:lnTo>
                    <a:lnTo>
                      <a:pt x="11" y="55"/>
                    </a:lnTo>
                    <a:lnTo>
                      <a:pt x="0" y="45"/>
                    </a:lnTo>
                    <a:lnTo>
                      <a:pt x="7" y="23"/>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74" name="Freeform 63"/>
              <p:cNvSpPr>
                <a:spLocks/>
              </p:cNvSpPr>
              <p:nvPr/>
            </p:nvSpPr>
            <p:spPr bwMode="auto">
              <a:xfrm>
                <a:off x="3766375" y="2395170"/>
                <a:ext cx="87882" cy="100741"/>
              </a:xfrm>
              <a:custGeom>
                <a:avLst/>
                <a:gdLst>
                  <a:gd name="T0" fmla="*/ 0 w 137"/>
                  <a:gd name="T1" fmla="*/ 62 h 148"/>
                  <a:gd name="T2" fmla="*/ 12 w 137"/>
                  <a:gd name="T3" fmla="*/ 73 h 148"/>
                  <a:gd name="T4" fmla="*/ 17 w 137"/>
                  <a:gd name="T5" fmla="*/ 88 h 148"/>
                  <a:gd name="T6" fmla="*/ 19 w 137"/>
                  <a:gd name="T7" fmla="*/ 101 h 148"/>
                  <a:gd name="T8" fmla="*/ 26 w 137"/>
                  <a:gd name="T9" fmla="*/ 109 h 148"/>
                  <a:gd name="T10" fmla="*/ 37 w 137"/>
                  <a:gd name="T11" fmla="*/ 104 h 148"/>
                  <a:gd name="T12" fmla="*/ 49 w 137"/>
                  <a:gd name="T13" fmla="*/ 96 h 148"/>
                  <a:gd name="T14" fmla="*/ 63 w 137"/>
                  <a:gd name="T15" fmla="*/ 93 h 148"/>
                  <a:gd name="T16" fmla="*/ 81 w 137"/>
                  <a:gd name="T17" fmla="*/ 98 h 148"/>
                  <a:gd name="T18" fmla="*/ 92 w 137"/>
                  <a:gd name="T19" fmla="*/ 108 h 148"/>
                  <a:gd name="T20" fmla="*/ 90 w 137"/>
                  <a:gd name="T21" fmla="*/ 119 h 148"/>
                  <a:gd name="T22" fmla="*/ 85 w 137"/>
                  <a:gd name="T23" fmla="*/ 133 h 148"/>
                  <a:gd name="T24" fmla="*/ 80 w 137"/>
                  <a:gd name="T25" fmla="*/ 143 h 148"/>
                  <a:gd name="T26" fmla="*/ 87 w 137"/>
                  <a:gd name="T27" fmla="*/ 148 h 148"/>
                  <a:gd name="T28" fmla="*/ 95 w 137"/>
                  <a:gd name="T29" fmla="*/ 140 h 148"/>
                  <a:gd name="T30" fmla="*/ 104 w 137"/>
                  <a:gd name="T31" fmla="*/ 143 h 148"/>
                  <a:gd name="T32" fmla="*/ 108 w 137"/>
                  <a:gd name="T33" fmla="*/ 128 h 148"/>
                  <a:gd name="T34" fmla="*/ 123 w 137"/>
                  <a:gd name="T35" fmla="*/ 134 h 148"/>
                  <a:gd name="T36" fmla="*/ 127 w 137"/>
                  <a:gd name="T37" fmla="*/ 127 h 148"/>
                  <a:gd name="T38" fmla="*/ 126 w 137"/>
                  <a:gd name="T39" fmla="*/ 113 h 148"/>
                  <a:gd name="T40" fmla="*/ 136 w 137"/>
                  <a:gd name="T41" fmla="*/ 109 h 148"/>
                  <a:gd name="T42" fmla="*/ 137 w 137"/>
                  <a:gd name="T43" fmla="*/ 97 h 148"/>
                  <a:gd name="T44" fmla="*/ 117 w 137"/>
                  <a:gd name="T45" fmla="*/ 87 h 148"/>
                  <a:gd name="T46" fmla="*/ 120 w 137"/>
                  <a:gd name="T47" fmla="*/ 77 h 148"/>
                  <a:gd name="T48" fmla="*/ 129 w 137"/>
                  <a:gd name="T49" fmla="*/ 77 h 148"/>
                  <a:gd name="T50" fmla="*/ 130 w 137"/>
                  <a:gd name="T51" fmla="*/ 58 h 148"/>
                  <a:gd name="T52" fmla="*/ 123 w 137"/>
                  <a:gd name="T53" fmla="*/ 45 h 148"/>
                  <a:gd name="T54" fmla="*/ 119 w 137"/>
                  <a:gd name="T55" fmla="*/ 32 h 148"/>
                  <a:gd name="T56" fmla="*/ 102 w 137"/>
                  <a:gd name="T57" fmla="*/ 26 h 148"/>
                  <a:gd name="T58" fmla="*/ 81 w 137"/>
                  <a:gd name="T59" fmla="*/ 28 h 148"/>
                  <a:gd name="T60" fmla="*/ 70 w 137"/>
                  <a:gd name="T61" fmla="*/ 28 h 148"/>
                  <a:gd name="T62" fmla="*/ 65 w 137"/>
                  <a:gd name="T63" fmla="*/ 20 h 148"/>
                  <a:gd name="T64" fmla="*/ 71 w 137"/>
                  <a:gd name="T65" fmla="*/ 12 h 148"/>
                  <a:gd name="T66" fmla="*/ 68 w 137"/>
                  <a:gd name="T67" fmla="*/ 0 h 148"/>
                  <a:gd name="T68" fmla="*/ 61 w 137"/>
                  <a:gd name="T69" fmla="*/ 4 h 148"/>
                  <a:gd name="T70" fmla="*/ 51 w 137"/>
                  <a:gd name="T71" fmla="*/ 16 h 148"/>
                  <a:gd name="T72" fmla="*/ 46 w 137"/>
                  <a:gd name="T73" fmla="*/ 30 h 148"/>
                  <a:gd name="T74" fmla="*/ 38 w 137"/>
                  <a:gd name="T75" fmla="*/ 43 h 148"/>
                  <a:gd name="T76" fmla="*/ 29 w 137"/>
                  <a:gd name="T77" fmla="*/ 50 h 148"/>
                  <a:gd name="T78" fmla="*/ 23 w 137"/>
                  <a:gd name="T79" fmla="*/ 49 h 148"/>
                  <a:gd name="T80" fmla="*/ 11 w 137"/>
                  <a:gd name="T81" fmla="*/ 59 h 148"/>
                  <a:gd name="T82" fmla="*/ 0 w 137"/>
                  <a:gd name="T83" fmla="*/ 6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7" h="148">
                    <a:moveTo>
                      <a:pt x="0" y="62"/>
                    </a:moveTo>
                    <a:lnTo>
                      <a:pt x="12" y="73"/>
                    </a:lnTo>
                    <a:lnTo>
                      <a:pt x="17" y="88"/>
                    </a:lnTo>
                    <a:lnTo>
                      <a:pt x="19" y="101"/>
                    </a:lnTo>
                    <a:lnTo>
                      <a:pt x="26" y="109"/>
                    </a:lnTo>
                    <a:lnTo>
                      <a:pt x="37" y="104"/>
                    </a:lnTo>
                    <a:lnTo>
                      <a:pt x="49" y="96"/>
                    </a:lnTo>
                    <a:lnTo>
                      <a:pt x="63" y="93"/>
                    </a:lnTo>
                    <a:lnTo>
                      <a:pt x="81" y="98"/>
                    </a:lnTo>
                    <a:lnTo>
                      <a:pt x="92" y="108"/>
                    </a:lnTo>
                    <a:lnTo>
                      <a:pt x="90" y="119"/>
                    </a:lnTo>
                    <a:lnTo>
                      <a:pt x="85" y="133"/>
                    </a:lnTo>
                    <a:lnTo>
                      <a:pt x="80" y="143"/>
                    </a:lnTo>
                    <a:lnTo>
                      <a:pt x="87" y="148"/>
                    </a:lnTo>
                    <a:lnTo>
                      <a:pt x="95" y="140"/>
                    </a:lnTo>
                    <a:lnTo>
                      <a:pt x="104" y="143"/>
                    </a:lnTo>
                    <a:lnTo>
                      <a:pt x="108" y="128"/>
                    </a:lnTo>
                    <a:lnTo>
                      <a:pt x="123" y="134"/>
                    </a:lnTo>
                    <a:lnTo>
                      <a:pt x="127" y="127"/>
                    </a:lnTo>
                    <a:lnTo>
                      <a:pt x="126" y="113"/>
                    </a:lnTo>
                    <a:lnTo>
                      <a:pt x="136" y="109"/>
                    </a:lnTo>
                    <a:lnTo>
                      <a:pt x="137" y="97"/>
                    </a:lnTo>
                    <a:lnTo>
                      <a:pt x="117" y="87"/>
                    </a:lnTo>
                    <a:lnTo>
                      <a:pt x="120" y="77"/>
                    </a:lnTo>
                    <a:lnTo>
                      <a:pt x="129" y="77"/>
                    </a:lnTo>
                    <a:lnTo>
                      <a:pt x="130" y="58"/>
                    </a:lnTo>
                    <a:lnTo>
                      <a:pt x="123" y="45"/>
                    </a:lnTo>
                    <a:lnTo>
                      <a:pt x="119" y="32"/>
                    </a:lnTo>
                    <a:lnTo>
                      <a:pt x="102" y="26"/>
                    </a:lnTo>
                    <a:lnTo>
                      <a:pt x="81" y="28"/>
                    </a:lnTo>
                    <a:lnTo>
                      <a:pt x="70" y="28"/>
                    </a:lnTo>
                    <a:lnTo>
                      <a:pt x="65" y="20"/>
                    </a:lnTo>
                    <a:lnTo>
                      <a:pt x="71" y="12"/>
                    </a:lnTo>
                    <a:lnTo>
                      <a:pt x="68" y="0"/>
                    </a:lnTo>
                    <a:lnTo>
                      <a:pt x="61" y="4"/>
                    </a:lnTo>
                    <a:lnTo>
                      <a:pt x="51" y="16"/>
                    </a:lnTo>
                    <a:lnTo>
                      <a:pt x="46" y="30"/>
                    </a:lnTo>
                    <a:lnTo>
                      <a:pt x="38" y="43"/>
                    </a:lnTo>
                    <a:lnTo>
                      <a:pt x="29" y="50"/>
                    </a:lnTo>
                    <a:lnTo>
                      <a:pt x="23" y="49"/>
                    </a:lnTo>
                    <a:lnTo>
                      <a:pt x="11" y="59"/>
                    </a:lnTo>
                    <a:lnTo>
                      <a:pt x="0" y="62"/>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75" name="Freeform 64"/>
              <p:cNvSpPr>
                <a:spLocks/>
              </p:cNvSpPr>
              <p:nvPr/>
            </p:nvSpPr>
            <p:spPr bwMode="auto">
              <a:xfrm>
                <a:off x="3935430" y="1966668"/>
                <a:ext cx="31530" cy="41857"/>
              </a:xfrm>
              <a:custGeom>
                <a:avLst/>
                <a:gdLst>
                  <a:gd name="T0" fmla="*/ 24 w 50"/>
                  <a:gd name="T1" fmla="*/ 62 h 62"/>
                  <a:gd name="T2" fmla="*/ 33 w 50"/>
                  <a:gd name="T3" fmla="*/ 52 h 62"/>
                  <a:gd name="T4" fmla="*/ 32 w 50"/>
                  <a:gd name="T5" fmla="*/ 39 h 62"/>
                  <a:gd name="T6" fmla="*/ 35 w 50"/>
                  <a:gd name="T7" fmla="*/ 32 h 62"/>
                  <a:gd name="T8" fmla="*/ 42 w 50"/>
                  <a:gd name="T9" fmla="*/ 25 h 62"/>
                  <a:gd name="T10" fmla="*/ 49 w 50"/>
                  <a:gd name="T11" fmla="*/ 18 h 62"/>
                  <a:gd name="T12" fmla="*/ 50 w 50"/>
                  <a:gd name="T13" fmla="*/ 0 h 62"/>
                  <a:gd name="T14" fmla="*/ 36 w 50"/>
                  <a:gd name="T15" fmla="*/ 7 h 62"/>
                  <a:gd name="T16" fmla="*/ 34 w 50"/>
                  <a:gd name="T17" fmla="*/ 0 h 62"/>
                  <a:gd name="T18" fmla="*/ 25 w 50"/>
                  <a:gd name="T19" fmla="*/ 2 h 62"/>
                  <a:gd name="T20" fmla="*/ 12 w 50"/>
                  <a:gd name="T21" fmla="*/ 5 h 62"/>
                  <a:gd name="T22" fmla="*/ 5 w 50"/>
                  <a:gd name="T23" fmla="*/ 9 h 62"/>
                  <a:gd name="T24" fmla="*/ 0 w 50"/>
                  <a:gd name="T25" fmla="*/ 16 h 62"/>
                  <a:gd name="T26" fmla="*/ 6 w 50"/>
                  <a:gd name="T27" fmla="*/ 25 h 62"/>
                  <a:gd name="T28" fmla="*/ 16 w 50"/>
                  <a:gd name="T29" fmla="*/ 26 h 62"/>
                  <a:gd name="T30" fmla="*/ 21 w 50"/>
                  <a:gd name="T31" fmla="*/ 36 h 62"/>
                  <a:gd name="T32" fmla="*/ 22 w 50"/>
                  <a:gd name="T33" fmla="*/ 44 h 62"/>
                  <a:gd name="T34" fmla="*/ 25 w 50"/>
                  <a:gd name="T35" fmla="*/ 5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62">
                    <a:moveTo>
                      <a:pt x="24" y="62"/>
                    </a:moveTo>
                    <a:lnTo>
                      <a:pt x="33" y="52"/>
                    </a:lnTo>
                    <a:lnTo>
                      <a:pt x="32" y="39"/>
                    </a:lnTo>
                    <a:lnTo>
                      <a:pt x="35" y="32"/>
                    </a:lnTo>
                    <a:lnTo>
                      <a:pt x="42" y="25"/>
                    </a:lnTo>
                    <a:lnTo>
                      <a:pt x="49" y="18"/>
                    </a:lnTo>
                    <a:lnTo>
                      <a:pt x="50" y="0"/>
                    </a:lnTo>
                    <a:lnTo>
                      <a:pt x="36" y="7"/>
                    </a:lnTo>
                    <a:lnTo>
                      <a:pt x="34" y="0"/>
                    </a:lnTo>
                    <a:lnTo>
                      <a:pt x="25" y="2"/>
                    </a:lnTo>
                    <a:lnTo>
                      <a:pt x="12" y="5"/>
                    </a:lnTo>
                    <a:lnTo>
                      <a:pt x="5" y="9"/>
                    </a:lnTo>
                    <a:lnTo>
                      <a:pt x="0" y="16"/>
                    </a:lnTo>
                    <a:lnTo>
                      <a:pt x="6" y="25"/>
                    </a:lnTo>
                    <a:lnTo>
                      <a:pt x="16" y="26"/>
                    </a:lnTo>
                    <a:lnTo>
                      <a:pt x="21" y="36"/>
                    </a:lnTo>
                    <a:lnTo>
                      <a:pt x="22" y="44"/>
                    </a:lnTo>
                    <a:lnTo>
                      <a:pt x="25" y="56"/>
                    </a:lnTo>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76" name="Freeform 65"/>
              <p:cNvSpPr>
                <a:spLocks/>
              </p:cNvSpPr>
              <p:nvPr/>
            </p:nvSpPr>
            <p:spPr bwMode="auto">
              <a:xfrm>
                <a:off x="3938114" y="2007815"/>
                <a:ext cx="8050" cy="17027"/>
              </a:xfrm>
              <a:custGeom>
                <a:avLst/>
                <a:gdLst>
                  <a:gd name="T0" fmla="*/ 1 w 12"/>
                  <a:gd name="T1" fmla="*/ 1 h 25"/>
                  <a:gd name="T2" fmla="*/ 0 w 12"/>
                  <a:gd name="T3" fmla="*/ 13 h 25"/>
                  <a:gd name="T4" fmla="*/ 0 w 12"/>
                  <a:gd name="T5" fmla="*/ 25 h 25"/>
                  <a:gd name="T6" fmla="*/ 11 w 12"/>
                  <a:gd name="T7" fmla="*/ 21 h 25"/>
                  <a:gd name="T8" fmla="*/ 12 w 12"/>
                  <a:gd name="T9" fmla="*/ 11 h 25"/>
                  <a:gd name="T10" fmla="*/ 9 w 12"/>
                  <a:gd name="T11" fmla="*/ 0 h 25"/>
                  <a:gd name="T12" fmla="*/ 1 w 12"/>
                  <a:gd name="T13" fmla="*/ 1 h 25"/>
                </a:gdLst>
                <a:ahLst/>
                <a:cxnLst>
                  <a:cxn ang="0">
                    <a:pos x="T0" y="T1"/>
                  </a:cxn>
                  <a:cxn ang="0">
                    <a:pos x="T2" y="T3"/>
                  </a:cxn>
                  <a:cxn ang="0">
                    <a:pos x="T4" y="T5"/>
                  </a:cxn>
                  <a:cxn ang="0">
                    <a:pos x="T6" y="T7"/>
                  </a:cxn>
                  <a:cxn ang="0">
                    <a:pos x="T8" y="T9"/>
                  </a:cxn>
                  <a:cxn ang="0">
                    <a:pos x="T10" y="T11"/>
                  </a:cxn>
                  <a:cxn ang="0">
                    <a:pos x="T12" y="T13"/>
                  </a:cxn>
                </a:cxnLst>
                <a:rect l="0" t="0" r="r" b="b"/>
                <a:pathLst>
                  <a:path w="12" h="25">
                    <a:moveTo>
                      <a:pt x="1" y="1"/>
                    </a:moveTo>
                    <a:lnTo>
                      <a:pt x="0" y="13"/>
                    </a:lnTo>
                    <a:lnTo>
                      <a:pt x="0" y="25"/>
                    </a:lnTo>
                    <a:lnTo>
                      <a:pt x="11" y="21"/>
                    </a:lnTo>
                    <a:lnTo>
                      <a:pt x="12" y="11"/>
                    </a:lnTo>
                    <a:lnTo>
                      <a:pt x="9" y="0"/>
                    </a:lnTo>
                    <a:lnTo>
                      <a:pt x="1" y="1"/>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77" name="Freeform 66"/>
              <p:cNvSpPr>
                <a:spLocks/>
              </p:cNvSpPr>
              <p:nvPr/>
            </p:nvSpPr>
            <p:spPr bwMode="auto">
              <a:xfrm>
                <a:off x="4067589" y="2120616"/>
                <a:ext cx="18113" cy="48951"/>
              </a:xfrm>
              <a:custGeom>
                <a:avLst/>
                <a:gdLst>
                  <a:gd name="T0" fmla="*/ 0 w 28"/>
                  <a:gd name="T1" fmla="*/ 72 h 72"/>
                  <a:gd name="T2" fmla="*/ 4 w 28"/>
                  <a:gd name="T3" fmla="*/ 63 h 72"/>
                  <a:gd name="T4" fmla="*/ 5 w 28"/>
                  <a:gd name="T5" fmla="*/ 54 h 72"/>
                  <a:gd name="T6" fmla="*/ 7 w 28"/>
                  <a:gd name="T7" fmla="*/ 45 h 72"/>
                  <a:gd name="T8" fmla="*/ 0 w 28"/>
                  <a:gd name="T9" fmla="*/ 40 h 72"/>
                  <a:gd name="T10" fmla="*/ 4 w 28"/>
                  <a:gd name="T11" fmla="*/ 31 h 72"/>
                  <a:gd name="T12" fmla="*/ 7 w 28"/>
                  <a:gd name="T13" fmla="*/ 24 h 72"/>
                  <a:gd name="T14" fmla="*/ 7 w 28"/>
                  <a:gd name="T15" fmla="*/ 15 h 72"/>
                  <a:gd name="T16" fmla="*/ 13 w 28"/>
                  <a:gd name="T17" fmla="*/ 5 h 72"/>
                  <a:gd name="T18" fmla="*/ 22 w 28"/>
                  <a:gd name="T19" fmla="*/ 0 h 72"/>
                  <a:gd name="T20" fmla="*/ 24 w 28"/>
                  <a:gd name="T21" fmla="*/ 13 h 72"/>
                  <a:gd name="T22" fmla="*/ 24 w 28"/>
                  <a:gd name="T23" fmla="*/ 20 h 72"/>
                  <a:gd name="T24" fmla="*/ 28 w 28"/>
                  <a:gd name="T25" fmla="*/ 30 h 72"/>
                  <a:gd name="T26" fmla="*/ 25 w 28"/>
                  <a:gd name="T27" fmla="*/ 43 h 72"/>
                  <a:gd name="T28" fmla="*/ 24 w 28"/>
                  <a:gd name="T29" fmla="*/ 51 h 72"/>
                  <a:gd name="T30" fmla="*/ 21 w 28"/>
                  <a:gd name="T31" fmla="*/ 58 h 72"/>
                  <a:gd name="T32" fmla="*/ 13 w 28"/>
                  <a:gd name="T33" fmla="*/ 67 h 72"/>
                  <a:gd name="T34" fmla="*/ 6 w 28"/>
                  <a:gd name="T3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72">
                    <a:moveTo>
                      <a:pt x="0" y="72"/>
                    </a:moveTo>
                    <a:lnTo>
                      <a:pt x="4" y="63"/>
                    </a:lnTo>
                    <a:lnTo>
                      <a:pt x="5" y="54"/>
                    </a:lnTo>
                    <a:lnTo>
                      <a:pt x="7" y="45"/>
                    </a:lnTo>
                    <a:lnTo>
                      <a:pt x="0" y="40"/>
                    </a:lnTo>
                    <a:lnTo>
                      <a:pt x="4" y="31"/>
                    </a:lnTo>
                    <a:lnTo>
                      <a:pt x="7" y="24"/>
                    </a:lnTo>
                    <a:lnTo>
                      <a:pt x="7" y="15"/>
                    </a:lnTo>
                    <a:lnTo>
                      <a:pt x="13" y="5"/>
                    </a:lnTo>
                    <a:lnTo>
                      <a:pt x="22" y="0"/>
                    </a:lnTo>
                    <a:lnTo>
                      <a:pt x="24" y="13"/>
                    </a:lnTo>
                    <a:lnTo>
                      <a:pt x="24" y="20"/>
                    </a:lnTo>
                    <a:lnTo>
                      <a:pt x="28" y="30"/>
                    </a:lnTo>
                    <a:lnTo>
                      <a:pt x="25" y="43"/>
                    </a:lnTo>
                    <a:lnTo>
                      <a:pt x="24" y="51"/>
                    </a:lnTo>
                    <a:lnTo>
                      <a:pt x="21" y="58"/>
                    </a:lnTo>
                    <a:lnTo>
                      <a:pt x="13" y="67"/>
                    </a:lnTo>
                    <a:lnTo>
                      <a:pt x="6" y="72"/>
                    </a:lnTo>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78" name="Freeform 67"/>
              <p:cNvSpPr>
                <a:spLocks/>
              </p:cNvSpPr>
              <p:nvPr/>
            </p:nvSpPr>
            <p:spPr bwMode="auto">
              <a:xfrm>
                <a:off x="3991111" y="2196527"/>
                <a:ext cx="26163" cy="26249"/>
              </a:xfrm>
              <a:custGeom>
                <a:avLst/>
                <a:gdLst>
                  <a:gd name="T0" fmla="*/ 8 w 40"/>
                  <a:gd name="T1" fmla="*/ 38 h 38"/>
                  <a:gd name="T2" fmla="*/ 14 w 40"/>
                  <a:gd name="T3" fmla="*/ 33 h 38"/>
                  <a:gd name="T4" fmla="*/ 19 w 40"/>
                  <a:gd name="T5" fmla="*/ 25 h 38"/>
                  <a:gd name="T6" fmla="*/ 25 w 40"/>
                  <a:gd name="T7" fmla="*/ 27 h 38"/>
                  <a:gd name="T8" fmla="*/ 30 w 40"/>
                  <a:gd name="T9" fmla="*/ 35 h 38"/>
                  <a:gd name="T10" fmla="*/ 37 w 40"/>
                  <a:gd name="T11" fmla="*/ 35 h 38"/>
                  <a:gd name="T12" fmla="*/ 40 w 40"/>
                  <a:gd name="T13" fmla="*/ 28 h 38"/>
                  <a:gd name="T14" fmla="*/ 32 w 40"/>
                  <a:gd name="T15" fmla="*/ 18 h 38"/>
                  <a:gd name="T16" fmla="*/ 25 w 40"/>
                  <a:gd name="T17" fmla="*/ 6 h 38"/>
                  <a:gd name="T18" fmla="*/ 18 w 40"/>
                  <a:gd name="T19" fmla="*/ 0 h 38"/>
                  <a:gd name="T20" fmla="*/ 12 w 40"/>
                  <a:gd name="T21" fmla="*/ 6 h 38"/>
                  <a:gd name="T22" fmla="*/ 9 w 40"/>
                  <a:gd name="T23" fmla="*/ 13 h 38"/>
                  <a:gd name="T24" fmla="*/ 10 w 40"/>
                  <a:gd name="T25" fmla="*/ 21 h 38"/>
                  <a:gd name="T26" fmla="*/ 0 w 40"/>
                  <a:gd name="T27" fmla="*/ 30 h 38"/>
                  <a:gd name="T28" fmla="*/ 8 w 40"/>
                  <a:gd name="T2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38">
                    <a:moveTo>
                      <a:pt x="8" y="38"/>
                    </a:moveTo>
                    <a:lnTo>
                      <a:pt x="14" y="33"/>
                    </a:lnTo>
                    <a:lnTo>
                      <a:pt x="19" y="25"/>
                    </a:lnTo>
                    <a:lnTo>
                      <a:pt x="25" y="27"/>
                    </a:lnTo>
                    <a:lnTo>
                      <a:pt x="30" y="35"/>
                    </a:lnTo>
                    <a:lnTo>
                      <a:pt x="37" y="35"/>
                    </a:lnTo>
                    <a:lnTo>
                      <a:pt x="40" y="28"/>
                    </a:lnTo>
                    <a:lnTo>
                      <a:pt x="32" y="18"/>
                    </a:lnTo>
                    <a:lnTo>
                      <a:pt x="25" y="6"/>
                    </a:lnTo>
                    <a:lnTo>
                      <a:pt x="18" y="0"/>
                    </a:lnTo>
                    <a:lnTo>
                      <a:pt x="12" y="6"/>
                    </a:lnTo>
                    <a:lnTo>
                      <a:pt x="9" y="13"/>
                    </a:lnTo>
                    <a:lnTo>
                      <a:pt x="10" y="21"/>
                    </a:lnTo>
                    <a:lnTo>
                      <a:pt x="0" y="30"/>
                    </a:lnTo>
                    <a:lnTo>
                      <a:pt x="8" y="38"/>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79" name="Freeform 68"/>
              <p:cNvSpPr>
                <a:spLocks/>
              </p:cNvSpPr>
              <p:nvPr/>
            </p:nvSpPr>
            <p:spPr bwMode="auto">
              <a:xfrm>
                <a:off x="3848219" y="2249025"/>
                <a:ext cx="10734" cy="15608"/>
              </a:xfrm>
              <a:custGeom>
                <a:avLst/>
                <a:gdLst>
                  <a:gd name="T0" fmla="*/ 13 w 17"/>
                  <a:gd name="T1" fmla="*/ 23 h 23"/>
                  <a:gd name="T2" fmla="*/ 16 w 17"/>
                  <a:gd name="T3" fmla="*/ 16 h 23"/>
                  <a:gd name="T4" fmla="*/ 17 w 17"/>
                  <a:gd name="T5" fmla="*/ 5 h 23"/>
                  <a:gd name="T6" fmla="*/ 9 w 17"/>
                  <a:gd name="T7" fmla="*/ 0 h 23"/>
                  <a:gd name="T8" fmla="*/ 1 w 17"/>
                  <a:gd name="T9" fmla="*/ 1 h 23"/>
                  <a:gd name="T10" fmla="*/ 0 w 17"/>
                  <a:gd name="T11" fmla="*/ 8 h 23"/>
                  <a:gd name="T12" fmla="*/ 5 w 17"/>
                  <a:gd name="T13" fmla="*/ 14 h 23"/>
                  <a:gd name="T14" fmla="*/ 13 w 17"/>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3">
                    <a:moveTo>
                      <a:pt x="13" y="23"/>
                    </a:moveTo>
                    <a:lnTo>
                      <a:pt x="16" y="16"/>
                    </a:lnTo>
                    <a:lnTo>
                      <a:pt x="17" y="5"/>
                    </a:lnTo>
                    <a:lnTo>
                      <a:pt x="9" y="0"/>
                    </a:lnTo>
                    <a:lnTo>
                      <a:pt x="1" y="1"/>
                    </a:lnTo>
                    <a:lnTo>
                      <a:pt x="0" y="8"/>
                    </a:lnTo>
                    <a:lnTo>
                      <a:pt x="5" y="14"/>
                    </a:lnTo>
                    <a:lnTo>
                      <a:pt x="13" y="23"/>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80" name="Freeform 69"/>
              <p:cNvSpPr>
                <a:spLocks/>
              </p:cNvSpPr>
              <p:nvPr/>
            </p:nvSpPr>
            <p:spPr bwMode="auto">
              <a:xfrm>
                <a:off x="3864990" y="2213553"/>
                <a:ext cx="39580" cy="38310"/>
              </a:xfrm>
              <a:custGeom>
                <a:avLst/>
                <a:gdLst>
                  <a:gd name="T0" fmla="*/ 4 w 61"/>
                  <a:gd name="T1" fmla="*/ 56 h 56"/>
                  <a:gd name="T2" fmla="*/ 16 w 61"/>
                  <a:gd name="T3" fmla="*/ 49 h 56"/>
                  <a:gd name="T4" fmla="*/ 22 w 61"/>
                  <a:gd name="T5" fmla="*/ 39 h 56"/>
                  <a:gd name="T6" fmla="*/ 36 w 61"/>
                  <a:gd name="T7" fmla="*/ 42 h 56"/>
                  <a:gd name="T8" fmla="*/ 41 w 61"/>
                  <a:gd name="T9" fmla="*/ 34 h 56"/>
                  <a:gd name="T10" fmla="*/ 43 w 61"/>
                  <a:gd name="T11" fmla="*/ 22 h 56"/>
                  <a:gd name="T12" fmla="*/ 55 w 61"/>
                  <a:gd name="T13" fmla="*/ 21 h 56"/>
                  <a:gd name="T14" fmla="*/ 52 w 61"/>
                  <a:gd name="T15" fmla="*/ 7 h 56"/>
                  <a:gd name="T16" fmla="*/ 61 w 61"/>
                  <a:gd name="T17" fmla="*/ 3 h 56"/>
                  <a:gd name="T18" fmla="*/ 41 w 61"/>
                  <a:gd name="T19" fmla="*/ 0 h 56"/>
                  <a:gd name="T20" fmla="*/ 35 w 61"/>
                  <a:gd name="T21" fmla="*/ 5 h 56"/>
                  <a:gd name="T22" fmla="*/ 28 w 61"/>
                  <a:gd name="T23" fmla="*/ 5 h 56"/>
                  <a:gd name="T24" fmla="*/ 22 w 61"/>
                  <a:gd name="T25" fmla="*/ 17 h 56"/>
                  <a:gd name="T26" fmla="*/ 12 w 61"/>
                  <a:gd name="T27" fmla="*/ 10 h 56"/>
                  <a:gd name="T28" fmla="*/ 10 w 61"/>
                  <a:gd name="T29" fmla="*/ 20 h 56"/>
                  <a:gd name="T30" fmla="*/ 4 w 61"/>
                  <a:gd name="T31" fmla="*/ 29 h 56"/>
                  <a:gd name="T32" fmla="*/ 8 w 61"/>
                  <a:gd name="T33" fmla="*/ 40 h 56"/>
                  <a:gd name="T34" fmla="*/ 0 w 61"/>
                  <a:gd name="T35" fmla="*/ 47 h 56"/>
                  <a:gd name="T36" fmla="*/ 4 w 61"/>
                  <a:gd name="T3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56">
                    <a:moveTo>
                      <a:pt x="4" y="56"/>
                    </a:moveTo>
                    <a:lnTo>
                      <a:pt x="16" y="49"/>
                    </a:lnTo>
                    <a:lnTo>
                      <a:pt x="22" y="39"/>
                    </a:lnTo>
                    <a:lnTo>
                      <a:pt x="36" y="42"/>
                    </a:lnTo>
                    <a:lnTo>
                      <a:pt x="41" y="34"/>
                    </a:lnTo>
                    <a:lnTo>
                      <a:pt x="43" y="22"/>
                    </a:lnTo>
                    <a:lnTo>
                      <a:pt x="55" y="21"/>
                    </a:lnTo>
                    <a:lnTo>
                      <a:pt x="52" y="7"/>
                    </a:lnTo>
                    <a:lnTo>
                      <a:pt x="61" y="3"/>
                    </a:lnTo>
                    <a:lnTo>
                      <a:pt x="41" y="0"/>
                    </a:lnTo>
                    <a:lnTo>
                      <a:pt x="35" y="5"/>
                    </a:lnTo>
                    <a:lnTo>
                      <a:pt x="28" y="5"/>
                    </a:lnTo>
                    <a:lnTo>
                      <a:pt x="22" y="17"/>
                    </a:lnTo>
                    <a:lnTo>
                      <a:pt x="12" y="10"/>
                    </a:lnTo>
                    <a:lnTo>
                      <a:pt x="10" y="20"/>
                    </a:lnTo>
                    <a:lnTo>
                      <a:pt x="4" y="29"/>
                    </a:lnTo>
                    <a:lnTo>
                      <a:pt x="8" y="40"/>
                    </a:lnTo>
                    <a:lnTo>
                      <a:pt x="0" y="47"/>
                    </a:lnTo>
                    <a:lnTo>
                      <a:pt x="4" y="56"/>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81" name="Freeform 70"/>
              <p:cNvSpPr>
                <a:spLocks/>
              </p:cNvSpPr>
              <p:nvPr/>
            </p:nvSpPr>
            <p:spPr bwMode="auto">
              <a:xfrm>
                <a:off x="3867003" y="2259667"/>
                <a:ext cx="21467" cy="37600"/>
              </a:xfrm>
              <a:custGeom>
                <a:avLst/>
                <a:gdLst>
                  <a:gd name="T0" fmla="*/ 14 w 33"/>
                  <a:gd name="T1" fmla="*/ 55 h 55"/>
                  <a:gd name="T2" fmla="*/ 33 w 33"/>
                  <a:gd name="T3" fmla="*/ 55 h 55"/>
                  <a:gd name="T4" fmla="*/ 32 w 33"/>
                  <a:gd name="T5" fmla="*/ 12 h 55"/>
                  <a:gd name="T6" fmla="*/ 22 w 33"/>
                  <a:gd name="T7" fmla="*/ 0 h 55"/>
                  <a:gd name="T8" fmla="*/ 15 w 33"/>
                  <a:gd name="T9" fmla="*/ 12 h 55"/>
                  <a:gd name="T10" fmla="*/ 5 w 33"/>
                  <a:gd name="T11" fmla="*/ 9 h 55"/>
                  <a:gd name="T12" fmla="*/ 0 w 33"/>
                  <a:gd name="T13" fmla="*/ 17 h 55"/>
                  <a:gd name="T14" fmla="*/ 4 w 33"/>
                  <a:gd name="T15" fmla="*/ 25 h 55"/>
                  <a:gd name="T16" fmla="*/ 11 w 33"/>
                  <a:gd name="T17" fmla="*/ 31 h 55"/>
                  <a:gd name="T18" fmla="*/ 14 w 33"/>
                  <a:gd name="T1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55">
                    <a:moveTo>
                      <a:pt x="14" y="55"/>
                    </a:moveTo>
                    <a:lnTo>
                      <a:pt x="33" y="55"/>
                    </a:lnTo>
                    <a:lnTo>
                      <a:pt x="32" y="12"/>
                    </a:lnTo>
                    <a:lnTo>
                      <a:pt x="22" y="0"/>
                    </a:lnTo>
                    <a:lnTo>
                      <a:pt x="15" y="12"/>
                    </a:lnTo>
                    <a:lnTo>
                      <a:pt x="5" y="9"/>
                    </a:lnTo>
                    <a:lnTo>
                      <a:pt x="0" y="17"/>
                    </a:lnTo>
                    <a:lnTo>
                      <a:pt x="4" y="25"/>
                    </a:lnTo>
                    <a:lnTo>
                      <a:pt x="11" y="31"/>
                    </a:lnTo>
                    <a:lnTo>
                      <a:pt x="14" y="55"/>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82" name="Freeform 71"/>
              <p:cNvSpPr>
                <a:spLocks/>
              </p:cNvSpPr>
              <p:nvPr/>
            </p:nvSpPr>
            <p:spPr bwMode="auto">
              <a:xfrm>
                <a:off x="3850903" y="2329902"/>
                <a:ext cx="22809" cy="23412"/>
              </a:xfrm>
              <a:custGeom>
                <a:avLst/>
                <a:gdLst>
                  <a:gd name="T0" fmla="*/ 23 w 35"/>
                  <a:gd name="T1" fmla="*/ 0 h 35"/>
                  <a:gd name="T2" fmla="*/ 35 w 35"/>
                  <a:gd name="T3" fmla="*/ 16 h 35"/>
                  <a:gd name="T4" fmla="*/ 35 w 35"/>
                  <a:gd name="T5" fmla="*/ 27 h 35"/>
                  <a:gd name="T6" fmla="*/ 23 w 35"/>
                  <a:gd name="T7" fmla="*/ 35 h 35"/>
                  <a:gd name="T8" fmla="*/ 6 w 35"/>
                  <a:gd name="T9" fmla="*/ 32 h 35"/>
                  <a:gd name="T10" fmla="*/ 0 w 35"/>
                  <a:gd name="T11" fmla="*/ 26 h 35"/>
                  <a:gd name="T12" fmla="*/ 16 w 35"/>
                  <a:gd name="T13" fmla="*/ 27 h 35"/>
                  <a:gd name="T14" fmla="*/ 22 w 35"/>
                  <a:gd name="T15" fmla="*/ 18 h 35"/>
                  <a:gd name="T16" fmla="*/ 17 w 35"/>
                  <a:gd name="T17" fmla="*/ 9 h 35"/>
                  <a:gd name="T18" fmla="*/ 23 w 35"/>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23" y="0"/>
                    </a:moveTo>
                    <a:lnTo>
                      <a:pt x="35" y="16"/>
                    </a:lnTo>
                    <a:lnTo>
                      <a:pt x="35" y="27"/>
                    </a:lnTo>
                    <a:lnTo>
                      <a:pt x="23" y="35"/>
                    </a:lnTo>
                    <a:lnTo>
                      <a:pt x="6" y="32"/>
                    </a:lnTo>
                    <a:lnTo>
                      <a:pt x="0" y="26"/>
                    </a:lnTo>
                    <a:lnTo>
                      <a:pt x="16" y="27"/>
                    </a:lnTo>
                    <a:lnTo>
                      <a:pt x="22" y="18"/>
                    </a:lnTo>
                    <a:lnTo>
                      <a:pt x="17" y="9"/>
                    </a:lnTo>
                    <a:lnTo>
                      <a:pt x="23" y="0"/>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83" name="Freeform 72"/>
              <p:cNvSpPr>
                <a:spLocks/>
              </p:cNvSpPr>
              <p:nvPr/>
            </p:nvSpPr>
            <p:spPr bwMode="auto">
              <a:xfrm>
                <a:off x="3856269" y="2380272"/>
                <a:ext cx="30859" cy="38310"/>
              </a:xfrm>
              <a:custGeom>
                <a:avLst/>
                <a:gdLst>
                  <a:gd name="T0" fmla="*/ 30 w 48"/>
                  <a:gd name="T1" fmla="*/ 5 h 56"/>
                  <a:gd name="T2" fmla="*/ 15 w 48"/>
                  <a:gd name="T3" fmla="*/ 24 h 56"/>
                  <a:gd name="T4" fmla="*/ 6 w 48"/>
                  <a:gd name="T5" fmla="*/ 37 h 56"/>
                  <a:gd name="T6" fmla="*/ 0 w 48"/>
                  <a:gd name="T7" fmla="*/ 48 h 56"/>
                  <a:gd name="T8" fmla="*/ 5 w 48"/>
                  <a:gd name="T9" fmla="*/ 56 h 56"/>
                  <a:gd name="T10" fmla="*/ 16 w 48"/>
                  <a:gd name="T11" fmla="*/ 49 h 56"/>
                  <a:gd name="T12" fmla="*/ 23 w 48"/>
                  <a:gd name="T13" fmla="*/ 39 h 56"/>
                  <a:gd name="T14" fmla="*/ 28 w 48"/>
                  <a:gd name="T15" fmla="*/ 32 h 56"/>
                  <a:gd name="T16" fmla="*/ 29 w 48"/>
                  <a:gd name="T17" fmla="*/ 39 h 56"/>
                  <a:gd name="T18" fmla="*/ 29 w 48"/>
                  <a:gd name="T19" fmla="*/ 49 h 56"/>
                  <a:gd name="T20" fmla="*/ 43 w 48"/>
                  <a:gd name="T21" fmla="*/ 43 h 56"/>
                  <a:gd name="T22" fmla="*/ 48 w 48"/>
                  <a:gd name="T23" fmla="*/ 29 h 56"/>
                  <a:gd name="T24" fmla="*/ 40 w 48"/>
                  <a:gd name="T25" fmla="*/ 21 h 56"/>
                  <a:gd name="T26" fmla="*/ 37 w 48"/>
                  <a:gd name="T27" fmla="*/ 12 h 56"/>
                  <a:gd name="T28" fmla="*/ 37 w 48"/>
                  <a:gd name="T2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56">
                    <a:moveTo>
                      <a:pt x="30" y="5"/>
                    </a:moveTo>
                    <a:lnTo>
                      <a:pt x="15" y="24"/>
                    </a:lnTo>
                    <a:lnTo>
                      <a:pt x="6" y="37"/>
                    </a:lnTo>
                    <a:lnTo>
                      <a:pt x="0" y="48"/>
                    </a:lnTo>
                    <a:lnTo>
                      <a:pt x="5" y="56"/>
                    </a:lnTo>
                    <a:lnTo>
                      <a:pt x="16" y="49"/>
                    </a:lnTo>
                    <a:lnTo>
                      <a:pt x="23" y="39"/>
                    </a:lnTo>
                    <a:lnTo>
                      <a:pt x="28" y="32"/>
                    </a:lnTo>
                    <a:lnTo>
                      <a:pt x="29" y="39"/>
                    </a:lnTo>
                    <a:lnTo>
                      <a:pt x="29" y="49"/>
                    </a:lnTo>
                    <a:lnTo>
                      <a:pt x="43" y="43"/>
                    </a:lnTo>
                    <a:lnTo>
                      <a:pt x="48" y="29"/>
                    </a:lnTo>
                    <a:lnTo>
                      <a:pt x="40" y="21"/>
                    </a:lnTo>
                    <a:lnTo>
                      <a:pt x="37" y="12"/>
                    </a:lnTo>
                    <a:lnTo>
                      <a:pt x="37" y="0"/>
                    </a:lnTo>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84" name="Freeform 73"/>
              <p:cNvSpPr>
                <a:spLocks/>
              </p:cNvSpPr>
              <p:nvPr/>
            </p:nvSpPr>
            <p:spPr bwMode="auto">
              <a:xfrm>
                <a:off x="3838156" y="2366083"/>
                <a:ext cx="32201" cy="26959"/>
              </a:xfrm>
              <a:custGeom>
                <a:avLst/>
                <a:gdLst>
                  <a:gd name="T0" fmla="*/ 13 w 50"/>
                  <a:gd name="T1" fmla="*/ 40 h 40"/>
                  <a:gd name="T2" fmla="*/ 17 w 50"/>
                  <a:gd name="T3" fmla="*/ 34 h 40"/>
                  <a:gd name="T4" fmla="*/ 24 w 50"/>
                  <a:gd name="T5" fmla="*/ 34 h 40"/>
                  <a:gd name="T6" fmla="*/ 28 w 50"/>
                  <a:gd name="T7" fmla="*/ 22 h 40"/>
                  <a:gd name="T8" fmla="*/ 38 w 50"/>
                  <a:gd name="T9" fmla="*/ 22 h 40"/>
                  <a:gd name="T10" fmla="*/ 47 w 50"/>
                  <a:gd name="T11" fmla="*/ 8 h 40"/>
                  <a:gd name="T12" fmla="*/ 50 w 50"/>
                  <a:gd name="T13" fmla="*/ 0 h 40"/>
                  <a:gd name="T14" fmla="*/ 40 w 50"/>
                  <a:gd name="T15" fmla="*/ 3 h 40"/>
                  <a:gd name="T16" fmla="*/ 27 w 50"/>
                  <a:gd name="T17" fmla="*/ 16 h 40"/>
                  <a:gd name="T18" fmla="*/ 23 w 50"/>
                  <a:gd name="T19" fmla="*/ 8 h 40"/>
                  <a:gd name="T20" fmla="*/ 16 w 50"/>
                  <a:gd name="T21" fmla="*/ 13 h 40"/>
                  <a:gd name="T22" fmla="*/ 5 w 50"/>
                  <a:gd name="T23" fmla="*/ 12 h 40"/>
                  <a:gd name="T24" fmla="*/ 0 w 50"/>
                  <a:gd name="T25" fmla="*/ 20 h 40"/>
                  <a:gd name="T26" fmla="*/ 2 w 50"/>
                  <a:gd name="T27" fmla="*/ 27 h 40"/>
                  <a:gd name="T28" fmla="*/ 8 w 50"/>
                  <a:gd name="T29" fmla="*/ 29 h 40"/>
                  <a:gd name="T30" fmla="*/ 13 w 50"/>
                  <a:gd name="T3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40">
                    <a:moveTo>
                      <a:pt x="13" y="40"/>
                    </a:moveTo>
                    <a:lnTo>
                      <a:pt x="17" y="34"/>
                    </a:lnTo>
                    <a:lnTo>
                      <a:pt x="24" y="34"/>
                    </a:lnTo>
                    <a:lnTo>
                      <a:pt x="28" y="22"/>
                    </a:lnTo>
                    <a:lnTo>
                      <a:pt x="38" y="22"/>
                    </a:lnTo>
                    <a:lnTo>
                      <a:pt x="47" y="8"/>
                    </a:lnTo>
                    <a:lnTo>
                      <a:pt x="50" y="0"/>
                    </a:lnTo>
                    <a:lnTo>
                      <a:pt x="40" y="3"/>
                    </a:lnTo>
                    <a:lnTo>
                      <a:pt x="27" y="16"/>
                    </a:lnTo>
                    <a:lnTo>
                      <a:pt x="23" y="8"/>
                    </a:lnTo>
                    <a:lnTo>
                      <a:pt x="16" y="13"/>
                    </a:lnTo>
                    <a:lnTo>
                      <a:pt x="5" y="12"/>
                    </a:lnTo>
                    <a:lnTo>
                      <a:pt x="0" y="20"/>
                    </a:lnTo>
                    <a:lnTo>
                      <a:pt x="2" y="27"/>
                    </a:lnTo>
                    <a:lnTo>
                      <a:pt x="8" y="29"/>
                    </a:lnTo>
                    <a:lnTo>
                      <a:pt x="13" y="40"/>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85" name="Freeform 74"/>
              <p:cNvSpPr>
                <a:spLocks/>
              </p:cNvSpPr>
              <p:nvPr/>
            </p:nvSpPr>
            <p:spPr bwMode="auto">
              <a:xfrm>
                <a:off x="3869686" y="2487398"/>
                <a:ext cx="18784" cy="20574"/>
              </a:xfrm>
              <a:custGeom>
                <a:avLst/>
                <a:gdLst>
                  <a:gd name="T0" fmla="*/ 2 w 29"/>
                  <a:gd name="T1" fmla="*/ 30 h 30"/>
                  <a:gd name="T2" fmla="*/ 11 w 29"/>
                  <a:gd name="T3" fmla="*/ 21 h 30"/>
                  <a:gd name="T4" fmla="*/ 21 w 29"/>
                  <a:gd name="T5" fmla="*/ 23 h 30"/>
                  <a:gd name="T6" fmla="*/ 28 w 29"/>
                  <a:gd name="T7" fmla="*/ 15 h 30"/>
                  <a:gd name="T8" fmla="*/ 29 w 29"/>
                  <a:gd name="T9" fmla="*/ 0 h 30"/>
                  <a:gd name="T10" fmla="*/ 14 w 29"/>
                  <a:gd name="T11" fmla="*/ 4 h 30"/>
                  <a:gd name="T12" fmla="*/ 4 w 29"/>
                  <a:gd name="T13" fmla="*/ 12 h 30"/>
                  <a:gd name="T14" fmla="*/ 0 w 29"/>
                  <a:gd name="T15" fmla="*/ 18 h 30"/>
                  <a:gd name="T16" fmla="*/ 2 w 29"/>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30">
                    <a:moveTo>
                      <a:pt x="2" y="30"/>
                    </a:moveTo>
                    <a:lnTo>
                      <a:pt x="11" y="21"/>
                    </a:lnTo>
                    <a:lnTo>
                      <a:pt x="21" y="23"/>
                    </a:lnTo>
                    <a:lnTo>
                      <a:pt x="28" y="15"/>
                    </a:lnTo>
                    <a:lnTo>
                      <a:pt x="29" y="0"/>
                    </a:lnTo>
                    <a:lnTo>
                      <a:pt x="14" y="4"/>
                    </a:lnTo>
                    <a:lnTo>
                      <a:pt x="4" y="12"/>
                    </a:lnTo>
                    <a:lnTo>
                      <a:pt x="0" y="18"/>
                    </a:lnTo>
                    <a:lnTo>
                      <a:pt x="2" y="30"/>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86" name="Freeform 75"/>
              <p:cNvSpPr>
                <a:spLocks/>
              </p:cNvSpPr>
              <p:nvPr/>
            </p:nvSpPr>
            <p:spPr bwMode="auto">
              <a:xfrm>
                <a:off x="4658611" y="2356861"/>
                <a:ext cx="26834" cy="62431"/>
              </a:xfrm>
              <a:custGeom>
                <a:avLst/>
                <a:gdLst>
                  <a:gd name="T0" fmla="*/ 6 w 42"/>
                  <a:gd name="T1" fmla="*/ 92 h 92"/>
                  <a:gd name="T2" fmla="*/ 40 w 42"/>
                  <a:gd name="T3" fmla="*/ 40 h 92"/>
                  <a:gd name="T4" fmla="*/ 36 w 42"/>
                  <a:gd name="T5" fmla="*/ 18 h 92"/>
                  <a:gd name="T6" fmla="*/ 42 w 42"/>
                  <a:gd name="T7" fmla="*/ 2 h 92"/>
                  <a:gd name="T8" fmla="*/ 22 w 42"/>
                  <a:gd name="T9" fmla="*/ 0 h 92"/>
                  <a:gd name="T10" fmla="*/ 4 w 42"/>
                  <a:gd name="T11" fmla="*/ 24 h 92"/>
                  <a:gd name="T12" fmla="*/ 0 w 42"/>
                  <a:gd name="T13" fmla="*/ 52 h 92"/>
                  <a:gd name="T14" fmla="*/ 0 w 42"/>
                  <a:gd name="T15" fmla="*/ 68 h 92"/>
                  <a:gd name="T16" fmla="*/ 6 w 42"/>
                  <a:gd name="T17"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92">
                    <a:moveTo>
                      <a:pt x="6" y="92"/>
                    </a:moveTo>
                    <a:lnTo>
                      <a:pt x="40" y="40"/>
                    </a:lnTo>
                    <a:lnTo>
                      <a:pt x="36" y="18"/>
                    </a:lnTo>
                    <a:lnTo>
                      <a:pt x="42" y="2"/>
                    </a:lnTo>
                    <a:lnTo>
                      <a:pt x="22" y="0"/>
                    </a:lnTo>
                    <a:lnTo>
                      <a:pt x="4" y="24"/>
                    </a:lnTo>
                    <a:lnTo>
                      <a:pt x="0" y="52"/>
                    </a:lnTo>
                    <a:lnTo>
                      <a:pt x="0" y="68"/>
                    </a:lnTo>
                    <a:lnTo>
                      <a:pt x="6" y="92"/>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87" name="Freeform 76"/>
              <p:cNvSpPr>
                <a:spLocks/>
              </p:cNvSpPr>
              <p:nvPr/>
            </p:nvSpPr>
            <p:spPr bwMode="auto">
              <a:xfrm>
                <a:off x="4776682" y="2298686"/>
                <a:ext cx="42264" cy="43276"/>
              </a:xfrm>
              <a:custGeom>
                <a:avLst/>
                <a:gdLst>
                  <a:gd name="T0" fmla="*/ 14 w 66"/>
                  <a:gd name="T1" fmla="*/ 64 h 64"/>
                  <a:gd name="T2" fmla="*/ 28 w 66"/>
                  <a:gd name="T3" fmla="*/ 30 h 64"/>
                  <a:gd name="T4" fmla="*/ 46 w 66"/>
                  <a:gd name="T5" fmla="*/ 36 h 64"/>
                  <a:gd name="T6" fmla="*/ 66 w 66"/>
                  <a:gd name="T7" fmla="*/ 10 h 64"/>
                  <a:gd name="T8" fmla="*/ 54 w 66"/>
                  <a:gd name="T9" fmla="*/ 0 h 64"/>
                  <a:gd name="T10" fmla="*/ 54 w 66"/>
                  <a:gd name="T11" fmla="*/ 0 h 64"/>
                  <a:gd name="T12" fmla="*/ 38 w 66"/>
                  <a:gd name="T13" fmla="*/ 0 h 64"/>
                  <a:gd name="T14" fmla="*/ 22 w 66"/>
                  <a:gd name="T15" fmla="*/ 0 h 64"/>
                  <a:gd name="T16" fmla="*/ 14 w 66"/>
                  <a:gd name="T17" fmla="*/ 10 h 64"/>
                  <a:gd name="T18" fmla="*/ 0 w 66"/>
                  <a:gd name="T19" fmla="*/ 16 h 64"/>
                  <a:gd name="T20" fmla="*/ 4 w 66"/>
                  <a:gd name="T21" fmla="*/ 36 h 64"/>
                  <a:gd name="T22" fmla="*/ 18 w 66"/>
                  <a:gd name="T23" fmla="*/ 50 h 64"/>
                  <a:gd name="T24" fmla="*/ 14 w 66"/>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64">
                    <a:moveTo>
                      <a:pt x="14" y="64"/>
                    </a:moveTo>
                    <a:lnTo>
                      <a:pt x="28" y="30"/>
                    </a:lnTo>
                    <a:lnTo>
                      <a:pt x="46" y="36"/>
                    </a:lnTo>
                    <a:lnTo>
                      <a:pt x="66" y="10"/>
                    </a:lnTo>
                    <a:lnTo>
                      <a:pt x="54" y="0"/>
                    </a:lnTo>
                    <a:lnTo>
                      <a:pt x="54" y="0"/>
                    </a:lnTo>
                    <a:lnTo>
                      <a:pt x="38" y="0"/>
                    </a:lnTo>
                    <a:lnTo>
                      <a:pt x="22" y="0"/>
                    </a:lnTo>
                    <a:lnTo>
                      <a:pt x="14" y="10"/>
                    </a:lnTo>
                    <a:lnTo>
                      <a:pt x="0" y="16"/>
                    </a:lnTo>
                    <a:lnTo>
                      <a:pt x="4" y="36"/>
                    </a:lnTo>
                    <a:lnTo>
                      <a:pt x="18" y="50"/>
                    </a:lnTo>
                    <a:lnTo>
                      <a:pt x="14" y="64"/>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88" name="Freeform 77"/>
              <p:cNvSpPr>
                <a:spLocks/>
              </p:cNvSpPr>
              <p:nvPr/>
            </p:nvSpPr>
            <p:spPr bwMode="auto">
              <a:xfrm>
                <a:off x="4780036" y="2267471"/>
                <a:ext cx="27505" cy="28378"/>
              </a:xfrm>
              <a:custGeom>
                <a:avLst/>
                <a:gdLst>
                  <a:gd name="T0" fmla="*/ 0 w 42"/>
                  <a:gd name="T1" fmla="*/ 22 h 42"/>
                  <a:gd name="T2" fmla="*/ 18 w 42"/>
                  <a:gd name="T3" fmla="*/ 30 h 42"/>
                  <a:gd name="T4" fmla="*/ 24 w 42"/>
                  <a:gd name="T5" fmla="*/ 42 h 42"/>
                  <a:gd name="T6" fmla="*/ 40 w 42"/>
                  <a:gd name="T7" fmla="*/ 23 h 42"/>
                  <a:gd name="T8" fmla="*/ 42 w 42"/>
                  <a:gd name="T9" fmla="*/ 9 h 42"/>
                  <a:gd name="T10" fmla="*/ 20 w 42"/>
                  <a:gd name="T11" fmla="*/ 0 h 42"/>
                  <a:gd name="T12" fmla="*/ 12 w 42"/>
                  <a:gd name="T13" fmla="*/ 12 h 42"/>
                  <a:gd name="T14" fmla="*/ 0 w 42"/>
                  <a:gd name="T15" fmla="*/ 2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2">
                    <a:moveTo>
                      <a:pt x="0" y="22"/>
                    </a:moveTo>
                    <a:lnTo>
                      <a:pt x="18" y="30"/>
                    </a:lnTo>
                    <a:lnTo>
                      <a:pt x="24" y="42"/>
                    </a:lnTo>
                    <a:lnTo>
                      <a:pt x="40" y="23"/>
                    </a:lnTo>
                    <a:lnTo>
                      <a:pt x="42" y="9"/>
                    </a:lnTo>
                    <a:lnTo>
                      <a:pt x="20" y="0"/>
                    </a:lnTo>
                    <a:lnTo>
                      <a:pt x="12" y="12"/>
                    </a:lnTo>
                    <a:lnTo>
                      <a:pt x="0" y="22"/>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89" name="Freeform 78"/>
              <p:cNvSpPr>
                <a:spLocks/>
              </p:cNvSpPr>
              <p:nvPr/>
            </p:nvSpPr>
            <p:spPr bwMode="auto">
              <a:xfrm>
                <a:off x="4699533" y="2192980"/>
                <a:ext cx="14088" cy="22702"/>
              </a:xfrm>
              <a:custGeom>
                <a:avLst/>
                <a:gdLst>
                  <a:gd name="T0" fmla="*/ 22 w 22"/>
                  <a:gd name="T1" fmla="*/ 34 h 34"/>
                  <a:gd name="T2" fmla="*/ 12 w 22"/>
                  <a:gd name="T3" fmla="*/ 24 h 34"/>
                  <a:gd name="T4" fmla="*/ 18 w 22"/>
                  <a:gd name="T5" fmla="*/ 12 h 34"/>
                  <a:gd name="T6" fmla="*/ 12 w 22"/>
                  <a:gd name="T7" fmla="*/ 0 h 34"/>
                  <a:gd name="T8" fmla="*/ 2 w 22"/>
                  <a:gd name="T9" fmla="*/ 12 h 34"/>
                  <a:gd name="T10" fmla="*/ 0 w 22"/>
                  <a:gd name="T11" fmla="*/ 28 h 34"/>
                  <a:gd name="T12" fmla="*/ 22 w 22"/>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22" h="34">
                    <a:moveTo>
                      <a:pt x="22" y="34"/>
                    </a:moveTo>
                    <a:lnTo>
                      <a:pt x="12" y="24"/>
                    </a:lnTo>
                    <a:lnTo>
                      <a:pt x="18" y="12"/>
                    </a:lnTo>
                    <a:lnTo>
                      <a:pt x="12" y="0"/>
                    </a:lnTo>
                    <a:lnTo>
                      <a:pt x="2" y="12"/>
                    </a:lnTo>
                    <a:lnTo>
                      <a:pt x="0" y="28"/>
                    </a:lnTo>
                    <a:lnTo>
                      <a:pt x="22" y="34"/>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90" name="Freeform 79"/>
              <p:cNvSpPr>
                <a:spLocks/>
              </p:cNvSpPr>
              <p:nvPr/>
            </p:nvSpPr>
            <p:spPr bwMode="auto">
              <a:xfrm>
                <a:off x="4324526" y="2365374"/>
                <a:ext cx="96603" cy="180198"/>
              </a:xfrm>
              <a:custGeom>
                <a:avLst/>
                <a:gdLst>
                  <a:gd name="T0" fmla="*/ 28 w 150"/>
                  <a:gd name="T1" fmla="*/ 256 h 266"/>
                  <a:gd name="T2" fmla="*/ 57 w 150"/>
                  <a:gd name="T3" fmla="*/ 266 h 266"/>
                  <a:gd name="T4" fmla="*/ 64 w 150"/>
                  <a:gd name="T5" fmla="*/ 263 h 266"/>
                  <a:gd name="T6" fmla="*/ 70 w 150"/>
                  <a:gd name="T7" fmla="*/ 253 h 266"/>
                  <a:gd name="T8" fmla="*/ 58 w 150"/>
                  <a:gd name="T9" fmla="*/ 245 h 266"/>
                  <a:gd name="T10" fmla="*/ 76 w 150"/>
                  <a:gd name="T11" fmla="*/ 233 h 266"/>
                  <a:gd name="T12" fmla="*/ 73 w 150"/>
                  <a:gd name="T13" fmla="*/ 208 h 266"/>
                  <a:gd name="T14" fmla="*/ 85 w 150"/>
                  <a:gd name="T15" fmla="*/ 201 h 266"/>
                  <a:gd name="T16" fmla="*/ 86 w 150"/>
                  <a:gd name="T17" fmla="*/ 185 h 266"/>
                  <a:gd name="T18" fmla="*/ 99 w 150"/>
                  <a:gd name="T19" fmla="*/ 185 h 266"/>
                  <a:gd name="T20" fmla="*/ 100 w 150"/>
                  <a:gd name="T21" fmla="*/ 172 h 266"/>
                  <a:gd name="T22" fmla="*/ 117 w 150"/>
                  <a:gd name="T23" fmla="*/ 174 h 266"/>
                  <a:gd name="T24" fmla="*/ 116 w 150"/>
                  <a:gd name="T25" fmla="*/ 146 h 266"/>
                  <a:gd name="T26" fmla="*/ 129 w 150"/>
                  <a:gd name="T27" fmla="*/ 151 h 266"/>
                  <a:gd name="T28" fmla="*/ 134 w 150"/>
                  <a:gd name="T29" fmla="*/ 142 h 266"/>
                  <a:gd name="T30" fmla="*/ 148 w 150"/>
                  <a:gd name="T31" fmla="*/ 136 h 266"/>
                  <a:gd name="T32" fmla="*/ 150 w 150"/>
                  <a:gd name="T33" fmla="*/ 117 h 266"/>
                  <a:gd name="T34" fmla="*/ 132 w 150"/>
                  <a:gd name="T35" fmla="*/ 118 h 266"/>
                  <a:gd name="T36" fmla="*/ 124 w 150"/>
                  <a:gd name="T37" fmla="*/ 125 h 266"/>
                  <a:gd name="T38" fmla="*/ 113 w 150"/>
                  <a:gd name="T39" fmla="*/ 123 h 266"/>
                  <a:gd name="T40" fmla="*/ 115 w 150"/>
                  <a:gd name="T41" fmla="*/ 113 h 266"/>
                  <a:gd name="T42" fmla="*/ 118 w 150"/>
                  <a:gd name="T43" fmla="*/ 101 h 266"/>
                  <a:gd name="T44" fmla="*/ 117 w 150"/>
                  <a:gd name="T45" fmla="*/ 94 h 266"/>
                  <a:gd name="T46" fmla="*/ 118 w 150"/>
                  <a:gd name="T47" fmla="*/ 86 h 266"/>
                  <a:gd name="T48" fmla="*/ 121 w 150"/>
                  <a:gd name="T49" fmla="*/ 64 h 266"/>
                  <a:gd name="T50" fmla="*/ 127 w 150"/>
                  <a:gd name="T51" fmla="*/ 59 h 266"/>
                  <a:gd name="T52" fmla="*/ 133 w 150"/>
                  <a:gd name="T53" fmla="*/ 50 h 266"/>
                  <a:gd name="T54" fmla="*/ 136 w 150"/>
                  <a:gd name="T55" fmla="*/ 42 h 266"/>
                  <a:gd name="T56" fmla="*/ 135 w 150"/>
                  <a:gd name="T57" fmla="*/ 0 h 266"/>
                  <a:gd name="T58" fmla="*/ 116 w 150"/>
                  <a:gd name="T59" fmla="*/ 11 h 266"/>
                  <a:gd name="T60" fmla="*/ 92 w 150"/>
                  <a:gd name="T61" fmla="*/ 26 h 266"/>
                  <a:gd name="T62" fmla="*/ 88 w 150"/>
                  <a:gd name="T63" fmla="*/ 43 h 266"/>
                  <a:gd name="T64" fmla="*/ 74 w 150"/>
                  <a:gd name="T65" fmla="*/ 49 h 266"/>
                  <a:gd name="T66" fmla="*/ 39 w 150"/>
                  <a:gd name="T67" fmla="*/ 52 h 266"/>
                  <a:gd name="T68" fmla="*/ 29 w 150"/>
                  <a:gd name="T69" fmla="*/ 62 h 266"/>
                  <a:gd name="T70" fmla="*/ 23 w 150"/>
                  <a:gd name="T71" fmla="*/ 72 h 266"/>
                  <a:gd name="T72" fmla="*/ 18 w 150"/>
                  <a:gd name="T73" fmla="*/ 87 h 266"/>
                  <a:gd name="T74" fmla="*/ 12 w 150"/>
                  <a:gd name="T75" fmla="*/ 91 h 266"/>
                  <a:gd name="T76" fmla="*/ 9 w 150"/>
                  <a:gd name="T77" fmla="*/ 107 h 266"/>
                  <a:gd name="T78" fmla="*/ 5 w 150"/>
                  <a:gd name="T79" fmla="*/ 114 h 266"/>
                  <a:gd name="T80" fmla="*/ 2 w 150"/>
                  <a:gd name="T81" fmla="*/ 129 h 266"/>
                  <a:gd name="T82" fmla="*/ 0 w 150"/>
                  <a:gd name="T83" fmla="*/ 193 h 266"/>
                  <a:gd name="T84" fmla="*/ 14 w 150"/>
                  <a:gd name="T85" fmla="*/ 197 h 266"/>
                  <a:gd name="T86" fmla="*/ 15 w 150"/>
                  <a:gd name="T87" fmla="*/ 208 h 266"/>
                  <a:gd name="T88" fmla="*/ 25 w 150"/>
                  <a:gd name="T89" fmla="*/ 214 h 266"/>
                  <a:gd name="T90" fmla="*/ 28 w 150"/>
                  <a:gd name="T91" fmla="*/ 25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0" h="266">
                    <a:moveTo>
                      <a:pt x="28" y="256"/>
                    </a:moveTo>
                    <a:lnTo>
                      <a:pt x="57" y="266"/>
                    </a:lnTo>
                    <a:lnTo>
                      <a:pt x="64" y="263"/>
                    </a:lnTo>
                    <a:lnTo>
                      <a:pt x="70" y="253"/>
                    </a:lnTo>
                    <a:lnTo>
                      <a:pt x="58" y="245"/>
                    </a:lnTo>
                    <a:lnTo>
                      <a:pt x="76" y="233"/>
                    </a:lnTo>
                    <a:lnTo>
                      <a:pt x="73" y="208"/>
                    </a:lnTo>
                    <a:lnTo>
                      <a:pt x="85" y="201"/>
                    </a:lnTo>
                    <a:lnTo>
                      <a:pt x="86" y="185"/>
                    </a:lnTo>
                    <a:lnTo>
                      <a:pt x="99" y="185"/>
                    </a:lnTo>
                    <a:lnTo>
                      <a:pt x="100" y="172"/>
                    </a:lnTo>
                    <a:lnTo>
                      <a:pt x="117" y="174"/>
                    </a:lnTo>
                    <a:lnTo>
                      <a:pt x="116" y="146"/>
                    </a:lnTo>
                    <a:lnTo>
                      <a:pt x="129" y="151"/>
                    </a:lnTo>
                    <a:lnTo>
                      <a:pt x="134" y="142"/>
                    </a:lnTo>
                    <a:lnTo>
                      <a:pt x="148" y="136"/>
                    </a:lnTo>
                    <a:lnTo>
                      <a:pt x="150" y="117"/>
                    </a:lnTo>
                    <a:lnTo>
                      <a:pt x="132" y="118"/>
                    </a:lnTo>
                    <a:lnTo>
                      <a:pt x="124" y="125"/>
                    </a:lnTo>
                    <a:lnTo>
                      <a:pt x="113" y="123"/>
                    </a:lnTo>
                    <a:lnTo>
                      <a:pt x="115" y="113"/>
                    </a:lnTo>
                    <a:lnTo>
                      <a:pt x="118" y="101"/>
                    </a:lnTo>
                    <a:lnTo>
                      <a:pt x="117" y="94"/>
                    </a:lnTo>
                    <a:lnTo>
                      <a:pt x="118" y="86"/>
                    </a:lnTo>
                    <a:lnTo>
                      <a:pt x="121" y="64"/>
                    </a:lnTo>
                    <a:lnTo>
                      <a:pt x="127" y="59"/>
                    </a:lnTo>
                    <a:lnTo>
                      <a:pt x="133" y="50"/>
                    </a:lnTo>
                    <a:lnTo>
                      <a:pt x="136" y="42"/>
                    </a:lnTo>
                    <a:lnTo>
                      <a:pt x="135" y="0"/>
                    </a:lnTo>
                    <a:lnTo>
                      <a:pt x="116" y="11"/>
                    </a:lnTo>
                    <a:lnTo>
                      <a:pt x="92" y="26"/>
                    </a:lnTo>
                    <a:lnTo>
                      <a:pt x="88" y="43"/>
                    </a:lnTo>
                    <a:lnTo>
                      <a:pt x="74" y="49"/>
                    </a:lnTo>
                    <a:lnTo>
                      <a:pt x="39" y="52"/>
                    </a:lnTo>
                    <a:lnTo>
                      <a:pt x="29" y="62"/>
                    </a:lnTo>
                    <a:lnTo>
                      <a:pt x="23" y="72"/>
                    </a:lnTo>
                    <a:lnTo>
                      <a:pt x="18" y="87"/>
                    </a:lnTo>
                    <a:lnTo>
                      <a:pt x="12" y="91"/>
                    </a:lnTo>
                    <a:lnTo>
                      <a:pt x="9" y="107"/>
                    </a:lnTo>
                    <a:lnTo>
                      <a:pt x="5" y="114"/>
                    </a:lnTo>
                    <a:lnTo>
                      <a:pt x="2" y="129"/>
                    </a:lnTo>
                    <a:lnTo>
                      <a:pt x="0" y="193"/>
                    </a:lnTo>
                    <a:lnTo>
                      <a:pt x="14" y="197"/>
                    </a:lnTo>
                    <a:lnTo>
                      <a:pt x="15" y="208"/>
                    </a:lnTo>
                    <a:lnTo>
                      <a:pt x="25" y="214"/>
                    </a:lnTo>
                    <a:lnTo>
                      <a:pt x="28" y="256"/>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91" name="Freeform 80"/>
              <p:cNvSpPr>
                <a:spLocks/>
              </p:cNvSpPr>
              <p:nvPr/>
            </p:nvSpPr>
            <p:spPr bwMode="auto">
              <a:xfrm>
                <a:off x="4423141" y="2472500"/>
                <a:ext cx="63060" cy="70944"/>
              </a:xfrm>
              <a:custGeom>
                <a:avLst/>
                <a:gdLst>
                  <a:gd name="T0" fmla="*/ 98 w 98"/>
                  <a:gd name="T1" fmla="*/ 37 h 105"/>
                  <a:gd name="T2" fmla="*/ 84 w 98"/>
                  <a:gd name="T3" fmla="*/ 38 h 105"/>
                  <a:gd name="T4" fmla="*/ 73 w 98"/>
                  <a:gd name="T5" fmla="*/ 52 h 105"/>
                  <a:gd name="T6" fmla="*/ 71 w 98"/>
                  <a:gd name="T7" fmla="*/ 62 h 105"/>
                  <a:gd name="T8" fmla="*/ 79 w 98"/>
                  <a:gd name="T9" fmla="*/ 77 h 105"/>
                  <a:gd name="T10" fmla="*/ 63 w 98"/>
                  <a:gd name="T11" fmla="*/ 85 h 105"/>
                  <a:gd name="T12" fmla="*/ 62 w 98"/>
                  <a:gd name="T13" fmla="*/ 103 h 105"/>
                  <a:gd name="T14" fmla="*/ 54 w 98"/>
                  <a:gd name="T15" fmla="*/ 105 h 105"/>
                  <a:gd name="T16" fmla="*/ 40 w 98"/>
                  <a:gd name="T17" fmla="*/ 98 h 105"/>
                  <a:gd name="T18" fmla="*/ 35 w 98"/>
                  <a:gd name="T19" fmla="*/ 86 h 105"/>
                  <a:gd name="T20" fmla="*/ 18 w 98"/>
                  <a:gd name="T21" fmla="*/ 85 h 105"/>
                  <a:gd name="T22" fmla="*/ 12 w 98"/>
                  <a:gd name="T23" fmla="*/ 76 h 105"/>
                  <a:gd name="T24" fmla="*/ 7 w 98"/>
                  <a:gd name="T25" fmla="*/ 68 h 105"/>
                  <a:gd name="T26" fmla="*/ 13 w 98"/>
                  <a:gd name="T27" fmla="*/ 57 h 105"/>
                  <a:gd name="T28" fmla="*/ 11 w 98"/>
                  <a:gd name="T29" fmla="*/ 47 h 105"/>
                  <a:gd name="T30" fmla="*/ 0 w 98"/>
                  <a:gd name="T31" fmla="*/ 35 h 105"/>
                  <a:gd name="T32" fmla="*/ 8 w 98"/>
                  <a:gd name="T33" fmla="*/ 30 h 105"/>
                  <a:gd name="T34" fmla="*/ 19 w 98"/>
                  <a:gd name="T35" fmla="*/ 32 h 105"/>
                  <a:gd name="T36" fmla="*/ 27 w 98"/>
                  <a:gd name="T37" fmla="*/ 24 h 105"/>
                  <a:gd name="T38" fmla="*/ 26 w 98"/>
                  <a:gd name="T39" fmla="*/ 7 h 105"/>
                  <a:gd name="T40" fmla="*/ 47 w 98"/>
                  <a:gd name="T41" fmla="*/ 13 h 105"/>
                  <a:gd name="T42" fmla="*/ 46 w 98"/>
                  <a:gd name="T43" fmla="*/ 20 h 105"/>
                  <a:gd name="T44" fmla="*/ 45 w 98"/>
                  <a:gd name="T45" fmla="*/ 34 h 105"/>
                  <a:gd name="T46" fmla="*/ 54 w 98"/>
                  <a:gd name="T47" fmla="*/ 32 h 105"/>
                  <a:gd name="T48" fmla="*/ 60 w 98"/>
                  <a:gd name="T49" fmla="*/ 30 h 105"/>
                  <a:gd name="T50" fmla="*/ 57 w 98"/>
                  <a:gd name="T51" fmla="*/ 7 h 105"/>
                  <a:gd name="T52" fmla="*/ 68 w 98"/>
                  <a:gd name="T53" fmla="*/ 0 h 105"/>
                  <a:gd name="T54" fmla="*/ 77 w 98"/>
                  <a:gd name="T55" fmla="*/ 1 h 105"/>
                  <a:gd name="T56" fmla="*/ 98 w 98"/>
                  <a:gd name="T57" fmla="*/ 3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8" h="105">
                    <a:moveTo>
                      <a:pt x="98" y="37"/>
                    </a:moveTo>
                    <a:lnTo>
                      <a:pt x="84" y="38"/>
                    </a:lnTo>
                    <a:lnTo>
                      <a:pt x="73" y="52"/>
                    </a:lnTo>
                    <a:lnTo>
                      <a:pt x="71" y="62"/>
                    </a:lnTo>
                    <a:lnTo>
                      <a:pt x="79" y="77"/>
                    </a:lnTo>
                    <a:lnTo>
                      <a:pt x="63" y="85"/>
                    </a:lnTo>
                    <a:lnTo>
                      <a:pt x="62" y="103"/>
                    </a:lnTo>
                    <a:lnTo>
                      <a:pt x="54" y="105"/>
                    </a:lnTo>
                    <a:lnTo>
                      <a:pt x="40" y="98"/>
                    </a:lnTo>
                    <a:lnTo>
                      <a:pt x="35" y="86"/>
                    </a:lnTo>
                    <a:lnTo>
                      <a:pt x="18" y="85"/>
                    </a:lnTo>
                    <a:lnTo>
                      <a:pt x="12" y="76"/>
                    </a:lnTo>
                    <a:lnTo>
                      <a:pt x="7" y="68"/>
                    </a:lnTo>
                    <a:lnTo>
                      <a:pt x="13" y="57"/>
                    </a:lnTo>
                    <a:lnTo>
                      <a:pt x="11" y="47"/>
                    </a:lnTo>
                    <a:lnTo>
                      <a:pt x="0" y="35"/>
                    </a:lnTo>
                    <a:lnTo>
                      <a:pt x="8" y="30"/>
                    </a:lnTo>
                    <a:lnTo>
                      <a:pt x="19" y="32"/>
                    </a:lnTo>
                    <a:lnTo>
                      <a:pt x="27" y="24"/>
                    </a:lnTo>
                    <a:lnTo>
                      <a:pt x="26" y="7"/>
                    </a:lnTo>
                    <a:lnTo>
                      <a:pt x="47" y="13"/>
                    </a:lnTo>
                    <a:lnTo>
                      <a:pt x="46" y="20"/>
                    </a:lnTo>
                    <a:lnTo>
                      <a:pt x="45" y="34"/>
                    </a:lnTo>
                    <a:lnTo>
                      <a:pt x="54" y="32"/>
                    </a:lnTo>
                    <a:lnTo>
                      <a:pt x="60" y="30"/>
                    </a:lnTo>
                    <a:lnTo>
                      <a:pt x="57" y="7"/>
                    </a:lnTo>
                    <a:lnTo>
                      <a:pt x="68" y="0"/>
                    </a:lnTo>
                    <a:lnTo>
                      <a:pt x="77" y="1"/>
                    </a:lnTo>
                    <a:lnTo>
                      <a:pt x="98" y="37"/>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92" name="Freeform 81"/>
              <p:cNvSpPr>
                <a:spLocks/>
              </p:cNvSpPr>
              <p:nvPr/>
            </p:nvSpPr>
            <p:spPr bwMode="auto">
              <a:xfrm>
                <a:off x="4449305" y="2543444"/>
                <a:ext cx="14088" cy="27668"/>
              </a:xfrm>
              <a:custGeom>
                <a:avLst/>
                <a:gdLst>
                  <a:gd name="T0" fmla="*/ 10 w 22"/>
                  <a:gd name="T1" fmla="*/ 40 h 40"/>
                  <a:gd name="T2" fmla="*/ 13 w 22"/>
                  <a:gd name="T3" fmla="*/ 21 h 40"/>
                  <a:gd name="T4" fmla="*/ 22 w 22"/>
                  <a:gd name="T5" fmla="*/ 18 h 40"/>
                  <a:gd name="T6" fmla="*/ 16 w 22"/>
                  <a:gd name="T7" fmla="*/ 8 h 40"/>
                  <a:gd name="T8" fmla="*/ 10 w 22"/>
                  <a:gd name="T9" fmla="*/ 0 h 40"/>
                  <a:gd name="T10" fmla="*/ 0 w 22"/>
                  <a:gd name="T11" fmla="*/ 4 h 40"/>
                  <a:gd name="T12" fmla="*/ 3 w 22"/>
                  <a:gd name="T13" fmla="*/ 14 h 40"/>
                  <a:gd name="T14" fmla="*/ 1 w 22"/>
                  <a:gd name="T15" fmla="*/ 22 h 40"/>
                  <a:gd name="T16" fmla="*/ 10 w 22"/>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40">
                    <a:moveTo>
                      <a:pt x="10" y="40"/>
                    </a:moveTo>
                    <a:lnTo>
                      <a:pt x="13" y="21"/>
                    </a:lnTo>
                    <a:lnTo>
                      <a:pt x="22" y="18"/>
                    </a:lnTo>
                    <a:lnTo>
                      <a:pt x="16" y="8"/>
                    </a:lnTo>
                    <a:lnTo>
                      <a:pt x="10" y="0"/>
                    </a:lnTo>
                    <a:lnTo>
                      <a:pt x="0" y="4"/>
                    </a:lnTo>
                    <a:lnTo>
                      <a:pt x="3" y="14"/>
                    </a:lnTo>
                    <a:lnTo>
                      <a:pt x="1" y="22"/>
                    </a:lnTo>
                    <a:lnTo>
                      <a:pt x="10" y="40"/>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93" name="Freeform 82"/>
              <p:cNvSpPr>
                <a:spLocks/>
              </p:cNvSpPr>
              <p:nvPr/>
            </p:nvSpPr>
            <p:spPr bwMode="auto">
              <a:xfrm>
                <a:off x="4425154" y="2544863"/>
                <a:ext cx="24822" cy="24121"/>
              </a:xfrm>
              <a:custGeom>
                <a:avLst/>
                <a:gdLst>
                  <a:gd name="T0" fmla="*/ 39 w 39"/>
                  <a:gd name="T1" fmla="*/ 26 h 35"/>
                  <a:gd name="T2" fmla="*/ 29 w 39"/>
                  <a:gd name="T3" fmla="*/ 28 h 35"/>
                  <a:gd name="T4" fmla="*/ 19 w 39"/>
                  <a:gd name="T5" fmla="*/ 35 h 35"/>
                  <a:gd name="T6" fmla="*/ 12 w 39"/>
                  <a:gd name="T7" fmla="*/ 26 h 35"/>
                  <a:gd name="T8" fmla="*/ 0 w 39"/>
                  <a:gd name="T9" fmla="*/ 21 h 35"/>
                  <a:gd name="T10" fmla="*/ 0 w 39"/>
                  <a:gd name="T11" fmla="*/ 7 h 35"/>
                  <a:gd name="T12" fmla="*/ 13 w 39"/>
                  <a:gd name="T13" fmla="*/ 0 h 35"/>
                  <a:gd name="T14" fmla="*/ 20 w 39"/>
                  <a:gd name="T15" fmla="*/ 9 h 35"/>
                  <a:gd name="T16" fmla="*/ 32 w 39"/>
                  <a:gd name="T17" fmla="*/ 9 h 35"/>
                  <a:gd name="T18" fmla="*/ 39 w 39"/>
                  <a:gd name="T19" fmla="*/ 16 h 35"/>
                  <a:gd name="T20" fmla="*/ 39 w 39"/>
                  <a:gd name="T21" fmla="*/ 2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35">
                    <a:moveTo>
                      <a:pt x="39" y="26"/>
                    </a:moveTo>
                    <a:lnTo>
                      <a:pt x="29" y="28"/>
                    </a:lnTo>
                    <a:lnTo>
                      <a:pt x="19" y="35"/>
                    </a:lnTo>
                    <a:lnTo>
                      <a:pt x="12" y="26"/>
                    </a:lnTo>
                    <a:lnTo>
                      <a:pt x="0" y="21"/>
                    </a:lnTo>
                    <a:lnTo>
                      <a:pt x="0" y="7"/>
                    </a:lnTo>
                    <a:lnTo>
                      <a:pt x="13" y="0"/>
                    </a:lnTo>
                    <a:lnTo>
                      <a:pt x="20" y="9"/>
                    </a:lnTo>
                    <a:lnTo>
                      <a:pt x="32" y="9"/>
                    </a:lnTo>
                    <a:lnTo>
                      <a:pt x="39" y="16"/>
                    </a:lnTo>
                    <a:lnTo>
                      <a:pt x="39" y="26"/>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94" name="Freeform 83"/>
              <p:cNvSpPr>
                <a:spLocks/>
              </p:cNvSpPr>
              <p:nvPr/>
            </p:nvSpPr>
            <p:spPr bwMode="auto">
              <a:xfrm>
                <a:off x="4380878" y="2502296"/>
                <a:ext cx="40251" cy="58174"/>
              </a:xfrm>
              <a:custGeom>
                <a:avLst/>
                <a:gdLst>
                  <a:gd name="T0" fmla="*/ 51 w 63"/>
                  <a:gd name="T1" fmla="*/ 86 h 86"/>
                  <a:gd name="T2" fmla="*/ 57 w 63"/>
                  <a:gd name="T3" fmla="*/ 71 h 86"/>
                  <a:gd name="T4" fmla="*/ 57 w 63"/>
                  <a:gd name="T5" fmla="*/ 61 h 86"/>
                  <a:gd name="T6" fmla="*/ 63 w 63"/>
                  <a:gd name="T7" fmla="*/ 59 h 86"/>
                  <a:gd name="T8" fmla="*/ 60 w 63"/>
                  <a:gd name="T9" fmla="*/ 37 h 86"/>
                  <a:gd name="T10" fmla="*/ 55 w 63"/>
                  <a:gd name="T11" fmla="*/ 30 h 86"/>
                  <a:gd name="T12" fmla="*/ 50 w 63"/>
                  <a:gd name="T13" fmla="*/ 15 h 86"/>
                  <a:gd name="T14" fmla="*/ 53 w 63"/>
                  <a:gd name="T15" fmla="*/ 7 h 86"/>
                  <a:gd name="T16" fmla="*/ 44 w 63"/>
                  <a:gd name="T17" fmla="*/ 1 h 86"/>
                  <a:gd name="T18" fmla="*/ 35 w 63"/>
                  <a:gd name="T19" fmla="*/ 3 h 86"/>
                  <a:gd name="T20" fmla="*/ 20 w 63"/>
                  <a:gd name="T21" fmla="*/ 0 h 86"/>
                  <a:gd name="T22" fmla="*/ 13 w 63"/>
                  <a:gd name="T23" fmla="*/ 6 h 86"/>
                  <a:gd name="T24" fmla="*/ 1 w 63"/>
                  <a:gd name="T25" fmla="*/ 5 h 86"/>
                  <a:gd name="T26" fmla="*/ 0 w 63"/>
                  <a:gd name="T27" fmla="*/ 22 h 86"/>
                  <a:gd name="T28" fmla="*/ 5 w 63"/>
                  <a:gd name="T29" fmla="*/ 29 h 86"/>
                  <a:gd name="T30" fmla="*/ 7 w 63"/>
                  <a:gd name="T31" fmla="*/ 35 h 86"/>
                  <a:gd name="T32" fmla="*/ 19 w 63"/>
                  <a:gd name="T33" fmla="*/ 42 h 86"/>
                  <a:gd name="T34" fmla="*/ 19 w 63"/>
                  <a:gd name="T35" fmla="*/ 51 h 86"/>
                  <a:gd name="T36" fmla="*/ 35 w 63"/>
                  <a:gd name="T37" fmla="*/ 50 h 86"/>
                  <a:gd name="T38" fmla="*/ 45 w 63"/>
                  <a:gd name="T39" fmla="*/ 54 h 86"/>
                  <a:gd name="T40" fmla="*/ 53 w 63"/>
                  <a:gd name="T41" fmla="*/ 55 h 86"/>
                  <a:gd name="T42" fmla="*/ 46 w 63"/>
                  <a:gd name="T43" fmla="*/ 70 h 86"/>
                  <a:gd name="T44" fmla="*/ 51 w 63"/>
                  <a:gd name="T4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86">
                    <a:moveTo>
                      <a:pt x="51" y="86"/>
                    </a:moveTo>
                    <a:lnTo>
                      <a:pt x="57" y="71"/>
                    </a:lnTo>
                    <a:lnTo>
                      <a:pt x="57" y="61"/>
                    </a:lnTo>
                    <a:lnTo>
                      <a:pt x="63" y="59"/>
                    </a:lnTo>
                    <a:lnTo>
                      <a:pt x="60" y="37"/>
                    </a:lnTo>
                    <a:lnTo>
                      <a:pt x="55" y="30"/>
                    </a:lnTo>
                    <a:lnTo>
                      <a:pt x="50" y="15"/>
                    </a:lnTo>
                    <a:lnTo>
                      <a:pt x="53" y="7"/>
                    </a:lnTo>
                    <a:lnTo>
                      <a:pt x="44" y="1"/>
                    </a:lnTo>
                    <a:lnTo>
                      <a:pt x="35" y="3"/>
                    </a:lnTo>
                    <a:lnTo>
                      <a:pt x="20" y="0"/>
                    </a:lnTo>
                    <a:lnTo>
                      <a:pt x="13" y="6"/>
                    </a:lnTo>
                    <a:lnTo>
                      <a:pt x="1" y="5"/>
                    </a:lnTo>
                    <a:lnTo>
                      <a:pt x="0" y="22"/>
                    </a:lnTo>
                    <a:lnTo>
                      <a:pt x="5" y="29"/>
                    </a:lnTo>
                    <a:lnTo>
                      <a:pt x="7" y="35"/>
                    </a:lnTo>
                    <a:lnTo>
                      <a:pt x="19" y="42"/>
                    </a:lnTo>
                    <a:lnTo>
                      <a:pt x="19" y="51"/>
                    </a:lnTo>
                    <a:lnTo>
                      <a:pt x="35" y="50"/>
                    </a:lnTo>
                    <a:lnTo>
                      <a:pt x="45" y="54"/>
                    </a:lnTo>
                    <a:lnTo>
                      <a:pt x="53" y="55"/>
                    </a:lnTo>
                    <a:lnTo>
                      <a:pt x="46" y="70"/>
                    </a:lnTo>
                    <a:lnTo>
                      <a:pt x="51" y="86"/>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95" name="Oval 84"/>
              <p:cNvSpPr>
                <a:spLocks noChangeArrowheads="1"/>
              </p:cNvSpPr>
              <p:nvPr/>
            </p:nvSpPr>
            <p:spPr bwMode="auto">
              <a:xfrm>
                <a:off x="4472785" y="2500168"/>
                <a:ext cx="10734" cy="11351"/>
              </a:xfrm>
              <a:prstGeom prst="ellipse">
                <a:avLst/>
              </a:prstGeom>
              <a:grpFill/>
              <a:ln w="3175">
                <a:solidFill>
                  <a:schemeClr val="bg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96" name="Freeform 85"/>
              <p:cNvSpPr>
                <a:spLocks/>
              </p:cNvSpPr>
              <p:nvPr/>
            </p:nvSpPr>
            <p:spPr bwMode="auto">
              <a:xfrm>
                <a:off x="4600247" y="2391623"/>
                <a:ext cx="26834" cy="69525"/>
              </a:xfrm>
              <a:custGeom>
                <a:avLst/>
                <a:gdLst>
                  <a:gd name="T0" fmla="*/ 0 w 42"/>
                  <a:gd name="T1" fmla="*/ 75 h 102"/>
                  <a:gd name="T2" fmla="*/ 7 w 42"/>
                  <a:gd name="T3" fmla="*/ 89 h 102"/>
                  <a:gd name="T4" fmla="*/ 5 w 42"/>
                  <a:gd name="T5" fmla="*/ 102 h 102"/>
                  <a:gd name="T6" fmla="*/ 22 w 42"/>
                  <a:gd name="T7" fmla="*/ 82 h 102"/>
                  <a:gd name="T8" fmla="*/ 24 w 42"/>
                  <a:gd name="T9" fmla="*/ 58 h 102"/>
                  <a:gd name="T10" fmla="*/ 29 w 42"/>
                  <a:gd name="T11" fmla="*/ 44 h 102"/>
                  <a:gd name="T12" fmla="*/ 33 w 42"/>
                  <a:gd name="T13" fmla="*/ 29 h 102"/>
                  <a:gd name="T14" fmla="*/ 42 w 42"/>
                  <a:gd name="T15" fmla="*/ 9 h 102"/>
                  <a:gd name="T16" fmla="*/ 35 w 42"/>
                  <a:gd name="T17" fmla="*/ 0 h 102"/>
                  <a:gd name="T18" fmla="*/ 25 w 42"/>
                  <a:gd name="T19" fmla="*/ 24 h 102"/>
                  <a:gd name="T20" fmla="*/ 16 w 42"/>
                  <a:gd name="T21" fmla="*/ 44 h 102"/>
                  <a:gd name="T22" fmla="*/ 9 w 42"/>
                  <a:gd name="T23" fmla="*/ 5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102">
                    <a:moveTo>
                      <a:pt x="0" y="75"/>
                    </a:moveTo>
                    <a:lnTo>
                      <a:pt x="7" y="89"/>
                    </a:lnTo>
                    <a:lnTo>
                      <a:pt x="5" y="102"/>
                    </a:lnTo>
                    <a:lnTo>
                      <a:pt x="22" y="82"/>
                    </a:lnTo>
                    <a:lnTo>
                      <a:pt x="24" y="58"/>
                    </a:lnTo>
                    <a:lnTo>
                      <a:pt x="29" y="44"/>
                    </a:lnTo>
                    <a:lnTo>
                      <a:pt x="33" y="29"/>
                    </a:lnTo>
                    <a:lnTo>
                      <a:pt x="42" y="9"/>
                    </a:lnTo>
                    <a:lnTo>
                      <a:pt x="35" y="0"/>
                    </a:lnTo>
                    <a:lnTo>
                      <a:pt x="25" y="24"/>
                    </a:lnTo>
                    <a:lnTo>
                      <a:pt x="16" y="44"/>
                    </a:lnTo>
                    <a:lnTo>
                      <a:pt x="9" y="56"/>
                    </a:lnTo>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97" name="Freeform 86"/>
              <p:cNvSpPr>
                <a:spLocks/>
              </p:cNvSpPr>
              <p:nvPr/>
            </p:nvSpPr>
            <p:spPr bwMode="auto">
              <a:xfrm>
                <a:off x="4540541" y="1633230"/>
                <a:ext cx="63060" cy="70235"/>
              </a:xfrm>
              <a:custGeom>
                <a:avLst/>
                <a:gdLst>
                  <a:gd name="T0" fmla="*/ 77 w 98"/>
                  <a:gd name="T1" fmla="*/ 65 h 104"/>
                  <a:gd name="T2" fmla="*/ 68 w 98"/>
                  <a:gd name="T3" fmla="*/ 75 h 104"/>
                  <a:gd name="T4" fmla="*/ 53 w 98"/>
                  <a:gd name="T5" fmla="*/ 89 h 104"/>
                  <a:gd name="T6" fmla="*/ 42 w 98"/>
                  <a:gd name="T7" fmla="*/ 84 h 104"/>
                  <a:gd name="T8" fmla="*/ 29 w 98"/>
                  <a:gd name="T9" fmla="*/ 96 h 104"/>
                  <a:gd name="T10" fmla="*/ 18 w 98"/>
                  <a:gd name="T11" fmla="*/ 98 h 104"/>
                  <a:gd name="T12" fmla="*/ 0 w 98"/>
                  <a:gd name="T13" fmla="*/ 104 h 104"/>
                  <a:gd name="T14" fmla="*/ 8 w 98"/>
                  <a:gd name="T15" fmla="*/ 85 h 104"/>
                  <a:gd name="T16" fmla="*/ 22 w 98"/>
                  <a:gd name="T17" fmla="*/ 80 h 104"/>
                  <a:gd name="T18" fmla="*/ 37 w 98"/>
                  <a:gd name="T19" fmla="*/ 75 h 104"/>
                  <a:gd name="T20" fmla="*/ 31 w 98"/>
                  <a:gd name="T21" fmla="*/ 64 h 104"/>
                  <a:gd name="T22" fmla="*/ 15 w 98"/>
                  <a:gd name="T23" fmla="*/ 64 h 104"/>
                  <a:gd name="T24" fmla="*/ 9 w 98"/>
                  <a:gd name="T25" fmla="*/ 51 h 104"/>
                  <a:gd name="T26" fmla="*/ 24 w 98"/>
                  <a:gd name="T27" fmla="*/ 33 h 104"/>
                  <a:gd name="T28" fmla="*/ 37 w 98"/>
                  <a:gd name="T29" fmla="*/ 31 h 104"/>
                  <a:gd name="T30" fmla="*/ 49 w 98"/>
                  <a:gd name="T31" fmla="*/ 47 h 104"/>
                  <a:gd name="T32" fmla="*/ 53 w 98"/>
                  <a:gd name="T33" fmla="*/ 35 h 104"/>
                  <a:gd name="T34" fmla="*/ 55 w 98"/>
                  <a:gd name="T35" fmla="*/ 5 h 104"/>
                  <a:gd name="T36" fmla="*/ 64 w 98"/>
                  <a:gd name="T37" fmla="*/ 0 h 104"/>
                  <a:gd name="T38" fmla="*/ 75 w 98"/>
                  <a:gd name="T39" fmla="*/ 11 h 104"/>
                  <a:gd name="T40" fmla="*/ 64 w 98"/>
                  <a:gd name="T41" fmla="*/ 29 h 104"/>
                  <a:gd name="T42" fmla="*/ 77 w 98"/>
                  <a:gd name="T43" fmla="*/ 36 h 104"/>
                  <a:gd name="T44" fmla="*/ 89 w 98"/>
                  <a:gd name="T45" fmla="*/ 44 h 104"/>
                  <a:gd name="T46" fmla="*/ 98 w 98"/>
                  <a:gd name="T47" fmla="*/ 5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104">
                    <a:moveTo>
                      <a:pt x="77" y="65"/>
                    </a:moveTo>
                    <a:lnTo>
                      <a:pt x="68" y="75"/>
                    </a:lnTo>
                    <a:lnTo>
                      <a:pt x="53" y="89"/>
                    </a:lnTo>
                    <a:lnTo>
                      <a:pt x="42" y="84"/>
                    </a:lnTo>
                    <a:lnTo>
                      <a:pt x="29" y="96"/>
                    </a:lnTo>
                    <a:lnTo>
                      <a:pt x="18" y="98"/>
                    </a:lnTo>
                    <a:lnTo>
                      <a:pt x="0" y="104"/>
                    </a:lnTo>
                    <a:lnTo>
                      <a:pt x="8" y="85"/>
                    </a:lnTo>
                    <a:lnTo>
                      <a:pt x="22" y="80"/>
                    </a:lnTo>
                    <a:lnTo>
                      <a:pt x="37" y="75"/>
                    </a:lnTo>
                    <a:lnTo>
                      <a:pt x="31" y="64"/>
                    </a:lnTo>
                    <a:lnTo>
                      <a:pt x="15" y="64"/>
                    </a:lnTo>
                    <a:lnTo>
                      <a:pt x="9" y="51"/>
                    </a:lnTo>
                    <a:lnTo>
                      <a:pt x="24" y="33"/>
                    </a:lnTo>
                    <a:lnTo>
                      <a:pt x="37" y="31"/>
                    </a:lnTo>
                    <a:lnTo>
                      <a:pt x="49" y="47"/>
                    </a:lnTo>
                    <a:lnTo>
                      <a:pt x="53" y="35"/>
                    </a:lnTo>
                    <a:lnTo>
                      <a:pt x="55" y="5"/>
                    </a:lnTo>
                    <a:lnTo>
                      <a:pt x="64" y="0"/>
                    </a:lnTo>
                    <a:lnTo>
                      <a:pt x="75" y="11"/>
                    </a:lnTo>
                    <a:lnTo>
                      <a:pt x="64" y="29"/>
                    </a:lnTo>
                    <a:cubicBezTo>
                      <a:pt x="71" y="48"/>
                      <a:pt x="65" y="36"/>
                      <a:pt x="77" y="36"/>
                    </a:cubicBezTo>
                    <a:lnTo>
                      <a:pt x="89" y="44"/>
                    </a:lnTo>
                    <a:lnTo>
                      <a:pt x="98" y="56"/>
                    </a:lnTo>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98" name="Freeform 87"/>
              <p:cNvSpPr>
                <a:spLocks/>
              </p:cNvSpPr>
              <p:nvPr/>
            </p:nvSpPr>
            <p:spPr bwMode="auto">
              <a:xfrm>
                <a:off x="4705571" y="1527523"/>
                <a:ext cx="18113" cy="17736"/>
              </a:xfrm>
              <a:custGeom>
                <a:avLst/>
                <a:gdLst>
                  <a:gd name="T0" fmla="*/ 7 w 29"/>
                  <a:gd name="T1" fmla="*/ 27 h 27"/>
                  <a:gd name="T2" fmla="*/ 27 w 29"/>
                  <a:gd name="T3" fmla="*/ 20 h 27"/>
                  <a:gd name="T4" fmla="*/ 29 w 29"/>
                  <a:gd name="T5" fmla="*/ 1 h 27"/>
                  <a:gd name="T6" fmla="*/ 14 w 29"/>
                  <a:gd name="T7" fmla="*/ 0 h 27"/>
                  <a:gd name="T8" fmla="*/ 0 w 29"/>
                  <a:gd name="T9" fmla="*/ 11 h 27"/>
                  <a:gd name="T10" fmla="*/ 7 w 29"/>
                  <a:gd name="T11" fmla="*/ 27 h 27"/>
                </a:gdLst>
                <a:ahLst/>
                <a:cxnLst>
                  <a:cxn ang="0">
                    <a:pos x="T0" y="T1"/>
                  </a:cxn>
                  <a:cxn ang="0">
                    <a:pos x="T2" y="T3"/>
                  </a:cxn>
                  <a:cxn ang="0">
                    <a:pos x="T4" y="T5"/>
                  </a:cxn>
                  <a:cxn ang="0">
                    <a:pos x="T6" y="T7"/>
                  </a:cxn>
                  <a:cxn ang="0">
                    <a:pos x="T8" y="T9"/>
                  </a:cxn>
                  <a:cxn ang="0">
                    <a:pos x="T10" y="T11"/>
                  </a:cxn>
                </a:cxnLst>
                <a:rect l="0" t="0" r="r" b="b"/>
                <a:pathLst>
                  <a:path w="29" h="27">
                    <a:moveTo>
                      <a:pt x="7" y="27"/>
                    </a:moveTo>
                    <a:lnTo>
                      <a:pt x="27" y="20"/>
                    </a:lnTo>
                    <a:lnTo>
                      <a:pt x="29" y="1"/>
                    </a:lnTo>
                    <a:lnTo>
                      <a:pt x="14" y="0"/>
                    </a:lnTo>
                    <a:lnTo>
                      <a:pt x="0" y="11"/>
                    </a:lnTo>
                    <a:lnTo>
                      <a:pt x="7" y="27"/>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599" name="Freeform 88"/>
              <p:cNvSpPr>
                <a:spLocks/>
              </p:cNvSpPr>
              <p:nvPr/>
            </p:nvSpPr>
            <p:spPr bwMode="auto">
              <a:xfrm>
                <a:off x="4762594" y="1494179"/>
                <a:ext cx="14088" cy="17027"/>
              </a:xfrm>
              <a:custGeom>
                <a:avLst/>
                <a:gdLst>
                  <a:gd name="T0" fmla="*/ 18 w 22"/>
                  <a:gd name="T1" fmla="*/ 25 h 25"/>
                  <a:gd name="T2" fmla="*/ 22 w 22"/>
                  <a:gd name="T3" fmla="*/ 12 h 25"/>
                  <a:gd name="T4" fmla="*/ 12 w 22"/>
                  <a:gd name="T5" fmla="*/ 0 h 25"/>
                  <a:gd name="T6" fmla="*/ 0 w 22"/>
                  <a:gd name="T7" fmla="*/ 9 h 25"/>
                  <a:gd name="T8" fmla="*/ 18 w 22"/>
                  <a:gd name="T9" fmla="*/ 25 h 25"/>
                </a:gdLst>
                <a:ahLst/>
                <a:cxnLst>
                  <a:cxn ang="0">
                    <a:pos x="T0" y="T1"/>
                  </a:cxn>
                  <a:cxn ang="0">
                    <a:pos x="T2" y="T3"/>
                  </a:cxn>
                  <a:cxn ang="0">
                    <a:pos x="T4" y="T5"/>
                  </a:cxn>
                  <a:cxn ang="0">
                    <a:pos x="T6" y="T7"/>
                  </a:cxn>
                  <a:cxn ang="0">
                    <a:pos x="T8" y="T9"/>
                  </a:cxn>
                </a:cxnLst>
                <a:rect l="0" t="0" r="r" b="b"/>
                <a:pathLst>
                  <a:path w="22" h="25">
                    <a:moveTo>
                      <a:pt x="18" y="25"/>
                    </a:moveTo>
                    <a:lnTo>
                      <a:pt x="22" y="12"/>
                    </a:lnTo>
                    <a:lnTo>
                      <a:pt x="12" y="0"/>
                    </a:lnTo>
                    <a:lnTo>
                      <a:pt x="0" y="9"/>
                    </a:lnTo>
                    <a:lnTo>
                      <a:pt x="18" y="25"/>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600" name="Freeform 89"/>
              <p:cNvSpPr>
                <a:spLocks/>
              </p:cNvSpPr>
              <p:nvPr/>
            </p:nvSpPr>
            <p:spPr bwMode="auto">
              <a:xfrm>
                <a:off x="4693496" y="1561576"/>
                <a:ext cx="14759" cy="20574"/>
              </a:xfrm>
              <a:custGeom>
                <a:avLst/>
                <a:gdLst>
                  <a:gd name="T0" fmla="*/ 24 w 24"/>
                  <a:gd name="T1" fmla="*/ 1 h 30"/>
                  <a:gd name="T2" fmla="*/ 0 w 24"/>
                  <a:gd name="T3" fmla="*/ 0 h 30"/>
                  <a:gd name="T4" fmla="*/ 6 w 24"/>
                  <a:gd name="T5" fmla="*/ 14 h 30"/>
                  <a:gd name="T6" fmla="*/ 15 w 24"/>
                  <a:gd name="T7" fmla="*/ 21 h 30"/>
                  <a:gd name="T8" fmla="*/ 19 w 24"/>
                  <a:gd name="T9" fmla="*/ 30 h 30"/>
                </a:gdLst>
                <a:ahLst/>
                <a:cxnLst>
                  <a:cxn ang="0">
                    <a:pos x="T0" y="T1"/>
                  </a:cxn>
                  <a:cxn ang="0">
                    <a:pos x="T2" y="T3"/>
                  </a:cxn>
                  <a:cxn ang="0">
                    <a:pos x="T4" y="T5"/>
                  </a:cxn>
                  <a:cxn ang="0">
                    <a:pos x="T6" y="T7"/>
                  </a:cxn>
                  <a:cxn ang="0">
                    <a:pos x="T8" y="T9"/>
                  </a:cxn>
                </a:cxnLst>
                <a:rect l="0" t="0" r="r" b="b"/>
                <a:pathLst>
                  <a:path w="24" h="30">
                    <a:moveTo>
                      <a:pt x="24" y="1"/>
                    </a:moveTo>
                    <a:lnTo>
                      <a:pt x="0" y="0"/>
                    </a:lnTo>
                    <a:lnTo>
                      <a:pt x="6" y="14"/>
                    </a:lnTo>
                    <a:lnTo>
                      <a:pt x="15" y="21"/>
                    </a:lnTo>
                    <a:lnTo>
                      <a:pt x="19" y="30"/>
                    </a:lnTo>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601" name="Freeform 90"/>
              <p:cNvSpPr>
                <a:spLocks/>
              </p:cNvSpPr>
              <p:nvPr/>
            </p:nvSpPr>
            <p:spPr bwMode="auto">
              <a:xfrm>
                <a:off x="4674041" y="1563705"/>
                <a:ext cx="7379" cy="13479"/>
              </a:xfrm>
              <a:custGeom>
                <a:avLst/>
                <a:gdLst>
                  <a:gd name="T0" fmla="*/ 5 w 12"/>
                  <a:gd name="T1" fmla="*/ 20 h 20"/>
                  <a:gd name="T2" fmla="*/ 12 w 12"/>
                  <a:gd name="T3" fmla="*/ 7 h 20"/>
                  <a:gd name="T4" fmla="*/ 0 w 12"/>
                  <a:gd name="T5" fmla="*/ 0 h 20"/>
                  <a:gd name="T6" fmla="*/ 5 w 12"/>
                  <a:gd name="T7" fmla="*/ 20 h 20"/>
                </a:gdLst>
                <a:ahLst/>
                <a:cxnLst>
                  <a:cxn ang="0">
                    <a:pos x="T0" y="T1"/>
                  </a:cxn>
                  <a:cxn ang="0">
                    <a:pos x="T2" y="T3"/>
                  </a:cxn>
                  <a:cxn ang="0">
                    <a:pos x="T4" y="T5"/>
                  </a:cxn>
                  <a:cxn ang="0">
                    <a:pos x="T6" y="T7"/>
                  </a:cxn>
                </a:cxnLst>
                <a:rect l="0" t="0" r="r" b="b"/>
                <a:pathLst>
                  <a:path w="12" h="20">
                    <a:moveTo>
                      <a:pt x="5" y="20"/>
                    </a:moveTo>
                    <a:lnTo>
                      <a:pt x="12" y="7"/>
                    </a:lnTo>
                    <a:lnTo>
                      <a:pt x="0" y="0"/>
                    </a:lnTo>
                    <a:lnTo>
                      <a:pt x="5" y="20"/>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602" name="Freeform 91"/>
              <p:cNvSpPr>
                <a:spLocks/>
              </p:cNvSpPr>
              <p:nvPr/>
            </p:nvSpPr>
            <p:spPr bwMode="auto">
              <a:xfrm>
                <a:off x="4655928" y="1566542"/>
                <a:ext cx="10734" cy="13479"/>
              </a:xfrm>
              <a:custGeom>
                <a:avLst/>
                <a:gdLst>
                  <a:gd name="T0" fmla="*/ 17 w 17"/>
                  <a:gd name="T1" fmla="*/ 18 h 20"/>
                  <a:gd name="T2" fmla="*/ 0 w 17"/>
                  <a:gd name="T3" fmla="*/ 0 h 20"/>
                  <a:gd name="T4" fmla="*/ 2 w 17"/>
                  <a:gd name="T5" fmla="*/ 20 h 20"/>
                  <a:gd name="T6" fmla="*/ 17 w 17"/>
                  <a:gd name="T7" fmla="*/ 18 h 20"/>
                </a:gdLst>
                <a:ahLst/>
                <a:cxnLst>
                  <a:cxn ang="0">
                    <a:pos x="T0" y="T1"/>
                  </a:cxn>
                  <a:cxn ang="0">
                    <a:pos x="T2" y="T3"/>
                  </a:cxn>
                  <a:cxn ang="0">
                    <a:pos x="T4" y="T5"/>
                  </a:cxn>
                  <a:cxn ang="0">
                    <a:pos x="T6" y="T7"/>
                  </a:cxn>
                </a:cxnLst>
                <a:rect l="0" t="0" r="r" b="b"/>
                <a:pathLst>
                  <a:path w="17" h="20">
                    <a:moveTo>
                      <a:pt x="17" y="18"/>
                    </a:moveTo>
                    <a:lnTo>
                      <a:pt x="0" y="0"/>
                    </a:lnTo>
                    <a:lnTo>
                      <a:pt x="2" y="20"/>
                    </a:lnTo>
                    <a:lnTo>
                      <a:pt x="17" y="18"/>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603" name="Freeform 92"/>
              <p:cNvSpPr>
                <a:spLocks/>
              </p:cNvSpPr>
              <p:nvPr/>
            </p:nvSpPr>
            <p:spPr bwMode="auto">
              <a:xfrm>
                <a:off x="4382219" y="1980856"/>
                <a:ext cx="30188" cy="21283"/>
              </a:xfrm>
              <a:custGeom>
                <a:avLst/>
                <a:gdLst>
                  <a:gd name="T0" fmla="*/ 0 w 47"/>
                  <a:gd name="T1" fmla="*/ 32 h 32"/>
                  <a:gd name="T2" fmla="*/ 4 w 47"/>
                  <a:gd name="T3" fmla="*/ 14 h 32"/>
                  <a:gd name="T4" fmla="*/ 18 w 47"/>
                  <a:gd name="T5" fmla="*/ 0 h 32"/>
                  <a:gd name="T6" fmla="*/ 29 w 47"/>
                  <a:gd name="T7" fmla="*/ 2 h 32"/>
                  <a:gd name="T8" fmla="*/ 35 w 47"/>
                  <a:gd name="T9" fmla="*/ 11 h 32"/>
                  <a:gd name="T10" fmla="*/ 47 w 47"/>
                  <a:gd name="T11" fmla="*/ 23 h 32"/>
                </a:gdLst>
                <a:ahLst/>
                <a:cxnLst>
                  <a:cxn ang="0">
                    <a:pos x="T0" y="T1"/>
                  </a:cxn>
                  <a:cxn ang="0">
                    <a:pos x="T2" y="T3"/>
                  </a:cxn>
                  <a:cxn ang="0">
                    <a:pos x="T4" y="T5"/>
                  </a:cxn>
                  <a:cxn ang="0">
                    <a:pos x="T6" y="T7"/>
                  </a:cxn>
                  <a:cxn ang="0">
                    <a:pos x="T8" y="T9"/>
                  </a:cxn>
                  <a:cxn ang="0">
                    <a:pos x="T10" y="T11"/>
                  </a:cxn>
                </a:cxnLst>
                <a:rect l="0" t="0" r="r" b="b"/>
                <a:pathLst>
                  <a:path w="47" h="32">
                    <a:moveTo>
                      <a:pt x="0" y="32"/>
                    </a:moveTo>
                    <a:lnTo>
                      <a:pt x="4" y="14"/>
                    </a:lnTo>
                    <a:lnTo>
                      <a:pt x="18" y="0"/>
                    </a:lnTo>
                    <a:lnTo>
                      <a:pt x="29" y="2"/>
                    </a:lnTo>
                    <a:lnTo>
                      <a:pt x="35" y="11"/>
                    </a:lnTo>
                    <a:lnTo>
                      <a:pt x="47" y="23"/>
                    </a:lnTo>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604" name="Freeform 93"/>
              <p:cNvSpPr>
                <a:spLocks/>
              </p:cNvSpPr>
              <p:nvPr/>
            </p:nvSpPr>
            <p:spPr bwMode="auto">
              <a:xfrm>
                <a:off x="5420702" y="3676423"/>
                <a:ext cx="103982" cy="90099"/>
              </a:xfrm>
              <a:custGeom>
                <a:avLst/>
                <a:gdLst>
                  <a:gd name="T0" fmla="*/ 0 w 163"/>
                  <a:gd name="T1" fmla="*/ 104 h 133"/>
                  <a:gd name="T2" fmla="*/ 10 w 163"/>
                  <a:gd name="T3" fmla="*/ 116 h 133"/>
                  <a:gd name="T4" fmla="*/ 27 w 163"/>
                  <a:gd name="T5" fmla="*/ 133 h 133"/>
                  <a:gd name="T6" fmla="*/ 70 w 163"/>
                  <a:gd name="T7" fmla="*/ 132 h 133"/>
                  <a:gd name="T8" fmla="*/ 78 w 163"/>
                  <a:gd name="T9" fmla="*/ 118 h 133"/>
                  <a:gd name="T10" fmla="*/ 88 w 163"/>
                  <a:gd name="T11" fmla="*/ 113 h 133"/>
                  <a:gd name="T12" fmla="*/ 99 w 163"/>
                  <a:gd name="T13" fmla="*/ 113 h 133"/>
                  <a:gd name="T14" fmla="*/ 107 w 163"/>
                  <a:gd name="T15" fmla="*/ 102 h 133"/>
                  <a:gd name="T16" fmla="*/ 112 w 163"/>
                  <a:gd name="T17" fmla="*/ 93 h 133"/>
                  <a:gd name="T18" fmla="*/ 126 w 163"/>
                  <a:gd name="T19" fmla="*/ 86 h 133"/>
                  <a:gd name="T20" fmla="*/ 134 w 163"/>
                  <a:gd name="T21" fmla="*/ 80 h 133"/>
                  <a:gd name="T22" fmla="*/ 135 w 163"/>
                  <a:gd name="T23" fmla="*/ 72 h 133"/>
                  <a:gd name="T24" fmla="*/ 132 w 163"/>
                  <a:gd name="T25" fmla="*/ 60 h 133"/>
                  <a:gd name="T26" fmla="*/ 135 w 163"/>
                  <a:gd name="T27" fmla="*/ 52 h 133"/>
                  <a:gd name="T28" fmla="*/ 147 w 163"/>
                  <a:gd name="T29" fmla="*/ 34 h 133"/>
                  <a:gd name="T30" fmla="*/ 155 w 163"/>
                  <a:gd name="T31" fmla="*/ 25 h 133"/>
                  <a:gd name="T32" fmla="*/ 162 w 163"/>
                  <a:gd name="T33" fmla="*/ 17 h 133"/>
                  <a:gd name="T34" fmla="*/ 163 w 163"/>
                  <a:gd name="T35" fmla="*/ 0 h 133"/>
                  <a:gd name="T36" fmla="*/ 148 w 163"/>
                  <a:gd name="T37" fmla="*/ 5 h 133"/>
                  <a:gd name="T38" fmla="*/ 142 w 163"/>
                  <a:gd name="T39" fmla="*/ 16 h 133"/>
                  <a:gd name="T40" fmla="*/ 131 w 163"/>
                  <a:gd name="T41" fmla="*/ 26 h 133"/>
                  <a:gd name="T42" fmla="*/ 120 w 163"/>
                  <a:gd name="T43" fmla="*/ 33 h 133"/>
                  <a:gd name="T44" fmla="*/ 106 w 163"/>
                  <a:gd name="T45" fmla="*/ 41 h 133"/>
                  <a:gd name="T46" fmla="*/ 94 w 163"/>
                  <a:gd name="T47" fmla="*/ 46 h 133"/>
                  <a:gd name="T48" fmla="*/ 79 w 163"/>
                  <a:gd name="T49" fmla="*/ 54 h 133"/>
                  <a:gd name="T50" fmla="*/ 67 w 163"/>
                  <a:gd name="T51" fmla="*/ 57 h 133"/>
                  <a:gd name="T52" fmla="*/ 51 w 163"/>
                  <a:gd name="T53" fmla="*/ 60 h 133"/>
                  <a:gd name="T54" fmla="*/ 42 w 163"/>
                  <a:gd name="T55" fmla="*/ 81 h 133"/>
                  <a:gd name="T56" fmla="*/ 34 w 163"/>
                  <a:gd name="T57" fmla="*/ 84 h 133"/>
                  <a:gd name="T58" fmla="*/ 22 w 163"/>
                  <a:gd name="T59" fmla="*/ 86 h 133"/>
                  <a:gd name="T60" fmla="*/ 14 w 163"/>
                  <a:gd name="T61" fmla="*/ 94 h 133"/>
                  <a:gd name="T62" fmla="*/ 0 w 163"/>
                  <a:gd name="T63" fmla="*/ 10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 h="133">
                    <a:moveTo>
                      <a:pt x="0" y="104"/>
                    </a:moveTo>
                    <a:lnTo>
                      <a:pt x="10" y="116"/>
                    </a:lnTo>
                    <a:lnTo>
                      <a:pt x="27" y="133"/>
                    </a:lnTo>
                    <a:lnTo>
                      <a:pt x="70" y="132"/>
                    </a:lnTo>
                    <a:lnTo>
                      <a:pt x="78" y="118"/>
                    </a:lnTo>
                    <a:lnTo>
                      <a:pt x="88" y="113"/>
                    </a:lnTo>
                    <a:lnTo>
                      <a:pt x="99" y="113"/>
                    </a:lnTo>
                    <a:lnTo>
                      <a:pt x="107" y="102"/>
                    </a:lnTo>
                    <a:lnTo>
                      <a:pt x="112" y="93"/>
                    </a:lnTo>
                    <a:lnTo>
                      <a:pt x="126" y="86"/>
                    </a:lnTo>
                    <a:lnTo>
                      <a:pt x="134" y="80"/>
                    </a:lnTo>
                    <a:lnTo>
                      <a:pt x="135" y="72"/>
                    </a:lnTo>
                    <a:lnTo>
                      <a:pt x="132" y="60"/>
                    </a:lnTo>
                    <a:lnTo>
                      <a:pt x="135" y="52"/>
                    </a:lnTo>
                    <a:lnTo>
                      <a:pt x="147" y="34"/>
                    </a:lnTo>
                    <a:lnTo>
                      <a:pt x="155" y="25"/>
                    </a:lnTo>
                    <a:lnTo>
                      <a:pt x="162" y="17"/>
                    </a:lnTo>
                    <a:lnTo>
                      <a:pt x="163" y="0"/>
                    </a:lnTo>
                    <a:lnTo>
                      <a:pt x="148" y="5"/>
                    </a:lnTo>
                    <a:lnTo>
                      <a:pt x="142" y="16"/>
                    </a:lnTo>
                    <a:lnTo>
                      <a:pt x="131" y="26"/>
                    </a:lnTo>
                    <a:lnTo>
                      <a:pt x="120" y="33"/>
                    </a:lnTo>
                    <a:lnTo>
                      <a:pt x="106" y="41"/>
                    </a:lnTo>
                    <a:lnTo>
                      <a:pt x="94" y="46"/>
                    </a:lnTo>
                    <a:lnTo>
                      <a:pt x="79" y="54"/>
                    </a:lnTo>
                    <a:lnTo>
                      <a:pt x="67" y="57"/>
                    </a:lnTo>
                    <a:lnTo>
                      <a:pt x="51" y="60"/>
                    </a:lnTo>
                    <a:lnTo>
                      <a:pt x="42" y="81"/>
                    </a:lnTo>
                    <a:lnTo>
                      <a:pt x="34" y="84"/>
                    </a:lnTo>
                    <a:lnTo>
                      <a:pt x="22" y="86"/>
                    </a:lnTo>
                    <a:lnTo>
                      <a:pt x="14" y="94"/>
                    </a:lnTo>
                    <a:lnTo>
                      <a:pt x="0" y="104"/>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605" name="Oval 94"/>
              <p:cNvSpPr>
                <a:spLocks noChangeArrowheads="1"/>
              </p:cNvSpPr>
              <p:nvPr/>
            </p:nvSpPr>
            <p:spPr bwMode="auto">
              <a:xfrm>
                <a:off x="4843096" y="2173115"/>
                <a:ext cx="10734" cy="11351"/>
              </a:xfrm>
              <a:prstGeom prst="ellipse">
                <a:avLst/>
              </a:prstGeom>
              <a:grpFill/>
              <a:ln w="3175">
                <a:solidFill>
                  <a:schemeClr val="bg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606" name="Freeform 95"/>
              <p:cNvSpPr>
                <a:spLocks/>
              </p:cNvSpPr>
              <p:nvPr/>
            </p:nvSpPr>
            <p:spPr bwMode="auto">
              <a:xfrm>
                <a:off x="4678066" y="1552353"/>
                <a:ext cx="334756" cy="670423"/>
              </a:xfrm>
              <a:custGeom>
                <a:avLst/>
                <a:gdLst>
                  <a:gd name="T0" fmla="*/ 188 w 523"/>
                  <a:gd name="T1" fmla="*/ 413 h 989"/>
                  <a:gd name="T2" fmla="*/ 210 w 523"/>
                  <a:gd name="T3" fmla="*/ 435 h 989"/>
                  <a:gd name="T4" fmla="*/ 226 w 523"/>
                  <a:gd name="T5" fmla="*/ 451 h 989"/>
                  <a:gd name="T6" fmla="*/ 230 w 523"/>
                  <a:gd name="T7" fmla="*/ 479 h 989"/>
                  <a:gd name="T8" fmla="*/ 234 w 523"/>
                  <a:gd name="T9" fmla="*/ 501 h 989"/>
                  <a:gd name="T10" fmla="*/ 204 w 523"/>
                  <a:gd name="T11" fmla="*/ 517 h 989"/>
                  <a:gd name="T12" fmla="*/ 190 w 523"/>
                  <a:gd name="T13" fmla="*/ 559 h 989"/>
                  <a:gd name="T14" fmla="*/ 172 w 523"/>
                  <a:gd name="T15" fmla="*/ 587 h 989"/>
                  <a:gd name="T16" fmla="*/ 154 w 523"/>
                  <a:gd name="T17" fmla="*/ 627 h 989"/>
                  <a:gd name="T18" fmla="*/ 136 w 523"/>
                  <a:gd name="T19" fmla="*/ 663 h 989"/>
                  <a:gd name="T20" fmla="*/ 100 w 523"/>
                  <a:gd name="T21" fmla="*/ 668 h 989"/>
                  <a:gd name="T22" fmla="*/ 104 w 523"/>
                  <a:gd name="T23" fmla="*/ 694 h 989"/>
                  <a:gd name="T24" fmla="*/ 87 w 523"/>
                  <a:gd name="T25" fmla="*/ 707 h 989"/>
                  <a:gd name="T26" fmla="*/ 79 w 523"/>
                  <a:gd name="T27" fmla="*/ 745 h 989"/>
                  <a:gd name="T28" fmla="*/ 89 w 523"/>
                  <a:gd name="T29" fmla="*/ 780 h 989"/>
                  <a:gd name="T30" fmla="*/ 103 w 523"/>
                  <a:gd name="T31" fmla="*/ 803 h 989"/>
                  <a:gd name="T32" fmla="*/ 110 w 523"/>
                  <a:gd name="T33" fmla="*/ 828 h 989"/>
                  <a:gd name="T34" fmla="*/ 104 w 523"/>
                  <a:gd name="T35" fmla="*/ 844 h 989"/>
                  <a:gd name="T36" fmla="*/ 104 w 523"/>
                  <a:gd name="T37" fmla="*/ 896 h 989"/>
                  <a:gd name="T38" fmla="*/ 123 w 523"/>
                  <a:gd name="T39" fmla="*/ 919 h 989"/>
                  <a:gd name="T40" fmla="*/ 166 w 523"/>
                  <a:gd name="T41" fmla="*/ 936 h 989"/>
                  <a:gd name="T42" fmla="*/ 167 w 523"/>
                  <a:gd name="T43" fmla="*/ 952 h 989"/>
                  <a:gd name="T44" fmla="*/ 174 w 523"/>
                  <a:gd name="T45" fmla="*/ 968 h 989"/>
                  <a:gd name="T46" fmla="*/ 194 w 523"/>
                  <a:gd name="T47" fmla="*/ 968 h 989"/>
                  <a:gd name="T48" fmla="*/ 203 w 523"/>
                  <a:gd name="T49" fmla="*/ 989 h 989"/>
                  <a:gd name="T50" fmla="*/ 218 w 523"/>
                  <a:gd name="T51" fmla="*/ 961 h 989"/>
                  <a:gd name="T52" fmla="*/ 232 w 523"/>
                  <a:gd name="T53" fmla="*/ 966 h 989"/>
                  <a:gd name="T54" fmla="*/ 273 w 523"/>
                  <a:gd name="T55" fmla="*/ 945 h 989"/>
                  <a:gd name="T56" fmla="*/ 305 w 523"/>
                  <a:gd name="T57" fmla="*/ 925 h 989"/>
                  <a:gd name="T58" fmla="*/ 343 w 523"/>
                  <a:gd name="T59" fmla="*/ 906 h 989"/>
                  <a:gd name="T60" fmla="*/ 399 w 523"/>
                  <a:gd name="T61" fmla="*/ 893 h 989"/>
                  <a:gd name="T62" fmla="*/ 436 w 523"/>
                  <a:gd name="T63" fmla="*/ 843 h 989"/>
                  <a:gd name="T64" fmla="*/ 468 w 523"/>
                  <a:gd name="T65" fmla="*/ 788 h 989"/>
                  <a:gd name="T66" fmla="*/ 513 w 523"/>
                  <a:gd name="T67" fmla="*/ 692 h 989"/>
                  <a:gd name="T68" fmla="*/ 508 w 523"/>
                  <a:gd name="T69" fmla="*/ 613 h 989"/>
                  <a:gd name="T70" fmla="*/ 466 w 523"/>
                  <a:gd name="T71" fmla="*/ 584 h 989"/>
                  <a:gd name="T72" fmla="*/ 453 w 523"/>
                  <a:gd name="T73" fmla="*/ 511 h 989"/>
                  <a:gd name="T74" fmla="*/ 426 w 523"/>
                  <a:gd name="T75" fmla="*/ 470 h 989"/>
                  <a:gd name="T76" fmla="*/ 403 w 523"/>
                  <a:gd name="T77" fmla="*/ 445 h 989"/>
                  <a:gd name="T78" fmla="*/ 399 w 523"/>
                  <a:gd name="T79" fmla="*/ 420 h 989"/>
                  <a:gd name="T80" fmla="*/ 407 w 523"/>
                  <a:gd name="T81" fmla="*/ 378 h 989"/>
                  <a:gd name="T82" fmla="*/ 358 w 523"/>
                  <a:gd name="T83" fmla="*/ 307 h 989"/>
                  <a:gd name="T84" fmla="*/ 348 w 523"/>
                  <a:gd name="T85" fmla="*/ 253 h 989"/>
                  <a:gd name="T86" fmla="*/ 342 w 523"/>
                  <a:gd name="T87" fmla="*/ 183 h 989"/>
                  <a:gd name="T88" fmla="*/ 293 w 523"/>
                  <a:gd name="T89" fmla="*/ 164 h 989"/>
                  <a:gd name="T90" fmla="*/ 286 w 523"/>
                  <a:gd name="T91" fmla="*/ 123 h 989"/>
                  <a:gd name="T92" fmla="*/ 292 w 523"/>
                  <a:gd name="T93" fmla="*/ 85 h 989"/>
                  <a:gd name="T94" fmla="*/ 290 w 523"/>
                  <a:gd name="T95" fmla="*/ 62 h 989"/>
                  <a:gd name="T96" fmla="*/ 271 w 523"/>
                  <a:gd name="T97" fmla="*/ 16 h 989"/>
                  <a:gd name="T98" fmla="*/ 224 w 523"/>
                  <a:gd name="T99" fmla="*/ 0 h 989"/>
                  <a:gd name="T100" fmla="*/ 190 w 523"/>
                  <a:gd name="T101" fmla="*/ 20 h 989"/>
                  <a:gd name="T102" fmla="*/ 175 w 523"/>
                  <a:gd name="T103" fmla="*/ 85 h 989"/>
                  <a:gd name="T104" fmla="*/ 164 w 523"/>
                  <a:gd name="T105" fmla="*/ 133 h 989"/>
                  <a:gd name="T106" fmla="*/ 127 w 523"/>
                  <a:gd name="T107" fmla="*/ 134 h 989"/>
                  <a:gd name="T108" fmla="*/ 78 w 523"/>
                  <a:gd name="T109" fmla="*/ 150 h 989"/>
                  <a:gd name="T110" fmla="*/ 21 w 523"/>
                  <a:gd name="T111" fmla="*/ 104 h 989"/>
                  <a:gd name="T112" fmla="*/ 0 w 523"/>
                  <a:gd name="T113" fmla="*/ 124 h 989"/>
                  <a:gd name="T114" fmla="*/ 61 w 523"/>
                  <a:gd name="T115" fmla="*/ 177 h 989"/>
                  <a:gd name="T116" fmla="*/ 125 w 523"/>
                  <a:gd name="T117" fmla="*/ 228 h 989"/>
                  <a:gd name="T118" fmla="*/ 128 w 523"/>
                  <a:gd name="T119" fmla="*/ 275 h 989"/>
                  <a:gd name="T120" fmla="*/ 161 w 523"/>
                  <a:gd name="T121" fmla="*/ 346 h 989"/>
                  <a:gd name="T122" fmla="*/ 170 w 523"/>
                  <a:gd name="T123" fmla="*/ 410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3" h="989">
                    <a:moveTo>
                      <a:pt x="166" y="415"/>
                    </a:moveTo>
                    <a:lnTo>
                      <a:pt x="188" y="413"/>
                    </a:lnTo>
                    <a:lnTo>
                      <a:pt x="188" y="425"/>
                    </a:lnTo>
                    <a:lnTo>
                      <a:pt x="210" y="435"/>
                    </a:lnTo>
                    <a:lnTo>
                      <a:pt x="216" y="445"/>
                    </a:lnTo>
                    <a:lnTo>
                      <a:pt x="226" y="451"/>
                    </a:lnTo>
                    <a:lnTo>
                      <a:pt x="230" y="465"/>
                    </a:lnTo>
                    <a:lnTo>
                      <a:pt x="230" y="479"/>
                    </a:lnTo>
                    <a:lnTo>
                      <a:pt x="242" y="489"/>
                    </a:lnTo>
                    <a:lnTo>
                      <a:pt x="234" y="501"/>
                    </a:lnTo>
                    <a:lnTo>
                      <a:pt x="216" y="505"/>
                    </a:lnTo>
                    <a:lnTo>
                      <a:pt x="204" y="517"/>
                    </a:lnTo>
                    <a:lnTo>
                      <a:pt x="204" y="541"/>
                    </a:lnTo>
                    <a:lnTo>
                      <a:pt x="190" y="559"/>
                    </a:lnTo>
                    <a:lnTo>
                      <a:pt x="180" y="573"/>
                    </a:lnTo>
                    <a:lnTo>
                      <a:pt x="172" y="587"/>
                    </a:lnTo>
                    <a:lnTo>
                      <a:pt x="160" y="607"/>
                    </a:lnTo>
                    <a:lnTo>
                      <a:pt x="154" y="627"/>
                    </a:lnTo>
                    <a:lnTo>
                      <a:pt x="146" y="643"/>
                    </a:lnTo>
                    <a:lnTo>
                      <a:pt x="136" y="663"/>
                    </a:lnTo>
                    <a:lnTo>
                      <a:pt x="122" y="673"/>
                    </a:lnTo>
                    <a:lnTo>
                      <a:pt x="100" y="668"/>
                    </a:lnTo>
                    <a:lnTo>
                      <a:pt x="101" y="683"/>
                    </a:lnTo>
                    <a:lnTo>
                      <a:pt x="104" y="694"/>
                    </a:lnTo>
                    <a:lnTo>
                      <a:pt x="90" y="696"/>
                    </a:lnTo>
                    <a:lnTo>
                      <a:pt x="87" y="707"/>
                    </a:lnTo>
                    <a:lnTo>
                      <a:pt x="78" y="714"/>
                    </a:lnTo>
                    <a:lnTo>
                      <a:pt x="79" y="745"/>
                    </a:lnTo>
                    <a:lnTo>
                      <a:pt x="86" y="760"/>
                    </a:lnTo>
                    <a:lnTo>
                      <a:pt x="89" y="780"/>
                    </a:lnTo>
                    <a:lnTo>
                      <a:pt x="89" y="794"/>
                    </a:lnTo>
                    <a:lnTo>
                      <a:pt x="103" y="803"/>
                    </a:lnTo>
                    <a:lnTo>
                      <a:pt x="101" y="819"/>
                    </a:lnTo>
                    <a:lnTo>
                      <a:pt x="110" y="828"/>
                    </a:lnTo>
                    <a:lnTo>
                      <a:pt x="119" y="837"/>
                    </a:lnTo>
                    <a:lnTo>
                      <a:pt x="104" y="844"/>
                    </a:lnTo>
                    <a:lnTo>
                      <a:pt x="108" y="869"/>
                    </a:lnTo>
                    <a:lnTo>
                      <a:pt x="104" y="896"/>
                    </a:lnTo>
                    <a:lnTo>
                      <a:pt x="110" y="912"/>
                    </a:lnTo>
                    <a:lnTo>
                      <a:pt x="123" y="919"/>
                    </a:lnTo>
                    <a:lnTo>
                      <a:pt x="141" y="928"/>
                    </a:lnTo>
                    <a:lnTo>
                      <a:pt x="166" y="936"/>
                    </a:lnTo>
                    <a:lnTo>
                      <a:pt x="180" y="939"/>
                    </a:lnTo>
                    <a:lnTo>
                      <a:pt x="167" y="952"/>
                    </a:lnTo>
                    <a:lnTo>
                      <a:pt x="160" y="963"/>
                    </a:lnTo>
                    <a:lnTo>
                      <a:pt x="174" y="968"/>
                    </a:lnTo>
                    <a:lnTo>
                      <a:pt x="185" y="947"/>
                    </a:lnTo>
                    <a:lnTo>
                      <a:pt x="194" y="968"/>
                    </a:lnTo>
                    <a:lnTo>
                      <a:pt x="193" y="982"/>
                    </a:lnTo>
                    <a:lnTo>
                      <a:pt x="203" y="989"/>
                    </a:lnTo>
                    <a:lnTo>
                      <a:pt x="207" y="970"/>
                    </a:lnTo>
                    <a:lnTo>
                      <a:pt x="218" y="961"/>
                    </a:lnTo>
                    <a:lnTo>
                      <a:pt x="217" y="979"/>
                    </a:lnTo>
                    <a:lnTo>
                      <a:pt x="232" y="966"/>
                    </a:lnTo>
                    <a:lnTo>
                      <a:pt x="241" y="958"/>
                    </a:lnTo>
                    <a:lnTo>
                      <a:pt x="273" y="945"/>
                    </a:lnTo>
                    <a:lnTo>
                      <a:pt x="290" y="940"/>
                    </a:lnTo>
                    <a:lnTo>
                      <a:pt x="305" y="925"/>
                    </a:lnTo>
                    <a:lnTo>
                      <a:pt x="326" y="914"/>
                    </a:lnTo>
                    <a:lnTo>
                      <a:pt x="343" y="906"/>
                    </a:lnTo>
                    <a:lnTo>
                      <a:pt x="366" y="895"/>
                    </a:lnTo>
                    <a:lnTo>
                      <a:pt x="399" y="893"/>
                    </a:lnTo>
                    <a:lnTo>
                      <a:pt x="407" y="877"/>
                    </a:lnTo>
                    <a:lnTo>
                      <a:pt x="436" y="843"/>
                    </a:lnTo>
                    <a:lnTo>
                      <a:pt x="456" y="808"/>
                    </a:lnTo>
                    <a:lnTo>
                      <a:pt x="468" y="788"/>
                    </a:lnTo>
                    <a:lnTo>
                      <a:pt x="492" y="743"/>
                    </a:lnTo>
                    <a:lnTo>
                      <a:pt x="513" y="692"/>
                    </a:lnTo>
                    <a:lnTo>
                      <a:pt x="523" y="641"/>
                    </a:lnTo>
                    <a:lnTo>
                      <a:pt x="508" y="613"/>
                    </a:lnTo>
                    <a:lnTo>
                      <a:pt x="490" y="592"/>
                    </a:lnTo>
                    <a:lnTo>
                      <a:pt x="466" y="584"/>
                    </a:lnTo>
                    <a:lnTo>
                      <a:pt x="450" y="558"/>
                    </a:lnTo>
                    <a:lnTo>
                      <a:pt x="453" y="511"/>
                    </a:lnTo>
                    <a:lnTo>
                      <a:pt x="431" y="497"/>
                    </a:lnTo>
                    <a:lnTo>
                      <a:pt x="426" y="470"/>
                    </a:lnTo>
                    <a:lnTo>
                      <a:pt x="405" y="467"/>
                    </a:lnTo>
                    <a:lnTo>
                      <a:pt x="403" y="445"/>
                    </a:lnTo>
                    <a:lnTo>
                      <a:pt x="408" y="434"/>
                    </a:lnTo>
                    <a:lnTo>
                      <a:pt x="399" y="420"/>
                    </a:lnTo>
                    <a:lnTo>
                      <a:pt x="398" y="395"/>
                    </a:lnTo>
                    <a:lnTo>
                      <a:pt x="407" y="378"/>
                    </a:lnTo>
                    <a:lnTo>
                      <a:pt x="388" y="349"/>
                    </a:lnTo>
                    <a:lnTo>
                      <a:pt x="358" y="307"/>
                    </a:lnTo>
                    <a:lnTo>
                      <a:pt x="343" y="284"/>
                    </a:lnTo>
                    <a:lnTo>
                      <a:pt x="348" y="253"/>
                    </a:lnTo>
                    <a:lnTo>
                      <a:pt x="356" y="211"/>
                    </a:lnTo>
                    <a:lnTo>
                      <a:pt x="342" y="183"/>
                    </a:lnTo>
                    <a:lnTo>
                      <a:pt x="313" y="163"/>
                    </a:lnTo>
                    <a:lnTo>
                      <a:pt x="293" y="164"/>
                    </a:lnTo>
                    <a:lnTo>
                      <a:pt x="285" y="137"/>
                    </a:lnTo>
                    <a:lnTo>
                      <a:pt x="286" y="123"/>
                    </a:lnTo>
                    <a:lnTo>
                      <a:pt x="286" y="110"/>
                    </a:lnTo>
                    <a:lnTo>
                      <a:pt x="292" y="85"/>
                    </a:lnTo>
                    <a:lnTo>
                      <a:pt x="299" y="66"/>
                    </a:lnTo>
                    <a:lnTo>
                      <a:pt x="290" y="62"/>
                    </a:lnTo>
                    <a:lnTo>
                      <a:pt x="292" y="40"/>
                    </a:lnTo>
                    <a:lnTo>
                      <a:pt x="271" y="16"/>
                    </a:lnTo>
                    <a:lnTo>
                      <a:pt x="241" y="0"/>
                    </a:lnTo>
                    <a:lnTo>
                      <a:pt x="224" y="0"/>
                    </a:lnTo>
                    <a:lnTo>
                      <a:pt x="208" y="16"/>
                    </a:lnTo>
                    <a:lnTo>
                      <a:pt x="190" y="20"/>
                    </a:lnTo>
                    <a:lnTo>
                      <a:pt x="174" y="41"/>
                    </a:lnTo>
                    <a:lnTo>
                      <a:pt x="175" y="85"/>
                    </a:lnTo>
                    <a:lnTo>
                      <a:pt x="173" y="116"/>
                    </a:lnTo>
                    <a:lnTo>
                      <a:pt x="164" y="133"/>
                    </a:lnTo>
                    <a:lnTo>
                      <a:pt x="143" y="153"/>
                    </a:lnTo>
                    <a:lnTo>
                      <a:pt x="127" y="134"/>
                    </a:lnTo>
                    <a:lnTo>
                      <a:pt x="113" y="159"/>
                    </a:lnTo>
                    <a:lnTo>
                      <a:pt x="78" y="150"/>
                    </a:lnTo>
                    <a:lnTo>
                      <a:pt x="34" y="97"/>
                    </a:lnTo>
                    <a:lnTo>
                      <a:pt x="21" y="104"/>
                    </a:lnTo>
                    <a:lnTo>
                      <a:pt x="21" y="123"/>
                    </a:lnTo>
                    <a:lnTo>
                      <a:pt x="0" y="124"/>
                    </a:lnTo>
                    <a:lnTo>
                      <a:pt x="31" y="153"/>
                    </a:lnTo>
                    <a:lnTo>
                      <a:pt x="61" y="177"/>
                    </a:lnTo>
                    <a:lnTo>
                      <a:pt x="99" y="187"/>
                    </a:lnTo>
                    <a:lnTo>
                      <a:pt x="125" y="228"/>
                    </a:lnTo>
                    <a:lnTo>
                      <a:pt x="117" y="256"/>
                    </a:lnTo>
                    <a:lnTo>
                      <a:pt x="128" y="275"/>
                    </a:lnTo>
                    <a:lnTo>
                      <a:pt x="130" y="300"/>
                    </a:lnTo>
                    <a:lnTo>
                      <a:pt x="161" y="346"/>
                    </a:lnTo>
                    <a:lnTo>
                      <a:pt x="147" y="380"/>
                    </a:lnTo>
                    <a:lnTo>
                      <a:pt x="170" y="410"/>
                    </a:lnTo>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607" name="Freeform 96"/>
              <p:cNvSpPr>
                <a:spLocks/>
              </p:cNvSpPr>
              <p:nvPr/>
            </p:nvSpPr>
            <p:spPr bwMode="auto">
              <a:xfrm>
                <a:off x="5069845" y="3331634"/>
                <a:ext cx="136854" cy="134794"/>
              </a:xfrm>
              <a:custGeom>
                <a:avLst/>
                <a:gdLst>
                  <a:gd name="T0" fmla="*/ 0 w 213"/>
                  <a:gd name="T1" fmla="*/ 142 h 199"/>
                  <a:gd name="T2" fmla="*/ 8 w 213"/>
                  <a:gd name="T3" fmla="*/ 129 h 199"/>
                  <a:gd name="T4" fmla="*/ 12 w 213"/>
                  <a:gd name="T5" fmla="*/ 80 h 199"/>
                  <a:gd name="T6" fmla="*/ 21 w 213"/>
                  <a:gd name="T7" fmla="*/ 67 h 199"/>
                  <a:gd name="T8" fmla="*/ 25 w 213"/>
                  <a:gd name="T9" fmla="*/ 50 h 199"/>
                  <a:gd name="T10" fmla="*/ 15 w 213"/>
                  <a:gd name="T11" fmla="*/ 44 h 199"/>
                  <a:gd name="T12" fmla="*/ 12 w 213"/>
                  <a:gd name="T13" fmla="*/ 34 h 199"/>
                  <a:gd name="T14" fmla="*/ 3 w 213"/>
                  <a:gd name="T15" fmla="*/ 33 h 199"/>
                  <a:gd name="T16" fmla="*/ 21 w 213"/>
                  <a:gd name="T17" fmla="*/ 20 h 199"/>
                  <a:gd name="T18" fmla="*/ 35 w 213"/>
                  <a:gd name="T19" fmla="*/ 19 h 199"/>
                  <a:gd name="T20" fmla="*/ 64 w 213"/>
                  <a:gd name="T21" fmla="*/ 0 h 199"/>
                  <a:gd name="T22" fmla="*/ 78 w 213"/>
                  <a:gd name="T23" fmla="*/ 10 h 199"/>
                  <a:gd name="T24" fmla="*/ 96 w 213"/>
                  <a:gd name="T25" fmla="*/ 11 h 199"/>
                  <a:gd name="T26" fmla="*/ 120 w 213"/>
                  <a:gd name="T27" fmla="*/ 5 h 199"/>
                  <a:gd name="T28" fmla="*/ 126 w 213"/>
                  <a:gd name="T29" fmla="*/ 4 h 199"/>
                  <a:gd name="T30" fmla="*/ 127 w 213"/>
                  <a:gd name="T31" fmla="*/ 24 h 199"/>
                  <a:gd name="T32" fmla="*/ 134 w 213"/>
                  <a:gd name="T33" fmla="*/ 33 h 199"/>
                  <a:gd name="T34" fmla="*/ 139 w 213"/>
                  <a:gd name="T35" fmla="*/ 43 h 199"/>
                  <a:gd name="T36" fmla="*/ 152 w 213"/>
                  <a:gd name="T37" fmla="*/ 45 h 199"/>
                  <a:gd name="T38" fmla="*/ 166 w 213"/>
                  <a:gd name="T39" fmla="*/ 51 h 199"/>
                  <a:gd name="T40" fmla="*/ 195 w 213"/>
                  <a:gd name="T41" fmla="*/ 53 h 199"/>
                  <a:gd name="T42" fmla="*/ 205 w 213"/>
                  <a:gd name="T43" fmla="*/ 54 h 199"/>
                  <a:gd name="T44" fmla="*/ 213 w 213"/>
                  <a:gd name="T45" fmla="*/ 59 h 199"/>
                  <a:gd name="T46" fmla="*/ 213 w 213"/>
                  <a:gd name="T47" fmla="*/ 73 h 199"/>
                  <a:gd name="T48" fmla="*/ 201 w 213"/>
                  <a:gd name="T49" fmla="*/ 84 h 199"/>
                  <a:gd name="T50" fmla="*/ 185 w 213"/>
                  <a:gd name="T51" fmla="*/ 89 h 199"/>
                  <a:gd name="T52" fmla="*/ 153 w 213"/>
                  <a:gd name="T53" fmla="*/ 85 h 199"/>
                  <a:gd name="T54" fmla="*/ 133 w 213"/>
                  <a:gd name="T55" fmla="*/ 92 h 199"/>
                  <a:gd name="T56" fmla="*/ 124 w 213"/>
                  <a:gd name="T57" fmla="*/ 96 h 199"/>
                  <a:gd name="T58" fmla="*/ 105 w 213"/>
                  <a:gd name="T59" fmla="*/ 97 h 199"/>
                  <a:gd name="T60" fmla="*/ 96 w 213"/>
                  <a:gd name="T61" fmla="*/ 114 h 199"/>
                  <a:gd name="T62" fmla="*/ 78 w 213"/>
                  <a:gd name="T63" fmla="*/ 131 h 199"/>
                  <a:gd name="T64" fmla="*/ 68 w 213"/>
                  <a:gd name="T65" fmla="*/ 145 h 199"/>
                  <a:gd name="T66" fmla="*/ 53 w 213"/>
                  <a:gd name="T67" fmla="*/ 154 h 199"/>
                  <a:gd name="T68" fmla="*/ 37 w 213"/>
                  <a:gd name="T69" fmla="*/ 171 h 199"/>
                  <a:gd name="T70" fmla="*/ 27 w 213"/>
                  <a:gd name="T71" fmla="*/ 190 h 199"/>
                  <a:gd name="T72" fmla="*/ 15 w 213"/>
                  <a:gd name="T73" fmla="*/ 199 h 199"/>
                  <a:gd name="T74" fmla="*/ 13 w 213"/>
                  <a:gd name="T75" fmla="*/ 184 h 199"/>
                  <a:gd name="T76" fmla="*/ 10 w 213"/>
                  <a:gd name="T77" fmla="*/ 171 h 199"/>
                  <a:gd name="T78" fmla="*/ 28 w 213"/>
                  <a:gd name="T79" fmla="*/ 160 h 199"/>
                  <a:gd name="T80" fmla="*/ 47 w 213"/>
                  <a:gd name="T81" fmla="*/ 151 h 199"/>
                  <a:gd name="T82" fmla="*/ 57 w 213"/>
                  <a:gd name="T83" fmla="*/ 140 h 199"/>
                  <a:gd name="T84" fmla="*/ 47 w 213"/>
                  <a:gd name="T85" fmla="*/ 135 h 199"/>
                  <a:gd name="T86" fmla="*/ 40 w 213"/>
                  <a:gd name="T87" fmla="*/ 144 h 199"/>
                  <a:gd name="T88" fmla="*/ 26 w 213"/>
                  <a:gd name="T89" fmla="*/ 144 h 199"/>
                  <a:gd name="T90" fmla="*/ 14 w 213"/>
                  <a:gd name="T91" fmla="*/ 150 h 199"/>
                  <a:gd name="T92" fmla="*/ 0 w 213"/>
                  <a:gd name="T93" fmla="*/ 14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3" h="199">
                    <a:moveTo>
                      <a:pt x="0" y="142"/>
                    </a:moveTo>
                    <a:lnTo>
                      <a:pt x="8" y="129"/>
                    </a:lnTo>
                    <a:lnTo>
                      <a:pt x="12" y="80"/>
                    </a:lnTo>
                    <a:lnTo>
                      <a:pt x="21" y="67"/>
                    </a:lnTo>
                    <a:lnTo>
                      <a:pt x="25" y="50"/>
                    </a:lnTo>
                    <a:lnTo>
                      <a:pt x="15" y="44"/>
                    </a:lnTo>
                    <a:lnTo>
                      <a:pt x="12" y="34"/>
                    </a:lnTo>
                    <a:lnTo>
                      <a:pt x="3" y="33"/>
                    </a:lnTo>
                    <a:lnTo>
                      <a:pt x="21" y="20"/>
                    </a:lnTo>
                    <a:lnTo>
                      <a:pt x="35" y="19"/>
                    </a:lnTo>
                    <a:lnTo>
                      <a:pt x="64" y="0"/>
                    </a:lnTo>
                    <a:lnTo>
                      <a:pt x="78" y="10"/>
                    </a:lnTo>
                    <a:lnTo>
                      <a:pt x="96" y="11"/>
                    </a:lnTo>
                    <a:lnTo>
                      <a:pt x="120" y="5"/>
                    </a:lnTo>
                    <a:lnTo>
                      <a:pt x="126" y="4"/>
                    </a:lnTo>
                    <a:lnTo>
                      <a:pt x="127" y="24"/>
                    </a:lnTo>
                    <a:lnTo>
                      <a:pt x="134" y="33"/>
                    </a:lnTo>
                    <a:lnTo>
                      <a:pt x="139" y="43"/>
                    </a:lnTo>
                    <a:lnTo>
                      <a:pt x="152" y="45"/>
                    </a:lnTo>
                    <a:lnTo>
                      <a:pt x="166" y="51"/>
                    </a:lnTo>
                    <a:lnTo>
                      <a:pt x="195" y="53"/>
                    </a:lnTo>
                    <a:lnTo>
                      <a:pt x="205" y="54"/>
                    </a:lnTo>
                    <a:lnTo>
                      <a:pt x="213" y="59"/>
                    </a:lnTo>
                    <a:lnTo>
                      <a:pt x="213" y="73"/>
                    </a:lnTo>
                    <a:lnTo>
                      <a:pt x="201" y="84"/>
                    </a:lnTo>
                    <a:lnTo>
                      <a:pt x="185" y="89"/>
                    </a:lnTo>
                    <a:lnTo>
                      <a:pt x="153" y="85"/>
                    </a:lnTo>
                    <a:lnTo>
                      <a:pt x="133" y="92"/>
                    </a:lnTo>
                    <a:lnTo>
                      <a:pt x="124" y="96"/>
                    </a:lnTo>
                    <a:lnTo>
                      <a:pt x="105" y="97"/>
                    </a:lnTo>
                    <a:lnTo>
                      <a:pt x="96" y="114"/>
                    </a:lnTo>
                    <a:lnTo>
                      <a:pt x="78" y="131"/>
                    </a:lnTo>
                    <a:lnTo>
                      <a:pt x="68" y="145"/>
                    </a:lnTo>
                    <a:lnTo>
                      <a:pt x="53" y="154"/>
                    </a:lnTo>
                    <a:lnTo>
                      <a:pt x="37" y="171"/>
                    </a:lnTo>
                    <a:lnTo>
                      <a:pt x="27" y="190"/>
                    </a:lnTo>
                    <a:lnTo>
                      <a:pt x="15" y="199"/>
                    </a:lnTo>
                    <a:lnTo>
                      <a:pt x="13" y="184"/>
                    </a:lnTo>
                    <a:lnTo>
                      <a:pt x="10" y="171"/>
                    </a:lnTo>
                    <a:lnTo>
                      <a:pt x="28" y="160"/>
                    </a:lnTo>
                    <a:lnTo>
                      <a:pt x="47" y="151"/>
                    </a:lnTo>
                    <a:lnTo>
                      <a:pt x="57" y="140"/>
                    </a:lnTo>
                    <a:lnTo>
                      <a:pt x="47" y="135"/>
                    </a:lnTo>
                    <a:lnTo>
                      <a:pt x="40" y="144"/>
                    </a:lnTo>
                    <a:lnTo>
                      <a:pt x="26" y="144"/>
                    </a:lnTo>
                    <a:lnTo>
                      <a:pt x="14" y="150"/>
                    </a:lnTo>
                    <a:lnTo>
                      <a:pt x="0" y="142"/>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608" name="Freeform 97"/>
              <p:cNvSpPr>
                <a:spLocks/>
              </p:cNvSpPr>
              <p:nvPr/>
            </p:nvSpPr>
            <p:spPr bwMode="auto">
              <a:xfrm>
                <a:off x="5086616" y="3176975"/>
                <a:ext cx="894249" cy="520021"/>
              </a:xfrm>
              <a:custGeom>
                <a:avLst/>
                <a:gdLst>
                  <a:gd name="T0" fmla="*/ 234 w 1395"/>
                  <a:gd name="T1" fmla="*/ 327 h 767"/>
                  <a:gd name="T2" fmla="*/ 224 w 1395"/>
                  <a:gd name="T3" fmla="*/ 334 h 767"/>
                  <a:gd name="T4" fmla="*/ 183 w 1395"/>
                  <a:gd name="T5" fmla="*/ 355 h 767"/>
                  <a:gd name="T6" fmla="*/ 151 w 1395"/>
                  <a:gd name="T7" fmla="*/ 369 h 767"/>
                  <a:gd name="T8" fmla="*/ 116 w 1395"/>
                  <a:gd name="T9" fmla="*/ 371 h 767"/>
                  <a:gd name="T10" fmla="*/ 73 w 1395"/>
                  <a:gd name="T11" fmla="*/ 385 h 767"/>
                  <a:gd name="T12" fmla="*/ 30 w 1395"/>
                  <a:gd name="T13" fmla="*/ 397 h 767"/>
                  <a:gd name="T14" fmla="*/ 10 w 1395"/>
                  <a:gd name="T15" fmla="*/ 430 h 767"/>
                  <a:gd name="T16" fmla="*/ 5 w 1395"/>
                  <a:gd name="T17" fmla="*/ 468 h 767"/>
                  <a:gd name="T18" fmla="*/ 39 w 1395"/>
                  <a:gd name="T19" fmla="*/ 476 h 767"/>
                  <a:gd name="T20" fmla="*/ 47 w 1395"/>
                  <a:gd name="T21" fmla="*/ 504 h 767"/>
                  <a:gd name="T22" fmla="*/ 61 w 1395"/>
                  <a:gd name="T23" fmla="*/ 552 h 767"/>
                  <a:gd name="T24" fmla="*/ 59 w 1395"/>
                  <a:gd name="T25" fmla="*/ 583 h 767"/>
                  <a:gd name="T26" fmla="*/ 32 w 1395"/>
                  <a:gd name="T27" fmla="*/ 572 h 767"/>
                  <a:gd name="T28" fmla="*/ 35 w 1395"/>
                  <a:gd name="T29" fmla="*/ 606 h 767"/>
                  <a:gd name="T30" fmla="*/ 90 w 1395"/>
                  <a:gd name="T31" fmla="*/ 613 h 767"/>
                  <a:gd name="T32" fmla="*/ 94 w 1395"/>
                  <a:gd name="T33" fmla="*/ 647 h 767"/>
                  <a:gd name="T34" fmla="*/ 112 w 1395"/>
                  <a:gd name="T35" fmla="*/ 670 h 767"/>
                  <a:gd name="T36" fmla="*/ 129 w 1395"/>
                  <a:gd name="T37" fmla="*/ 696 h 767"/>
                  <a:gd name="T38" fmla="*/ 180 w 1395"/>
                  <a:gd name="T39" fmla="*/ 698 h 767"/>
                  <a:gd name="T40" fmla="*/ 160 w 1395"/>
                  <a:gd name="T41" fmla="*/ 722 h 767"/>
                  <a:gd name="T42" fmla="*/ 149 w 1395"/>
                  <a:gd name="T43" fmla="*/ 743 h 767"/>
                  <a:gd name="T44" fmla="*/ 183 w 1395"/>
                  <a:gd name="T45" fmla="*/ 734 h 767"/>
                  <a:gd name="T46" fmla="*/ 215 w 1395"/>
                  <a:gd name="T47" fmla="*/ 716 h 767"/>
                  <a:gd name="T48" fmla="*/ 250 w 1395"/>
                  <a:gd name="T49" fmla="*/ 717 h 767"/>
                  <a:gd name="T50" fmla="*/ 268 w 1395"/>
                  <a:gd name="T51" fmla="*/ 749 h 767"/>
                  <a:gd name="T52" fmla="*/ 309 w 1395"/>
                  <a:gd name="T53" fmla="*/ 767 h 767"/>
                  <a:gd name="T54" fmla="*/ 348 w 1395"/>
                  <a:gd name="T55" fmla="*/ 749 h 767"/>
                  <a:gd name="T56" fmla="*/ 370 w 1395"/>
                  <a:gd name="T57" fmla="*/ 715 h 767"/>
                  <a:gd name="T58" fmla="*/ 427 w 1395"/>
                  <a:gd name="T59" fmla="*/ 681 h 767"/>
                  <a:gd name="T60" fmla="*/ 492 w 1395"/>
                  <a:gd name="T61" fmla="*/ 706 h 767"/>
                  <a:gd name="T62" fmla="*/ 554 w 1395"/>
                  <a:gd name="T63" fmla="*/ 733 h 767"/>
                  <a:gd name="T64" fmla="*/ 591 w 1395"/>
                  <a:gd name="T65" fmla="*/ 715 h 767"/>
                  <a:gd name="T66" fmla="*/ 633 w 1395"/>
                  <a:gd name="T67" fmla="*/ 678 h 767"/>
                  <a:gd name="T68" fmla="*/ 681 w 1395"/>
                  <a:gd name="T69" fmla="*/ 628 h 767"/>
                  <a:gd name="T70" fmla="*/ 744 w 1395"/>
                  <a:gd name="T71" fmla="*/ 643 h 767"/>
                  <a:gd name="T72" fmla="*/ 776 w 1395"/>
                  <a:gd name="T73" fmla="*/ 630 h 767"/>
                  <a:gd name="T74" fmla="*/ 785 w 1395"/>
                  <a:gd name="T75" fmla="*/ 691 h 767"/>
                  <a:gd name="T76" fmla="*/ 813 w 1395"/>
                  <a:gd name="T77" fmla="*/ 655 h 767"/>
                  <a:gd name="T78" fmla="*/ 814 w 1395"/>
                  <a:gd name="T79" fmla="*/ 632 h 767"/>
                  <a:gd name="T80" fmla="*/ 870 w 1395"/>
                  <a:gd name="T81" fmla="*/ 596 h 767"/>
                  <a:gd name="T82" fmla="*/ 937 w 1395"/>
                  <a:gd name="T83" fmla="*/ 545 h 767"/>
                  <a:gd name="T84" fmla="*/ 993 w 1395"/>
                  <a:gd name="T85" fmla="*/ 560 h 767"/>
                  <a:gd name="T86" fmla="*/ 1084 w 1395"/>
                  <a:gd name="T87" fmla="*/ 488 h 767"/>
                  <a:gd name="T88" fmla="*/ 1193 w 1395"/>
                  <a:gd name="T89" fmla="*/ 441 h 767"/>
                  <a:gd name="T90" fmla="*/ 1293 w 1395"/>
                  <a:gd name="T91" fmla="*/ 388 h 767"/>
                  <a:gd name="T92" fmla="*/ 1371 w 1395"/>
                  <a:gd name="T93" fmla="*/ 385 h 767"/>
                  <a:gd name="T94" fmla="*/ 1363 w 1395"/>
                  <a:gd name="T95" fmla="*/ 324 h 767"/>
                  <a:gd name="T96" fmla="*/ 1310 w 1395"/>
                  <a:gd name="T97" fmla="*/ 216 h 767"/>
                  <a:gd name="T98" fmla="*/ 1297 w 1395"/>
                  <a:gd name="T99" fmla="*/ 135 h 767"/>
                  <a:gd name="T100" fmla="*/ 1228 w 1395"/>
                  <a:gd name="T101" fmla="*/ 101 h 767"/>
                  <a:gd name="T102" fmla="*/ 1144 w 1395"/>
                  <a:gd name="T103" fmla="*/ 19 h 767"/>
                  <a:gd name="T104" fmla="*/ 1059 w 1395"/>
                  <a:gd name="T105" fmla="*/ 28 h 767"/>
                  <a:gd name="T106" fmla="*/ 958 w 1395"/>
                  <a:gd name="T107" fmla="*/ 125 h 767"/>
                  <a:gd name="T108" fmla="*/ 827 w 1395"/>
                  <a:gd name="T109" fmla="*/ 165 h 767"/>
                  <a:gd name="T110" fmla="*/ 714 w 1395"/>
                  <a:gd name="T111" fmla="*/ 162 h 767"/>
                  <a:gd name="T112" fmla="*/ 610 w 1395"/>
                  <a:gd name="T113" fmla="*/ 138 h 767"/>
                  <a:gd name="T114" fmla="*/ 488 w 1395"/>
                  <a:gd name="T115" fmla="*/ 147 h 767"/>
                  <a:gd name="T116" fmla="*/ 349 w 1395"/>
                  <a:gd name="T117" fmla="*/ 247 h 767"/>
                  <a:gd name="T118" fmla="*/ 221 w 1395"/>
                  <a:gd name="T119" fmla="*/ 287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95" h="767">
                    <a:moveTo>
                      <a:pt x="192" y="311"/>
                    </a:moveTo>
                    <a:lnTo>
                      <a:pt x="210" y="328"/>
                    </a:lnTo>
                    <a:lnTo>
                      <a:pt x="225" y="328"/>
                    </a:lnTo>
                    <a:lnTo>
                      <a:pt x="234" y="327"/>
                    </a:lnTo>
                    <a:lnTo>
                      <a:pt x="243" y="320"/>
                    </a:lnTo>
                    <a:lnTo>
                      <a:pt x="253" y="331"/>
                    </a:lnTo>
                    <a:lnTo>
                      <a:pt x="241" y="336"/>
                    </a:lnTo>
                    <a:lnTo>
                      <a:pt x="224" y="334"/>
                    </a:lnTo>
                    <a:lnTo>
                      <a:pt x="213" y="339"/>
                    </a:lnTo>
                    <a:lnTo>
                      <a:pt x="194" y="340"/>
                    </a:lnTo>
                    <a:lnTo>
                      <a:pt x="187" y="345"/>
                    </a:lnTo>
                    <a:lnTo>
                      <a:pt x="183" y="355"/>
                    </a:lnTo>
                    <a:lnTo>
                      <a:pt x="193" y="360"/>
                    </a:lnTo>
                    <a:lnTo>
                      <a:pt x="199" y="371"/>
                    </a:lnTo>
                    <a:lnTo>
                      <a:pt x="192" y="372"/>
                    </a:lnTo>
                    <a:lnTo>
                      <a:pt x="151" y="369"/>
                    </a:lnTo>
                    <a:lnTo>
                      <a:pt x="143" y="377"/>
                    </a:lnTo>
                    <a:lnTo>
                      <a:pt x="137" y="379"/>
                    </a:lnTo>
                    <a:lnTo>
                      <a:pt x="128" y="383"/>
                    </a:lnTo>
                    <a:lnTo>
                      <a:pt x="116" y="371"/>
                    </a:lnTo>
                    <a:lnTo>
                      <a:pt x="101" y="370"/>
                    </a:lnTo>
                    <a:lnTo>
                      <a:pt x="98" y="385"/>
                    </a:lnTo>
                    <a:lnTo>
                      <a:pt x="86" y="392"/>
                    </a:lnTo>
                    <a:lnTo>
                      <a:pt x="73" y="385"/>
                    </a:lnTo>
                    <a:lnTo>
                      <a:pt x="61" y="382"/>
                    </a:lnTo>
                    <a:lnTo>
                      <a:pt x="53" y="393"/>
                    </a:lnTo>
                    <a:lnTo>
                      <a:pt x="39" y="395"/>
                    </a:lnTo>
                    <a:lnTo>
                      <a:pt x="30" y="397"/>
                    </a:lnTo>
                    <a:lnTo>
                      <a:pt x="27" y="405"/>
                    </a:lnTo>
                    <a:lnTo>
                      <a:pt x="20" y="414"/>
                    </a:lnTo>
                    <a:lnTo>
                      <a:pt x="16" y="422"/>
                    </a:lnTo>
                    <a:lnTo>
                      <a:pt x="10" y="430"/>
                    </a:lnTo>
                    <a:lnTo>
                      <a:pt x="4" y="435"/>
                    </a:lnTo>
                    <a:lnTo>
                      <a:pt x="0" y="441"/>
                    </a:lnTo>
                    <a:lnTo>
                      <a:pt x="1" y="452"/>
                    </a:lnTo>
                    <a:lnTo>
                      <a:pt x="5" y="468"/>
                    </a:lnTo>
                    <a:lnTo>
                      <a:pt x="3" y="480"/>
                    </a:lnTo>
                    <a:lnTo>
                      <a:pt x="12" y="485"/>
                    </a:lnTo>
                    <a:lnTo>
                      <a:pt x="28" y="483"/>
                    </a:lnTo>
                    <a:lnTo>
                      <a:pt x="39" y="476"/>
                    </a:lnTo>
                    <a:lnTo>
                      <a:pt x="56" y="474"/>
                    </a:lnTo>
                    <a:lnTo>
                      <a:pt x="56" y="484"/>
                    </a:lnTo>
                    <a:lnTo>
                      <a:pt x="49" y="495"/>
                    </a:lnTo>
                    <a:lnTo>
                      <a:pt x="47" y="504"/>
                    </a:lnTo>
                    <a:lnTo>
                      <a:pt x="57" y="521"/>
                    </a:lnTo>
                    <a:lnTo>
                      <a:pt x="69" y="533"/>
                    </a:lnTo>
                    <a:lnTo>
                      <a:pt x="72" y="540"/>
                    </a:lnTo>
                    <a:lnTo>
                      <a:pt x="61" y="552"/>
                    </a:lnTo>
                    <a:lnTo>
                      <a:pt x="63" y="563"/>
                    </a:lnTo>
                    <a:lnTo>
                      <a:pt x="74" y="574"/>
                    </a:lnTo>
                    <a:lnTo>
                      <a:pt x="65" y="583"/>
                    </a:lnTo>
                    <a:lnTo>
                      <a:pt x="59" y="583"/>
                    </a:lnTo>
                    <a:lnTo>
                      <a:pt x="49" y="578"/>
                    </a:lnTo>
                    <a:lnTo>
                      <a:pt x="45" y="570"/>
                    </a:lnTo>
                    <a:lnTo>
                      <a:pt x="41" y="561"/>
                    </a:lnTo>
                    <a:lnTo>
                      <a:pt x="32" y="572"/>
                    </a:lnTo>
                    <a:lnTo>
                      <a:pt x="36" y="584"/>
                    </a:lnTo>
                    <a:lnTo>
                      <a:pt x="31" y="591"/>
                    </a:lnTo>
                    <a:lnTo>
                      <a:pt x="26" y="596"/>
                    </a:lnTo>
                    <a:lnTo>
                      <a:pt x="35" y="606"/>
                    </a:lnTo>
                    <a:lnTo>
                      <a:pt x="50" y="610"/>
                    </a:lnTo>
                    <a:lnTo>
                      <a:pt x="60" y="604"/>
                    </a:lnTo>
                    <a:lnTo>
                      <a:pt x="71" y="613"/>
                    </a:lnTo>
                    <a:lnTo>
                      <a:pt x="90" y="613"/>
                    </a:lnTo>
                    <a:lnTo>
                      <a:pt x="99" y="617"/>
                    </a:lnTo>
                    <a:lnTo>
                      <a:pt x="103" y="630"/>
                    </a:lnTo>
                    <a:lnTo>
                      <a:pt x="104" y="639"/>
                    </a:lnTo>
                    <a:lnTo>
                      <a:pt x="94" y="647"/>
                    </a:lnTo>
                    <a:lnTo>
                      <a:pt x="101" y="658"/>
                    </a:lnTo>
                    <a:lnTo>
                      <a:pt x="109" y="653"/>
                    </a:lnTo>
                    <a:lnTo>
                      <a:pt x="120" y="653"/>
                    </a:lnTo>
                    <a:lnTo>
                      <a:pt x="112" y="670"/>
                    </a:lnTo>
                    <a:lnTo>
                      <a:pt x="117" y="677"/>
                    </a:lnTo>
                    <a:lnTo>
                      <a:pt x="134" y="680"/>
                    </a:lnTo>
                    <a:lnTo>
                      <a:pt x="134" y="691"/>
                    </a:lnTo>
                    <a:lnTo>
                      <a:pt x="129" y="696"/>
                    </a:lnTo>
                    <a:lnTo>
                      <a:pt x="126" y="710"/>
                    </a:lnTo>
                    <a:lnTo>
                      <a:pt x="136" y="711"/>
                    </a:lnTo>
                    <a:lnTo>
                      <a:pt x="160" y="705"/>
                    </a:lnTo>
                    <a:lnTo>
                      <a:pt x="180" y="698"/>
                    </a:lnTo>
                    <a:lnTo>
                      <a:pt x="197" y="694"/>
                    </a:lnTo>
                    <a:lnTo>
                      <a:pt x="188" y="709"/>
                    </a:lnTo>
                    <a:lnTo>
                      <a:pt x="176" y="716"/>
                    </a:lnTo>
                    <a:lnTo>
                      <a:pt x="160" y="722"/>
                    </a:lnTo>
                    <a:lnTo>
                      <a:pt x="147" y="725"/>
                    </a:lnTo>
                    <a:lnTo>
                      <a:pt x="138" y="732"/>
                    </a:lnTo>
                    <a:lnTo>
                      <a:pt x="132" y="743"/>
                    </a:lnTo>
                    <a:lnTo>
                      <a:pt x="149" y="743"/>
                    </a:lnTo>
                    <a:lnTo>
                      <a:pt x="162" y="737"/>
                    </a:lnTo>
                    <a:lnTo>
                      <a:pt x="169" y="732"/>
                    </a:lnTo>
                    <a:lnTo>
                      <a:pt x="178" y="728"/>
                    </a:lnTo>
                    <a:lnTo>
                      <a:pt x="183" y="734"/>
                    </a:lnTo>
                    <a:lnTo>
                      <a:pt x="183" y="740"/>
                    </a:lnTo>
                    <a:lnTo>
                      <a:pt x="196" y="737"/>
                    </a:lnTo>
                    <a:lnTo>
                      <a:pt x="204" y="722"/>
                    </a:lnTo>
                    <a:lnTo>
                      <a:pt x="215" y="716"/>
                    </a:lnTo>
                    <a:lnTo>
                      <a:pt x="225" y="724"/>
                    </a:lnTo>
                    <a:lnTo>
                      <a:pt x="234" y="728"/>
                    </a:lnTo>
                    <a:lnTo>
                      <a:pt x="243" y="729"/>
                    </a:lnTo>
                    <a:lnTo>
                      <a:pt x="250" y="717"/>
                    </a:lnTo>
                    <a:lnTo>
                      <a:pt x="259" y="719"/>
                    </a:lnTo>
                    <a:lnTo>
                      <a:pt x="257" y="732"/>
                    </a:lnTo>
                    <a:lnTo>
                      <a:pt x="268" y="740"/>
                    </a:lnTo>
                    <a:lnTo>
                      <a:pt x="268" y="749"/>
                    </a:lnTo>
                    <a:lnTo>
                      <a:pt x="280" y="755"/>
                    </a:lnTo>
                    <a:lnTo>
                      <a:pt x="288" y="763"/>
                    </a:lnTo>
                    <a:lnTo>
                      <a:pt x="303" y="766"/>
                    </a:lnTo>
                    <a:lnTo>
                      <a:pt x="309" y="767"/>
                    </a:lnTo>
                    <a:lnTo>
                      <a:pt x="322" y="757"/>
                    </a:lnTo>
                    <a:lnTo>
                      <a:pt x="325" y="765"/>
                    </a:lnTo>
                    <a:lnTo>
                      <a:pt x="334" y="758"/>
                    </a:lnTo>
                    <a:lnTo>
                      <a:pt x="348" y="749"/>
                    </a:lnTo>
                    <a:lnTo>
                      <a:pt x="352" y="749"/>
                    </a:lnTo>
                    <a:lnTo>
                      <a:pt x="364" y="737"/>
                    </a:lnTo>
                    <a:lnTo>
                      <a:pt x="366" y="727"/>
                    </a:lnTo>
                    <a:lnTo>
                      <a:pt x="370" y="715"/>
                    </a:lnTo>
                    <a:lnTo>
                      <a:pt x="374" y="681"/>
                    </a:lnTo>
                    <a:lnTo>
                      <a:pt x="382" y="686"/>
                    </a:lnTo>
                    <a:lnTo>
                      <a:pt x="402" y="671"/>
                    </a:lnTo>
                    <a:lnTo>
                      <a:pt x="427" y="681"/>
                    </a:lnTo>
                    <a:lnTo>
                      <a:pt x="439" y="687"/>
                    </a:lnTo>
                    <a:lnTo>
                      <a:pt x="458" y="693"/>
                    </a:lnTo>
                    <a:lnTo>
                      <a:pt x="476" y="699"/>
                    </a:lnTo>
                    <a:lnTo>
                      <a:pt x="492" y="706"/>
                    </a:lnTo>
                    <a:lnTo>
                      <a:pt x="507" y="715"/>
                    </a:lnTo>
                    <a:lnTo>
                      <a:pt x="521" y="730"/>
                    </a:lnTo>
                    <a:lnTo>
                      <a:pt x="532" y="733"/>
                    </a:lnTo>
                    <a:lnTo>
                      <a:pt x="554" y="733"/>
                    </a:lnTo>
                    <a:lnTo>
                      <a:pt x="570" y="717"/>
                    </a:lnTo>
                    <a:lnTo>
                      <a:pt x="579" y="721"/>
                    </a:lnTo>
                    <a:lnTo>
                      <a:pt x="585" y="717"/>
                    </a:lnTo>
                    <a:lnTo>
                      <a:pt x="591" y="715"/>
                    </a:lnTo>
                    <a:lnTo>
                      <a:pt x="597" y="711"/>
                    </a:lnTo>
                    <a:lnTo>
                      <a:pt x="607" y="706"/>
                    </a:lnTo>
                    <a:lnTo>
                      <a:pt x="619" y="692"/>
                    </a:lnTo>
                    <a:lnTo>
                      <a:pt x="633" y="678"/>
                    </a:lnTo>
                    <a:lnTo>
                      <a:pt x="643" y="658"/>
                    </a:lnTo>
                    <a:lnTo>
                      <a:pt x="656" y="636"/>
                    </a:lnTo>
                    <a:lnTo>
                      <a:pt x="672" y="626"/>
                    </a:lnTo>
                    <a:lnTo>
                      <a:pt x="681" y="628"/>
                    </a:lnTo>
                    <a:lnTo>
                      <a:pt x="700" y="633"/>
                    </a:lnTo>
                    <a:lnTo>
                      <a:pt x="715" y="640"/>
                    </a:lnTo>
                    <a:lnTo>
                      <a:pt x="726" y="644"/>
                    </a:lnTo>
                    <a:lnTo>
                      <a:pt x="744" y="643"/>
                    </a:lnTo>
                    <a:lnTo>
                      <a:pt x="751" y="620"/>
                    </a:lnTo>
                    <a:lnTo>
                      <a:pt x="757" y="604"/>
                    </a:lnTo>
                    <a:lnTo>
                      <a:pt x="777" y="608"/>
                    </a:lnTo>
                    <a:lnTo>
                      <a:pt x="776" y="630"/>
                    </a:lnTo>
                    <a:lnTo>
                      <a:pt x="775" y="647"/>
                    </a:lnTo>
                    <a:lnTo>
                      <a:pt x="776" y="662"/>
                    </a:lnTo>
                    <a:lnTo>
                      <a:pt x="778" y="684"/>
                    </a:lnTo>
                    <a:lnTo>
                      <a:pt x="785" y="691"/>
                    </a:lnTo>
                    <a:lnTo>
                      <a:pt x="803" y="690"/>
                    </a:lnTo>
                    <a:lnTo>
                      <a:pt x="807" y="672"/>
                    </a:lnTo>
                    <a:lnTo>
                      <a:pt x="809" y="661"/>
                    </a:lnTo>
                    <a:lnTo>
                      <a:pt x="813" y="655"/>
                    </a:lnTo>
                    <a:lnTo>
                      <a:pt x="825" y="650"/>
                    </a:lnTo>
                    <a:lnTo>
                      <a:pt x="833" y="648"/>
                    </a:lnTo>
                    <a:lnTo>
                      <a:pt x="832" y="642"/>
                    </a:lnTo>
                    <a:lnTo>
                      <a:pt x="814" y="632"/>
                    </a:lnTo>
                    <a:lnTo>
                      <a:pt x="812" y="586"/>
                    </a:lnTo>
                    <a:lnTo>
                      <a:pt x="851" y="592"/>
                    </a:lnTo>
                    <a:lnTo>
                      <a:pt x="855" y="601"/>
                    </a:lnTo>
                    <a:lnTo>
                      <a:pt x="870" y="596"/>
                    </a:lnTo>
                    <a:lnTo>
                      <a:pt x="889" y="578"/>
                    </a:lnTo>
                    <a:lnTo>
                      <a:pt x="908" y="572"/>
                    </a:lnTo>
                    <a:lnTo>
                      <a:pt x="917" y="554"/>
                    </a:lnTo>
                    <a:lnTo>
                      <a:pt x="937" y="545"/>
                    </a:lnTo>
                    <a:lnTo>
                      <a:pt x="950" y="552"/>
                    </a:lnTo>
                    <a:lnTo>
                      <a:pt x="967" y="555"/>
                    </a:lnTo>
                    <a:lnTo>
                      <a:pt x="979" y="559"/>
                    </a:lnTo>
                    <a:lnTo>
                      <a:pt x="993" y="560"/>
                    </a:lnTo>
                    <a:lnTo>
                      <a:pt x="1003" y="554"/>
                    </a:lnTo>
                    <a:lnTo>
                      <a:pt x="1040" y="533"/>
                    </a:lnTo>
                    <a:lnTo>
                      <a:pt x="1068" y="513"/>
                    </a:lnTo>
                    <a:lnTo>
                      <a:pt x="1084" y="488"/>
                    </a:lnTo>
                    <a:lnTo>
                      <a:pt x="1100" y="485"/>
                    </a:lnTo>
                    <a:lnTo>
                      <a:pt x="1121" y="466"/>
                    </a:lnTo>
                    <a:lnTo>
                      <a:pt x="1161" y="460"/>
                    </a:lnTo>
                    <a:lnTo>
                      <a:pt x="1193" y="441"/>
                    </a:lnTo>
                    <a:lnTo>
                      <a:pt x="1205" y="421"/>
                    </a:lnTo>
                    <a:lnTo>
                      <a:pt x="1232" y="432"/>
                    </a:lnTo>
                    <a:lnTo>
                      <a:pt x="1253" y="386"/>
                    </a:lnTo>
                    <a:lnTo>
                      <a:pt x="1293" y="388"/>
                    </a:lnTo>
                    <a:lnTo>
                      <a:pt x="1317" y="378"/>
                    </a:lnTo>
                    <a:lnTo>
                      <a:pt x="1339" y="369"/>
                    </a:lnTo>
                    <a:lnTo>
                      <a:pt x="1359" y="372"/>
                    </a:lnTo>
                    <a:lnTo>
                      <a:pt x="1371" y="385"/>
                    </a:lnTo>
                    <a:lnTo>
                      <a:pt x="1383" y="369"/>
                    </a:lnTo>
                    <a:lnTo>
                      <a:pt x="1395" y="362"/>
                    </a:lnTo>
                    <a:lnTo>
                      <a:pt x="1386" y="340"/>
                    </a:lnTo>
                    <a:lnTo>
                      <a:pt x="1363" y="324"/>
                    </a:lnTo>
                    <a:lnTo>
                      <a:pt x="1340" y="318"/>
                    </a:lnTo>
                    <a:lnTo>
                      <a:pt x="1335" y="286"/>
                    </a:lnTo>
                    <a:lnTo>
                      <a:pt x="1321" y="252"/>
                    </a:lnTo>
                    <a:lnTo>
                      <a:pt x="1310" y="216"/>
                    </a:lnTo>
                    <a:lnTo>
                      <a:pt x="1292" y="193"/>
                    </a:lnTo>
                    <a:lnTo>
                      <a:pt x="1280" y="175"/>
                    </a:lnTo>
                    <a:lnTo>
                      <a:pt x="1290" y="159"/>
                    </a:lnTo>
                    <a:lnTo>
                      <a:pt x="1297" y="135"/>
                    </a:lnTo>
                    <a:lnTo>
                      <a:pt x="1299" y="118"/>
                    </a:lnTo>
                    <a:lnTo>
                      <a:pt x="1273" y="112"/>
                    </a:lnTo>
                    <a:lnTo>
                      <a:pt x="1250" y="102"/>
                    </a:lnTo>
                    <a:lnTo>
                      <a:pt x="1228" y="101"/>
                    </a:lnTo>
                    <a:lnTo>
                      <a:pt x="1208" y="76"/>
                    </a:lnTo>
                    <a:lnTo>
                      <a:pt x="1193" y="39"/>
                    </a:lnTo>
                    <a:lnTo>
                      <a:pt x="1171" y="26"/>
                    </a:lnTo>
                    <a:lnTo>
                      <a:pt x="1144" y="19"/>
                    </a:lnTo>
                    <a:lnTo>
                      <a:pt x="1131" y="7"/>
                    </a:lnTo>
                    <a:lnTo>
                      <a:pt x="1104" y="0"/>
                    </a:lnTo>
                    <a:lnTo>
                      <a:pt x="1097" y="25"/>
                    </a:lnTo>
                    <a:lnTo>
                      <a:pt x="1059" y="28"/>
                    </a:lnTo>
                    <a:lnTo>
                      <a:pt x="1033" y="38"/>
                    </a:lnTo>
                    <a:lnTo>
                      <a:pt x="1011" y="56"/>
                    </a:lnTo>
                    <a:lnTo>
                      <a:pt x="988" y="93"/>
                    </a:lnTo>
                    <a:lnTo>
                      <a:pt x="958" y="125"/>
                    </a:lnTo>
                    <a:lnTo>
                      <a:pt x="931" y="124"/>
                    </a:lnTo>
                    <a:lnTo>
                      <a:pt x="891" y="128"/>
                    </a:lnTo>
                    <a:lnTo>
                      <a:pt x="851" y="149"/>
                    </a:lnTo>
                    <a:lnTo>
                      <a:pt x="827" y="165"/>
                    </a:lnTo>
                    <a:lnTo>
                      <a:pt x="792" y="164"/>
                    </a:lnTo>
                    <a:lnTo>
                      <a:pt x="773" y="181"/>
                    </a:lnTo>
                    <a:lnTo>
                      <a:pt x="744" y="169"/>
                    </a:lnTo>
                    <a:lnTo>
                      <a:pt x="714" y="162"/>
                    </a:lnTo>
                    <a:lnTo>
                      <a:pt x="689" y="170"/>
                    </a:lnTo>
                    <a:lnTo>
                      <a:pt x="664" y="128"/>
                    </a:lnTo>
                    <a:lnTo>
                      <a:pt x="642" y="148"/>
                    </a:lnTo>
                    <a:lnTo>
                      <a:pt x="610" y="138"/>
                    </a:lnTo>
                    <a:lnTo>
                      <a:pt x="586" y="116"/>
                    </a:lnTo>
                    <a:lnTo>
                      <a:pt x="574" y="123"/>
                    </a:lnTo>
                    <a:lnTo>
                      <a:pt x="535" y="139"/>
                    </a:lnTo>
                    <a:lnTo>
                      <a:pt x="488" y="147"/>
                    </a:lnTo>
                    <a:lnTo>
                      <a:pt x="439" y="164"/>
                    </a:lnTo>
                    <a:lnTo>
                      <a:pt x="398" y="199"/>
                    </a:lnTo>
                    <a:lnTo>
                      <a:pt x="373" y="221"/>
                    </a:lnTo>
                    <a:lnTo>
                      <a:pt x="349" y="247"/>
                    </a:lnTo>
                    <a:lnTo>
                      <a:pt x="348" y="267"/>
                    </a:lnTo>
                    <a:lnTo>
                      <a:pt x="326" y="278"/>
                    </a:lnTo>
                    <a:lnTo>
                      <a:pt x="271" y="281"/>
                    </a:lnTo>
                    <a:lnTo>
                      <a:pt x="221" y="287"/>
                    </a:lnTo>
                    <a:lnTo>
                      <a:pt x="199" y="290"/>
                    </a:lnTo>
                    <a:lnTo>
                      <a:pt x="188" y="293"/>
                    </a:lnTo>
                    <a:lnTo>
                      <a:pt x="188" y="312"/>
                    </a:lnTo>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609" name="Oval 98"/>
              <p:cNvSpPr>
                <a:spLocks noChangeArrowheads="1"/>
              </p:cNvSpPr>
              <p:nvPr/>
            </p:nvSpPr>
            <p:spPr bwMode="auto">
              <a:xfrm>
                <a:off x="4531820" y="3766522"/>
                <a:ext cx="10734" cy="12061"/>
              </a:xfrm>
              <a:prstGeom prst="ellipse">
                <a:avLst/>
              </a:prstGeom>
              <a:grpFill/>
              <a:ln w="3175">
                <a:solidFill>
                  <a:schemeClr val="bg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sp>
            <p:nvSpPr>
              <p:cNvPr id="610" name="Freeform 99"/>
              <p:cNvSpPr>
                <a:spLocks/>
              </p:cNvSpPr>
              <p:nvPr/>
            </p:nvSpPr>
            <p:spPr bwMode="auto">
              <a:xfrm>
                <a:off x="4091739" y="1419688"/>
                <a:ext cx="30859" cy="18445"/>
              </a:xfrm>
              <a:custGeom>
                <a:avLst/>
                <a:gdLst>
                  <a:gd name="T0" fmla="*/ 0 w 48"/>
                  <a:gd name="T1" fmla="*/ 20 h 28"/>
                  <a:gd name="T2" fmla="*/ 7 w 48"/>
                  <a:gd name="T3" fmla="*/ 28 h 28"/>
                  <a:gd name="T4" fmla="*/ 16 w 48"/>
                  <a:gd name="T5" fmla="*/ 19 h 28"/>
                  <a:gd name="T6" fmla="*/ 35 w 48"/>
                  <a:gd name="T7" fmla="*/ 19 h 28"/>
                  <a:gd name="T8" fmla="*/ 45 w 48"/>
                  <a:gd name="T9" fmla="*/ 11 h 28"/>
                  <a:gd name="T10" fmla="*/ 48 w 48"/>
                  <a:gd name="T11" fmla="*/ 2 h 28"/>
                  <a:gd name="T12" fmla="*/ 28 w 48"/>
                  <a:gd name="T13" fmla="*/ 0 h 28"/>
                  <a:gd name="T14" fmla="*/ 23 w 48"/>
                  <a:gd name="T15" fmla="*/ 7 h 28"/>
                  <a:gd name="T16" fmla="*/ 8 w 48"/>
                  <a:gd name="T17" fmla="*/ 8 h 28"/>
                  <a:gd name="T18" fmla="*/ 0 w 48"/>
                  <a:gd name="T19"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28">
                    <a:moveTo>
                      <a:pt x="0" y="20"/>
                    </a:moveTo>
                    <a:lnTo>
                      <a:pt x="7" y="28"/>
                    </a:lnTo>
                    <a:lnTo>
                      <a:pt x="16" y="19"/>
                    </a:lnTo>
                    <a:lnTo>
                      <a:pt x="35" y="19"/>
                    </a:lnTo>
                    <a:lnTo>
                      <a:pt x="45" y="11"/>
                    </a:lnTo>
                    <a:lnTo>
                      <a:pt x="48" y="2"/>
                    </a:lnTo>
                    <a:lnTo>
                      <a:pt x="28" y="0"/>
                    </a:lnTo>
                    <a:lnTo>
                      <a:pt x="23" y="7"/>
                    </a:lnTo>
                    <a:lnTo>
                      <a:pt x="8" y="8"/>
                    </a:lnTo>
                    <a:lnTo>
                      <a:pt x="0" y="20"/>
                    </a:lnTo>
                    <a:close/>
                  </a:path>
                </a:pathLst>
              </a:custGeom>
              <a:grpFill/>
              <a:ln w="3175" cap="flat" cmpd="sng">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de-DE" kern="0">
                  <a:solidFill>
                    <a:sysClr val="windowText" lastClr="000000"/>
                  </a:solidFill>
                </a:endParaRPr>
              </a:p>
            </p:txBody>
          </p:sp>
        </p:grpSp>
        <p:grpSp>
          <p:nvGrpSpPr>
            <p:cNvPr id="611" name="Gruppieren 610"/>
            <p:cNvGrpSpPr/>
            <p:nvPr/>
          </p:nvGrpSpPr>
          <p:grpSpPr>
            <a:xfrm>
              <a:off x="4964625" y="2259871"/>
              <a:ext cx="1963510" cy="1181530"/>
              <a:chOff x="4964625" y="2259871"/>
              <a:chExt cx="1963510" cy="1181530"/>
            </a:xfrm>
          </p:grpSpPr>
          <p:grpSp>
            <p:nvGrpSpPr>
              <p:cNvPr id="612" name="Gruppieren 611"/>
              <p:cNvGrpSpPr/>
              <p:nvPr/>
            </p:nvGrpSpPr>
            <p:grpSpPr>
              <a:xfrm>
                <a:off x="4964625" y="2259871"/>
                <a:ext cx="1963510" cy="1181530"/>
                <a:chOff x="4964625" y="2259871"/>
                <a:chExt cx="1963510" cy="1181530"/>
              </a:xfrm>
            </p:grpSpPr>
            <p:sp>
              <p:nvSpPr>
                <p:cNvPr id="632" name="Rechteck 631"/>
                <p:cNvSpPr/>
                <p:nvPr/>
              </p:nvSpPr>
              <p:spPr>
                <a:xfrm flipH="1">
                  <a:off x="5250421" y="3347582"/>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sp>
              <p:nvSpPr>
                <p:cNvPr id="633" name="Rechteck 632"/>
                <p:cNvSpPr/>
                <p:nvPr/>
              </p:nvSpPr>
              <p:spPr>
                <a:xfrm flipH="1">
                  <a:off x="5565708" y="2934805"/>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sp>
              <p:nvSpPr>
                <p:cNvPr id="634" name="Rechteck 633"/>
                <p:cNvSpPr/>
                <p:nvPr/>
              </p:nvSpPr>
              <p:spPr>
                <a:xfrm flipH="1">
                  <a:off x="5913463" y="3128577"/>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sp>
              <p:nvSpPr>
                <p:cNvPr id="635" name="Rechteck 634"/>
                <p:cNvSpPr/>
                <p:nvPr/>
              </p:nvSpPr>
              <p:spPr>
                <a:xfrm flipH="1">
                  <a:off x="5514737" y="2606891"/>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sp>
              <p:nvSpPr>
                <p:cNvPr id="636" name="Rechteck 635"/>
                <p:cNvSpPr/>
                <p:nvPr/>
              </p:nvSpPr>
              <p:spPr>
                <a:xfrm flipH="1">
                  <a:off x="5711223" y="2677783"/>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sp>
              <p:nvSpPr>
                <p:cNvPr id="637" name="Rechteck 636"/>
                <p:cNvSpPr/>
                <p:nvPr/>
              </p:nvSpPr>
              <p:spPr>
                <a:xfrm flipH="1">
                  <a:off x="5961751" y="2394630"/>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sp>
              <p:nvSpPr>
                <p:cNvPr id="638" name="Rechteck 637"/>
                <p:cNvSpPr/>
                <p:nvPr/>
              </p:nvSpPr>
              <p:spPr>
                <a:xfrm flipH="1">
                  <a:off x="6875435" y="2259871"/>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sp>
              <p:nvSpPr>
                <p:cNvPr id="639" name="Rechteck 638"/>
                <p:cNvSpPr/>
                <p:nvPr/>
              </p:nvSpPr>
              <p:spPr>
                <a:xfrm flipH="1">
                  <a:off x="5810878" y="3132409"/>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sp>
              <p:nvSpPr>
                <p:cNvPr id="640" name="Rechteck 639"/>
                <p:cNvSpPr/>
                <p:nvPr/>
              </p:nvSpPr>
              <p:spPr>
                <a:xfrm flipH="1">
                  <a:off x="6294703" y="2926930"/>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sp>
              <p:nvSpPr>
                <p:cNvPr id="641" name="Rechteck 640"/>
                <p:cNvSpPr/>
                <p:nvPr/>
              </p:nvSpPr>
              <p:spPr>
                <a:xfrm flipH="1">
                  <a:off x="6224093" y="3031990"/>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sp>
              <p:nvSpPr>
                <p:cNvPr id="642" name="Rechteck 641"/>
                <p:cNvSpPr/>
                <p:nvPr/>
              </p:nvSpPr>
              <p:spPr>
                <a:xfrm flipH="1">
                  <a:off x="6271638" y="2686738"/>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sp>
              <p:nvSpPr>
                <p:cNvPr id="643" name="Rechteck 642"/>
                <p:cNvSpPr/>
                <p:nvPr/>
              </p:nvSpPr>
              <p:spPr>
                <a:xfrm flipH="1">
                  <a:off x="5991715" y="2856572"/>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sp>
              <p:nvSpPr>
                <p:cNvPr id="644" name="Rechteck 643"/>
                <p:cNvSpPr/>
                <p:nvPr/>
              </p:nvSpPr>
              <p:spPr>
                <a:xfrm flipH="1">
                  <a:off x="6684850" y="3343885"/>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sp>
              <p:nvSpPr>
                <p:cNvPr id="645" name="Rechteck 644"/>
                <p:cNvSpPr/>
                <p:nvPr/>
              </p:nvSpPr>
              <p:spPr>
                <a:xfrm flipH="1">
                  <a:off x="6535744" y="3149176"/>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sp>
              <p:nvSpPr>
                <p:cNvPr id="646" name="Rechteck 645"/>
                <p:cNvSpPr/>
                <p:nvPr/>
              </p:nvSpPr>
              <p:spPr>
                <a:xfrm flipH="1">
                  <a:off x="6503634" y="3292736"/>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sp>
              <p:nvSpPr>
                <p:cNvPr id="647" name="Rechteck 646"/>
                <p:cNvSpPr/>
                <p:nvPr/>
              </p:nvSpPr>
              <p:spPr>
                <a:xfrm flipH="1">
                  <a:off x="4964625" y="3385670"/>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grpSp>
          <p:grpSp>
            <p:nvGrpSpPr>
              <p:cNvPr id="613" name="Gruppieren 612"/>
              <p:cNvGrpSpPr/>
              <p:nvPr/>
            </p:nvGrpSpPr>
            <p:grpSpPr>
              <a:xfrm>
                <a:off x="5472626" y="2638969"/>
                <a:ext cx="906028" cy="589783"/>
                <a:chOff x="5472626" y="2638969"/>
                <a:chExt cx="906028" cy="589783"/>
              </a:xfrm>
            </p:grpSpPr>
            <p:sp>
              <p:nvSpPr>
                <p:cNvPr id="616" name="Rechteck 615"/>
                <p:cNvSpPr/>
                <p:nvPr/>
              </p:nvSpPr>
              <p:spPr>
                <a:xfrm>
                  <a:off x="5472626" y="2672202"/>
                  <a:ext cx="77709" cy="82179"/>
                </a:xfrm>
                <a:prstGeom prst="rect">
                  <a:avLst/>
                </a:prstGeom>
                <a:solidFill>
                  <a:schemeClr val="hlink"/>
                </a:solidFill>
                <a:ln w="6350" cap="flat" cmpd="sng" algn="ctr">
                  <a:solidFill>
                    <a:schemeClr val="accent2"/>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sp>
              <p:nvSpPr>
                <p:cNvPr id="617" name="Rechteck 616"/>
                <p:cNvSpPr/>
                <p:nvPr/>
              </p:nvSpPr>
              <p:spPr>
                <a:xfrm>
                  <a:off x="5701043" y="2857737"/>
                  <a:ext cx="77709" cy="82179"/>
                </a:xfrm>
                <a:prstGeom prst="rect">
                  <a:avLst/>
                </a:prstGeom>
                <a:solidFill>
                  <a:schemeClr val="hlink"/>
                </a:solidFill>
                <a:ln w="6350" cap="flat" cmpd="sng" algn="ctr">
                  <a:solidFill>
                    <a:schemeClr val="accent2"/>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sp>
              <p:nvSpPr>
                <p:cNvPr id="618" name="Rechteck 617"/>
                <p:cNvSpPr/>
                <p:nvPr/>
              </p:nvSpPr>
              <p:spPr>
                <a:xfrm>
                  <a:off x="5754894" y="2984982"/>
                  <a:ext cx="77709" cy="82179"/>
                </a:xfrm>
                <a:prstGeom prst="rect">
                  <a:avLst/>
                </a:prstGeom>
                <a:solidFill>
                  <a:schemeClr val="hlink"/>
                </a:solidFill>
                <a:ln w="6350" cap="flat" cmpd="sng" algn="ctr">
                  <a:solidFill>
                    <a:schemeClr val="accent2"/>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sp>
              <p:nvSpPr>
                <p:cNvPr id="619" name="Rechteck 618"/>
                <p:cNvSpPr/>
                <p:nvPr/>
              </p:nvSpPr>
              <p:spPr>
                <a:xfrm>
                  <a:off x="5817757" y="2995808"/>
                  <a:ext cx="77709" cy="82179"/>
                </a:xfrm>
                <a:prstGeom prst="rect">
                  <a:avLst/>
                </a:prstGeom>
                <a:solidFill>
                  <a:schemeClr val="hlink"/>
                </a:solidFill>
                <a:ln w="6350" cap="flat" cmpd="sng" algn="ctr">
                  <a:solidFill>
                    <a:schemeClr val="accent2"/>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sp>
              <p:nvSpPr>
                <p:cNvPr id="620" name="Rechteck 619"/>
                <p:cNvSpPr/>
                <p:nvPr/>
              </p:nvSpPr>
              <p:spPr>
                <a:xfrm>
                  <a:off x="6006648" y="2909432"/>
                  <a:ext cx="77709" cy="82179"/>
                </a:xfrm>
                <a:prstGeom prst="rect">
                  <a:avLst/>
                </a:prstGeom>
                <a:solidFill>
                  <a:schemeClr val="hlink"/>
                </a:solidFill>
                <a:ln w="6350" cap="flat" cmpd="sng" algn="ctr">
                  <a:solidFill>
                    <a:schemeClr val="accent2"/>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sp>
              <p:nvSpPr>
                <p:cNvPr id="621" name="Rechteck 620"/>
                <p:cNvSpPr/>
                <p:nvPr/>
              </p:nvSpPr>
              <p:spPr>
                <a:xfrm>
                  <a:off x="6009048" y="2778304"/>
                  <a:ext cx="77709" cy="82179"/>
                </a:xfrm>
                <a:prstGeom prst="rect">
                  <a:avLst/>
                </a:prstGeom>
                <a:solidFill>
                  <a:schemeClr val="hlink"/>
                </a:solidFill>
                <a:ln w="6350" cap="flat" cmpd="sng" algn="ctr">
                  <a:solidFill>
                    <a:schemeClr val="accent2"/>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sp>
              <p:nvSpPr>
                <p:cNvPr id="622" name="Rechteck 621"/>
                <p:cNvSpPr/>
                <p:nvPr/>
              </p:nvSpPr>
              <p:spPr>
                <a:xfrm>
                  <a:off x="5903767" y="2827351"/>
                  <a:ext cx="77709" cy="82179"/>
                </a:xfrm>
                <a:prstGeom prst="rect">
                  <a:avLst/>
                </a:prstGeom>
                <a:solidFill>
                  <a:schemeClr val="hlink"/>
                </a:solidFill>
                <a:ln w="6350" cap="flat" cmpd="sng" algn="ctr">
                  <a:solidFill>
                    <a:schemeClr val="accent2"/>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sp>
              <p:nvSpPr>
                <p:cNvPr id="623" name="Rechteck 622"/>
                <p:cNvSpPr/>
                <p:nvPr/>
              </p:nvSpPr>
              <p:spPr>
                <a:xfrm>
                  <a:off x="5988334" y="2720912"/>
                  <a:ext cx="77709" cy="82179"/>
                </a:xfrm>
                <a:prstGeom prst="rect">
                  <a:avLst/>
                </a:prstGeom>
                <a:solidFill>
                  <a:schemeClr val="hlink"/>
                </a:solidFill>
                <a:ln w="6350" cap="flat" cmpd="sng" algn="ctr">
                  <a:solidFill>
                    <a:schemeClr val="accent2"/>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sp>
              <p:nvSpPr>
                <p:cNvPr id="624" name="Rechteck 623"/>
                <p:cNvSpPr/>
                <p:nvPr/>
              </p:nvSpPr>
              <p:spPr>
                <a:xfrm>
                  <a:off x="5808940" y="2853753"/>
                  <a:ext cx="77709" cy="82179"/>
                </a:xfrm>
                <a:prstGeom prst="rect">
                  <a:avLst/>
                </a:prstGeom>
                <a:solidFill>
                  <a:schemeClr val="hlink"/>
                </a:solidFill>
                <a:ln w="25400" cap="flat" cmpd="sng" algn="ctr">
                  <a:noFill/>
                  <a:prstDash val="solid"/>
                </a:ln>
                <a:effectLst/>
              </p:spPr>
              <p:txBody>
                <a:bodyPr rtlCol="0" anchor="ctr"/>
                <a:lstStyle/>
                <a:p>
                  <a:pPr algn="ctr" defTabSz="914400">
                    <a:defRPr/>
                  </a:pPr>
                  <a:endParaRPr lang="de-DE" kern="0" dirty="0">
                    <a:solidFill>
                      <a:srgbClr val="FFFFFF"/>
                    </a:solidFill>
                    <a:latin typeface="Arial"/>
                  </a:endParaRPr>
                </a:p>
              </p:txBody>
            </p:sp>
            <p:sp>
              <p:nvSpPr>
                <p:cNvPr id="625" name="Rechteck 624"/>
                <p:cNvSpPr/>
                <p:nvPr/>
              </p:nvSpPr>
              <p:spPr>
                <a:xfrm>
                  <a:off x="5799238" y="2889269"/>
                  <a:ext cx="77709" cy="82179"/>
                </a:xfrm>
                <a:prstGeom prst="rect">
                  <a:avLst/>
                </a:prstGeom>
                <a:solidFill>
                  <a:schemeClr val="hlink"/>
                </a:solidFill>
                <a:ln w="6350" cap="flat" cmpd="sng" algn="ctr">
                  <a:solidFill>
                    <a:schemeClr val="accent2"/>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sp>
              <p:nvSpPr>
                <p:cNvPr id="626" name="Rechteck 625"/>
                <p:cNvSpPr/>
                <p:nvPr/>
              </p:nvSpPr>
              <p:spPr>
                <a:xfrm>
                  <a:off x="6300945" y="2638969"/>
                  <a:ext cx="77709" cy="82179"/>
                </a:xfrm>
                <a:prstGeom prst="rect">
                  <a:avLst/>
                </a:prstGeom>
                <a:solidFill>
                  <a:schemeClr val="hlink"/>
                </a:solidFill>
                <a:ln w="6350" cap="flat" cmpd="sng" algn="ctr">
                  <a:solidFill>
                    <a:schemeClr val="accent2"/>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sp>
              <p:nvSpPr>
                <p:cNvPr id="627" name="Rechteck 626"/>
                <p:cNvSpPr/>
                <p:nvPr/>
              </p:nvSpPr>
              <p:spPr>
                <a:xfrm>
                  <a:off x="5918298" y="2897262"/>
                  <a:ext cx="77709" cy="82179"/>
                </a:xfrm>
                <a:prstGeom prst="rect">
                  <a:avLst/>
                </a:prstGeom>
                <a:solidFill>
                  <a:schemeClr val="hlink"/>
                </a:solidFill>
                <a:ln w="6350" cap="flat" cmpd="sng" algn="ctr">
                  <a:solidFill>
                    <a:schemeClr val="accent2"/>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sp>
              <p:nvSpPr>
                <p:cNvPr id="628" name="Rechteck 627"/>
                <p:cNvSpPr/>
                <p:nvPr/>
              </p:nvSpPr>
              <p:spPr>
                <a:xfrm>
                  <a:off x="5684634" y="2922230"/>
                  <a:ext cx="77709" cy="82179"/>
                </a:xfrm>
                <a:prstGeom prst="rect">
                  <a:avLst/>
                </a:prstGeom>
                <a:solidFill>
                  <a:schemeClr val="hlink"/>
                </a:solidFill>
                <a:ln w="6350" cap="flat" cmpd="sng" algn="ctr">
                  <a:solidFill>
                    <a:schemeClr val="accent2"/>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sp>
              <p:nvSpPr>
                <p:cNvPr id="629" name="Rechteck 628"/>
                <p:cNvSpPr/>
                <p:nvPr/>
              </p:nvSpPr>
              <p:spPr>
                <a:xfrm>
                  <a:off x="5740288" y="3146573"/>
                  <a:ext cx="77709" cy="82179"/>
                </a:xfrm>
                <a:prstGeom prst="rect">
                  <a:avLst/>
                </a:prstGeom>
                <a:solidFill>
                  <a:schemeClr val="hlink"/>
                </a:solidFill>
                <a:ln w="6350" cap="flat" cmpd="sng" algn="ctr">
                  <a:solidFill>
                    <a:schemeClr val="accent2"/>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sp>
              <p:nvSpPr>
                <p:cNvPr id="630" name="Rechteck 629"/>
                <p:cNvSpPr/>
                <p:nvPr/>
              </p:nvSpPr>
              <p:spPr>
                <a:xfrm>
                  <a:off x="5779817" y="2914938"/>
                  <a:ext cx="77709" cy="82179"/>
                </a:xfrm>
                <a:prstGeom prst="rect">
                  <a:avLst/>
                </a:prstGeom>
                <a:solidFill>
                  <a:schemeClr val="hlink"/>
                </a:solidFill>
                <a:ln w="6350" cap="flat" cmpd="sng" algn="ctr">
                  <a:solidFill>
                    <a:schemeClr val="accent2"/>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grpSp>
        </p:grpSp>
      </p:grpSp>
      <p:grpSp>
        <p:nvGrpSpPr>
          <p:cNvPr id="20" name="Gruppieren 19">
            <a:extLst>
              <a:ext uri="{FF2B5EF4-FFF2-40B4-BE49-F238E27FC236}">
                <a16:creationId xmlns:a16="http://schemas.microsoft.com/office/drawing/2014/main" id="{B4F986A8-051F-AD4B-BA13-8401F6E02934}"/>
              </a:ext>
            </a:extLst>
          </p:cNvPr>
          <p:cNvGrpSpPr/>
          <p:nvPr/>
        </p:nvGrpSpPr>
        <p:grpSpPr>
          <a:xfrm>
            <a:off x="7447438" y="5407501"/>
            <a:ext cx="1381493" cy="330055"/>
            <a:chOff x="4704237" y="4554978"/>
            <a:chExt cx="1381493" cy="330055"/>
          </a:xfrm>
        </p:grpSpPr>
        <p:sp>
          <p:nvSpPr>
            <p:cNvPr id="1011" name="Textplatzhalter 6"/>
            <p:cNvSpPr txBox="1">
              <a:spLocks/>
            </p:cNvSpPr>
            <p:nvPr/>
          </p:nvSpPr>
          <p:spPr>
            <a:xfrm>
              <a:off x="4871175" y="4731145"/>
              <a:ext cx="1214554" cy="153888"/>
            </a:xfrm>
            <a:prstGeom prst="rect">
              <a:avLst/>
            </a:prstGeom>
          </p:spPr>
          <p:txBody>
            <a:bodyPr vert="horz" wrap="square" lIns="0" tIns="0" rIns="0" bIns="0" rtlCol="0">
              <a:spAutoFit/>
            </a:bodyPr>
            <a:lstStyle>
              <a:lvl1pPr marL="0" indent="0" algn="l" defTabSz="1008035" rtl="0" eaLnBrk="1" latinLnBrk="0" hangingPunct="1">
                <a:lnSpc>
                  <a:spcPct val="110000"/>
                </a:lnSpc>
                <a:spcBef>
                  <a:spcPts val="0"/>
                </a:spcBef>
                <a:spcAft>
                  <a:spcPts val="0"/>
                </a:spcAft>
                <a:buFont typeface="Wingdings" pitchFamily="2" charset="2"/>
                <a:buNone/>
                <a:defRPr sz="1600" kern="2000" baseline="0">
                  <a:solidFill>
                    <a:schemeClr val="tx1"/>
                  </a:solidFill>
                  <a:latin typeface="+mn-lt"/>
                  <a:ea typeface="+mn-ea"/>
                  <a:cs typeface="+mn-cs"/>
                </a:defRPr>
              </a:lvl1pPr>
              <a:lvl2pPr marL="203200" indent="-203200" algn="l" defTabSz="1008035" rtl="0" eaLnBrk="1" latinLnBrk="0" hangingPunct="1">
                <a:lnSpc>
                  <a:spcPct val="110000"/>
                </a:lnSpc>
                <a:spcBef>
                  <a:spcPts val="0"/>
                </a:spcBef>
                <a:spcAft>
                  <a:spcPts val="0"/>
                </a:spcAft>
                <a:buFont typeface="Wingdings" pitchFamily="2" charset="2"/>
                <a:buChar char="§"/>
                <a:defRPr sz="1600" kern="2000" baseline="0">
                  <a:solidFill>
                    <a:schemeClr val="tx1"/>
                  </a:solidFill>
                  <a:latin typeface="+mn-lt"/>
                  <a:ea typeface="+mn-ea"/>
                  <a:cs typeface="+mn-cs"/>
                </a:defRPr>
              </a:lvl2pPr>
              <a:lvl3pPr marL="596900" indent="-207963" algn="l" defTabSz="1008035" rtl="0" eaLnBrk="1" latinLnBrk="0" hangingPunct="1">
                <a:lnSpc>
                  <a:spcPct val="110000"/>
                </a:lnSpc>
                <a:spcBef>
                  <a:spcPts val="0"/>
                </a:spcBef>
                <a:spcAft>
                  <a:spcPts val="0"/>
                </a:spcAft>
                <a:buFont typeface="Wingdings" pitchFamily="2" charset="2"/>
                <a:buChar char="§"/>
                <a:defRPr sz="1600" kern="2000" baseline="0">
                  <a:solidFill>
                    <a:schemeClr val="tx1"/>
                  </a:solidFill>
                  <a:latin typeface="+mn-lt"/>
                  <a:ea typeface="+mn-ea"/>
                  <a:cs typeface="+mn-cs"/>
                </a:defRPr>
              </a:lvl3pPr>
              <a:lvl4pPr marL="990600" indent="-184150" algn="l" defTabSz="1008035" rtl="0" eaLnBrk="1" latinLnBrk="0" hangingPunct="1">
                <a:lnSpc>
                  <a:spcPct val="110000"/>
                </a:lnSpc>
                <a:spcBef>
                  <a:spcPts val="0"/>
                </a:spcBef>
                <a:spcAft>
                  <a:spcPts val="0"/>
                </a:spcAft>
                <a:buFont typeface="Wingdings" pitchFamily="2" charset="2"/>
                <a:buChar char="§"/>
                <a:defRPr sz="1600" kern="2000" baseline="0">
                  <a:solidFill>
                    <a:schemeClr val="tx1"/>
                  </a:solidFill>
                  <a:latin typeface="+mn-lt"/>
                  <a:ea typeface="+mn-ea"/>
                  <a:cs typeface="+mn-cs"/>
                </a:defRPr>
              </a:lvl4pPr>
              <a:lvl5pPr marL="898525" indent="-196850" algn="l" defTabSz="1008035" rtl="0" eaLnBrk="1" latinLnBrk="0" hangingPunct="1">
                <a:lnSpc>
                  <a:spcPct val="110000"/>
                </a:lnSpc>
                <a:spcBef>
                  <a:spcPct val="20000"/>
                </a:spcBef>
                <a:spcAft>
                  <a:spcPts val="0"/>
                </a:spcAft>
                <a:buFont typeface="Wingdings" pitchFamily="2" charset="2"/>
                <a:buChar char="§"/>
                <a:defRPr sz="1400" kern="2000" baseline="0">
                  <a:solidFill>
                    <a:schemeClr val="tx2"/>
                  </a:solidFill>
                  <a:latin typeface="+mn-lt"/>
                  <a:ea typeface="+mn-ea"/>
                  <a:cs typeface="+mn-cs"/>
                </a:defRPr>
              </a:lvl5pPr>
              <a:lvl6pPr marL="2772095"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76112"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80130"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84147"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a:lnSpc>
                  <a:spcPct val="100000"/>
                </a:lnSpc>
                <a:defRPr/>
              </a:pPr>
              <a:r>
                <a:rPr lang="de-DE" sz="1000" dirty="0">
                  <a:latin typeface="Arial"/>
                </a:rPr>
                <a:t>Vertrieb und Service</a:t>
              </a:r>
            </a:p>
          </p:txBody>
        </p:sp>
        <p:sp>
          <p:nvSpPr>
            <p:cNvPr id="1012" name="Rechteck 1011"/>
            <p:cNvSpPr/>
            <p:nvPr/>
          </p:nvSpPr>
          <p:spPr>
            <a:xfrm>
              <a:off x="4704237" y="4766057"/>
              <a:ext cx="86400" cy="86400"/>
            </a:xfrm>
            <a:prstGeom prst="rect">
              <a:avLst/>
            </a:prstGeom>
            <a:solidFill>
              <a:schemeClr val="accent6"/>
            </a:solidFill>
            <a:ln w="9525" cap="flat" cmpd="sng" algn="ctr">
              <a:noFill/>
              <a:prstDash val="solid"/>
            </a:ln>
            <a:effectLst/>
          </p:spPr>
          <p:txBody>
            <a:bodyPr rtlCol="0" anchor="ctr"/>
            <a:lstStyle/>
            <a:p>
              <a:pPr algn="ctr" defTabSz="914400">
                <a:defRPr/>
              </a:pPr>
              <a:endParaRPr lang="de-DE" kern="0" dirty="0">
                <a:latin typeface="Arial"/>
              </a:endParaRPr>
            </a:p>
          </p:txBody>
        </p:sp>
        <p:sp>
          <p:nvSpPr>
            <p:cNvPr id="1013" name="Rechteck 1012"/>
            <p:cNvSpPr/>
            <p:nvPr/>
          </p:nvSpPr>
          <p:spPr>
            <a:xfrm>
              <a:off x="4704239" y="4589533"/>
              <a:ext cx="86400" cy="86400"/>
            </a:xfrm>
            <a:prstGeom prst="rect">
              <a:avLst/>
            </a:prstGeom>
            <a:solidFill>
              <a:schemeClr val="hlink"/>
            </a:solidFill>
            <a:ln w="6350" cap="flat" cmpd="sng" algn="ctr">
              <a:noFill/>
              <a:prstDash val="solid"/>
            </a:ln>
            <a:effectLst/>
          </p:spPr>
          <p:txBody>
            <a:bodyPr rtlCol="0" anchor="ctr"/>
            <a:lstStyle/>
            <a:p>
              <a:pPr algn="ctr" defTabSz="914400">
                <a:defRPr/>
              </a:pPr>
              <a:endParaRPr lang="de-DE" kern="0" dirty="0">
                <a:latin typeface="Arial"/>
              </a:endParaRPr>
            </a:p>
          </p:txBody>
        </p:sp>
        <p:sp>
          <p:nvSpPr>
            <p:cNvPr id="1014" name="Textplatzhalter 6"/>
            <p:cNvSpPr txBox="1">
              <a:spLocks/>
            </p:cNvSpPr>
            <p:nvPr/>
          </p:nvSpPr>
          <p:spPr>
            <a:xfrm>
              <a:off x="4871177" y="4554978"/>
              <a:ext cx="1214553" cy="153888"/>
            </a:xfrm>
            <a:prstGeom prst="rect">
              <a:avLst/>
            </a:prstGeom>
          </p:spPr>
          <p:txBody>
            <a:bodyPr vert="horz" wrap="square" lIns="0" tIns="0" rIns="0" bIns="0" rtlCol="0">
              <a:spAutoFit/>
            </a:bodyPr>
            <a:lstStyle>
              <a:lvl1pPr marL="0" indent="0" algn="l" defTabSz="1008035" rtl="0" eaLnBrk="1" latinLnBrk="0" hangingPunct="1">
                <a:lnSpc>
                  <a:spcPts val="2200"/>
                </a:lnSpc>
                <a:spcBef>
                  <a:spcPts val="0"/>
                </a:spcBef>
                <a:spcAft>
                  <a:spcPts val="1200"/>
                </a:spcAft>
                <a:buFont typeface="Wingdings" pitchFamily="2" charset="2"/>
                <a:buNone/>
                <a:defRPr sz="1600" kern="0" spc="20" baseline="0">
                  <a:solidFill>
                    <a:schemeClr val="tx1"/>
                  </a:solidFill>
                  <a:latin typeface="+mn-lt"/>
                  <a:ea typeface="+mn-ea"/>
                  <a:cs typeface="+mn-cs"/>
                </a:defRPr>
              </a:lvl1pPr>
              <a:lvl2pPr marL="203200" indent="-203200" algn="l" defTabSz="1008035" rtl="0" eaLnBrk="1" latinLnBrk="0" hangingPunct="1">
                <a:lnSpc>
                  <a:spcPts val="2200"/>
                </a:lnSpc>
                <a:spcBef>
                  <a:spcPts val="0"/>
                </a:spcBef>
                <a:spcAft>
                  <a:spcPts val="0"/>
                </a:spcAft>
                <a:buFont typeface="Wingdings" pitchFamily="2" charset="2"/>
                <a:buChar char="§"/>
                <a:defRPr sz="1600" kern="0" spc="20" baseline="0">
                  <a:solidFill>
                    <a:schemeClr val="tx1"/>
                  </a:solidFill>
                  <a:latin typeface="+mn-lt"/>
                  <a:ea typeface="+mn-ea"/>
                  <a:cs typeface="+mn-cs"/>
                </a:defRPr>
              </a:lvl2pPr>
              <a:lvl3pPr marL="596900" indent="-207963" algn="l" defTabSz="1008035" rtl="0" eaLnBrk="1" latinLnBrk="0" hangingPunct="1">
                <a:lnSpc>
                  <a:spcPts val="2200"/>
                </a:lnSpc>
                <a:spcBef>
                  <a:spcPts val="0"/>
                </a:spcBef>
                <a:spcAft>
                  <a:spcPts val="0"/>
                </a:spcAft>
                <a:buFont typeface="Wingdings" pitchFamily="2" charset="2"/>
                <a:buChar char="§"/>
                <a:defRPr sz="1600" kern="0" spc="20" baseline="0">
                  <a:solidFill>
                    <a:schemeClr val="tx1"/>
                  </a:solidFill>
                  <a:latin typeface="+mn-lt"/>
                  <a:ea typeface="+mn-ea"/>
                  <a:cs typeface="+mn-cs"/>
                </a:defRPr>
              </a:lvl3pPr>
              <a:lvl4pPr marL="990600" indent="-184150" algn="l" defTabSz="1008035" rtl="0" eaLnBrk="1" latinLnBrk="0" hangingPunct="1">
                <a:lnSpc>
                  <a:spcPts val="2200"/>
                </a:lnSpc>
                <a:spcBef>
                  <a:spcPts val="0"/>
                </a:spcBef>
                <a:spcAft>
                  <a:spcPts val="0"/>
                </a:spcAft>
                <a:buFont typeface="Wingdings" pitchFamily="2" charset="2"/>
                <a:buChar char="§"/>
                <a:defRPr sz="1600" kern="0" spc="20" baseline="0">
                  <a:solidFill>
                    <a:schemeClr val="tx1"/>
                  </a:solidFill>
                  <a:latin typeface="+mn-lt"/>
                  <a:ea typeface="+mn-ea"/>
                  <a:cs typeface="+mn-cs"/>
                </a:defRPr>
              </a:lvl4pPr>
              <a:lvl5pPr marL="701675" indent="0" algn="l" defTabSz="1008035" rtl="0" eaLnBrk="1" latinLnBrk="0" hangingPunct="1">
                <a:lnSpc>
                  <a:spcPct val="110000"/>
                </a:lnSpc>
                <a:spcBef>
                  <a:spcPct val="20000"/>
                </a:spcBef>
                <a:spcAft>
                  <a:spcPts val="0"/>
                </a:spcAft>
                <a:buFont typeface="Wingdings" pitchFamily="2" charset="2"/>
                <a:buNone/>
                <a:defRPr sz="1400" kern="2000" baseline="0">
                  <a:solidFill>
                    <a:schemeClr val="tx2"/>
                  </a:solidFill>
                  <a:latin typeface="+mn-lt"/>
                  <a:ea typeface="+mn-ea"/>
                  <a:cs typeface="+mn-cs"/>
                </a:defRPr>
              </a:lvl5pPr>
              <a:lvl6pPr marL="2772095"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76112"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80130"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84147"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defTabSz="914400">
                <a:lnSpc>
                  <a:spcPct val="100000"/>
                </a:lnSpc>
                <a:spcAft>
                  <a:spcPts val="0"/>
                </a:spcAft>
              </a:pPr>
              <a:r>
                <a:rPr lang="de-DE" sz="1000" spc="0" dirty="0">
                  <a:latin typeface="Arial" pitchFamily="34" charset="0"/>
                  <a:cs typeface="Arial" pitchFamily="34" charset="0"/>
                </a:rPr>
                <a:t>Produktionsstandort</a:t>
              </a:r>
            </a:p>
          </p:txBody>
        </p:sp>
      </p:grpSp>
      <p:grpSp>
        <p:nvGrpSpPr>
          <p:cNvPr id="18" name="Gruppieren 17">
            <a:extLst>
              <a:ext uri="{FF2B5EF4-FFF2-40B4-BE49-F238E27FC236}">
                <a16:creationId xmlns:a16="http://schemas.microsoft.com/office/drawing/2014/main" id="{8DCD1CC0-7C70-9341-8F58-A8EB4CCDEA56}"/>
              </a:ext>
            </a:extLst>
          </p:cNvPr>
          <p:cNvGrpSpPr/>
          <p:nvPr/>
        </p:nvGrpSpPr>
        <p:grpSpPr>
          <a:xfrm>
            <a:off x="1080391" y="2776639"/>
            <a:ext cx="1699640" cy="866952"/>
            <a:chOff x="927637" y="2398958"/>
            <a:chExt cx="1699640" cy="866952"/>
          </a:xfrm>
        </p:grpSpPr>
        <p:sp>
          <p:nvSpPr>
            <p:cNvPr id="512" name="Textfeld 511"/>
            <p:cNvSpPr txBox="1"/>
            <p:nvPr/>
          </p:nvSpPr>
          <p:spPr>
            <a:xfrm>
              <a:off x="927637" y="2398958"/>
              <a:ext cx="1699640" cy="866952"/>
            </a:xfrm>
            <a:prstGeom prst="rect">
              <a:avLst/>
            </a:prstGeom>
            <a:solidFill>
              <a:schemeClr val="bg1"/>
            </a:solidFill>
          </p:spPr>
          <p:txBody>
            <a:bodyPr vert="horz" wrap="square" lIns="0" tIns="0" rIns="0" bIns="0" rtlCol="0" anchor="t" anchorCtr="0">
              <a:noAutofit/>
            </a:bodyPr>
            <a:lstStyle/>
            <a:p>
              <a:pPr lvl="0" algn="ctr">
                <a:lnSpc>
                  <a:spcPct val="110000"/>
                </a:lnSpc>
              </a:pPr>
              <a:r>
                <a:rPr lang="de-DE" sz="1000" kern="0" dirty="0">
                  <a:solidFill>
                    <a:srgbClr val="333333"/>
                  </a:solidFill>
                </a:rPr>
                <a:t> </a:t>
              </a:r>
              <a:r>
                <a:rPr lang="de-DE" sz="1000" kern="0" dirty="0">
                  <a:solidFill>
                    <a:schemeClr val="tx2"/>
                  </a:solidFill>
                </a:rPr>
                <a:t>Deutschland</a:t>
              </a:r>
              <a:br>
                <a:rPr lang="de-DE" sz="1000" kern="0" dirty="0">
                  <a:solidFill>
                    <a:schemeClr val="tx2"/>
                  </a:solidFill>
                </a:rPr>
              </a:br>
              <a:r>
                <a:rPr lang="de-DE" sz="4800" kern="0" dirty="0">
                  <a:ln w="9525">
                    <a:noFill/>
                  </a:ln>
                  <a:solidFill>
                    <a:schemeClr val="accent1"/>
                  </a:solidFill>
                </a:rPr>
                <a:t>14</a:t>
              </a:r>
            </a:p>
          </p:txBody>
        </p:sp>
        <p:cxnSp>
          <p:nvCxnSpPr>
            <p:cNvPr id="1024" name="Gerader Verbinder 1023"/>
            <p:cNvCxnSpPr>
              <a:cxnSpLocks/>
            </p:cNvCxnSpPr>
            <p:nvPr/>
          </p:nvCxnSpPr>
          <p:spPr>
            <a:xfrm>
              <a:off x="1244898" y="2629505"/>
              <a:ext cx="106511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5" name="Gruppieren 14">
            <a:extLst>
              <a:ext uri="{FF2B5EF4-FFF2-40B4-BE49-F238E27FC236}">
                <a16:creationId xmlns:a16="http://schemas.microsoft.com/office/drawing/2014/main" id="{DA4EA41A-1A88-F845-BDD5-CD5D415D013A}"/>
              </a:ext>
            </a:extLst>
          </p:cNvPr>
          <p:cNvGrpSpPr/>
          <p:nvPr/>
        </p:nvGrpSpPr>
        <p:grpSpPr>
          <a:xfrm>
            <a:off x="2778682" y="2776639"/>
            <a:ext cx="1699640" cy="866952"/>
            <a:chOff x="967393" y="4151330"/>
            <a:chExt cx="1699640" cy="866952"/>
          </a:xfrm>
        </p:grpSpPr>
        <p:sp>
          <p:nvSpPr>
            <p:cNvPr id="1009" name="Textfeld 1008">
              <a:extLst>
                <a:ext uri="{FF2B5EF4-FFF2-40B4-BE49-F238E27FC236}">
                  <a16:creationId xmlns:a16="http://schemas.microsoft.com/office/drawing/2014/main" id="{8F9B004F-15C0-C840-9ED3-B005047156A4}"/>
                </a:ext>
              </a:extLst>
            </p:cNvPr>
            <p:cNvSpPr txBox="1"/>
            <p:nvPr/>
          </p:nvSpPr>
          <p:spPr>
            <a:xfrm>
              <a:off x="967393" y="4151330"/>
              <a:ext cx="1699640" cy="866952"/>
            </a:xfrm>
            <a:prstGeom prst="rect">
              <a:avLst/>
            </a:prstGeom>
            <a:solidFill>
              <a:schemeClr val="bg1"/>
            </a:solidFill>
          </p:spPr>
          <p:txBody>
            <a:bodyPr vert="horz" wrap="square" lIns="0" tIns="0" rIns="0" bIns="0" rtlCol="0" anchor="t" anchorCtr="0">
              <a:noAutofit/>
            </a:bodyPr>
            <a:lstStyle/>
            <a:p>
              <a:pPr lvl="0" algn="ctr">
                <a:lnSpc>
                  <a:spcPct val="110000"/>
                </a:lnSpc>
              </a:pPr>
              <a:r>
                <a:rPr lang="de-DE" sz="1000" kern="0" dirty="0">
                  <a:solidFill>
                    <a:srgbClr val="333333"/>
                  </a:solidFill>
                </a:rPr>
                <a:t> </a:t>
              </a:r>
              <a:r>
                <a:rPr lang="de-DE" sz="1000" kern="0" dirty="0">
                  <a:solidFill>
                    <a:schemeClr val="tx2"/>
                  </a:solidFill>
                </a:rPr>
                <a:t>Amerika</a:t>
              </a:r>
              <a:br>
                <a:rPr lang="de-DE" sz="1000" kern="0" dirty="0"/>
              </a:br>
              <a:r>
                <a:rPr lang="de-DE" sz="4800" kern="0" dirty="0">
                  <a:ln w="9525">
                    <a:noFill/>
                  </a:ln>
                  <a:solidFill>
                    <a:schemeClr val="accent1"/>
                  </a:solidFill>
                </a:rPr>
                <a:t>12</a:t>
              </a:r>
            </a:p>
          </p:txBody>
        </p:sp>
        <p:cxnSp>
          <p:nvCxnSpPr>
            <p:cNvPr id="1022" name="Gerader Verbinder 1023">
              <a:extLst>
                <a:ext uri="{FF2B5EF4-FFF2-40B4-BE49-F238E27FC236}">
                  <a16:creationId xmlns:a16="http://schemas.microsoft.com/office/drawing/2014/main" id="{04173679-B9F7-4E40-BC04-8FC248CE823F}"/>
                </a:ext>
              </a:extLst>
            </p:cNvPr>
            <p:cNvCxnSpPr>
              <a:cxnSpLocks/>
            </p:cNvCxnSpPr>
            <p:nvPr/>
          </p:nvCxnSpPr>
          <p:spPr>
            <a:xfrm>
              <a:off x="1284654" y="4381877"/>
              <a:ext cx="106511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6" name="Gruppieren 15">
            <a:extLst>
              <a:ext uri="{FF2B5EF4-FFF2-40B4-BE49-F238E27FC236}">
                <a16:creationId xmlns:a16="http://schemas.microsoft.com/office/drawing/2014/main" id="{EBBC1DD9-6A44-B04A-91A9-B4F27AA7C3AA}"/>
              </a:ext>
            </a:extLst>
          </p:cNvPr>
          <p:cNvGrpSpPr/>
          <p:nvPr/>
        </p:nvGrpSpPr>
        <p:grpSpPr>
          <a:xfrm>
            <a:off x="1080391" y="3967008"/>
            <a:ext cx="1699640" cy="866952"/>
            <a:chOff x="2863449" y="2605378"/>
            <a:chExt cx="1699640" cy="866952"/>
          </a:xfrm>
        </p:grpSpPr>
        <p:sp>
          <p:nvSpPr>
            <p:cNvPr id="1026" name="Textfeld 1025">
              <a:extLst>
                <a:ext uri="{FF2B5EF4-FFF2-40B4-BE49-F238E27FC236}">
                  <a16:creationId xmlns:a16="http://schemas.microsoft.com/office/drawing/2014/main" id="{C4F5648D-4C2F-D041-914A-0DAD1AB3906E}"/>
                </a:ext>
              </a:extLst>
            </p:cNvPr>
            <p:cNvSpPr txBox="1"/>
            <p:nvPr/>
          </p:nvSpPr>
          <p:spPr>
            <a:xfrm>
              <a:off x="2863449" y="2605378"/>
              <a:ext cx="1699640" cy="866952"/>
            </a:xfrm>
            <a:prstGeom prst="rect">
              <a:avLst/>
            </a:prstGeom>
            <a:solidFill>
              <a:schemeClr val="bg1"/>
            </a:solidFill>
          </p:spPr>
          <p:txBody>
            <a:bodyPr vert="horz" wrap="square" lIns="0" tIns="0" rIns="0" bIns="0" rtlCol="0" anchor="t" anchorCtr="0">
              <a:noAutofit/>
            </a:bodyPr>
            <a:lstStyle/>
            <a:p>
              <a:pPr lvl="0" algn="ctr">
                <a:lnSpc>
                  <a:spcPct val="110000"/>
                </a:lnSpc>
              </a:pPr>
              <a:r>
                <a:rPr lang="de-DE" sz="1000" kern="0" dirty="0">
                  <a:solidFill>
                    <a:schemeClr val="tx2"/>
                  </a:solidFill>
                </a:rPr>
                <a:t>Europa</a:t>
              </a:r>
              <a:br>
                <a:rPr lang="de-DE" sz="1000" kern="0" dirty="0">
                  <a:solidFill>
                    <a:srgbClr val="333333"/>
                  </a:solidFill>
                </a:rPr>
              </a:br>
              <a:r>
                <a:rPr lang="de-DE" sz="1000" kern="0" dirty="0">
                  <a:solidFill>
                    <a:schemeClr val="tx1">
                      <a:lumMod val="60000"/>
                      <a:lumOff val="40000"/>
                    </a:schemeClr>
                  </a:solidFill>
                </a:rPr>
                <a:t>(Ohne D)</a:t>
              </a:r>
              <a:br>
                <a:rPr lang="de-DE" sz="1000" kern="0">
                  <a:solidFill>
                    <a:srgbClr val="333333"/>
                  </a:solidFill>
                </a:rPr>
              </a:br>
              <a:r>
                <a:rPr lang="de-DE" sz="4800" kern="0">
                  <a:ln w="9525">
                    <a:noFill/>
                  </a:ln>
                  <a:solidFill>
                    <a:schemeClr val="accent1"/>
                  </a:solidFill>
                </a:rPr>
                <a:t>30</a:t>
              </a:r>
              <a:endParaRPr lang="de-DE" sz="4800" kern="0" dirty="0">
                <a:ln w="9525">
                  <a:noFill/>
                </a:ln>
                <a:solidFill>
                  <a:schemeClr val="accent1"/>
                </a:solidFill>
              </a:endParaRPr>
            </a:p>
          </p:txBody>
        </p:sp>
        <p:cxnSp>
          <p:nvCxnSpPr>
            <p:cNvPr id="1027" name="Gerader Verbinder 1023">
              <a:extLst>
                <a:ext uri="{FF2B5EF4-FFF2-40B4-BE49-F238E27FC236}">
                  <a16:creationId xmlns:a16="http://schemas.microsoft.com/office/drawing/2014/main" id="{7B5EE7D2-CCA8-5645-B84D-5896DF4A20BF}"/>
                </a:ext>
              </a:extLst>
            </p:cNvPr>
            <p:cNvCxnSpPr>
              <a:cxnSpLocks/>
            </p:cNvCxnSpPr>
            <p:nvPr/>
          </p:nvCxnSpPr>
          <p:spPr>
            <a:xfrm>
              <a:off x="3180710" y="3003216"/>
              <a:ext cx="106511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7" name="Gruppieren 16">
            <a:extLst>
              <a:ext uri="{FF2B5EF4-FFF2-40B4-BE49-F238E27FC236}">
                <a16:creationId xmlns:a16="http://schemas.microsoft.com/office/drawing/2014/main" id="{9A38C797-DAB8-9A43-B92E-2E59288ECAA3}"/>
              </a:ext>
            </a:extLst>
          </p:cNvPr>
          <p:cNvGrpSpPr/>
          <p:nvPr/>
        </p:nvGrpSpPr>
        <p:grpSpPr>
          <a:xfrm>
            <a:off x="2807791" y="3958439"/>
            <a:ext cx="1699640" cy="866952"/>
            <a:chOff x="2863449" y="3958290"/>
            <a:chExt cx="1699640" cy="866952"/>
          </a:xfrm>
        </p:grpSpPr>
        <p:sp>
          <p:nvSpPr>
            <p:cNvPr id="1028" name="Textfeld 1027">
              <a:extLst>
                <a:ext uri="{FF2B5EF4-FFF2-40B4-BE49-F238E27FC236}">
                  <a16:creationId xmlns:a16="http://schemas.microsoft.com/office/drawing/2014/main" id="{C9604158-BF5C-4D45-B214-DC24E5D0147F}"/>
                </a:ext>
              </a:extLst>
            </p:cNvPr>
            <p:cNvSpPr txBox="1"/>
            <p:nvPr/>
          </p:nvSpPr>
          <p:spPr>
            <a:xfrm>
              <a:off x="2863449" y="3958290"/>
              <a:ext cx="1699640" cy="866952"/>
            </a:xfrm>
            <a:prstGeom prst="rect">
              <a:avLst/>
            </a:prstGeom>
            <a:solidFill>
              <a:schemeClr val="bg1"/>
            </a:solidFill>
          </p:spPr>
          <p:txBody>
            <a:bodyPr vert="horz" wrap="square" lIns="0" tIns="0" rIns="0" bIns="0" rtlCol="0" anchor="t" anchorCtr="0">
              <a:noAutofit/>
            </a:bodyPr>
            <a:lstStyle/>
            <a:p>
              <a:pPr lvl="0" algn="ctr">
                <a:lnSpc>
                  <a:spcPct val="110000"/>
                </a:lnSpc>
              </a:pPr>
              <a:r>
                <a:rPr lang="de-DE" sz="1000" kern="0" dirty="0">
                  <a:solidFill>
                    <a:srgbClr val="333333"/>
                  </a:solidFill>
                </a:rPr>
                <a:t> </a:t>
              </a:r>
              <a:r>
                <a:rPr lang="de-DE" sz="1000" kern="0" dirty="0">
                  <a:solidFill>
                    <a:schemeClr val="tx2"/>
                  </a:solidFill>
                </a:rPr>
                <a:t>Asien/Pazifik/</a:t>
              </a:r>
              <a:br>
                <a:rPr lang="de-DE" sz="1000" kern="0" dirty="0">
                  <a:solidFill>
                    <a:schemeClr val="tx2"/>
                  </a:solidFill>
                </a:rPr>
              </a:br>
              <a:r>
                <a:rPr lang="de-DE" sz="1000" kern="0" dirty="0">
                  <a:solidFill>
                    <a:schemeClr val="tx2"/>
                  </a:solidFill>
                </a:rPr>
                <a:t>Sonstige</a:t>
              </a:r>
              <a:br>
                <a:rPr lang="de-DE" sz="1000" kern="0" dirty="0"/>
              </a:br>
              <a:r>
                <a:rPr lang="de-DE" sz="4800" kern="0" dirty="0">
                  <a:ln w="9525">
                    <a:noFill/>
                  </a:ln>
                  <a:solidFill>
                    <a:schemeClr val="accent1"/>
                  </a:solidFill>
                </a:rPr>
                <a:t>17</a:t>
              </a:r>
            </a:p>
          </p:txBody>
        </p:sp>
        <p:cxnSp>
          <p:nvCxnSpPr>
            <p:cNvPr id="1029" name="Gerader Verbinder 1023">
              <a:extLst>
                <a:ext uri="{FF2B5EF4-FFF2-40B4-BE49-F238E27FC236}">
                  <a16:creationId xmlns:a16="http://schemas.microsoft.com/office/drawing/2014/main" id="{1A30FAB2-3B7F-4146-8852-E7BD73210676}"/>
                </a:ext>
              </a:extLst>
            </p:cNvPr>
            <p:cNvCxnSpPr>
              <a:cxnSpLocks/>
            </p:cNvCxnSpPr>
            <p:nvPr/>
          </p:nvCxnSpPr>
          <p:spPr>
            <a:xfrm>
              <a:off x="3180710" y="4356128"/>
              <a:ext cx="106511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4" name="Rechteck 13">
            <a:extLst>
              <a:ext uri="{FF2B5EF4-FFF2-40B4-BE49-F238E27FC236}">
                <a16:creationId xmlns:a16="http://schemas.microsoft.com/office/drawing/2014/main" id="{1B818C7C-85C0-D648-9F6E-EC428E142635}"/>
              </a:ext>
            </a:extLst>
          </p:cNvPr>
          <p:cNvSpPr/>
          <p:nvPr/>
        </p:nvSpPr>
        <p:spPr>
          <a:xfrm>
            <a:off x="1882480" y="2214242"/>
            <a:ext cx="1792415" cy="307777"/>
          </a:xfrm>
          <a:prstGeom prst="rect">
            <a:avLst/>
          </a:prstGeom>
          <a:solidFill>
            <a:schemeClr val="bg1"/>
          </a:solidFill>
        </p:spPr>
        <p:txBody>
          <a:bodyPr wrap="none">
            <a:spAutoFit/>
          </a:bodyPr>
          <a:lstStyle/>
          <a:p>
            <a:pPr algn="ctr"/>
            <a:r>
              <a:rPr lang="de-DE" sz="1400" b="1" dirty="0">
                <a:solidFill>
                  <a:schemeClr val="tx2"/>
                </a:solidFill>
              </a:rPr>
              <a:t>Standorte Weltweit</a:t>
            </a:r>
          </a:p>
        </p:txBody>
      </p:sp>
      <p:sp>
        <p:nvSpPr>
          <p:cNvPr id="3" name="Fußzeilenplatzhalter 2">
            <a:extLst>
              <a:ext uri="{FF2B5EF4-FFF2-40B4-BE49-F238E27FC236}">
                <a16:creationId xmlns:a16="http://schemas.microsoft.com/office/drawing/2014/main" id="{B1B9749D-DB9E-5D42-9ABB-230B0B088916}"/>
              </a:ext>
            </a:extLst>
          </p:cNvPr>
          <p:cNvSpPr>
            <a:spLocks noGrp="1"/>
          </p:cNvSpPr>
          <p:nvPr>
            <p:ph type="ftr" sz="quarter" idx="14"/>
          </p:nvPr>
        </p:nvSpPr>
        <p:spPr/>
        <p:txBody>
          <a:bodyPr/>
          <a:lstStyle/>
          <a:p>
            <a:r>
              <a:rPr lang="de-DE" dirty="0"/>
              <a:t>Steffen Braun</a:t>
            </a:r>
          </a:p>
        </p:txBody>
      </p:sp>
      <p:sp>
        <p:nvSpPr>
          <p:cNvPr id="6" name="Foliennummernplatzhalter 5">
            <a:extLst>
              <a:ext uri="{FF2B5EF4-FFF2-40B4-BE49-F238E27FC236}">
                <a16:creationId xmlns:a16="http://schemas.microsoft.com/office/drawing/2014/main" id="{FF22496E-E7D8-174F-9E83-19174832EA27}"/>
              </a:ext>
            </a:extLst>
          </p:cNvPr>
          <p:cNvSpPr>
            <a:spLocks noGrp="1"/>
          </p:cNvSpPr>
          <p:nvPr>
            <p:ph type="sldNum" sz="quarter" idx="15"/>
          </p:nvPr>
        </p:nvSpPr>
        <p:spPr/>
        <p:txBody>
          <a:bodyPr/>
          <a:lstStyle/>
          <a:p>
            <a:fld id="{8D57957C-F0F3-7842-B0E2-B762F92D6487}" type="slidenum">
              <a:rPr lang="de-DE" smtClean="0"/>
              <a:pPr/>
              <a:t>7</a:t>
            </a:fld>
            <a:r>
              <a:rPr lang="de-DE"/>
              <a:t>  </a:t>
            </a:r>
            <a:r>
              <a:rPr lang="de-DE" b="0">
                <a:solidFill>
                  <a:schemeClr val="accent1"/>
                </a:solidFill>
              </a:rPr>
              <a:t>|</a:t>
            </a:r>
            <a:endParaRPr lang="de-DE" sz="900" b="0" dirty="0">
              <a:solidFill>
                <a:schemeClr val="accent1"/>
              </a:solidFill>
            </a:endParaRPr>
          </a:p>
        </p:txBody>
      </p:sp>
      <p:sp>
        <p:nvSpPr>
          <p:cNvPr id="614" name="Rechteck 613">
            <a:extLst>
              <a:ext uri="{FF2B5EF4-FFF2-40B4-BE49-F238E27FC236}">
                <a16:creationId xmlns:a16="http://schemas.microsoft.com/office/drawing/2014/main" id="{B5704571-3B18-41B9-9C4D-B14CDF45D9C5}"/>
              </a:ext>
            </a:extLst>
          </p:cNvPr>
          <p:cNvSpPr/>
          <p:nvPr/>
        </p:nvSpPr>
        <p:spPr>
          <a:xfrm flipH="1">
            <a:off x="8318433" y="3711149"/>
            <a:ext cx="52700" cy="55731"/>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rtlCol="0" anchor="ctr"/>
          <a:lstStyle/>
          <a:p>
            <a:pPr algn="ctr" defTabSz="914400">
              <a:defRPr/>
            </a:pPr>
            <a:endParaRPr lang="de-DE" kern="0" dirty="0">
              <a:solidFill>
                <a:srgbClr val="FFFFFF"/>
              </a:solidFill>
              <a:latin typeface="Arial"/>
            </a:endParaRPr>
          </a:p>
        </p:txBody>
      </p:sp>
    </p:spTree>
    <p:custDataLst>
      <p:tags r:id="rId1"/>
    </p:custDataLst>
    <p:extLst>
      <p:ext uri="{BB962C8B-B14F-4D97-AF65-F5344CB8AC3E}">
        <p14:creationId xmlns:p14="http://schemas.microsoft.com/office/powerpoint/2010/main" val="362316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AB3AABF-2B6E-4571-8B8A-8F17E873BB4A}"/>
              </a:ext>
            </a:extLst>
          </p:cNvPr>
          <p:cNvSpPr>
            <a:spLocks noGrp="1"/>
          </p:cNvSpPr>
          <p:nvPr>
            <p:ph type="sldNum" sz="quarter" idx="10"/>
          </p:nvPr>
        </p:nvSpPr>
        <p:spPr/>
        <p:txBody>
          <a:bodyPr/>
          <a:lstStyle/>
          <a:p>
            <a:fld id="{8D57957C-F0F3-7842-B0E2-B762F92D6487}" type="slidenum">
              <a:rPr lang="de-DE" smtClean="0"/>
              <a:pPr/>
              <a:t>8</a:t>
            </a:fld>
            <a:r>
              <a:rPr lang="de-DE"/>
              <a:t>  </a:t>
            </a:r>
            <a:r>
              <a:rPr lang="de-DE" b="0">
                <a:solidFill>
                  <a:schemeClr val="accent1"/>
                </a:solidFill>
              </a:rPr>
              <a:t>|</a:t>
            </a:r>
            <a:endParaRPr lang="de-DE" sz="900" b="0" dirty="0">
              <a:solidFill>
                <a:schemeClr val="accent1"/>
              </a:solidFill>
            </a:endParaRPr>
          </a:p>
        </p:txBody>
      </p:sp>
      <p:grpSp>
        <p:nvGrpSpPr>
          <p:cNvPr id="5" name="Gruppieren 4">
            <a:extLst>
              <a:ext uri="{FF2B5EF4-FFF2-40B4-BE49-F238E27FC236}">
                <a16:creationId xmlns:a16="http://schemas.microsoft.com/office/drawing/2014/main" id="{743E6FC0-ECF9-4AC2-8EE5-B776765F6406}"/>
              </a:ext>
            </a:extLst>
          </p:cNvPr>
          <p:cNvGrpSpPr/>
          <p:nvPr/>
        </p:nvGrpSpPr>
        <p:grpSpPr>
          <a:xfrm>
            <a:off x="1101004" y="3418083"/>
            <a:ext cx="9989994" cy="1757764"/>
            <a:chOff x="1101004" y="3418083"/>
            <a:chExt cx="9989994" cy="1757764"/>
          </a:xfrm>
        </p:grpSpPr>
        <p:sp>
          <p:nvSpPr>
            <p:cNvPr id="6" name="Sechseck 5">
              <a:extLst>
                <a:ext uri="{FF2B5EF4-FFF2-40B4-BE49-F238E27FC236}">
                  <a16:creationId xmlns:a16="http://schemas.microsoft.com/office/drawing/2014/main" id="{F5CABBA3-293D-4FEC-BCE6-76DF92C19C7A}"/>
                </a:ext>
              </a:extLst>
            </p:cNvPr>
            <p:cNvSpPr>
              <a:spLocks noChangeAspect="1"/>
            </p:cNvSpPr>
            <p:nvPr/>
          </p:nvSpPr>
          <p:spPr>
            <a:xfrm>
              <a:off x="3476999" y="3640907"/>
              <a:ext cx="485999" cy="420823"/>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Gruppen-</a:t>
              </a:r>
              <a:br>
                <a:rPr lang="de-DE" sz="650" dirty="0">
                  <a:solidFill>
                    <a:schemeClr val="bg2"/>
                  </a:solidFill>
                </a:rPr>
              </a:br>
              <a:r>
                <a:rPr lang="de-DE" sz="650" dirty="0" err="1">
                  <a:solidFill>
                    <a:schemeClr val="bg2"/>
                  </a:solidFill>
                </a:rPr>
                <a:t>arbeit</a:t>
              </a:r>
              <a:endParaRPr lang="de-DE" sz="650" dirty="0">
                <a:solidFill>
                  <a:schemeClr val="bg2"/>
                </a:solidFill>
              </a:endParaRPr>
            </a:p>
          </p:txBody>
        </p:sp>
        <p:sp>
          <p:nvSpPr>
            <p:cNvPr id="7" name="Sechseck 6">
              <a:extLst>
                <a:ext uri="{FF2B5EF4-FFF2-40B4-BE49-F238E27FC236}">
                  <a16:creationId xmlns:a16="http://schemas.microsoft.com/office/drawing/2014/main" id="{07B8E704-8A53-46D1-AE03-9B8ADD43D90F}"/>
                </a:ext>
              </a:extLst>
            </p:cNvPr>
            <p:cNvSpPr>
              <a:spLocks noChangeAspect="1"/>
            </p:cNvSpPr>
            <p:nvPr/>
          </p:nvSpPr>
          <p:spPr>
            <a:xfrm>
              <a:off x="7833008" y="3418083"/>
              <a:ext cx="486000" cy="420824"/>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2"/>
                  </a:solidFill>
                </a:rPr>
                <a:t>Busi</a:t>
              </a:r>
              <a:r>
                <a:rPr lang="de-DE" sz="650" dirty="0">
                  <a:solidFill>
                    <a:schemeClr val="bg2"/>
                  </a:solidFill>
                </a:rPr>
                <a:t>-</a:t>
              </a:r>
            </a:p>
            <a:p>
              <a:pPr algn="ctr"/>
              <a:r>
                <a:rPr lang="de-DE" sz="650" dirty="0" err="1">
                  <a:solidFill>
                    <a:schemeClr val="bg2"/>
                  </a:solidFill>
                </a:rPr>
                <a:t>ness</a:t>
              </a:r>
              <a:r>
                <a:rPr lang="de-DE" sz="650" dirty="0">
                  <a:solidFill>
                    <a:schemeClr val="bg2"/>
                  </a:solidFill>
                </a:rPr>
                <a:t> </a:t>
              </a:r>
              <a:br>
                <a:rPr lang="de-DE" sz="650" dirty="0">
                  <a:solidFill>
                    <a:schemeClr val="bg2"/>
                  </a:solidFill>
                </a:rPr>
              </a:br>
              <a:r>
                <a:rPr lang="de-DE" sz="650" dirty="0">
                  <a:solidFill>
                    <a:schemeClr val="bg2"/>
                  </a:solidFill>
                </a:rPr>
                <a:t>Talent</a:t>
              </a:r>
              <a:br>
                <a:rPr lang="de-DE" sz="650" dirty="0">
                  <a:solidFill>
                    <a:schemeClr val="bg2"/>
                  </a:solidFill>
                </a:rPr>
              </a:br>
              <a:r>
                <a:rPr lang="de-DE" sz="650" dirty="0">
                  <a:solidFill>
                    <a:schemeClr val="bg2"/>
                  </a:solidFill>
                </a:rPr>
                <a:t> </a:t>
              </a:r>
              <a:r>
                <a:rPr lang="de-DE" sz="650" dirty="0" err="1">
                  <a:solidFill>
                    <a:schemeClr val="bg2"/>
                  </a:solidFill>
                </a:rPr>
                <a:t>Progr</a:t>
              </a:r>
              <a:r>
                <a:rPr lang="de-DE" sz="650" dirty="0">
                  <a:solidFill>
                    <a:schemeClr val="bg2"/>
                  </a:solidFill>
                </a:rPr>
                <a:t>.</a:t>
              </a:r>
            </a:p>
          </p:txBody>
        </p:sp>
        <p:sp>
          <p:nvSpPr>
            <p:cNvPr id="8" name="Sechseck 7">
              <a:extLst>
                <a:ext uri="{FF2B5EF4-FFF2-40B4-BE49-F238E27FC236}">
                  <a16:creationId xmlns:a16="http://schemas.microsoft.com/office/drawing/2014/main" id="{A980CCC7-C1A9-4805-B75E-3DCF7F467EBE}"/>
                </a:ext>
              </a:extLst>
            </p:cNvPr>
            <p:cNvSpPr>
              <a:spLocks noChangeAspect="1"/>
            </p:cNvSpPr>
            <p:nvPr/>
          </p:nvSpPr>
          <p:spPr>
            <a:xfrm>
              <a:off x="8625006" y="3418083"/>
              <a:ext cx="486000" cy="420824"/>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Führungs-</a:t>
              </a:r>
              <a:br>
                <a:rPr lang="de-DE" sz="650" dirty="0">
                  <a:solidFill>
                    <a:schemeClr val="bg2"/>
                  </a:solidFill>
                </a:rPr>
              </a:br>
              <a:r>
                <a:rPr lang="de-DE" sz="650" dirty="0" err="1">
                  <a:solidFill>
                    <a:schemeClr val="bg2"/>
                  </a:solidFill>
                </a:rPr>
                <a:t>strukturen</a:t>
              </a:r>
              <a:endParaRPr lang="de-DE" sz="650" dirty="0">
                <a:solidFill>
                  <a:schemeClr val="bg2"/>
                </a:solidFill>
              </a:endParaRPr>
            </a:p>
          </p:txBody>
        </p:sp>
        <p:sp>
          <p:nvSpPr>
            <p:cNvPr id="9" name="Sechseck 8">
              <a:extLst>
                <a:ext uri="{FF2B5EF4-FFF2-40B4-BE49-F238E27FC236}">
                  <a16:creationId xmlns:a16="http://schemas.microsoft.com/office/drawing/2014/main" id="{07C0181C-A7BB-4F29-AD41-9F9666523319}"/>
                </a:ext>
              </a:extLst>
            </p:cNvPr>
            <p:cNvSpPr>
              <a:spLocks noChangeAspect="1"/>
            </p:cNvSpPr>
            <p:nvPr/>
          </p:nvSpPr>
          <p:spPr>
            <a:xfrm>
              <a:off x="7041005" y="3418084"/>
              <a:ext cx="486001" cy="420825"/>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Bündnis</a:t>
              </a:r>
              <a:br>
                <a:rPr lang="de-DE" sz="650" dirty="0">
                  <a:solidFill>
                    <a:schemeClr val="bg2"/>
                  </a:solidFill>
                </a:rPr>
              </a:br>
              <a:r>
                <a:rPr lang="de-DE" sz="650" dirty="0">
                  <a:solidFill>
                    <a:schemeClr val="bg2"/>
                  </a:solidFill>
                </a:rPr>
                <a:t> für Arbeit </a:t>
              </a:r>
              <a:br>
                <a:rPr lang="de-DE" sz="650" dirty="0">
                  <a:solidFill>
                    <a:schemeClr val="bg2"/>
                  </a:solidFill>
                </a:rPr>
              </a:br>
              <a:r>
                <a:rPr lang="de-DE" sz="650" dirty="0">
                  <a:solidFill>
                    <a:schemeClr val="bg2"/>
                  </a:solidFill>
                </a:rPr>
                <a:t>TE</a:t>
              </a:r>
            </a:p>
          </p:txBody>
        </p:sp>
        <p:sp>
          <p:nvSpPr>
            <p:cNvPr id="10" name="Sechseck 9">
              <a:extLst>
                <a:ext uri="{FF2B5EF4-FFF2-40B4-BE49-F238E27FC236}">
                  <a16:creationId xmlns:a16="http://schemas.microsoft.com/office/drawing/2014/main" id="{6172F7BD-FE78-47A5-9B20-50972DDDF840}"/>
                </a:ext>
              </a:extLst>
            </p:cNvPr>
            <p:cNvSpPr>
              <a:spLocks noChangeAspect="1"/>
            </p:cNvSpPr>
            <p:nvPr/>
          </p:nvSpPr>
          <p:spPr>
            <a:xfrm>
              <a:off x="6249002" y="3418084"/>
              <a:ext cx="486001" cy="420825"/>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Standard</a:t>
              </a:r>
              <a:br>
                <a:rPr lang="de-DE" sz="650" dirty="0">
                  <a:solidFill>
                    <a:schemeClr val="bg2"/>
                  </a:solidFill>
                </a:rPr>
              </a:br>
              <a:r>
                <a:rPr lang="de-DE" sz="650" dirty="0">
                  <a:solidFill>
                    <a:schemeClr val="bg2"/>
                  </a:solidFill>
                </a:rPr>
                <a:t> </a:t>
              </a:r>
              <a:r>
                <a:rPr lang="de-DE" sz="650" dirty="0" err="1">
                  <a:solidFill>
                    <a:schemeClr val="bg2"/>
                  </a:solidFill>
                </a:rPr>
                <a:t>Hierachie</a:t>
              </a:r>
              <a:r>
                <a:rPr lang="de-DE" sz="650" dirty="0">
                  <a:solidFill>
                    <a:schemeClr val="bg2"/>
                  </a:solidFill>
                </a:rPr>
                <a:t>-</a:t>
              </a:r>
              <a:br>
                <a:rPr lang="de-DE" sz="650" dirty="0">
                  <a:solidFill>
                    <a:schemeClr val="bg2"/>
                  </a:solidFill>
                </a:rPr>
              </a:br>
              <a:r>
                <a:rPr lang="de-DE" sz="650" dirty="0">
                  <a:solidFill>
                    <a:schemeClr val="bg2"/>
                  </a:solidFill>
                </a:rPr>
                <a:t>ebenen</a:t>
              </a:r>
            </a:p>
          </p:txBody>
        </p:sp>
        <p:sp>
          <p:nvSpPr>
            <p:cNvPr id="11" name="Sechseck 10">
              <a:extLst>
                <a:ext uri="{FF2B5EF4-FFF2-40B4-BE49-F238E27FC236}">
                  <a16:creationId xmlns:a16="http://schemas.microsoft.com/office/drawing/2014/main" id="{2975C183-1A08-48FC-AAFB-391481E769B1}"/>
                </a:ext>
              </a:extLst>
            </p:cNvPr>
            <p:cNvSpPr>
              <a:spLocks noChangeAspect="1"/>
            </p:cNvSpPr>
            <p:nvPr/>
          </p:nvSpPr>
          <p:spPr>
            <a:xfrm>
              <a:off x="5457000" y="3418084"/>
              <a:ext cx="486001" cy="420825"/>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3.</a:t>
              </a:r>
              <a:br>
                <a:rPr lang="de-DE" sz="650" dirty="0">
                  <a:solidFill>
                    <a:schemeClr val="bg2"/>
                  </a:solidFill>
                </a:rPr>
              </a:br>
              <a:r>
                <a:rPr lang="de-DE" sz="650" dirty="0">
                  <a:solidFill>
                    <a:schemeClr val="bg2"/>
                  </a:solidFill>
                </a:rPr>
                <a:t> Bündnis</a:t>
              </a:r>
              <a:br>
                <a:rPr lang="de-DE" sz="650" dirty="0">
                  <a:solidFill>
                    <a:schemeClr val="bg2"/>
                  </a:solidFill>
                </a:rPr>
              </a:br>
              <a:r>
                <a:rPr lang="de-DE" sz="650" dirty="0">
                  <a:solidFill>
                    <a:schemeClr val="bg2"/>
                  </a:solidFill>
                </a:rPr>
                <a:t> für</a:t>
              </a:r>
              <a:br>
                <a:rPr lang="de-DE" sz="650" dirty="0">
                  <a:solidFill>
                    <a:schemeClr val="bg2"/>
                  </a:solidFill>
                </a:rPr>
              </a:br>
              <a:r>
                <a:rPr lang="de-DE" sz="650" dirty="0">
                  <a:solidFill>
                    <a:schemeClr val="bg2"/>
                  </a:solidFill>
                </a:rPr>
                <a:t> Arbeit</a:t>
              </a:r>
            </a:p>
          </p:txBody>
        </p:sp>
        <p:sp>
          <p:nvSpPr>
            <p:cNvPr id="12" name="Sechseck 11">
              <a:extLst>
                <a:ext uri="{FF2B5EF4-FFF2-40B4-BE49-F238E27FC236}">
                  <a16:creationId xmlns:a16="http://schemas.microsoft.com/office/drawing/2014/main" id="{F129147D-36C9-425E-84EB-05FD46BA0E20}"/>
                </a:ext>
              </a:extLst>
            </p:cNvPr>
            <p:cNvSpPr>
              <a:spLocks noChangeAspect="1"/>
            </p:cNvSpPr>
            <p:nvPr/>
          </p:nvSpPr>
          <p:spPr>
            <a:xfrm>
              <a:off x="4664998" y="3418084"/>
              <a:ext cx="486001" cy="420825"/>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Familien-</a:t>
              </a:r>
              <a:br>
                <a:rPr lang="de-DE" sz="650" dirty="0">
                  <a:solidFill>
                    <a:schemeClr val="bg2"/>
                  </a:solidFill>
                </a:rPr>
              </a:br>
              <a:r>
                <a:rPr lang="de-DE" sz="650" dirty="0">
                  <a:solidFill>
                    <a:schemeClr val="bg2"/>
                  </a:solidFill>
                </a:rPr>
                <a:t>tage</a:t>
              </a:r>
            </a:p>
          </p:txBody>
        </p:sp>
        <p:sp>
          <p:nvSpPr>
            <p:cNvPr id="13" name="Sechseck 12">
              <a:extLst>
                <a:ext uri="{FF2B5EF4-FFF2-40B4-BE49-F238E27FC236}">
                  <a16:creationId xmlns:a16="http://schemas.microsoft.com/office/drawing/2014/main" id="{A7B96733-38D8-49BD-A894-5B387BBF8385}"/>
                </a:ext>
              </a:extLst>
            </p:cNvPr>
            <p:cNvSpPr>
              <a:spLocks noChangeAspect="1"/>
            </p:cNvSpPr>
            <p:nvPr/>
          </p:nvSpPr>
          <p:spPr>
            <a:xfrm>
              <a:off x="3872997" y="3418083"/>
              <a:ext cx="486000" cy="420824"/>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FK-</a:t>
              </a:r>
              <a:br>
                <a:rPr lang="de-DE" sz="650" dirty="0">
                  <a:solidFill>
                    <a:schemeClr val="bg2"/>
                  </a:solidFill>
                </a:rPr>
              </a:br>
              <a:r>
                <a:rPr lang="de-DE" sz="650" dirty="0">
                  <a:solidFill>
                    <a:schemeClr val="bg2"/>
                  </a:solidFill>
                </a:rPr>
                <a:t>Trainings</a:t>
              </a:r>
            </a:p>
          </p:txBody>
        </p:sp>
        <p:sp>
          <p:nvSpPr>
            <p:cNvPr id="14" name="Sechseck 13">
              <a:extLst>
                <a:ext uri="{FF2B5EF4-FFF2-40B4-BE49-F238E27FC236}">
                  <a16:creationId xmlns:a16="http://schemas.microsoft.com/office/drawing/2014/main" id="{17E44F44-9406-4A72-814F-C8F0FFCF30E8}"/>
                </a:ext>
              </a:extLst>
            </p:cNvPr>
            <p:cNvSpPr>
              <a:spLocks noChangeAspect="1"/>
            </p:cNvSpPr>
            <p:nvPr/>
          </p:nvSpPr>
          <p:spPr>
            <a:xfrm>
              <a:off x="3080999" y="3418083"/>
              <a:ext cx="486000" cy="420824"/>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Arbeits-</a:t>
              </a:r>
              <a:br>
                <a:rPr lang="de-DE" sz="650" dirty="0">
                  <a:solidFill>
                    <a:schemeClr val="bg2"/>
                  </a:solidFill>
                </a:rPr>
              </a:br>
              <a:r>
                <a:rPr lang="de-DE" sz="650" dirty="0">
                  <a:solidFill>
                    <a:schemeClr val="bg2"/>
                  </a:solidFill>
                </a:rPr>
                <a:t>zeit-</a:t>
              </a:r>
              <a:br>
                <a:rPr lang="de-DE" sz="650" dirty="0">
                  <a:solidFill>
                    <a:schemeClr val="bg2"/>
                  </a:solidFill>
                </a:rPr>
              </a:br>
              <a:r>
                <a:rPr lang="de-DE" sz="650" dirty="0" err="1">
                  <a:solidFill>
                    <a:schemeClr val="bg2"/>
                  </a:solidFill>
                </a:rPr>
                <a:t>regelung</a:t>
              </a:r>
              <a:endParaRPr lang="de-DE" sz="650" dirty="0">
                <a:solidFill>
                  <a:schemeClr val="bg2"/>
                </a:solidFill>
              </a:endParaRPr>
            </a:p>
          </p:txBody>
        </p:sp>
        <p:sp>
          <p:nvSpPr>
            <p:cNvPr id="15" name="Sechseck 14">
              <a:extLst>
                <a:ext uri="{FF2B5EF4-FFF2-40B4-BE49-F238E27FC236}">
                  <a16:creationId xmlns:a16="http://schemas.microsoft.com/office/drawing/2014/main" id="{12A4C5C8-F8ED-48D7-AB09-92C080F6343E}"/>
                </a:ext>
              </a:extLst>
            </p:cNvPr>
            <p:cNvSpPr>
              <a:spLocks noChangeAspect="1"/>
            </p:cNvSpPr>
            <p:nvPr/>
          </p:nvSpPr>
          <p:spPr>
            <a:xfrm>
              <a:off x="2289000" y="3418083"/>
              <a:ext cx="486000" cy="420824"/>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Ziel-</a:t>
              </a:r>
              <a:br>
                <a:rPr lang="de-DE" sz="650" dirty="0">
                  <a:solidFill>
                    <a:schemeClr val="bg2"/>
                  </a:solidFill>
                </a:rPr>
              </a:br>
              <a:r>
                <a:rPr lang="de-DE" sz="650" dirty="0" err="1">
                  <a:solidFill>
                    <a:schemeClr val="bg2"/>
                  </a:solidFill>
                </a:rPr>
                <a:t>vereinba</a:t>
              </a:r>
              <a:r>
                <a:rPr lang="de-DE" sz="650" dirty="0">
                  <a:solidFill>
                    <a:schemeClr val="bg2"/>
                  </a:solidFill>
                </a:rPr>
                <a:t>-</a:t>
              </a:r>
              <a:br>
                <a:rPr lang="de-DE" sz="650" dirty="0">
                  <a:solidFill>
                    <a:schemeClr val="bg2"/>
                  </a:solidFill>
                </a:rPr>
              </a:br>
              <a:r>
                <a:rPr lang="de-DE" sz="650" dirty="0" err="1">
                  <a:solidFill>
                    <a:schemeClr val="bg2"/>
                  </a:solidFill>
                </a:rPr>
                <a:t>rung</a:t>
              </a:r>
              <a:endParaRPr lang="de-DE" sz="650" dirty="0">
                <a:solidFill>
                  <a:schemeClr val="bg2"/>
                </a:solidFill>
              </a:endParaRPr>
            </a:p>
          </p:txBody>
        </p:sp>
        <p:sp>
          <p:nvSpPr>
            <p:cNvPr id="16" name="Sechseck 15">
              <a:extLst>
                <a:ext uri="{FF2B5EF4-FFF2-40B4-BE49-F238E27FC236}">
                  <a16:creationId xmlns:a16="http://schemas.microsoft.com/office/drawing/2014/main" id="{FD2D93F0-0888-4D91-97AD-8ECC3CC2B2CD}"/>
                </a:ext>
              </a:extLst>
            </p:cNvPr>
            <p:cNvSpPr>
              <a:spLocks noChangeAspect="1"/>
            </p:cNvSpPr>
            <p:nvPr/>
          </p:nvSpPr>
          <p:spPr>
            <a:xfrm>
              <a:off x="1497002" y="3418083"/>
              <a:ext cx="486000" cy="420824"/>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TOP</a:t>
              </a:r>
            </a:p>
          </p:txBody>
        </p:sp>
        <p:sp>
          <p:nvSpPr>
            <p:cNvPr id="17" name="Sechseck 16">
              <a:extLst>
                <a:ext uri="{FF2B5EF4-FFF2-40B4-BE49-F238E27FC236}">
                  <a16:creationId xmlns:a16="http://schemas.microsoft.com/office/drawing/2014/main" id="{7BA89C5A-64F6-4E86-92C2-49AC5633DCC5}"/>
                </a:ext>
              </a:extLst>
            </p:cNvPr>
            <p:cNvSpPr>
              <a:spLocks noChangeAspect="1"/>
            </p:cNvSpPr>
            <p:nvPr/>
          </p:nvSpPr>
          <p:spPr>
            <a:xfrm>
              <a:off x="7437007" y="3640907"/>
              <a:ext cx="486001" cy="420825"/>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Bündnis</a:t>
              </a:r>
              <a:br>
                <a:rPr lang="de-DE" sz="650" dirty="0">
                  <a:solidFill>
                    <a:schemeClr val="bg2"/>
                  </a:solidFill>
                </a:rPr>
              </a:br>
              <a:r>
                <a:rPr lang="de-DE" sz="650" dirty="0">
                  <a:solidFill>
                    <a:schemeClr val="bg2"/>
                  </a:solidFill>
                </a:rPr>
                <a:t>für Arbeit </a:t>
              </a:r>
              <a:br>
                <a:rPr lang="de-DE" sz="650" dirty="0">
                  <a:solidFill>
                    <a:schemeClr val="bg2"/>
                  </a:solidFill>
                </a:rPr>
              </a:br>
              <a:r>
                <a:rPr lang="de-DE" sz="650" dirty="0">
                  <a:solidFill>
                    <a:schemeClr val="bg2"/>
                  </a:solidFill>
                </a:rPr>
                <a:t>TWN</a:t>
              </a:r>
            </a:p>
          </p:txBody>
        </p:sp>
        <p:sp>
          <p:nvSpPr>
            <p:cNvPr id="18" name="Sechseck 17">
              <a:extLst>
                <a:ext uri="{FF2B5EF4-FFF2-40B4-BE49-F238E27FC236}">
                  <a16:creationId xmlns:a16="http://schemas.microsoft.com/office/drawing/2014/main" id="{048234CC-0C8D-453D-BAB9-13740180148B}"/>
                </a:ext>
              </a:extLst>
            </p:cNvPr>
            <p:cNvSpPr>
              <a:spLocks noChangeAspect="1"/>
            </p:cNvSpPr>
            <p:nvPr/>
          </p:nvSpPr>
          <p:spPr>
            <a:xfrm>
              <a:off x="8229008" y="3640907"/>
              <a:ext cx="485999" cy="420823"/>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Bündnis</a:t>
              </a:r>
              <a:br>
                <a:rPr lang="de-DE" sz="650" dirty="0">
                  <a:solidFill>
                    <a:schemeClr val="bg2"/>
                  </a:solidFill>
                </a:rPr>
              </a:br>
              <a:r>
                <a:rPr lang="de-DE" sz="650" dirty="0">
                  <a:solidFill>
                    <a:schemeClr val="bg2"/>
                  </a:solidFill>
                </a:rPr>
                <a:t> für Arbeit</a:t>
              </a:r>
              <a:br>
                <a:rPr lang="de-DE" sz="650" dirty="0">
                  <a:solidFill>
                    <a:schemeClr val="bg2"/>
                  </a:solidFill>
                </a:rPr>
              </a:br>
              <a:r>
                <a:rPr lang="de-DE" sz="650" dirty="0">
                  <a:solidFill>
                    <a:schemeClr val="bg2"/>
                  </a:solidFill>
                </a:rPr>
                <a:t> 2016</a:t>
              </a:r>
            </a:p>
          </p:txBody>
        </p:sp>
        <p:sp>
          <p:nvSpPr>
            <p:cNvPr id="19" name="Sechseck 18">
              <a:extLst>
                <a:ext uri="{FF2B5EF4-FFF2-40B4-BE49-F238E27FC236}">
                  <a16:creationId xmlns:a16="http://schemas.microsoft.com/office/drawing/2014/main" id="{6E1670CF-3241-47F7-B81D-9921E02D88AC}"/>
                </a:ext>
              </a:extLst>
            </p:cNvPr>
            <p:cNvSpPr>
              <a:spLocks noChangeAspect="1"/>
            </p:cNvSpPr>
            <p:nvPr/>
          </p:nvSpPr>
          <p:spPr>
            <a:xfrm>
              <a:off x="9021006" y="3640907"/>
              <a:ext cx="485999" cy="420823"/>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Karriere-</a:t>
              </a:r>
              <a:br>
                <a:rPr lang="de-DE" sz="650" dirty="0">
                  <a:solidFill>
                    <a:schemeClr val="bg2"/>
                  </a:solidFill>
                </a:rPr>
              </a:br>
              <a:r>
                <a:rPr lang="de-DE" sz="650" dirty="0">
                  <a:solidFill>
                    <a:schemeClr val="bg2"/>
                  </a:solidFill>
                </a:rPr>
                <a:t>bau-</a:t>
              </a:r>
              <a:br>
                <a:rPr lang="de-DE" sz="650" dirty="0">
                  <a:solidFill>
                    <a:schemeClr val="bg2"/>
                  </a:solidFill>
                </a:rPr>
              </a:br>
              <a:r>
                <a:rPr lang="de-DE" sz="650" dirty="0">
                  <a:solidFill>
                    <a:schemeClr val="bg2"/>
                  </a:solidFill>
                </a:rPr>
                <a:t>steine</a:t>
              </a:r>
            </a:p>
          </p:txBody>
        </p:sp>
        <p:sp>
          <p:nvSpPr>
            <p:cNvPr id="20" name="Sechseck 19">
              <a:extLst>
                <a:ext uri="{FF2B5EF4-FFF2-40B4-BE49-F238E27FC236}">
                  <a16:creationId xmlns:a16="http://schemas.microsoft.com/office/drawing/2014/main" id="{DAE59D84-7DB7-4872-98EA-129876DF6B68}"/>
                </a:ext>
              </a:extLst>
            </p:cNvPr>
            <p:cNvSpPr>
              <a:spLocks noChangeAspect="1"/>
            </p:cNvSpPr>
            <p:nvPr/>
          </p:nvSpPr>
          <p:spPr>
            <a:xfrm>
              <a:off x="6645004" y="3640907"/>
              <a:ext cx="486001" cy="420825"/>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ERA</a:t>
              </a:r>
            </a:p>
          </p:txBody>
        </p:sp>
        <p:sp>
          <p:nvSpPr>
            <p:cNvPr id="21" name="Sechseck 20">
              <a:extLst>
                <a:ext uri="{FF2B5EF4-FFF2-40B4-BE49-F238E27FC236}">
                  <a16:creationId xmlns:a16="http://schemas.microsoft.com/office/drawing/2014/main" id="{D2F5A508-9878-4E78-A232-7B5A564729BB}"/>
                </a:ext>
              </a:extLst>
            </p:cNvPr>
            <p:cNvSpPr>
              <a:spLocks noChangeAspect="1"/>
            </p:cNvSpPr>
            <p:nvPr/>
          </p:nvSpPr>
          <p:spPr>
            <a:xfrm>
              <a:off x="5060999" y="3640907"/>
              <a:ext cx="486001" cy="420825"/>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Int. </a:t>
              </a:r>
              <a:br>
                <a:rPr lang="de-DE" sz="650" dirty="0">
                  <a:solidFill>
                    <a:schemeClr val="bg2"/>
                  </a:solidFill>
                </a:rPr>
              </a:br>
              <a:r>
                <a:rPr lang="de-DE" sz="650" dirty="0">
                  <a:solidFill>
                    <a:schemeClr val="bg2"/>
                  </a:solidFill>
                </a:rPr>
                <a:t>Personal-</a:t>
              </a:r>
              <a:br>
                <a:rPr lang="de-DE" sz="650" dirty="0">
                  <a:solidFill>
                    <a:schemeClr val="bg2"/>
                  </a:solidFill>
                </a:rPr>
              </a:br>
              <a:r>
                <a:rPr lang="de-DE" sz="650" dirty="0">
                  <a:solidFill>
                    <a:schemeClr val="bg2"/>
                  </a:solidFill>
                </a:rPr>
                <a:t>aus-</a:t>
              </a:r>
              <a:br>
                <a:rPr lang="de-DE" sz="650" dirty="0">
                  <a:solidFill>
                    <a:schemeClr val="bg2"/>
                  </a:solidFill>
                </a:rPr>
              </a:br>
              <a:r>
                <a:rPr lang="de-DE" sz="650" dirty="0">
                  <a:solidFill>
                    <a:schemeClr val="bg2"/>
                  </a:solidFill>
                </a:rPr>
                <a:t>tausch</a:t>
              </a:r>
            </a:p>
          </p:txBody>
        </p:sp>
        <p:sp>
          <p:nvSpPr>
            <p:cNvPr id="22" name="Sechseck 21">
              <a:extLst>
                <a:ext uri="{FF2B5EF4-FFF2-40B4-BE49-F238E27FC236}">
                  <a16:creationId xmlns:a16="http://schemas.microsoft.com/office/drawing/2014/main" id="{C22D6A37-FE84-4869-B50E-2289DBE734CB}"/>
                </a:ext>
              </a:extLst>
            </p:cNvPr>
            <p:cNvSpPr>
              <a:spLocks noChangeAspect="1"/>
            </p:cNvSpPr>
            <p:nvPr/>
          </p:nvSpPr>
          <p:spPr>
            <a:xfrm>
              <a:off x="4268997" y="3640907"/>
              <a:ext cx="486001" cy="420825"/>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Bündnis</a:t>
              </a:r>
              <a:br>
                <a:rPr lang="de-DE" sz="650" dirty="0">
                  <a:solidFill>
                    <a:schemeClr val="bg2"/>
                  </a:solidFill>
                </a:rPr>
              </a:br>
              <a:r>
                <a:rPr lang="de-DE" sz="650" dirty="0">
                  <a:solidFill>
                    <a:schemeClr val="bg2"/>
                  </a:solidFill>
                </a:rPr>
                <a:t> für </a:t>
              </a:r>
              <a:br>
                <a:rPr lang="de-DE" sz="650" dirty="0">
                  <a:solidFill>
                    <a:schemeClr val="bg2"/>
                  </a:solidFill>
                </a:rPr>
              </a:br>
              <a:r>
                <a:rPr lang="de-DE" sz="650" dirty="0">
                  <a:solidFill>
                    <a:schemeClr val="bg2"/>
                  </a:solidFill>
                </a:rPr>
                <a:t>Arbeit</a:t>
              </a:r>
            </a:p>
          </p:txBody>
        </p:sp>
        <p:sp>
          <p:nvSpPr>
            <p:cNvPr id="23" name="Sechseck 22">
              <a:extLst>
                <a:ext uri="{FF2B5EF4-FFF2-40B4-BE49-F238E27FC236}">
                  <a16:creationId xmlns:a16="http://schemas.microsoft.com/office/drawing/2014/main" id="{CDAC2B74-B4F0-4657-834D-4FF4B63A0372}"/>
                </a:ext>
              </a:extLst>
            </p:cNvPr>
            <p:cNvSpPr>
              <a:spLocks noChangeAspect="1"/>
            </p:cNvSpPr>
            <p:nvPr/>
          </p:nvSpPr>
          <p:spPr>
            <a:xfrm>
              <a:off x="2685000" y="3640907"/>
              <a:ext cx="485999" cy="420823"/>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MIT</a:t>
              </a:r>
            </a:p>
          </p:txBody>
        </p:sp>
        <p:sp>
          <p:nvSpPr>
            <p:cNvPr id="24" name="Sechseck 23">
              <a:extLst>
                <a:ext uri="{FF2B5EF4-FFF2-40B4-BE49-F238E27FC236}">
                  <a16:creationId xmlns:a16="http://schemas.microsoft.com/office/drawing/2014/main" id="{280AC89E-F25F-4D1A-8A3B-C2BC3814B664}"/>
                </a:ext>
              </a:extLst>
            </p:cNvPr>
            <p:cNvSpPr>
              <a:spLocks noChangeAspect="1"/>
            </p:cNvSpPr>
            <p:nvPr/>
          </p:nvSpPr>
          <p:spPr>
            <a:xfrm>
              <a:off x="1101004" y="3640907"/>
              <a:ext cx="485999" cy="420823"/>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MA </a:t>
              </a:r>
              <a:br>
                <a:rPr lang="de-DE" sz="650" dirty="0">
                  <a:solidFill>
                    <a:schemeClr val="bg2"/>
                  </a:solidFill>
                </a:rPr>
              </a:br>
              <a:r>
                <a:rPr lang="de-DE" sz="650" dirty="0" err="1">
                  <a:solidFill>
                    <a:schemeClr val="bg2"/>
                  </a:solidFill>
                </a:rPr>
                <a:t>Qualifizie</a:t>
              </a:r>
              <a:r>
                <a:rPr lang="de-DE" sz="650" dirty="0">
                  <a:solidFill>
                    <a:schemeClr val="bg2"/>
                  </a:solidFill>
                </a:rPr>
                <a:t>-</a:t>
              </a:r>
              <a:br>
                <a:rPr lang="de-DE" sz="650" dirty="0">
                  <a:solidFill>
                    <a:schemeClr val="bg2"/>
                  </a:solidFill>
                </a:rPr>
              </a:br>
              <a:r>
                <a:rPr lang="de-DE" sz="650" dirty="0" err="1">
                  <a:solidFill>
                    <a:schemeClr val="bg2"/>
                  </a:solidFill>
                </a:rPr>
                <a:t>rung</a:t>
              </a:r>
              <a:endParaRPr lang="de-DE" sz="650" dirty="0">
                <a:solidFill>
                  <a:schemeClr val="bg2"/>
                </a:solidFill>
              </a:endParaRPr>
            </a:p>
          </p:txBody>
        </p:sp>
        <p:sp>
          <p:nvSpPr>
            <p:cNvPr id="25" name="Sechseck 24">
              <a:extLst>
                <a:ext uri="{FF2B5EF4-FFF2-40B4-BE49-F238E27FC236}">
                  <a16:creationId xmlns:a16="http://schemas.microsoft.com/office/drawing/2014/main" id="{93F60A05-E429-48B1-BCD7-38C75A32CDE4}"/>
                </a:ext>
              </a:extLst>
            </p:cNvPr>
            <p:cNvSpPr>
              <a:spLocks noChangeAspect="1"/>
            </p:cNvSpPr>
            <p:nvPr/>
          </p:nvSpPr>
          <p:spPr>
            <a:xfrm>
              <a:off x="1893002" y="3640907"/>
              <a:ext cx="485999" cy="420823"/>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FK-</a:t>
              </a:r>
              <a:br>
                <a:rPr lang="de-DE" sz="650" dirty="0">
                  <a:solidFill>
                    <a:schemeClr val="bg2"/>
                  </a:solidFill>
                </a:rPr>
              </a:br>
              <a:r>
                <a:rPr lang="de-DE" sz="650" dirty="0" err="1">
                  <a:solidFill>
                    <a:schemeClr val="bg2"/>
                  </a:solidFill>
                </a:rPr>
                <a:t>Beur</a:t>
              </a:r>
              <a:r>
                <a:rPr lang="de-DE" sz="650" dirty="0">
                  <a:solidFill>
                    <a:schemeClr val="bg2"/>
                  </a:solidFill>
                </a:rPr>
                <a:t>-</a:t>
              </a:r>
              <a:br>
                <a:rPr lang="de-DE" sz="650" dirty="0">
                  <a:solidFill>
                    <a:schemeClr val="bg2"/>
                  </a:solidFill>
                </a:rPr>
              </a:br>
              <a:r>
                <a:rPr lang="de-DE" sz="650" dirty="0" err="1">
                  <a:solidFill>
                    <a:schemeClr val="bg2"/>
                  </a:solidFill>
                </a:rPr>
                <a:t>teilung</a:t>
              </a:r>
              <a:endParaRPr lang="de-DE" sz="650" dirty="0">
                <a:solidFill>
                  <a:schemeClr val="bg2"/>
                </a:solidFill>
              </a:endParaRPr>
            </a:p>
          </p:txBody>
        </p:sp>
        <p:sp>
          <p:nvSpPr>
            <p:cNvPr id="26" name="Sechseck 25">
              <a:extLst>
                <a:ext uri="{FF2B5EF4-FFF2-40B4-BE49-F238E27FC236}">
                  <a16:creationId xmlns:a16="http://schemas.microsoft.com/office/drawing/2014/main" id="{27BCD677-33AF-490C-9CC7-34A244116C64}"/>
                </a:ext>
              </a:extLst>
            </p:cNvPr>
            <p:cNvSpPr>
              <a:spLocks noChangeAspect="1"/>
            </p:cNvSpPr>
            <p:nvPr/>
          </p:nvSpPr>
          <p:spPr>
            <a:xfrm>
              <a:off x="7041005" y="3863730"/>
              <a:ext cx="486001" cy="420825"/>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Standard</a:t>
              </a:r>
              <a:br>
                <a:rPr lang="de-DE" sz="650" dirty="0">
                  <a:solidFill>
                    <a:schemeClr val="bg2"/>
                  </a:solidFill>
                </a:rPr>
              </a:br>
              <a:r>
                <a:rPr lang="de-DE" sz="650" dirty="0" err="1">
                  <a:solidFill>
                    <a:schemeClr val="bg2"/>
                  </a:solidFill>
                </a:rPr>
                <a:t>Bro</a:t>
              </a:r>
              <a:r>
                <a:rPr lang="de-DE" sz="650" dirty="0">
                  <a:solidFill>
                    <a:schemeClr val="bg2"/>
                  </a:solidFill>
                </a:rPr>
                <a:t>-</a:t>
              </a:r>
              <a:br>
                <a:rPr lang="de-DE" sz="650" dirty="0">
                  <a:solidFill>
                    <a:schemeClr val="bg2"/>
                  </a:solidFill>
                </a:rPr>
              </a:br>
              <a:r>
                <a:rPr lang="de-DE" sz="650" dirty="0">
                  <a:solidFill>
                    <a:schemeClr val="bg2"/>
                  </a:solidFill>
                </a:rPr>
                <a:t>schüren</a:t>
              </a:r>
            </a:p>
          </p:txBody>
        </p:sp>
        <p:sp>
          <p:nvSpPr>
            <p:cNvPr id="27" name="Sechseck 26">
              <a:extLst>
                <a:ext uri="{FF2B5EF4-FFF2-40B4-BE49-F238E27FC236}">
                  <a16:creationId xmlns:a16="http://schemas.microsoft.com/office/drawing/2014/main" id="{DCF0739F-E845-481A-92D8-3A1E31212D20}"/>
                </a:ext>
              </a:extLst>
            </p:cNvPr>
            <p:cNvSpPr>
              <a:spLocks noChangeAspect="1"/>
            </p:cNvSpPr>
            <p:nvPr/>
          </p:nvSpPr>
          <p:spPr>
            <a:xfrm>
              <a:off x="4664998" y="3863730"/>
              <a:ext cx="486001" cy="420825"/>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2.</a:t>
              </a:r>
              <a:br>
                <a:rPr lang="de-DE" sz="650" dirty="0">
                  <a:solidFill>
                    <a:schemeClr val="bg2"/>
                  </a:solidFill>
                </a:rPr>
              </a:br>
              <a:r>
                <a:rPr lang="de-DE" sz="650" dirty="0">
                  <a:solidFill>
                    <a:schemeClr val="bg2"/>
                  </a:solidFill>
                </a:rPr>
                <a:t> Bündnis</a:t>
              </a:r>
              <a:br>
                <a:rPr lang="de-DE" sz="650" dirty="0">
                  <a:solidFill>
                    <a:schemeClr val="bg2"/>
                  </a:solidFill>
                </a:rPr>
              </a:br>
              <a:r>
                <a:rPr lang="de-DE" sz="650" dirty="0">
                  <a:solidFill>
                    <a:schemeClr val="bg2"/>
                  </a:solidFill>
                </a:rPr>
                <a:t> für </a:t>
              </a:r>
              <a:br>
                <a:rPr lang="de-DE" sz="650" dirty="0">
                  <a:solidFill>
                    <a:schemeClr val="bg2"/>
                  </a:solidFill>
                </a:rPr>
              </a:br>
              <a:r>
                <a:rPr lang="de-DE" sz="650" dirty="0">
                  <a:solidFill>
                    <a:schemeClr val="bg2"/>
                  </a:solidFill>
                </a:rPr>
                <a:t>Arbeit</a:t>
              </a:r>
            </a:p>
          </p:txBody>
        </p:sp>
        <p:sp>
          <p:nvSpPr>
            <p:cNvPr id="28" name="Sechseck 27">
              <a:extLst>
                <a:ext uri="{FF2B5EF4-FFF2-40B4-BE49-F238E27FC236}">
                  <a16:creationId xmlns:a16="http://schemas.microsoft.com/office/drawing/2014/main" id="{3B4128AE-6931-4FFF-9CA2-BF1545C5312D}"/>
                </a:ext>
              </a:extLst>
            </p:cNvPr>
            <p:cNvSpPr>
              <a:spLocks noChangeAspect="1"/>
            </p:cNvSpPr>
            <p:nvPr/>
          </p:nvSpPr>
          <p:spPr>
            <a:xfrm>
              <a:off x="5457000" y="3863730"/>
              <a:ext cx="486001" cy="420825"/>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Gesund-</a:t>
              </a:r>
              <a:br>
                <a:rPr lang="de-DE" sz="650" dirty="0">
                  <a:solidFill>
                    <a:schemeClr val="bg2"/>
                  </a:solidFill>
                </a:rPr>
              </a:br>
              <a:r>
                <a:rPr lang="de-DE" sz="650" dirty="0" err="1">
                  <a:solidFill>
                    <a:schemeClr val="bg2"/>
                  </a:solidFill>
                </a:rPr>
                <a:t>heits</a:t>
              </a:r>
              <a:r>
                <a:rPr lang="de-DE" sz="650" dirty="0">
                  <a:solidFill>
                    <a:schemeClr val="bg2"/>
                  </a:solidFill>
                </a:rPr>
                <a:t>-</a:t>
              </a:r>
              <a:br>
                <a:rPr lang="de-DE" sz="650" dirty="0">
                  <a:solidFill>
                    <a:schemeClr val="bg2"/>
                  </a:solidFill>
                </a:rPr>
              </a:br>
              <a:r>
                <a:rPr lang="de-DE" sz="650" dirty="0" err="1">
                  <a:solidFill>
                    <a:schemeClr val="bg2"/>
                  </a:solidFill>
                </a:rPr>
                <a:t>politik</a:t>
              </a:r>
              <a:endParaRPr lang="de-DE" sz="650" dirty="0">
                <a:solidFill>
                  <a:schemeClr val="bg2"/>
                </a:solidFill>
              </a:endParaRPr>
            </a:p>
          </p:txBody>
        </p:sp>
        <p:sp>
          <p:nvSpPr>
            <p:cNvPr id="29" name="Sechseck 28">
              <a:extLst>
                <a:ext uri="{FF2B5EF4-FFF2-40B4-BE49-F238E27FC236}">
                  <a16:creationId xmlns:a16="http://schemas.microsoft.com/office/drawing/2014/main" id="{E464BF62-C460-4E84-9A3E-57F74581C5D8}"/>
                </a:ext>
              </a:extLst>
            </p:cNvPr>
            <p:cNvSpPr>
              <a:spLocks noChangeAspect="1"/>
            </p:cNvSpPr>
            <p:nvPr/>
          </p:nvSpPr>
          <p:spPr>
            <a:xfrm>
              <a:off x="5853001" y="3640907"/>
              <a:ext cx="486001" cy="420825"/>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MA-</a:t>
              </a:r>
              <a:br>
                <a:rPr lang="de-DE" sz="650" dirty="0">
                  <a:solidFill>
                    <a:schemeClr val="bg2"/>
                  </a:solidFill>
                </a:rPr>
              </a:br>
              <a:r>
                <a:rPr lang="de-DE" sz="650" dirty="0">
                  <a:solidFill>
                    <a:schemeClr val="bg2"/>
                  </a:solidFill>
                </a:rPr>
                <a:t>Portal</a:t>
              </a:r>
            </a:p>
          </p:txBody>
        </p:sp>
        <p:sp>
          <p:nvSpPr>
            <p:cNvPr id="30" name="Sechseck 29">
              <a:extLst>
                <a:ext uri="{FF2B5EF4-FFF2-40B4-BE49-F238E27FC236}">
                  <a16:creationId xmlns:a16="http://schemas.microsoft.com/office/drawing/2014/main" id="{DC0126AD-EDDC-4473-A6F3-45DB2C3C68EB}"/>
                </a:ext>
              </a:extLst>
            </p:cNvPr>
            <p:cNvSpPr>
              <a:spLocks noChangeAspect="1"/>
            </p:cNvSpPr>
            <p:nvPr/>
          </p:nvSpPr>
          <p:spPr>
            <a:xfrm>
              <a:off x="6249002" y="3863730"/>
              <a:ext cx="486001" cy="420825"/>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Potenzial-</a:t>
              </a:r>
              <a:br>
                <a:rPr lang="de-DE" sz="650" dirty="0">
                  <a:solidFill>
                    <a:schemeClr val="bg2"/>
                  </a:solidFill>
                </a:rPr>
              </a:br>
              <a:r>
                <a:rPr lang="de-DE" sz="650" dirty="0" err="1">
                  <a:solidFill>
                    <a:schemeClr val="bg2"/>
                  </a:solidFill>
                </a:rPr>
                <a:t>analyse</a:t>
              </a:r>
              <a:endParaRPr lang="de-DE" sz="650" dirty="0">
                <a:solidFill>
                  <a:schemeClr val="bg2"/>
                </a:solidFill>
              </a:endParaRPr>
            </a:p>
          </p:txBody>
        </p:sp>
        <p:sp>
          <p:nvSpPr>
            <p:cNvPr id="31" name="Sechseck 30">
              <a:extLst>
                <a:ext uri="{FF2B5EF4-FFF2-40B4-BE49-F238E27FC236}">
                  <a16:creationId xmlns:a16="http://schemas.microsoft.com/office/drawing/2014/main" id="{56726A50-E8EB-47E6-8173-C9D599841539}"/>
                </a:ext>
              </a:extLst>
            </p:cNvPr>
            <p:cNvSpPr>
              <a:spLocks noChangeAspect="1"/>
            </p:cNvSpPr>
            <p:nvPr/>
          </p:nvSpPr>
          <p:spPr>
            <a:xfrm>
              <a:off x="7833008" y="3863729"/>
              <a:ext cx="486000" cy="420824"/>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2"/>
                  </a:solidFill>
                </a:rPr>
                <a:t>Quali</a:t>
              </a:r>
              <a:r>
                <a:rPr lang="de-DE" sz="650" dirty="0">
                  <a:solidFill>
                    <a:schemeClr val="bg2"/>
                  </a:solidFill>
                </a:rPr>
                <a:t>. in</a:t>
              </a:r>
              <a:br>
                <a:rPr lang="de-DE" sz="650" dirty="0">
                  <a:solidFill>
                    <a:schemeClr val="bg2"/>
                  </a:solidFill>
                </a:rPr>
              </a:br>
              <a:r>
                <a:rPr lang="de-DE" sz="650" dirty="0">
                  <a:solidFill>
                    <a:schemeClr val="bg2"/>
                  </a:solidFill>
                </a:rPr>
                <a:t> Kurzarbeit</a:t>
              </a:r>
            </a:p>
          </p:txBody>
        </p:sp>
        <p:sp>
          <p:nvSpPr>
            <p:cNvPr id="32" name="Sechseck 31">
              <a:extLst>
                <a:ext uri="{FF2B5EF4-FFF2-40B4-BE49-F238E27FC236}">
                  <a16:creationId xmlns:a16="http://schemas.microsoft.com/office/drawing/2014/main" id="{C72E1174-E125-41E3-B2F6-DD13B7D43311}"/>
                </a:ext>
              </a:extLst>
            </p:cNvPr>
            <p:cNvSpPr>
              <a:spLocks noChangeAspect="1"/>
            </p:cNvSpPr>
            <p:nvPr/>
          </p:nvSpPr>
          <p:spPr>
            <a:xfrm>
              <a:off x="8229008" y="4086553"/>
              <a:ext cx="485999" cy="420823"/>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MINT</a:t>
              </a:r>
              <a:br>
                <a:rPr lang="de-DE" sz="650" dirty="0">
                  <a:solidFill>
                    <a:schemeClr val="bg2"/>
                  </a:solidFill>
                </a:rPr>
              </a:br>
              <a:r>
                <a:rPr lang="de-DE" sz="650" dirty="0">
                  <a:solidFill>
                    <a:schemeClr val="bg2"/>
                  </a:solidFill>
                </a:rPr>
                <a:t> </a:t>
              </a:r>
              <a:r>
                <a:rPr lang="de-DE" sz="650" dirty="0" err="1">
                  <a:solidFill>
                    <a:schemeClr val="bg2"/>
                  </a:solidFill>
                </a:rPr>
                <a:t>Prog</a:t>
              </a:r>
              <a:r>
                <a:rPr lang="de-DE" sz="650" dirty="0">
                  <a:solidFill>
                    <a:schemeClr val="bg2"/>
                  </a:solidFill>
                </a:rPr>
                <a:t>.</a:t>
              </a:r>
            </a:p>
          </p:txBody>
        </p:sp>
        <p:sp>
          <p:nvSpPr>
            <p:cNvPr id="33" name="Sechseck 32">
              <a:extLst>
                <a:ext uri="{FF2B5EF4-FFF2-40B4-BE49-F238E27FC236}">
                  <a16:creationId xmlns:a16="http://schemas.microsoft.com/office/drawing/2014/main" id="{802798EB-F66C-4AAB-93F8-9DBC35D289DF}"/>
                </a:ext>
              </a:extLst>
            </p:cNvPr>
            <p:cNvSpPr>
              <a:spLocks noChangeAspect="1"/>
            </p:cNvSpPr>
            <p:nvPr/>
          </p:nvSpPr>
          <p:spPr>
            <a:xfrm>
              <a:off x="8625006" y="3863729"/>
              <a:ext cx="486000" cy="420824"/>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MA-</a:t>
              </a:r>
              <a:br>
                <a:rPr lang="de-DE" sz="650" dirty="0">
                  <a:solidFill>
                    <a:schemeClr val="bg2"/>
                  </a:solidFill>
                </a:rPr>
              </a:br>
              <a:r>
                <a:rPr lang="de-DE" sz="650" dirty="0" err="1">
                  <a:solidFill>
                    <a:schemeClr val="bg2"/>
                  </a:solidFill>
                </a:rPr>
                <a:t>Befragun</a:t>
              </a:r>
              <a:r>
                <a:rPr lang="de-DE" sz="650" dirty="0">
                  <a:solidFill>
                    <a:schemeClr val="bg2"/>
                  </a:solidFill>
                </a:rPr>
                <a:t>-</a:t>
              </a:r>
            </a:p>
            <a:p>
              <a:pPr algn="ctr"/>
              <a:r>
                <a:rPr lang="de-DE" sz="650" dirty="0">
                  <a:solidFill>
                    <a:schemeClr val="bg2"/>
                  </a:solidFill>
                </a:rPr>
                <a:t>gen</a:t>
              </a:r>
            </a:p>
          </p:txBody>
        </p:sp>
        <p:sp>
          <p:nvSpPr>
            <p:cNvPr id="34" name="Sechseck 33">
              <a:extLst>
                <a:ext uri="{FF2B5EF4-FFF2-40B4-BE49-F238E27FC236}">
                  <a16:creationId xmlns:a16="http://schemas.microsoft.com/office/drawing/2014/main" id="{39E47EF5-9D53-4137-B6E6-305821F1141B}"/>
                </a:ext>
              </a:extLst>
            </p:cNvPr>
            <p:cNvSpPr>
              <a:spLocks noChangeAspect="1"/>
            </p:cNvSpPr>
            <p:nvPr/>
          </p:nvSpPr>
          <p:spPr>
            <a:xfrm>
              <a:off x="8625006" y="4309375"/>
              <a:ext cx="486000" cy="420824"/>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Zentral-</a:t>
              </a:r>
              <a:br>
                <a:rPr lang="de-DE" sz="650" dirty="0">
                  <a:solidFill>
                    <a:schemeClr val="bg2"/>
                  </a:solidFill>
                </a:rPr>
              </a:br>
              <a:r>
                <a:rPr lang="de-DE" sz="650" dirty="0" err="1">
                  <a:solidFill>
                    <a:schemeClr val="bg2"/>
                  </a:solidFill>
                </a:rPr>
                <a:t>bereiche</a:t>
              </a:r>
              <a:endParaRPr lang="de-DE" sz="650" dirty="0">
                <a:solidFill>
                  <a:schemeClr val="bg2"/>
                </a:solidFill>
              </a:endParaRPr>
            </a:p>
          </p:txBody>
        </p:sp>
        <p:sp>
          <p:nvSpPr>
            <p:cNvPr id="35" name="Sechseck 34">
              <a:extLst>
                <a:ext uri="{FF2B5EF4-FFF2-40B4-BE49-F238E27FC236}">
                  <a16:creationId xmlns:a16="http://schemas.microsoft.com/office/drawing/2014/main" id="{48F3111E-C112-4408-824D-363E8EB7E85F}"/>
                </a:ext>
              </a:extLst>
            </p:cNvPr>
            <p:cNvSpPr>
              <a:spLocks noChangeAspect="1"/>
            </p:cNvSpPr>
            <p:nvPr/>
          </p:nvSpPr>
          <p:spPr>
            <a:xfrm>
              <a:off x="9417004" y="3863730"/>
              <a:ext cx="485999" cy="420823"/>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Bündnis </a:t>
              </a:r>
              <a:br>
                <a:rPr lang="de-DE" sz="650" dirty="0">
                  <a:solidFill>
                    <a:schemeClr val="bg2"/>
                  </a:solidFill>
                </a:rPr>
              </a:br>
              <a:r>
                <a:rPr lang="de-DE" sz="650" dirty="0">
                  <a:solidFill>
                    <a:schemeClr val="bg2"/>
                  </a:solidFill>
                </a:rPr>
                <a:t>für Arbeit</a:t>
              </a:r>
              <a:br>
                <a:rPr lang="de-DE" sz="650" dirty="0">
                  <a:solidFill>
                    <a:schemeClr val="bg2"/>
                  </a:solidFill>
                </a:rPr>
              </a:br>
              <a:r>
                <a:rPr lang="de-DE" sz="650" dirty="0">
                  <a:solidFill>
                    <a:schemeClr val="bg2"/>
                  </a:solidFill>
                </a:rPr>
                <a:t> 2021</a:t>
              </a:r>
            </a:p>
          </p:txBody>
        </p:sp>
        <p:sp>
          <p:nvSpPr>
            <p:cNvPr id="36" name="Sechseck 35">
              <a:extLst>
                <a:ext uri="{FF2B5EF4-FFF2-40B4-BE49-F238E27FC236}">
                  <a16:creationId xmlns:a16="http://schemas.microsoft.com/office/drawing/2014/main" id="{616B11A5-7396-4450-AA83-FDB8D00D903C}"/>
                </a:ext>
              </a:extLst>
            </p:cNvPr>
            <p:cNvSpPr>
              <a:spLocks noChangeAspect="1"/>
            </p:cNvSpPr>
            <p:nvPr/>
          </p:nvSpPr>
          <p:spPr>
            <a:xfrm>
              <a:off x="9021006" y="4086553"/>
              <a:ext cx="485999" cy="420823"/>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Experten- </a:t>
              </a:r>
              <a:br>
                <a:rPr lang="de-DE" sz="650" dirty="0">
                  <a:solidFill>
                    <a:schemeClr val="bg2"/>
                  </a:solidFill>
                </a:rPr>
              </a:br>
              <a:r>
                <a:rPr lang="de-DE" sz="650" dirty="0">
                  <a:solidFill>
                    <a:schemeClr val="bg2"/>
                  </a:solidFill>
                </a:rPr>
                <a:t>ebenen</a:t>
              </a:r>
            </a:p>
          </p:txBody>
        </p:sp>
        <p:sp>
          <p:nvSpPr>
            <p:cNvPr id="37" name="Sechseck 36">
              <a:extLst>
                <a:ext uri="{FF2B5EF4-FFF2-40B4-BE49-F238E27FC236}">
                  <a16:creationId xmlns:a16="http://schemas.microsoft.com/office/drawing/2014/main" id="{3D6BB1DD-8BC4-4382-B54D-EABF910E4B44}"/>
                </a:ext>
              </a:extLst>
            </p:cNvPr>
            <p:cNvSpPr>
              <a:spLocks noChangeAspect="1"/>
            </p:cNvSpPr>
            <p:nvPr/>
          </p:nvSpPr>
          <p:spPr>
            <a:xfrm>
              <a:off x="9417004" y="4309376"/>
              <a:ext cx="485999" cy="420823"/>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Global </a:t>
              </a:r>
              <a:br>
                <a:rPr lang="de-DE" sz="650" dirty="0">
                  <a:solidFill>
                    <a:schemeClr val="bg2"/>
                  </a:solidFill>
                </a:rPr>
              </a:br>
              <a:r>
                <a:rPr lang="de-DE" sz="650" dirty="0">
                  <a:solidFill>
                    <a:schemeClr val="bg2"/>
                  </a:solidFill>
                </a:rPr>
                <a:t>Service</a:t>
              </a:r>
              <a:br>
                <a:rPr lang="de-DE" sz="650" dirty="0">
                  <a:solidFill>
                    <a:schemeClr val="bg2"/>
                  </a:solidFill>
                </a:rPr>
              </a:br>
              <a:r>
                <a:rPr lang="de-DE" sz="650" dirty="0">
                  <a:solidFill>
                    <a:schemeClr val="bg2"/>
                  </a:solidFill>
                </a:rPr>
                <a:t> Center</a:t>
              </a:r>
            </a:p>
          </p:txBody>
        </p:sp>
        <p:sp>
          <p:nvSpPr>
            <p:cNvPr id="38" name="Sechseck 37">
              <a:extLst>
                <a:ext uri="{FF2B5EF4-FFF2-40B4-BE49-F238E27FC236}">
                  <a16:creationId xmlns:a16="http://schemas.microsoft.com/office/drawing/2014/main" id="{904BA400-48AB-4AB4-AF73-4429FDAB8611}"/>
                </a:ext>
              </a:extLst>
            </p:cNvPr>
            <p:cNvSpPr>
              <a:spLocks noChangeAspect="1"/>
            </p:cNvSpPr>
            <p:nvPr/>
          </p:nvSpPr>
          <p:spPr>
            <a:xfrm>
              <a:off x="9417004" y="3418084"/>
              <a:ext cx="485999" cy="420823"/>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2"/>
                  </a:solidFill>
                </a:rPr>
                <a:t>Workday</a:t>
              </a:r>
              <a:endParaRPr lang="de-DE" sz="650" dirty="0">
                <a:solidFill>
                  <a:schemeClr val="bg2"/>
                </a:solidFill>
              </a:endParaRPr>
            </a:p>
          </p:txBody>
        </p:sp>
        <p:sp>
          <p:nvSpPr>
            <p:cNvPr id="39" name="Sechseck 38">
              <a:extLst>
                <a:ext uri="{FF2B5EF4-FFF2-40B4-BE49-F238E27FC236}">
                  <a16:creationId xmlns:a16="http://schemas.microsoft.com/office/drawing/2014/main" id="{147FB759-285D-4B9C-9897-3A6E4DBC9BAD}"/>
                </a:ext>
              </a:extLst>
            </p:cNvPr>
            <p:cNvSpPr>
              <a:spLocks noChangeAspect="1"/>
            </p:cNvSpPr>
            <p:nvPr/>
          </p:nvSpPr>
          <p:spPr>
            <a:xfrm>
              <a:off x="3872997" y="3863729"/>
              <a:ext cx="486000" cy="420824"/>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Kunden-</a:t>
              </a:r>
              <a:br>
                <a:rPr lang="de-DE" sz="650" dirty="0">
                  <a:solidFill>
                    <a:schemeClr val="bg2"/>
                  </a:solidFill>
                </a:rPr>
              </a:br>
              <a:r>
                <a:rPr lang="de-DE" sz="650" dirty="0" err="1">
                  <a:solidFill>
                    <a:schemeClr val="bg2"/>
                  </a:solidFill>
                </a:rPr>
                <a:t>orien</a:t>
              </a:r>
              <a:r>
                <a:rPr lang="de-DE" sz="650" dirty="0">
                  <a:solidFill>
                    <a:schemeClr val="bg2"/>
                  </a:solidFill>
                </a:rPr>
                <a:t>-</a:t>
              </a:r>
              <a:br>
                <a:rPr lang="de-DE" sz="650" dirty="0">
                  <a:solidFill>
                    <a:schemeClr val="bg2"/>
                  </a:solidFill>
                </a:rPr>
              </a:br>
              <a:r>
                <a:rPr lang="de-DE" sz="650" dirty="0" err="1">
                  <a:solidFill>
                    <a:schemeClr val="bg2"/>
                  </a:solidFill>
                </a:rPr>
                <a:t>tierung</a:t>
              </a:r>
              <a:endParaRPr lang="de-DE" sz="650" dirty="0">
                <a:solidFill>
                  <a:schemeClr val="bg2"/>
                </a:solidFill>
              </a:endParaRPr>
            </a:p>
          </p:txBody>
        </p:sp>
        <p:sp>
          <p:nvSpPr>
            <p:cNvPr id="40" name="Sechseck 39">
              <a:extLst>
                <a:ext uri="{FF2B5EF4-FFF2-40B4-BE49-F238E27FC236}">
                  <a16:creationId xmlns:a16="http://schemas.microsoft.com/office/drawing/2014/main" id="{5DFEDEB4-6AA5-4C5E-A9BD-FE0C8FFEC271}"/>
                </a:ext>
              </a:extLst>
            </p:cNvPr>
            <p:cNvSpPr>
              <a:spLocks noChangeAspect="1"/>
            </p:cNvSpPr>
            <p:nvPr/>
          </p:nvSpPr>
          <p:spPr>
            <a:xfrm>
              <a:off x="9813003" y="3640907"/>
              <a:ext cx="485999" cy="420823"/>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2"/>
                  </a:solidFill>
                </a:rPr>
                <a:t>Bluenet</a:t>
              </a:r>
              <a:endParaRPr lang="de-DE" sz="650" dirty="0">
                <a:solidFill>
                  <a:schemeClr val="bg2"/>
                </a:solidFill>
              </a:endParaRPr>
            </a:p>
          </p:txBody>
        </p:sp>
        <p:sp>
          <p:nvSpPr>
            <p:cNvPr id="41" name="Sechseck 40">
              <a:extLst>
                <a:ext uri="{FF2B5EF4-FFF2-40B4-BE49-F238E27FC236}">
                  <a16:creationId xmlns:a16="http://schemas.microsoft.com/office/drawing/2014/main" id="{9E84CCEA-9310-407C-90FB-4B8DDB03B512}"/>
                </a:ext>
              </a:extLst>
            </p:cNvPr>
            <p:cNvSpPr>
              <a:spLocks noChangeAspect="1"/>
            </p:cNvSpPr>
            <p:nvPr/>
          </p:nvSpPr>
          <p:spPr>
            <a:xfrm>
              <a:off x="10209001" y="3418084"/>
              <a:ext cx="485999" cy="420823"/>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2"/>
                  </a:solidFill>
                </a:rPr>
                <a:t>DigITal</a:t>
              </a:r>
              <a:r>
                <a:rPr lang="de-DE" sz="650" dirty="0">
                  <a:solidFill>
                    <a:schemeClr val="bg2"/>
                  </a:solidFill>
                </a:rPr>
                <a:t> </a:t>
              </a:r>
              <a:br>
                <a:rPr lang="de-DE" sz="650" dirty="0">
                  <a:solidFill>
                    <a:schemeClr val="bg2"/>
                  </a:solidFill>
                </a:rPr>
              </a:br>
              <a:r>
                <a:rPr lang="de-DE" sz="650" dirty="0">
                  <a:solidFill>
                    <a:schemeClr val="bg2"/>
                  </a:solidFill>
                </a:rPr>
                <a:t>Sprint</a:t>
              </a:r>
              <a:br>
                <a:rPr lang="de-DE" sz="650" dirty="0">
                  <a:solidFill>
                    <a:schemeClr val="bg2"/>
                  </a:solidFill>
                </a:rPr>
              </a:br>
              <a:r>
                <a:rPr lang="de-DE" sz="650" dirty="0">
                  <a:solidFill>
                    <a:schemeClr val="bg2"/>
                  </a:solidFill>
                </a:rPr>
                <a:t> </a:t>
              </a:r>
              <a:r>
                <a:rPr lang="de-DE" sz="650" dirty="0" err="1">
                  <a:solidFill>
                    <a:schemeClr val="bg2"/>
                  </a:solidFill>
                </a:rPr>
                <a:t>Prog</a:t>
              </a:r>
              <a:r>
                <a:rPr lang="de-DE" sz="650" dirty="0">
                  <a:solidFill>
                    <a:schemeClr val="bg2"/>
                  </a:solidFill>
                </a:rPr>
                <a:t>. </a:t>
              </a:r>
            </a:p>
          </p:txBody>
        </p:sp>
        <p:sp>
          <p:nvSpPr>
            <p:cNvPr id="42" name="Sechseck 41">
              <a:extLst>
                <a:ext uri="{FF2B5EF4-FFF2-40B4-BE49-F238E27FC236}">
                  <a16:creationId xmlns:a16="http://schemas.microsoft.com/office/drawing/2014/main" id="{4502DFF3-3563-49E0-9C89-3819F6BDD1EA}"/>
                </a:ext>
              </a:extLst>
            </p:cNvPr>
            <p:cNvSpPr>
              <a:spLocks noChangeAspect="1"/>
            </p:cNvSpPr>
            <p:nvPr/>
          </p:nvSpPr>
          <p:spPr>
            <a:xfrm>
              <a:off x="9813003" y="4086553"/>
              <a:ext cx="485999" cy="420823"/>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2"/>
                  </a:solidFill>
                </a:rPr>
                <a:t>Employer</a:t>
              </a:r>
              <a:br>
                <a:rPr lang="de-DE" sz="650" dirty="0">
                  <a:solidFill>
                    <a:schemeClr val="bg2"/>
                  </a:solidFill>
                </a:rPr>
              </a:br>
              <a:r>
                <a:rPr lang="de-DE" sz="650" dirty="0">
                  <a:solidFill>
                    <a:schemeClr val="bg2"/>
                  </a:solidFill>
                </a:rPr>
                <a:t>Branding</a:t>
              </a:r>
            </a:p>
          </p:txBody>
        </p:sp>
        <p:sp>
          <p:nvSpPr>
            <p:cNvPr id="43" name="Sechseck 42">
              <a:extLst>
                <a:ext uri="{FF2B5EF4-FFF2-40B4-BE49-F238E27FC236}">
                  <a16:creationId xmlns:a16="http://schemas.microsoft.com/office/drawing/2014/main" id="{B305C547-C893-4AD1-9FE7-580099FF10D5}"/>
                </a:ext>
              </a:extLst>
            </p:cNvPr>
            <p:cNvSpPr>
              <a:spLocks noChangeAspect="1"/>
            </p:cNvSpPr>
            <p:nvPr/>
          </p:nvSpPr>
          <p:spPr>
            <a:xfrm>
              <a:off x="10209001" y="3863730"/>
              <a:ext cx="485999" cy="420823"/>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Ver-</a:t>
              </a:r>
              <a:br>
                <a:rPr lang="de-DE" sz="650" dirty="0">
                  <a:solidFill>
                    <a:schemeClr val="bg2"/>
                  </a:solidFill>
                </a:rPr>
              </a:br>
              <a:r>
                <a:rPr lang="de-DE" sz="650" dirty="0" err="1">
                  <a:solidFill>
                    <a:schemeClr val="bg2"/>
                  </a:solidFill>
                </a:rPr>
                <a:t>trags</a:t>
              </a:r>
              <a:r>
                <a:rPr lang="de-DE" sz="650" dirty="0">
                  <a:solidFill>
                    <a:schemeClr val="bg2"/>
                  </a:solidFill>
                </a:rPr>
                <a:t>-</a:t>
              </a:r>
              <a:br>
                <a:rPr lang="de-DE" sz="650" dirty="0">
                  <a:solidFill>
                    <a:schemeClr val="bg2"/>
                  </a:solidFill>
                </a:rPr>
              </a:br>
              <a:r>
                <a:rPr lang="de-DE" sz="650" dirty="0" err="1">
                  <a:solidFill>
                    <a:schemeClr val="bg2"/>
                  </a:solidFill>
                </a:rPr>
                <a:t>harmoni</a:t>
              </a:r>
              <a:r>
                <a:rPr lang="de-DE" sz="650" dirty="0">
                  <a:solidFill>
                    <a:schemeClr val="bg2"/>
                  </a:solidFill>
                </a:rPr>
                <a:t>-</a:t>
              </a:r>
              <a:br>
                <a:rPr lang="de-DE" sz="650" dirty="0">
                  <a:solidFill>
                    <a:schemeClr val="bg2"/>
                  </a:solidFill>
                </a:rPr>
              </a:br>
              <a:r>
                <a:rPr lang="de-DE" sz="650" dirty="0" err="1">
                  <a:solidFill>
                    <a:schemeClr val="bg2"/>
                  </a:solidFill>
                </a:rPr>
                <a:t>sierung</a:t>
              </a:r>
              <a:r>
                <a:rPr lang="de-DE" sz="650" dirty="0">
                  <a:solidFill>
                    <a:schemeClr val="bg2"/>
                  </a:solidFill>
                </a:rPr>
                <a:t> </a:t>
              </a:r>
            </a:p>
          </p:txBody>
        </p:sp>
        <p:sp>
          <p:nvSpPr>
            <p:cNvPr id="44" name="Sechseck 43">
              <a:extLst>
                <a:ext uri="{FF2B5EF4-FFF2-40B4-BE49-F238E27FC236}">
                  <a16:creationId xmlns:a16="http://schemas.microsoft.com/office/drawing/2014/main" id="{FE969076-CBE7-410E-88E3-5B76942A2257}"/>
                </a:ext>
              </a:extLst>
            </p:cNvPr>
            <p:cNvSpPr>
              <a:spLocks noChangeAspect="1"/>
            </p:cNvSpPr>
            <p:nvPr/>
          </p:nvSpPr>
          <p:spPr>
            <a:xfrm>
              <a:off x="10604999" y="3640907"/>
              <a:ext cx="485999" cy="420823"/>
            </a:xfrm>
            <a:prstGeom prst="hexagon">
              <a:avLst>
                <a:gd name="adj" fmla="val 28899"/>
                <a:gd name="vf" fmla="val 115470"/>
              </a:avLst>
            </a:pr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People</a:t>
              </a:r>
              <a:br>
                <a:rPr lang="de-DE" sz="650" dirty="0">
                  <a:solidFill>
                    <a:schemeClr val="bg2"/>
                  </a:solidFill>
                </a:rPr>
              </a:br>
              <a:r>
                <a:rPr lang="de-DE" sz="650" dirty="0">
                  <a:solidFill>
                    <a:schemeClr val="bg2"/>
                  </a:solidFill>
                </a:rPr>
                <a:t>Doc</a:t>
              </a:r>
            </a:p>
          </p:txBody>
        </p:sp>
        <p:sp>
          <p:nvSpPr>
            <p:cNvPr id="45" name="Sechseck 44">
              <a:extLst>
                <a:ext uri="{FF2B5EF4-FFF2-40B4-BE49-F238E27FC236}">
                  <a16:creationId xmlns:a16="http://schemas.microsoft.com/office/drawing/2014/main" id="{19F054C1-7BC4-4C94-9943-CC1D9D13E94F}"/>
                </a:ext>
              </a:extLst>
            </p:cNvPr>
            <p:cNvSpPr>
              <a:spLocks noChangeAspect="1"/>
            </p:cNvSpPr>
            <p:nvPr/>
          </p:nvSpPr>
          <p:spPr>
            <a:xfrm>
              <a:off x="10209001" y="4755024"/>
              <a:ext cx="485999" cy="420823"/>
            </a:xfrm>
            <a:prstGeom prst="hexagon">
              <a:avLst>
                <a:gd name="adj" fmla="val 28899"/>
                <a:gd name="vf" fmla="val 115470"/>
              </a:avLst>
            </a:prstGeom>
            <a:solidFill>
              <a:srgbClr val="285172"/>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Referral</a:t>
              </a:r>
              <a:br>
                <a:rPr lang="de-DE" sz="650" dirty="0">
                  <a:solidFill>
                    <a:schemeClr val="bg1"/>
                  </a:solidFill>
                </a:rPr>
              </a:br>
              <a:r>
                <a:rPr lang="de-DE" sz="650" dirty="0" err="1">
                  <a:solidFill>
                    <a:schemeClr val="bg1"/>
                  </a:solidFill>
                </a:rPr>
                <a:t>Program</a:t>
              </a:r>
              <a:endParaRPr lang="de-DE" sz="650" dirty="0">
                <a:solidFill>
                  <a:schemeClr val="bg1"/>
                </a:solidFill>
              </a:endParaRPr>
            </a:p>
          </p:txBody>
        </p:sp>
        <p:sp>
          <p:nvSpPr>
            <p:cNvPr id="46" name="Sechseck 45">
              <a:extLst>
                <a:ext uri="{FF2B5EF4-FFF2-40B4-BE49-F238E27FC236}">
                  <a16:creationId xmlns:a16="http://schemas.microsoft.com/office/drawing/2014/main" id="{D93C2A7C-9CBC-4FF0-869C-8A508AEE14A3}"/>
                </a:ext>
              </a:extLst>
            </p:cNvPr>
            <p:cNvSpPr>
              <a:spLocks noChangeAspect="1"/>
            </p:cNvSpPr>
            <p:nvPr/>
          </p:nvSpPr>
          <p:spPr>
            <a:xfrm>
              <a:off x="10604999" y="4086553"/>
              <a:ext cx="485999" cy="420823"/>
            </a:xfrm>
            <a:prstGeom prst="hexagon">
              <a:avLst>
                <a:gd name="adj" fmla="val 28899"/>
                <a:gd name="vf" fmla="val 115470"/>
              </a:avLst>
            </a:prstGeom>
            <a:solidFill>
              <a:srgbClr val="285172"/>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Jahres-</a:t>
              </a:r>
              <a:br>
                <a:rPr lang="de-DE" sz="650" dirty="0">
                  <a:solidFill>
                    <a:schemeClr val="bg1"/>
                  </a:solidFill>
                </a:rPr>
              </a:br>
              <a:r>
                <a:rPr lang="de-DE" sz="650" dirty="0" err="1">
                  <a:solidFill>
                    <a:schemeClr val="bg1"/>
                  </a:solidFill>
                </a:rPr>
                <a:t>thema</a:t>
              </a:r>
              <a:br>
                <a:rPr lang="de-DE" sz="650" dirty="0">
                  <a:solidFill>
                    <a:schemeClr val="bg1"/>
                  </a:solidFill>
                </a:rPr>
              </a:br>
              <a:r>
                <a:rPr lang="de-DE" sz="650" dirty="0">
                  <a:solidFill>
                    <a:schemeClr val="bg1"/>
                  </a:solidFill>
                </a:rPr>
                <a:t>Digital</a:t>
              </a:r>
              <a:br>
                <a:rPr lang="de-DE" sz="650" dirty="0">
                  <a:solidFill>
                    <a:schemeClr val="bg1"/>
                  </a:solidFill>
                </a:rPr>
              </a:br>
              <a:r>
                <a:rPr lang="de-DE" sz="650" dirty="0">
                  <a:solidFill>
                    <a:schemeClr val="bg1"/>
                  </a:solidFill>
                </a:rPr>
                <a:t>Führend</a:t>
              </a:r>
            </a:p>
          </p:txBody>
        </p:sp>
        <p:sp>
          <p:nvSpPr>
            <p:cNvPr id="47" name="Sechseck 46">
              <a:extLst>
                <a:ext uri="{FF2B5EF4-FFF2-40B4-BE49-F238E27FC236}">
                  <a16:creationId xmlns:a16="http://schemas.microsoft.com/office/drawing/2014/main" id="{17C060FC-897E-4BEA-97D8-61CA686FCD33}"/>
                </a:ext>
              </a:extLst>
            </p:cNvPr>
            <p:cNvSpPr>
              <a:spLocks noChangeAspect="1"/>
            </p:cNvSpPr>
            <p:nvPr/>
          </p:nvSpPr>
          <p:spPr>
            <a:xfrm>
              <a:off x="10604999" y="4532200"/>
              <a:ext cx="485999" cy="420823"/>
            </a:xfrm>
            <a:prstGeom prst="hexagon">
              <a:avLst>
                <a:gd name="adj" fmla="val 28899"/>
                <a:gd name="vf" fmla="val 115470"/>
              </a:avLst>
            </a:prstGeom>
            <a:solidFill>
              <a:srgbClr val="285172"/>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Campus</a:t>
              </a:r>
              <a:br>
                <a:rPr lang="de-DE" sz="650" dirty="0">
                  <a:solidFill>
                    <a:schemeClr val="bg1"/>
                  </a:solidFill>
                </a:rPr>
              </a:br>
              <a:r>
                <a:rPr lang="de-DE" sz="650" dirty="0">
                  <a:solidFill>
                    <a:schemeClr val="bg1"/>
                  </a:solidFill>
                </a:rPr>
                <a:t>2020</a:t>
              </a:r>
            </a:p>
          </p:txBody>
        </p:sp>
        <p:sp>
          <p:nvSpPr>
            <p:cNvPr id="48" name="Sechseck 47">
              <a:extLst>
                <a:ext uri="{FF2B5EF4-FFF2-40B4-BE49-F238E27FC236}">
                  <a16:creationId xmlns:a16="http://schemas.microsoft.com/office/drawing/2014/main" id="{B1567953-2A2E-4741-9E69-76009F482DEC}"/>
                </a:ext>
              </a:extLst>
            </p:cNvPr>
            <p:cNvSpPr>
              <a:spLocks noChangeAspect="1"/>
            </p:cNvSpPr>
            <p:nvPr/>
          </p:nvSpPr>
          <p:spPr>
            <a:xfrm>
              <a:off x="10209001" y="4309376"/>
              <a:ext cx="485999" cy="420823"/>
            </a:xfrm>
            <a:prstGeom prst="hexagon">
              <a:avLst>
                <a:gd name="adj" fmla="val 28899"/>
                <a:gd name="vf" fmla="val 115470"/>
              </a:avLst>
            </a:prstGeom>
            <a:solidFill>
              <a:srgbClr val="285172"/>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2"/>
                  </a:solidFill>
                </a:rPr>
                <a:t>Courage</a:t>
              </a:r>
              <a:br>
                <a:rPr lang="de-DE" sz="650" dirty="0">
                  <a:solidFill>
                    <a:schemeClr val="bg2"/>
                  </a:solidFill>
                </a:rPr>
              </a:br>
              <a:r>
                <a:rPr lang="de-DE" sz="650" dirty="0">
                  <a:solidFill>
                    <a:schemeClr val="bg2"/>
                  </a:solidFill>
                </a:rPr>
                <a:t> </a:t>
              </a:r>
              <a:r>
                <a:rPr lang="de-DE" sz="650" dirty="0" err="1">
                  <a:solidFill>
                    <a:schemeClr val="bg2"/>
                  </a:solidFill>
                </a:rPr>
                <a:t>to</a:t>
              </a:r>
              <a:r>
                <a:rPr lang="de-DE" sz="650" dirty="0">
                  <a:solidFill>
                    <a:schemeClr val="bg2"/>
                  </a:solidFill>
                </a:rPr>
                <a:t> </a:t>
              </a:r>
              <a:br>
                <a:rPr lang="de-DE" sz="650" dirty="0">
                  <a:solidFill>
                    <a:schemeClr val="bg2"/>
                  </a:solidFill>
                </a:rPr>
              </a:br>
              <a:r>
                <a:rPr lang="de-DE" sz="650" dirty="0">
                  <a:solidFill>
                    <a:schemeClr val="bg2"/>
                  </a:solidFill>
                </a:rPr>
                <a:t>Transform</a:t>
              </a:r>
            </a:p>
          </p:txBody>
        </p:sp>
        <p:sp>
          <p:nvSpPr>
            <p:cNvPr id="49" name="Sechseck 48">
              <a:extLst>
                <a:ext uri="{FF2B5EF4-FFF2-40B4-BE49-F238E27FC236}">
                  <a16:creationId xmlns:a16="http://schemas.microsoft.com/office/drawing/2014/main" id="{A730B305-90F1-4C04-A3F0-1F17B2E69A10}"/>
                </a:ext>
              </a:extLst>
            </p:cNvPr>
            <p:cNvSpPr>
              <a:spLocks noChangeAspect="1"/>
            </p:cNvSpPr>
            <p:nvPr/>
          </p:nvSpPr>
          <p:spPr>
            <a:xfrm>
              <a:off x="9813003" y="4532200"/>
              <a:ext cx="485999" cy="420823"/>
            </a:xfrm>
            <a:prstGeom prst="hexagon">
              <a:avLst>
                <a:gd name="adj" fmla="val 28899"/>
                <a:gd name="vf" fmla="val 115470"/>
              </a:avLst>
            </a:prstGeom>
            <a:solidFill>
              <a:srgbClr val="285172"/>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ONE HR</a:t>
              </a:r>
            </a:p>
          </p:txBody>
        </p:sp>
      </p:grpSp>
      <p:grpSp>
        <p:nvGrpSpPr>
          <p:cNvPr id="50" name="Gruppieren 49">
            <a:extLst>
              <a:ext uri="{FF2B5EF4-FFF2-40B4-BE49-F238E27FC236}">
                <a16:creationId xmlns:a16="http://schemas.microsoft.com/office/drawing/2014/main" id="{AA29C94E-5D92-41D7-837B-D17E8EDEE84E}"/>
              </a:ext>
            </a:extLst>
          </p:cNvPr>
          <p:cNvGrpSpPr/>
          <p:nvPr/>
        </p:nvGrpSpPr>
        <p:grpSpPr>
          <a:xfrm>
            <a:off x="1101004" y="75728"/>
            <a:ext cx="9989994" cy="3094710"/>
            <a:chOff x="1101004" y="75728"/>
            <a:chExt cx="9989994" cy="3094710"/>
          </a:xfrm>
        </p:grpSpPr>
        <p:sp>
          <p:nvSpPr>
            <p:cNvPr id="51" name="Sechseck 50">
              <a:extLst>
                <a:ext uri="{FF2B5EF4-FFF2-40B4-BE49-F238E27FC236}">
                  <a16:creationId xmlns:a16="http://schemas.microsoft.com/office/drawing/2014/main" id="{613C8EB7-3764-4B63-87B1-A886C22B3E95}"/>
                </a:ext>
              </a:extLst>
            </p:cNvPr>
            <p:cNvSpPr>
              <a:spLocks noChangeAspect="1"/>
            </p:cNvSpPr>
            <p:nvPr/>
          </p:nvSpPr>
          <p:spPr>
            <a:xfrm>
              <a:off x="5457000" y="1635496"/>
              <a:ext cx="486001" cy="420825"/>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TC 3000 R</a:t>
              </a:r>
            </a:p>
          </p:txBody>
        </p:sp>
        <p:sp>
          <p:nvSpPr>
            <p:cNvPr id="52" name="Sechseck 51">
              <a:extLst>
                <a:ext uri="{FF2B5EF4-FFF2-40B4-BE49-F238E27FC236}">
                  <a16:creationId xmlns:a16="http://schemas.microsoft.com/office/drawing/2014/main" id="{4AA23535-D09B-4A02-9F57-32DEE84642EB}"/>
                </a:ext>
              </a:extLst>
            </p:cNvPr>
            <p:cNvSpPr>
              <a:spLocks noChangeAspect="1"/>
            </p:cNvSpPr>
            <p:nvPr/>
          </p:nvSpPr>
          <p:spPr>
            <a:xfrm>
              <a:off x="5853001" y="1412672"/>
              <a:ext cx="486001" cy="420825"/>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Schalt-</a:t>
              </a:r>
              <a:br>
                <a:rPr lang="de-DE" sz="650" dirty="0">
                  <a:solidFill>
                    <a:schemeClr val="bg1"/>
                  </a:solidFill>
                </a:rPr>
              </a:br>
              <a:r>
                <a:rPr lang="de-DE" sz="650" dirty="0" err="1">
                  <a:solidFill>
                    <a:schemeClr val="bg1"/>
                  </a:solidFill>
                </a:rPr>
                <a:t>schrank</a:t>
              </a:r>
              <a:endParaRPr lang="de-DE" sz="650" dirty="0">
                <a:solidFill>
                  <a:schemeClr val="bg1"/>
                </a:solidFill>
              </a:endParaRPr>
            </a:p>
          </p:txBody>
        </p:sp>
        <p:sp>
          <p:nvSpPr>
            <p:cNvPr id="53" name="Sechseck 52">
              <a:extLst>
                <a:ext uri="{FF2B5EF4-FFF2-40B4-BE49-F238E27FC236}">
                  <a16:creationId xmlns:a16="http://schemas.microsoft.com/office/drawing/2014/main" id="{0CD8F788-5D55-4B1C-B0CC-752770AD2914}"/>
                </a:ext>
              </a:extLst>
            </p:cNvPr>
            <p:cNvSpPr>
              <a:spLocks noChangeAspect="1"/>
            </p:cNvSpPr>
            <p:nvPr/>
          </p:nvSpPr>
          <p:spPr>
            <a:xfrm>
              <a:off x="5853001" y="1858320"/>
              <a:ext cx="486001" cy="420825"/>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Bend</a:t>
              </a:r>
              <a:r>
                <a:rPr lang="de-DE" sz="650" dirty="0">
                  <a:solidFill>
                    <a:schemeClr val="bg1"/>
                  </a:solidFill>
                </a:rPr>
                <a:t>-</a:t>
              </a:r>
              <a:br>
                <a:rPr lang="de-DE" sz="650" dirty="0">
                  <a:solidFill>
                    <a:schemeClr val="bg1"/>
                  </a:solidFill>
                </a:rPr>
              </a:br>
              <a:r>
                <a:rPr lang="de-DE" sz="650" dirty="0" err="1">
                  <a:solidFill>
                    <a:schemeClr val="bg1"/>
                  </a:solidFill>
                </a:rPr>
                <a:t>master</a:t>
              </a:r>
              <a:endParaRPr lang="de-DE" sz="650" dirty="0">
                <a:solidFill>
                  <a:schemeClr val="bg1"/>
                </a:solidFill>
              </a:endParaRPr>
            </a:p>
          </p:txBody>
        </p:sp>
        <p:sp>
          <p:nvSpPr>
            <p:cNvPr id="54" name="Sechseck 53">
              <a:extLst>
                <a:ext uri="{FF2B5EF4-FFF2-40B4-BE49-F238E27FC236}">
                  <a16:creationId xmlns:a16="http://schemas.microsoft.com/office/drawing/2014/main" id="{568B19EF-F288-4D0C-8B09-ADE9260F6119}"/>
                </a:ext>
              </a:extLst>
            </p:cNvPr>
            <p:cNvSpPr>
              <a:spLocks noChangeAspect="1"/>
            </p:cNvSpPr>
            <p:nvPr/>
          </p:nvSpPr>
          <p:spPr>
            <a:xfrm>
              <a:off x="4268997" y="1858320"/>
              <a:ext cx="486001" cy="420825"/>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TC L 3050</a:t>
              </a:r>
            </a:p>
          </p:txBody>
        </p:sp>
        <p:sp>
          <p:nvSpPr>
            <p:cNvPr id="55" name="Sechseck 54">
              <a:extLst>
                <a:ext uri="{FF2B5EF4-FFF2-40B4-BE49-F238E27FC236}">
                  <a16:creationId xmlns:a16="http://schemas.microsoft.com/office/drawing/2014/main" id="{D40598D7-9D79-4276-9F58-92E279EE45B3}"/>
                </a:ext>
              </a:extLst>
            </p:cNvPr>
            <p:cNvSpPr>
              <a:spLocks noChangeAspect="1"/>
            </p:cNvSpPr>
            <p:nvPr/>
          </p:nvSpPr>
          <p:spPr>
            <a:xfrm>
              <a:off x="4664998" y="1635496"/>
              <a:ext cx="486001" cy="420825"/>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TCL 6050</a:t>
              </a:r>
            </a:p>
          </p:txBody>
        </p:sp>
        <p:sp>
          <p:nvSpPr>
            <p:cNvPr id="56" name="Sechseck 55">
              <a:extLst>
                <a:ext uri="{FF2B5EF4-FFF2-40B4-BE49-F238E27FC236}">
                  <a16:creationId xmlns:a16="http://schemas.microsoft.com/office/drawing/2014/main" id="{6C2AE393-C95D-49C4-98DC-A1B2807B49DC}"/>
                </a:ext>
              </a:extLst>
            </p:cNvPr>
            <p:cNvSpPr>
              <a:spLocks noChangeAspect="1"/>
            </p:cNvSpPr>
            <p:nvPr/>
          </p:nvSpPr>
          <p:spPr>
            <a:xfrm>
              <a:off x="3872997" y="2081143"/>
              <a:ext cx="486000" cy="420824"/>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Qualifier</a:t>
              </a:r>
            </a:p>
          </p:txBody>
        </p:sp>
        <p:sp>
          <p:nvSpPr>
            <p:cNvPr id="57" name="Sechseck 56">
              <a:extLst>
                <a:ext uri="{FF2B5EF4-FFF2-40B4-BE49-F238E27FC236}">
                  <a16:creationId xmlns:a16="http://schemas.microsoft.com/office/drawing/2014/main" id="{F6341B4A-6A39-4E51-9E53-A09B3CFEA011}"/>
                </a:ext>
              </a:extLst>
            </p:cNvPr>
            <p:cNvSpPr>
              <a:spLocks noChangeAspect="1"/>
            </p:cNvSpPr>
            <p:nvPr/>
          </p:nvSpPr>
          <p:spPr>
            <a:xfrm>
              <a:off x="8229008" y="521377"/>
              <a:ext cx="485999"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TruMatic</a:t>
              </a:r>
              <a:br>
                <a:rPr lang="de-DE" sz="650" dirty="0">
                  <a:solidFill>
                    <a:schemeClr val="bg1"/>
                  </a:solidFill>
                </a:rPr>
              </a:br>
              <a:r>
                <a:rPr lang="de-DE" sz="650" dirty="0">
                  <a:solidFill>
                    <a:schemeClr val="bg1"/>
                  </a:solidFill>
                </a:rPr>
                <a:t> 6000 fiber</a:t>
              </a:r>
            </a:p>
          </p:txBody>
        </p:sp>
        <p:sp>
          <p:nvSpPr>
            <p:cNvPr id="58" name="Sechseck 57">
              <a:extLst>
                <a:ext uri="{FF2B5EF4-FFF2-40B4-BE49-F238E27FC236}">
                  <a16:creationId xmlns:a16="http://schemas.microsoft.com/office/drawing/2014/main" id="{5EB452A7-9BF9-46FD-A628-BA6A51946F3F}"/>
                </a:ext>
              </a:extLst>
            </p:cNvPr>
            <p:cNvSpPr>
              <a:spLocks noChangeAspect="1"/>
            </p:cNvSpPr>
            <p:nvPr/>
          </p:nvSpPr>
          <p:spPr>
            <a:xfrm>
              <a:off x="9021006" y="521377"/>
              <a:ext cx="485999"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TruConnect</a:t>
              </a:r>
              <a:endParaRPr lang="de-DE" sz="650" dirty="0">
                <a:solidFill>
                  <a:schemeClr val="bg1"/>
                </a:solidFill>
              </a:endParaRPr>
            </a:p>
          </p:txBody>
        </p:sp>
        <p:sp>
          <p:nvSpPr>
            <p:cNvPr id="59" name="Sechseck 58">
              <a:extLst>
                <a:ext uri="{FF2B5EF4-FFF2-40B4-BE49-F238E27FC236}">
                  <a16:creationId xmlns:a16="http://schemas.microsoft.com/office/drawing/2014/main" id="{650B2936-EA01-4632-831C-6E0693C797C3}"/>
                </a:ext>
              </a:extLst>
            </p:cNvPr>
            <p:cNvSpPr>
              <a:spLocks noChangeAspect="1"/>
            </p:cNvSpPr>
            <p:nvPr/>
          </p:nvSpPr>
          <p:spPr>
            <a:xfrm>
              <a:off x="7833008" y="744199"/>
              <a:ext cx="486000" cy="420824"/>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TruStore</a:t>
              </a:r>
              <a:br>
                <a:rPr lang="de-DE" sz="650" dirty="0">
                  <a:solidFill>
                    <a:schemeClr val="bg1"/>
                  </a:solidFill>
                </a:rPr>
              </a:br>
              <a:r>
                <a:rPr lang="de-DE" sz="650" dirty="0">
                  <a:solidFill>
                    <a:schemeClr val="bg1"/>
                  </a:solidFill>
                </a:rPr>
                <a:t> 1030/</a:t>
              </a:r>
              <a:br>
                <a:rPr lang="de-DE" sz="650" dirty="0">
                  <a:solidFill>
                    <a:schemeClr val="bg1"/>
                  </a:solidFill>
                </a:rPr>
              </a:br>
              <a:r>
                <a:rPr lang="de-DE" sz="650" dirty="0">
                  <a:solidFill>
                    <a:schemeClr val="bg1"/>
                  </a:solidFill>
                </a:rPr>
                <a:t> 3030</a:t>
              </a:r>
            </a:p>
          </p:txBody>
        </p:sp>
        <p:sp>
          <p:nvSpPr>
            <p:cNvPr id="60" name="Sechseck 59">
              <a:extLst>
                <a:ext uri="{FF2B5EF4-FFF2-40B4-BE49-F238E27FC236}">
                  <a16:creationId xmlns:a16="http://schemas.microsoft.com/office/drawing/2014/main" id="{C8390B0A-6805-4F14-B188-A2B08F61FE1F}"/>
                </a:ext>
              </a:extLst>
            </p:cNvPr>
            <p:cNvSpPr>
              <a:spLocks noChangeAspect="1"/>
            </p:cNvSpPr>
            <p:nvPr/>
          </p:nvSpPr>
          <p:spPr>
            <a:xfrm>
              <a:off x="8625006" y="744199"/>
              <a:ext cx="486000" cy="420824"/>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TruTops</a:t>
              </a:r>
              <a:br>
                <a:rPr lang="de-DE" sz="650" dirty="0">
                  <a:solidFill>
                    <a:schemeClr val="bg1"/>
                  </a:solidFill>
                </a:rPr>
              </a:br>
              <a:r>
                <a:rPr lang="de-DE" sz="650" dirty="0">
                  <a:solidFill>
                    <a:schemeClr val="bg1"/>
                  </a:solidFill>
                </a:rPr>
                <a:t> Boost</a:t>
              </a:r>
            </a:p>
          </p:txBody>
        </p:sp>
        <p:sp>
          <p:nvSpPr>
            <p:cNvPr id="61" name="Sechseck 60">
              <a:extLst>
                <a:ext uri="{FF2B5EF4-FFF2-40B4-BE49-F238E27FC236}">
                  <a16:creationId xmlns:a16="http://schemas.microsoft.com/office/drawing/2014/main" id="{157ED1F8-9831-4DAC-8C5A-8C6369EF0D15}"/>
                </a:ext>
              </a:extLst>
            </p:cNvPr>
            <p:cNvSpPr>
              <a:spLocks noChangeAspect="1"/>
            </p:cNvSpPr>
            <p:nvPr/>
          </p:nvSpPr>
          <p:spPr>
            <a:xfrm>
              <a:off x="9417004" y="744200"/>
              <a:ext cx="485999"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kern="0" dirty="0" err="1">
                  <a:solidFill>
                    <a:schemeClr val="bg1"/>
                  </a:solidFill>
                </a:rPr>
                <a:t>Xetics</a:t>
              </a:r>
              <a:endParaRPr lang="de-DE" sz="650" dirty="0">
                <a:solidFill>
                  <a:schemeClr val="bg1"/>
                </a:solidFill>
              </a:endParaRPr>
            </a:p>
          </p:txBody>
        </p:sp>
        <p:sp>
          <p:nvSpPr>
            <p:cNvPr id="62" name="Sechseck 61">
              <a:extLst>
                <a:ext uri="{FF2B5EF4-FFF2-40B4-BE49-F238E27FC236}">
                  <a16:creationId xmlns:a16="http://schemas.microsoft.com/office/drawing/2014/main" id="{26487E4A-5217-4BE9-90C6-8B6DDFDC8654}"/>
                </a:ext>
              </a:extLst>
            </p:cNvPr>
            <p:cNvSpPr>
              <a:spLocks noChangeAspect="1"/>
            </p:cNvSpPr>
            <p:nvPr/>
          </p:nvSpPr>
          <p:spPr>
            <a:xfrm>
              <a:off x="7437007" y="967024"/>
              <a:ext cx="486001" cy="420825"/>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TruLaser</a:t>
              </a:r>
              <a:br>
                <a:rPr lang="de-DE" sz="650" dirty="0">
                  <a:solidFill>
                    <a:schemeClr val="bg1"/>
                  </a:solidFill>
                </a:rPr>
              </a:br>
              <a:r>
                <a:rPr lang="de-DE" sz="650" dirty="0">
                  <a:solidFill>
                    <a:schemeClr val="bg1"/>
                  </a:solidFill>
                </a:rPr>
                <a:t> 7040 UF</a:t>
              </a:r>
            </a:p>
          </p:txBody>
        </p:sp>
        <p:sp>
          <p:nvSpPr>
            <p:cNvPr id="63" name="Sechseck 62">
              <a:extLst>
                <a:ext uri="{FF2B5EF4-FFF2-40B4-BE49-F238E27FC236}">
                  <a16:creationId xmlns:a16="http://schemas.microsoft.com/office/drawing/2014/main" id="{8A7098AF-02BB-4C6A-ABBE-30C7B37A9C74}"/>
                </a:ext>
              </a:extLst>
            </p:cNvPr>
            <p:cNvSpPr>
              <a:spLocks noChangeAspect="1"/>
            </p:cNvSpPr>
            <p:nvPr/>
          </p:nvSpPr>
          <p:spPr>
            <a:xfrm>
              <a:off x="8229008" y="967024"/>
              <a:ext cx="485999"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TruBend</a:t>
              </a:r>
              <a:r>
                <a:rPr lang="de-DE" sz="650" dirty="0">
                  <a:solidFill>
                    <a:schemeClr val="bg1"/>
                  </a:solidFill>
                </a:rPr>
                <a:t> </a:t>
              </a:r>
              <a:br>
                <a:rPr lang="de-DE" sz="650" dirty="0">
                  <a:solidFill>
                    <a:schemeClr val="bg1"/>
                  </a:solidFill>
                </a:rPr>
              </a:br>
              <a:r>
                <a:rPr lang="de-DE" sz="650" dirty="0" err="1">
                  <a:solidFill>
                    <a:schemeClr val="bg1"/>
                  </a:solidFill>
                </a:rPr>
                <a:t>Cell</a:t>
              </a:r>
              <a:endParaRPr lang="de-DE" sz="650" dirty="0">
                <a:solidFill>
                  <a:schemeClr val="bg1"/>
                </a:solidFill>
              </a:endParaRPr>
            </a:p>
          </p:txBody>
        </p:sp>
        <p:sp>
          <p:nvSpPr>
            <p:cNvPr id="64" name="Sechseck 63">
              <a:extLst>
                <a:ext uri="{FF2B5EF4-FFF2-40B4-BE49-F238E27FC236}">
                  <a16:creationId xmlns:a16="http://schemas.microsoft.com/office/drawing/2014/main" id="{46485745-01A0-4FDC-BCEE-2CB34AE5C8C0}"/>
                </a:ext>
              </a:extLst>
            </p:cNvPr>
            <p:cNvSpPr>
              <a:spLocks noChangeAspect="1"/>
            </p:cNvSpPr>
            <p:nvPr/>
          </p:nvSpPr>
          <p:spPr>
            <a:xfrm>
              <a:off x="9021006" y="967024"/>
              <a:ext cx="485999"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Tru</a:t>
              </a:r>
              <a:r>
                <a:rPr lang="de-DE" sz="650" dirty="0">
                  <a:solidFill>
                    <a:schemeClr val="bg1"/>
                  </a:solidFill>
                </a:rPr>
                <a:t> Punch</a:t>
              </a:r>
              <a:br>
                <a:rPr lang="de-DE" sz="650" dirty="0">
                  <a:solidFill>
                    <a:schemeClr val="bg1"/>
                  </a:solidFill>
                </a:rPr>
              </a:br>
              <a:r>
                <a:rPr lang="de-DE" sz="650" dirty="0">
                  <a:solidFill>
                    <a:schemeClr val="bg1"/>
                  </a:solidFill>
                </a:rPr>
                <a:t> 5000</a:t>
              </a:r>
            </a:p>
          </p:txBody>
        </p:sp>
        <p:sp>
          <p:nvSpPr>
            <p:cNvPr id="65" name="Sechseck 64">
              <a:extLst>
                <a:ext uri="{FF2B5EF4-FFF2-40B4-BE49-F238E27FC236}">
                  <a16:creationId xmlns:a16="http://schemas.microsoft.com/office/drawing/2014/main" id="{0D55BF55-F5C6-40B1-8180-2E613C84FAC0}"/>
                </a:ext>
              </a:extLst>
            </p:cNvPr>
            <p:cNvSpPr>
              <a:spLocks noChangeAspect="1"/>
            </p:cNvSpPr>
            <p:nvPr/>
          </p:nvSpPr>
          <p:spPr>
            <a:xfrm>
              <a:off x="6645004" y="967024"/>
              <a:ext cx="486001" cy="420825"/>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TruLaser</a:t>
              </a:r>
              <a:br>
                <a:rPr lang="de-DE" sz="650" dirty="0">
                  <a:solidFill>
                    <a:schemeClr val="bg1"/>
                  </a:solidFill>
                </a:rPr>
              </a:br>
              <a:r>
                <a:rPr lang="de-DE" sz="650" dirty="0">
                  <a:solidFill>
                    <a:schemeClr val="bg1"/>
                  </a:solidFill>
                </a:rPr>
                <a:t> Cell 7000</a:t>
              </a:r>
            </a:p>
          </p:txBody>
        </p:sp>
        <p:sp>
          <p:nvSpPr>
            <p:cNvPr id="66" name="Sechseck 65">
              <a:extLst>
                <a:ext uri="{FF2B5EF4-FFF2-40B4-BE49-F238E27FC236}">
                  <a16:creationId xmlns:a16="http://schemas.microsoft.com/office/drawing/2014/main" id="{894D4F1B-B7C3-4524-84AB-F1C13A927012}"/>
                </a:ext>
              </a:extLst>
            </p:cNvPr>
            <p:cNvSpPr>
              <a:spLocks noChangeAspect="1"/>
            </p:cNvSpPr>
            <p:nvPr/>
          </p:nvSpPr>
          <p:spPr>
            <a:xfrm>
              <a:off x="6249002" y="1189848"/>
              <a:ext cx="486001" cy="420825"/>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TRB</a:t>
              </a:r>
              <a:br>
                <a:rPr lang="de-DE" sz="650" dirty="0">
                  <a:solidFill>
                    <a:schemeClr val="bg1"/>
                  </a:solidFill>
                </a:rPr>
              </a:br>
              <a:r>
                <a:rPr lang="de-DE" sz="650" dirty="0">
                  <a:solidFill>
                    <a:schemeClr val="bg1"/>
                  </a:solidFill>
                </a:rPr>
                <a:t> V-Serie</a:t>
              </a:r>
            </a:p>
          </p:txBody>
        </p:sp>
        <p:sp>
          <p:nvSpPr>
            <p:cNvPr id="67" name="Sechseck 66">
              <a:extLst>
                <a:ext uri="{FF2B5EF4-FFF2-40B4-BE49-F238E27FC236}">
                  <a16:creationId xmlns:a16="http://schemas.microsoft.com/office/drawing/2014/main" id="{2F36AD04-3B8D-4D0A-930F-773714A6B606}"/>
                </a:ext>
              </a:extLst>
            </p:cNvPr>
            <p:cNvSpPr>
              <a:spLocks noChangeAspect="1"/>
            </p:cNvSpPr>
            <p:nvPr/>
          </p:nvSpPr>
          <p:spPr>
            <a:xfrm>
              <a:off x="5060999" y="1858320"/>
              <a:ext cx="486001" cy="420825"/>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TC 3000 L</a:t>
              </a:r>
            </a:p>
          </p:txBody>
        </p:sp>
        <p:sp>
          <p:nvSpPr>
            <p:cNvPr id="68" name="Sechseck 67">
              <a:extLst>
                <a:ext uri="{FF2B5EF4-FFF2-40B4-BE49-F238E27FC236}">
                  <a16:creationId xmlns:a16="http://schemas.microsoft.com/office/drawing/2014/main" id="{EFD063C9-57B5-4EE4-B7ED-157ADFC1718B}"/>
                </a:ext>
              </a:extLst>
            </p:cNvPr>
            <p:cNvSpPr>
              <a:spLocks noChangeAspect="1"/>
            </p:cNvSpPr>
            <p:nvPr/>
          </p:nvSpPr>
          <p:spPr>
            <a:xfrm>
              <a:off x="7833008" y="1189847"/>
              <a:ext cx="486000" cy="420824"/>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TruLaser</a:t>
              </a:r>
              <a:br>
                <a:rPr lang="de-DE" sz="650" dirty="0">
                  <a:solidFill>
                    <a:schemeClr val="bg1"/>
                  </a:solidFill>
                </a:rPr>
              </a:br>
              <a:r>
                <a:rPr lang="de-DE" sz="650" dirty="0">
                  <a:solidFill>
                    <a:schemeClr val="bg1"/>
                  </a:solidFill>
                </a:rPr>
                <a:t> 3030</a:t>
              </a:r>
            </a:p>
          </p:txBody>
        </p:sp>
        <p:sp>
          <p:nvSpPr>
            <p:cNvPr id="69" name="Sechseck 68">
              <a:extLst>
                <a:ext uri="{FF2B5EF4-FFF2-40B4-BE49-F238E27FC236}">
                  <a16:creationId xmlns:a16="http://schemas.microsoft.com/office/drawing/2014/main" id="{08A50609-3434-4257-91B9-11BA580439B7}"/>
                </a:ext>
              </a:extLst>
            </p:cNvPr>
            <p:cNvSpPr>
              <a:spLocks noChangeAspect="1"/>
            </p:cNvSpPr>
            <p:nvPr/>
          </p:nvSpPr>
          <p:spPr>
            <a:xfrm>
              <a:off x="7041005" y="1189848"/>
              <a:ext cx="486001" cy="420825"/>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TruLaser</a:t>
              </a:r>
              <a:r>
                <a:rPr lang="de-DE" sz="650" dirty="0">
                  <a:solidFill>
                    <a:schemeClr val="bg1"/>
                  </a:solidFill>
                </a:rPr>
                <a:t> </a:t>
              </a:r>
              <a:br>
                <a:rPr lang="de-DE" sz="650" dirty="0">
                  <a:solidFill>
                    <a:schemeClr val="bg1"/>
                  </a:solidFill>
                </a:rPr>
              </a:br>
              <a:r>
                <a:rPr lang="de-DE" sz="650" dirty="0">
                  <a:solidFill>
                    <a:schemeClr val="bg1"/>
                  </a:solidFill>
                </a:rPr>
                <a:t>Tube 7000</a:t>
              </a:r>
            </a:p>
          </p:txBody>
        </p:sp>
        <p:sp>
          <p:nvSpPr>
            <p:cNvPr id="70" name="Sechseck 69">
              <a:extLst>
                <a:ext uri="{FF2B5EF4-FFF2-40B4-BE49-F238E27FC236}">
                  <a16:creationId xmlns:a16="http://schemas.microsoft.com/office/drawing/2014/main" id="{ED7A4770-8066-4E95-95F1-EB5EE8D60473}"/>
                </a:ext>
              </a:extLst>
            </p:cNvPr>
            <p:cNvSpPr>
              <a:spLocks noChangeAspect="1"/>
            </p:cNvSpPr>
            <p:nvPr/>
          </p:nvSpPr>
          <p:spPr>
            <a:xfrm>
              <a:off x="8625006" y="1189847"/>
              <a:ext cx="486000" cy="420824"/>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TruLaser</a:t>
              </a:r>
              <a:br>
                <a:rPr lang="de-DE" sz="650" dirty="0">
                  <a:solidFill>
                    <a:schemeClr val="bg1"/>
                  </a:solidFill>
                </a:rPr>
              </a:br>
              <a:r>
                <a:rPr lang="de-DE" sz="650" dirty="0">
                  <a:solidFill>
                    <a:schemeClr val="bg1"/>
                  </a:solidFill>
                </a:rPr>
                <a:t> 5030</a:t>
              </a:r>
              <a:br>
                <a:rPr lang="de-DE" sz="650" dirty="0">
                  <a:solidFill>
                    <a:schemeClr val="bg1"/>
                  </a:solidFill>
                </a:rPr>
              </a:br>
              <a:r>
                <a:rPr lang="de-DE" sz="650" dirty="0">
                  <a:solidFill>
                    <a:schemeClr val="bg1"/>
                  </a:solidFill>
                </a:rPr>
                <a:t> fiber</a:t>
              </a:r>
            </a:p>
          </p:txBody>
        </p:sp>
        <p:sp>
          <p:nvSpPr>
            <p:cNvPr id="71" name="Sechseck 70">
              <a:extLst>
                <a:ext uri="{FF2B5EF4-FFF2-40B4-BE49-F238E27FC236}">
                  <a16:creationId xmlns:a16="http://schemas.microsoft.com/office/drawing/2014/main" id="{85F6DF4E-45E9-453D-B5A2-CCE2EE2E0149}"/>
                </a:ext>
              </a:extLst>
            </p:cNvPr>
            <p:cNvSpPr>
              <a:spLocks noChangeAspect="1"/>
            </p:cNvSpPr>
            <p:nvPr/>
          </p:nvSpPr>
          <p:spPr>
            <a:xfrm>
              <a:off x="9417004" y="1189848"/>
              <a:ext cx="485999"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TruPrint</a:t>
              </a:r>
              <a:br>
                <a:rPr lang="de-DE" sz="650" dirty="0">
                  <a:solidFill>
                    <a:schemeClr val="bg1"/>
                  </a:solidFill>
                </a:rPr>
              </a:br>
              <a:r>
                <a:rPr lang="de-DE" sz="650" dirty="0">
                  <a:solidFill>
                    <a:schemeClr val="bg1"/>
                  </a:solidFill>
                </a:rPr>
                <a:t> 1000</a:t>
              </a:r>
            </a:p>
          </p:txBody>
        </p:sp>
        <p:sp>
          <p:nvSpPr>
            <p:cNvPr id="72" name="Sechseck 71">
              <a:extLst>
                <a:ext uri="{FF2B5EF4-FFF2-40B4-BE49-F238E27FC236}">
                  <a16:creationId xmlns:a16="http://schemas.microsoft.com/office/drawing/2014/main" id="{621C49E1-33A9-42BC-96CB-7114ADE72259}"/>
                </a:ext>
              </a:extLst>
            </p:cNvPr>
            <p:cNvSpPr>
              <a:spLocks noChangeAspect="1"/>
            </p:cNvSpPr>
            <p:nvPr/>
          </p:nvSpPr>
          <p:spPr>
            <a:xfrm>
              <a:off x="5457000" y="2081144"/>
              <a:ext cx="486001" cy="420825"/>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TCL 2510</a:t>
              </a:r>
            </a:p>
          </p:txBody>
        </p:sp>
        <p:sp>
          <p:nvSpPr>
            <p:cNvPr id="73" name="Sechseck 72">
              <a:extLst>
                <a:ext uri="{FF2B5EF4-FFF2-40B4-BE49-F238E27FC236}">
                  <a16:creationId xmlns:a16="http://schemas.microsoft.com/office/drawing/2014/main" id="{F25CC5EB-A8CF-4D63-8637-54C883BE39D7}"/>
                </a:ext>
              </a:extLst>
            </p:cNvPr>
            <p:cNvSpPr>
              <a:spLocks noChangeAspect="1"/>
            </p:cNvSpPr>
            <p:nvPr/>
          </p:nvSpPr>
          <p:spPr>
            <a:xfrm>
              <a:off x="4664998" y="2081144"/>
              <a:ext cx="486001" cy="420825"/>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TLC Cut 5</a:t>
              </a:r>
            </a:p>
          </p:txBody>
        </p:sp>
        <p:sp>
          <p:nvSpPr>
            <p:cNvPr id="74" name="Sechseck 73">
              <a:extLst>
                <a:ext uri="{FF2B5EF4-FFF2-40B4-BE49-F238E27FC236}">
                  <a16:creationId xmlns:a16="http://schemas.microsoft.com/office/drawing/2014/main" id="{2186F176-63CE-44FA-A381-6AC7375FB8D9}"/>
                </a:ext>
              </a:extLst>
            </p:cNvPr>
            <p:cNvSpPr>
              <a:spLocks noChangeAspect="1"/>
            </p:cNvSpPr>
            <p:nvPr/>
          </p:nvSpPr>
          <p:spPr>
            <a:xfrm>
              <a:off x="7437007" y="1412672"/>
              <a:ext cx="486001" cy="420825"/>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TruBend</a:t>
              </a:r>
              <a:br>
                <a:rPr lang="de-DE" sz="650" dirty="0">
                  <a:solidFill>
                    <a:schemeClr val="bg1"/>
                  </a:solidFill>
                </a:rPr>
              </a:br>
              <a:r>
                <a:rPr lang="de-DE" sz="650" dirty="0">
                  <a:solidFill>
                    <a:schemeClr val="bg1"/>
                  </a:solidFill>
                </a:rPr>
                <a:t> 7000</a:t>
              </a:r>
            </a:p>
          </p:txBody>
        </p:sp>
        <p:sp>
          <p:nvSpPr>
            <p:cNvPr id="75" name="Sechseck 74">
              <a:extLst>
                <a:ext uri="{FF2B5EF4-FFF2-40B4-BE49-F238E27FC236}">
                  <a16:creationId xmlns:a16="http://schemas.microsoft.com/office/drawing/2014/main" id="{9F0FC01E-5999-4E7B-A8C1-ED876E9F8009}"/>
                </a:ext>
              </a:extLst>
            </p:cNvPr>
            <p:cNvSpPr>
              <a:spLocks noChangeAspect="1"/>
            </p:cNvSpPr>
            <p:nvPr/>
          </p:nvSpPr>
          <p:spPr>
            <a:xfrm>
              <a:off x="8229008" y="1412672"/>
              <a:ext cx="485999"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TruMatic</a:t>
              </a:r>
              <a:r>
                <a:rPr lang="de-DE" sz="650" dirty="0">
                  <a:solidFill>
                    <a:schemeClr val="bg1"/>
                  </a:solidFill>
                </a:rPr>
                <a:t> </a:t>
              </a:r>
              <a:br>
                <a:rPr lang="de-DE" sz="650" dirty="0">
                  <a:solidFill>
                    <a:schemeClr val="bg1"/>
                  </a:solidFill>
                </a:rPr>
              </a:br>
              <a:r>
                <a:rPr lang="de-DE" sz="650" dirty="0">
                  <a:solidFill>
                    <a:schemeClr val="bg1"/>
                  </a:solidFill>
                </a:rPr>
                <a:t>7000</a:t>
              </a:r>
            </a:p>
          </p:txBody>
        </p:sp>
        <p:sp>
          <p:nvSpPr>
            <p:cNvPr id="76" name="Sechseck 75">
              <a:extLst>
                <a:ext uri="{FF2B5EF4-FFF2-40B4-BE49-F238E27FC236}">
                  <a16:creationId xmlns:a16="http://schemas.microsoft.com/office/drawing/2014/main" id="{9661077B-1EDD-4CC0-B9C2-26852434275B}"/>
                </a:ext>
              </a:extLst>
            </p:cNvPr>
            <p:cNvSpPr>
              <a:spLocks noChangeAspect="1"/>
            </p:cNvSpPr>
            <p:nvPr/>
          </p:nvSpPr>
          <p:spPr>
            <a:xfrm>
              <a:off x="9021006" y="1412672"/>
              <a:ext cx="485999"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Bright Line</a:t>
              </a:r>
              <a:br>
                <a:rPr lang="de-DE" sz="650" dirty="0">
                  <a:solidFill>
                    <a:schemeClr val="bg1"/>
                  </a:solidFill>
                </a:rPr>
              </a:br>
              <a:r>
                <a:rPr lang="de-DE" sz="650" dirty="0">
                  <a:solidFill>
                    <a:schemeClr val="bg1"/>
                  </a:solidFill>
                </a:rPr>
                <a:t> </a:t>
              </a:r>
              <a:r>
                <a:rPr lang="de-DE" sz="650" dirty="0" err="1">
                  <a:solidFill>
                    <a:schemeClr val="bg1"/>
                  </a:solidFill>
                </a:rPr>
                <a:t>fiber</a:t>
              </a:r>
              <a:endParaRPr lang="de-DE" sz="650" dirty="0">
                <a:solidFill>
                  <a:schemeClr val="bg1"/>
                </a:solidFill>
              </a:endParaRPr>
            </a:p>
          </p:txBody>
        </p:sp>
        <p:sp>
          <p:nvSpPr>
            <p:cNvPr id="77" name="Sechseck 76">
              <a:extLst>
                <a:ext uri="{FF2B5EF4-FFF2-40B4-BE49-F238E27FC236}">
                  <a16:creationId xmlns:a16="http://schemas.microsoft.com/office/drawing/2014/main" id="{226443AA-F064-4AF9-A051-1BF48849F2ED}"/>
                </a:ext>
              </a:extLst>
            </p:cNvPr>
            <p:cNvSpPr>
              <a:spLocks noChangeAspect="1"/>
            </p:cNvSpPr>
            <p:nvPr/>
          </p:nvSpPr>
          <p:spPr>
            <a:xfrm>
              <a:off x="6645004" y="1412672"/>
              <a:ext cx="486001" cy="420825"/>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TruLaser</a:t>
              </a:r>
              <a:br>
                <a:rPr lang="de-DE" sz="650" dirty="0">
                  <a:solidFill>
                    <a:schemeClr val="bg1"/>
                  </a:solidFill>
                </a:rPr>
              </a:br>
              <a:r>
                <a:rPr lang="de-DE" sz="650" dirty="0">
                  <a:solidFill>
                    <a:schemeClr val="bg1"/>
                  </a:solidFill>
                </a:rPr>
                <a:t> 2030</a:t>
              </a:r>
            </a:p>
          </p:txBody>
        </p:sp>
        <p:sp>
          <p:nvSpPr>
            <p:cNvPr id="78" name="Sechseck 77">
              <a:extLst>
                <a:ext uri="{FF2B5EF4-FFF2-40B4-BE49-F238E27FC236}">
                  <a16:creationId xmlns:a16="http://schemas.microsoft.com/office/drawing/2014/main" id="{FF972C4E-E976-47C9-9BAA-F0E7CEA528EC}"/>
                </a:ext>
              </a:extLst>
            </p:cNvPr>
            <p:cNvSpPr>
              <a:spLocks noChangeAspect="1"/>
            </p:cNvSpPr>
            <p:nvPr/>
          </p:nvSpPr>
          <p:spPr>
            <a:xfrm>
              <a:off x="3476999" y="2303968"/>
              <a:ext cx="485999"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TLC 1005</a:t>
              </a:r>
            </a:p>
          </p:txBody>
        </p:sp>
        <p:sp>
          <p:nvSpPr>
            <p:cNvPr id="79" name="Sechseck 78">
              <a:extLst>
                <a:ext uri="{FF2B5EF4-FFF2-40B4-BE49-F238E27FC236}">
                  <a16:creationId xmlns:a16="http://schemas.microsoft.com/office/drawing/2014/main" id="{56FA2F42-B535-4E8D-BBF8-D88A33725597}"/>
                </a:ext>
              </a:extLst>
            </p:cNvPr>
            <p:cNvSpPr>
              <a:spLocks noChangeAspect="1"/>
            </p:cNvSpPr>
            <p:nvPr/>
          </p:nvSpPr>
          <p:spPr>
            <a:xfrm>
              <a:off x="2685000" y="2303968"/>
              <a:ext cx="485999"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TCL 3030</a:t>
              </a:r>
            </a:p>
          </p:txBody>
        </p:sp>
        <p:sp>
          <p:nvSpPr>
            <p:cNvPr id="80" name="Sechseck 79">
              <a:extLst>
                <a:ext uri="{FF2B5EF4-FFF2-40B4-BE49-F238E27FC236}">
                  <a16:creationId xmlns:a16="http://schemas.microsoft.com/office/drawing/2014/main" id="{3AB55121-4214-4DEC-BBE3-48B0F19E8F66}"/>
                </a:ext>
              </a:extLst>
            </p:cNvPr>
            <p:cNvSpPr>
              <a:spLocks noChangeAspect="1"/>
            </p:cNvSpPr>
            <p:nvPr/>
          </p:nvSpPr>
          <p:spPr>
            <a:xfrm>
              <a:off x="7833008" y="1635495"/>
              <a:ext cx="486000" cy="420824"/>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UKP</a:t>
              </a:r>
              <a:br>
                <a:rPr lang="de-DE" sz="650" dirty="0">
                  <a:solidFill>
                    <a:schemeClr val="bg1"/>
                  </a:solidFill>
                </a:rPr>
              </a:br>
              <a:r>
                <a:rPr lang="de-DE" sz="650" dirty="0">
                  <a:solidFill>
                    <a:schemeClr val="bg1"/>
                  </a:solidFill>
                </a:rPr>
                <a:t> Laser</a:t>
              </a:r>
            </a:p>
          </p:txBody>
        </p:sp>
        <p:sp>
          <p:nvSpPr>
            <p:cNvPr id="81" name="Sechseck 80">
              <a:extLst>
                <a:ext uri="{FF2B5EF4-FFF2-40B4-BE49-F238E27FC236}">
                  <a16:creationId xmlns:a16="http://schemas.microsoft.com/office/drawing/2014/main" id="{D9731378-4606-45A1-B503-4CA67D1910FE}"/>
                </a:ext>
              </a:extLst>
            </p:cNvPr>
            <p:cNvSpPr>
              <a:spLocks noChangeAspect="1"/>
            </p:cNvSpPr>
            <p:nvPr/>
          </p:nvSpPr>
          <p:spPr>
            <a:xfrm>
              <a:off x="8625006" y="1635495"/>
              <a:ext cx="486000" cy="420824"/>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TruLaser</a:t>
              </a:r>
              <a:br>
                <a:rPr lang="de-DE" sz="650" dirty="0">
                  <a:solidFill>
                    <a:schemeClr val="bg1"/>
                  </a:solidFill>
                </a:rPr>
              </a:br>
              <a:r>
                <a:rPr lang="de-DE" sz="650" dirty="0">
                  <a:solidFill>
                    <a:schemeClr val="bg1"/>
                  </a:solidFill>
                </a:rPr>
                <a:t> 5040</a:t>
              </a:r>
              <a:br>
                <a:rPr lang="de-DE" sz="650" dirty="0">
                  <a:solidFill>
                    <a:schemeClr val="bg1"/>
                  </a:solidFill>
                </a:rPr>
              </a:br>
              <a:r>
                <a:rPr lang="de-DE" sz="650" dirty="0">
                  <a:solidFill>
                    <a:schemeClr val="bg1"/>
                  </a:solidFill>
                </a:rPr>
                <a:t> fiber</a:t>
              </a:r>
            </a:p>
          </p:txBody>
        </p:sp>
        <p:sp>
          <p:nvSpPr>
            <p:cNvPr id="82" name="Sechseck 81">
              <a:extLst>
                <a:ext uri="{FF2B5EF4-FFF2-40B4-BE49-F238E27FC236}">
                  <a16:creationId xmlns:a16="http://schemas.microsoft.com/office/drawing/2014/main" id="{2298977B-6534-45E0-B07D-731B6A6BD660}"/>
                </a:ext>
              </a:extLst>
            </p:cNvPr>
            <p:cNvSpPr>
              <a:spLocks noChangeAspect="1"/>
            </p:cNvSpPr>
            <p:nvPr/>
          </p:nvSpPr>
          <p:spPr>
            <a:xfrm>
              <a:off x="9417004" y="1635496"/>
              <a:ext cx="485999"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TruBend</a:t>
              </a:r>
              <a:br>
                <a:rPr lang="de-DE" sz="650" dirty="0">
                  <a:solidFill>
                    <a:schemeClr val="bg1"/>
                  </a:solidFill>
                </a:rPr>
              </a:br>
              <a:r>
                <a:rPr lang="de-DE" sz="650" dirty="0">
                  <a:solidFill>
                    <a:schemeClr val="bg1"/>
                  </a:solidFill>
                </a:rPr>
                <a:t> 8000</a:t>
              </a:r>
            </a:p>
          </p:txBody>
        </p:sp>
        <p:sp>
          <p:nvSpPr>
            <p:cNvPr id="83" name="Sechseck 82">
              <a:extLst>
                <a:ext uri="{FF2B5EF4-FFF2-40B4-BE49-F238E27FC236}">
                  <a16:creationId xmlns:a16="http://schemas.microsoft.com/office/drawing/2014/main" id="{CA6CD7E5-372D-400C-86B5-B3F5788E69E7}"/>
                </a:ext>
              </a:extLst>
            </p:cNvPr>
            <p:cNvSpPr>
              <a:spLocks noChangeAspect="1"/>
            </p:cNvSpPr>
            <p:nvPr/>
          </p:nvSpPr>
          <p:spPr>
            <a:xfrm>
              <a:off x="7041005" y="1635496"/>
              <a:ext cx="486001" cy="420825"/>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TruLaser</a:t>
              </a:r>
              <a:br>
                <a:rPr lang="de-DE" sz="650" dirty="0">
                  <a:solidFill>
                    <a:schemeClr val="bg1"/>
                  </a:solidFill>
                </a:rPr>
              </a:br>
              <a:r>
                <a:rPr lang="de-DE" sz="650" dirty="0">
                  <a:solidFill>
                    <a:schemeClr val="bg1"/>
                  </a:solidFill>
                </a:rPr>
                <a:t> 5030</a:t>
              </a:r>
            </a:p>
          </p:txBody>
        </p:sp>
        <p:sp>
          <p:nvSpPr>
            <p:cNvPr id="84" name="Sechseck 83">
              <a:extLst>
                <a:ext uri="{FF2B5EF4-FFF2-40B4-BE49-F238E27FC236}">
                  <a16:creationId xmlns:a16="http://schemas.microsoft.com/office/drawing/2014/main" id="{10D20D77-F558-4621-B076-58D0409EFCEB}"/>
                </a:ext>
              </a:extLst>
            </p:cNvPr>
            <p:cNvSpPr>
              <a:spLocks noChangeAspect="1"/>
            </p:cNvSpPr>
            <p:nvPr/>
          </p:nvSpPr>
          <p:spPr>
            <a:xfrm>
              <a:off x="6249002" y="1635496"/>
              <a:ext cx="486001" cy="420825"/>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TC L 3040</a:t>
              </a:r>
            </a:p>
          </p:txBody>
        </p:sp>
        <p:sp>
          <p:nvSpPr>
            <p:cNvPr id="85" name="Sechseck 84">
              <a:extLst>
                <a:ext uri="{FF2B5EF4-FFF2-40B4-BE49-F238E27FC236}">
                  <a16:creationId xmlns:a16="http://schemas.microsoft.com/office/drawing/2014/main" id="{66C54173-2C74-4DAD-81E1-5CC2E88911CC}"/>
                </a:ext>
              </a:extLst>
            </p:cNvPr>
            <p:cNvSpPr>
              <a:spLocks noChangeAspect="1"/>
            </p:cNvSpPr>
            <p:nvPr/>
          </p:nvSpPr>
          <p:spPr>
            <a:xfrm>
              <a:off x="3872997" y="2526790"/>
              <a:ext cx="486000" cy="420824"/>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Tube-</a:t>
              </a:r>
              <a:br>
                <a:rPr lang="de-DE" sz="650" dirty="0">
                  <a:solidFill>
                    <a:schemeClr val="bg1"/>
                  </a:solidFill>
                </a:rPr>
              </a:br>
              <a:r>
                <a:rPr lang="de-DE" sz="650" dirty="0" err="1">
                  <a:solidFill>
                    <a:schemeClr val="bg1"/>
                  </a:solidFill>
                </a:rPr>
                <a:t>matic</a:t>
              </a:r>
              <a:endParaRPr lang="de-DE" sz="650" dirty="0">
                <a:solidFill>
                  <a:schemeClr val="bg1"/>
                </a:solidFill>
              </a:endParaRPr>
            </a:p>
          </p:txBody>
        </p:sp>
        <p:sp>
          <p:nvSpPr>
            <p:cNvPr id="86" name="Sechseck 85">
              <a:extLst>
                <a:ext uri="{FF2B5EF4-FFF2-40B4-BE49-F238E27FC236}">
                  <a16:creationId xmlns:a16="http://schemas.microsoft.com/office/drawing/2014/main" id="{5E4DF12F-AB20-4AE2-8837-D55A51D07958}"/>
                </a:ext>
              </a:extLst>
            </p:cNvPr>
            <p:cNvSpPr>
              <a:spLocks noChangeAspect="1"/>
            </p:cNvSpPr>
            <p:nvPr/>
          </p:nvSpPr>
          <p:spPr>
            <a:xfrm>
              <a:off x="3080999" y="2526790"/>
              <a:ext cx="486000" cy="420824"/>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TC 600L</a:t>
              </a:r>
            </a:p>
          </p:txBody>
        </p:sp>
        <p:sp>
          <p:nvSpPr>
            <p:cNvPr id="87" name="Sechseck 86">
              <a:extLst>
                <a:ext uri="{FF2B5EF4-FFF2-40B4-BE49-F238E27FC236}">
                  <a16:creationId xmlns:a16="http://schemas.microsoft.com/office/drawing/2014/main" id="{8AEFEA2B-B492-4E91-81B4-40C3D59691B2}"/>
                </a:ext>
              </a:extLst>
            </p:cNvPr>
            <p:cNvSpPr>
              <a:spLocks noChangeAspect="1"/>
            </p:cNvSpPr>
            <p:nvPr/>
          </p:nvSpPr>
          <p:spPr>
            <a:xfrm>
              <a:off x="2289000" y="2526790"/>
              <a:ext cx="486000" cy="420824"/>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TLC 5005</a:t>
              </a:r>
            </a:p>
          </p:txBody>
        </p:sp>
        <p:sp>
          <p:nvSpPr>
            <p:cNvPr id="88" name="Sechseck 87">
              <a:extLst>
                <a:ext uri="{FF2B5EF4-FFF2-40B4-BE49-F238E27FC236}">
                  <a16:creationId xmlns:a16="http://schemas.microsoft.com/office/drawing/2014/main" id="{70C41D0E-7756-4709-85B8-590E0E84D37C}"/>
                </a:ext>
              </a:extLst>
            </p:cNvPr>
            <p:cNvSpPr>
              <a:spLocks noChangeAspect="1"/>
            </p:cNvSpPr>
            <p:nvPr/>
          </p:nvSpPr>
          <p:spPr>
            <a:xfrm>
              <a:off x="1497002" y="2526790"/>
              <a:ext cx="486000" cy="420824"/>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Turbo </a:t>
              </a:r>
              <a:br>
                <a:rPr lang="de-DE" sz="650" dirty="0">
                  <a:solidFill>
                    <a:schemeClr val="bg1"/>
                  </a:solidFill>
                </a:rPr>
              </a:br>
              <a:r>
                <a:rPr lang="de-DE" sz="650" dirty="0">
                  <a:solidFill>
                    <a:schemeClr val="bg1"/>
                  </a:solidFill>
                </a:rPr>
                <a:t>Laser</a:t>
              </a:r>
            </a:p>
          </p:txBody>
        </p:sp>
        <p:sp>
          <p:nvSpPr>
            <p:cNvPr id="89" name="Sechseck 88">
              <a:extLst>
                <a:ext uri="{FF2B5EF4-FFF2-40B4-BE49-F238E27FC236}">
                  <a16:creationId xmlns:a16="http://schemas.microsoft.com/office/drawing/2014/main" id="{7061E521-A777-40C4-B3A0-5076386EA94D}"/>
                </a:ext>
              </a:extLst>
            </p:cNvPr>
            <p:cNvSpPr>
              <a:spLocks noChangeAspect="1"/>
            </p:cNvSpPr>
            <p:nvPr/>
          </p:nvSpPr>
          <p:spPr>
            <a:xfrm>
              <a:off x="7437007" y="1858320"/>
              <a:ext cx="486001" cy="420825"/>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TruTops</a:t>
              </a:r>
              <a:br>
                <a:rPr lang="de-DE" sz="650" dirty="0">
                  <a:solidFill>
                    <a:schemeClr val="bg1"/>
                  </a:solidFill>
                </a:rPr>
              </a:br>
              <a:r>
                <a:rPr lang="de-DE" sz="650" dirty="0">
                  <a:solidFill>
                    <a:schemeClr val="bg1"/>
                  </a:solidFill>
                </a:rPr>
                <a:t> Fab</a:t>
              </a:r>
            </a:p>
          </p:txBody>
        </p:sp>
        <p:sp>
          <p:nvSpPr>
            <p:cNvPr id="90" name="Sechseck 89">
              <a:extLst>
                <a:ext uri="{FF2B5EF4-FFF2-40B4-BE49-F238E27FC236}">
                  <a16:creationId xmlns:a16="http://schemas.microsoft.com/office/drawing/2014/main" id="{98E40E0A-8D1E-489B-A59C-818E35EAE361}"/>
                </a:ext>
              </a:extLst>
            </p:cNvPr>
            <p:cNvSpPr>
              <a:spLocks noChangeAspect="1"/>
            </p:cNvSpPr>
            <p:nvPr/>
          </p:nvSpPr>
          <p:spPr>
            <a:xfrm>
              <a:off x="8229008" y="1858320"/>
              <a:ext cx="485999"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TruMatic</a:t>
              </a:r>
              <a:br>
                <a:rPr lang="de-DE" sz="650" dirty="0">
                  <a:solidFill>
                    <a:schemeClr val="bg1"/>
                  </a:solidFill>
                </a:rPr>
              </a:br>
              <a:r>
                <a:rPr lang="de-DE" sz="650" dirty="0">
                  <a:solidFill>
                    <a:schemeClr val="bg1"/>
                  </a:solidFill>
                </a:rPr>
                <a:t>3000 </a:t>
              </a:r>
              <a:br>
                <a:rPr lang="de-DE" sz="650" dirty="0">
                  <a:solidFill>
                    <a:schemeClr val="bg1"/>
                  </a:solidFill>
                </a:rPr>
              </a:br>
              <a:r>
                <a:rPr lang="de-DE" sz="650" dirty="0" err="1">
                  <a:solidFill>
                    <a:schemeClr val="bg1"/>
                  </a:solidFill>
                </a:rPr>
                <a:t>fiber</a:t>
              </a:r>
              <a:endParaRPr lang="de-DE" sz="650" dirty="0">
                <a:solidFill>
                  <a:schemeClr val="bg1"/>
                </a:solidFill>
              </a:endParaRPr>
            </a:p>
          </p:txBody>
        </p:sp>
        <p:sp>
          <p:nvSpPr>
            <p:cNvPr id="91" name="Sechseck 90">
              <a:extLst>
                <a:ext uri="{FF2B5EF4-FFF2-40B4-BE49-F238E27FC236}">
                  <a16:creationId xmlns:a16="http://schemas.microsoft.com/office/drawing/2014/main" id="{52B520B9-2C58-4D6C-8E93-70F783C5347A}"/>
                </a:ext>
              </a:extLst>
            </p:cNvPr>
            <p:cNvSpPr>
              <a:spLocks noChangeAspect="1"/>
            </p:cNvSpPr>
            <p:nvPr/>
          </p:nvSpPr>
          <p:spPr>
            <a:xfrm>
              <a:off x="6645004" y="1858320"/>
              <a:ext cx="486001" cy="420825"/>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TSC 1</a:t>
              </a:r>
            </a:p>
          </p:txBody>
        </p:sp>
        <p:sp>
          <p:nvSpPr>
            <p:cNvPr id="92" name="Sechseck 91">
              <a:extLst>
                <a:ext uri="{FF2B5EF4-FFF2-40B4-BE49-F238E27FC236}">
                  <a16:creationId xmlns:a16="http://schemas.microsoft.com/office/drawing/2014/main" id="{CCA774DF-D5AE-4779-98B3-0EE306F53D38}"/>
                </a:ext>
              </a:extLst>
            </p:cNvPr>
            <p:cNvSpPr>
              <a:spLocks noChangeAspect="1"/>
            </p:cNvSpPr>
            <p:nvPr/>
          </p:nvSpPr>
          <p:spPr>
            <a:xfrm>
              <a:off x="5060999" y="2303968"/>
              <a:ext cx="486001" cy="420825"/>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TLC 6005</a:t>
              </a:r>
            </a:p>
          </p:txBody>
        </p:sp>
        <p:sp>
          <p:nvSpPr>
            <p:cNvPr id="93" name="Sechseck 92">
              <a:extLst>
                <a:ext uri="{FF2B5EF4-FFF2-40B4-BE49-F238E27FC236}">
                  <a16:creationId xmlns:a16="http://schemas.microsoft.com/office/drawing/2014/main" id="{3FF62A5E-553F-41F2-995A-4529586EF1C6}"/>
                </a:ext>
              </a:extLst>
            </p:cNvPr>
            <p:cNvSpPr>
              <a:spLocks noChangeAspect="1"/>
            </p:cNvSpPr>
            <p:nvPr/>
          </p:nvSpPr>
          <p:spPr>
            <a:xfrm>
              <a:off x="4268997" y="2303968"/>
              <a:ext cx="486001" cy="420825"/>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TC 5000R</a:t>
              </a:r>
            </a:p>
          </p:txBody>
        </p:sp>
        <p:sp>
          <p:nvSpPr>
            <p:cNvPr id="94" name="Sechseck 93">
              <a:extLst>
                <a:ext uri="{FF2B5EF4-FFF2-40B4-BE49-F238E27FC236}">
                  <a16:creationId xmlns:a16="http://schemas.microsoft.com/office/drawing/2014/main" id="{45374375-50AC-47EF-B819-B3AD956B4220}"/>
                </a:ext>
              </a:extLst>
            </p:cNvPr>
            <p:cNvSpPr>
              <a:spLocks noChangeAspect="1"/>
            </p:cNvSpPr>
            <p:nvPr/>
          </p:nvSpPr>
          <p:spPr>
            <a:xfrm>
              <a:off x="3476999" y="2749615"/>
              <a:ext cx="485999"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TC 2000R</a:t>
              </a:r>
            </a:p>
          </p:txBody>
        </p:sp>
        <p:sp>
          <p:nvSpPr>
            <p:cNvPr id="95" name="Sechseck 94">
              <a:extLst>
                <a:ext uri="{FF2B5EF4-FFF2-40B4-BE49-F238E27FC236}">
                  <a16:creationId xmlns:a16="http://schemas.microsoft.com/office/drawing/2014/main" id="{D549C434-CDBD-43F5-B076-64AFAB3A45DD}"/>
                </a:ext>
              </a:extLst>
            </p:cNvPr>
            <p:cNvSpPr>
              <a:spLocks noChangeAspect="1"/>
            </p:cNvSpPr>
            <p:nvPr/>
          </p:nvSpPr>
          <p:spPr>
            <a:xfrm>
              <a:off x="2685000" y="2749615"/>
              <a:ext cx="485999"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TC 200R</a:t>
              </a:r>
            </a:p>
          </p:txBody>
        </p:sp>
        <p:sp>
          <p:nvSpPr>
            <p:cNvPr id="96" name="Sechseck 95">
              <a:extLst>
                <a:ext uri="{FF2B5EF4-FFF2-40B4-BE49-F238E27FC236}">
                  <a16:creationId xmlns:a16="http://schemas.microsoft.com/office/drawing/2014/main" id="{E06B6B9D-CA14-42E8-9879-7DCD909EC818}"/>
                </a:ext>
              </a:extLst>
            </p:cNvPr>
            <p:cNvSpPr>
              <a:spLocks noChangeAspect="1"/>
            </p:cNvSpPr>
            <p:nvPr/>
          </p:nvSpPr>
          <p:spPr>
            <a:xfrm>
              <a:off x="1101004" y="2749615"/>
              <a:ext cx="485999"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TC </a:t>
              </a:r>
              <a:br>
                <a:rPr lang="de-DE" sz="650" dirty="0">
                  <a:solidFill>
                    <a:schemeClr val="bg1"/>
                  </a:solidFill>
                </a:rPr>
              </a:br>
              <a:r>
                <a:rPr lang="de-DE" sz="650" dirty="0">
                  <a:solidFill>
                    <a:schemeClr val="bg1"/>
                  </a:solidFill>
                </a:rPr>
                <a:t>500R</a:t>
              </a:r>
            </a:p>
          </p:txBody>
        </p:sp>
        <p:sp>
          <p:nvSpPr>
            <p:cNvPr id="97" name="Sechseck 96">
              <a:extLst>
                <a:ext uri="{FF2B5EF4-FFF2-40B4-BE49-F238E27FC236}">
                  <a16:creationId xmlns:a16="http://schemas.microsoft.com/office/drawing/2014/main" id="{8A09FDC2-5523-4220-BDC6-7B41BEF7DDB4}"/>
                </a:ext>
              </a:extLst>
            </p:cNvPr>
            <p:cNvSpPr>
              <a:spLocks noChangeAspect="1"/>
            </p:cNvSpPr>
            <p:nvPr/>
          </p:nvSpPr>
          <p:spPr>
            <a:xfrm>
              <a:off x="1893002" y="2749615"/>
              <a:ext cx="485999"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Truma</a:t>
              </a:r>
              <a:r>
                <a:rPr lang="de-DE" sz="650" dirty="0">
                  <a:solidFill>
                    <a:schemeClr val="bg1"/>
                  </a:solidFill>
                </a:rPr>
                <a:t>-</a:t>
              </a:r>
              <a:br>
                <a:rPr lang="de-DE" sz="650" dirty="0">
                  <a:solidFill>
                    <a:schemeClr val="bg1"/>
                  </a:solidFill>
                </a:rPr>
              </a:br>
              <a:r>
                <a:rPr lang="de-DE" sz="650" dirty="0" err="1">
                  <a:solidFill>
                    <a:schemeClr val="bg1"/>
                  </a:solidFill>
                </a:rPr>
                <a:t>bend</a:t>
              </a:r>
              <a:r>
                <a:rPr lang="de-DE" sz="650" dirty="0">
                  <a:solidFill>
                    <a:schemeClr val="bg1"/>
                  </a:solidFill>
                </a:rPr>
                <a:t> </a:t>
              </a:r>
            </a:p>
            <a:p>
              <a:pPr algn="ctr"/>
              <a:r>
                <a:rPr lang="de-DE" sz="650" dirty="0">
                  <a:solidFill>
                    <a:schemeClr val="bg1"/>
                  </a:solidFill>
                </a:rPr>
                <a:t>V-Serie</a:t>
              </a:r>
            </a:p>
          </p:txBody>
        </p:sp>
        <p:sp>
          <p:nvSpPr>
            <p:cNvPr id="98" name="Sechseck 97">
              <a:extLst>
                <a:ext uri="{FF2B5EF4-FFF2-40B4-BE49-F238E27FC236}">
                  <a16:creationId xmlns:a16="http://schemas.microsoft.com/office/drawing/2014/main" id="{FE2C85B8-6806-4AEA-9DD2-8CC95B2E7AD8}"/>
                </a:ext>
              </a:extLst>
            </p:cNvPr>
            <p:cNvSpPr>
              <a:spLocks noChangeAspect="1"/>
            </p:cNvSpPr>
            <p:nvPr/>
          </p:nvSpPr>
          <p:spPr>
            <a:xfrm>
              <a:off x="7041005" y="2081144"/>
              <a:ext cx="486001" cy="420825"/>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TruLaser</a:t>
              </a:r>
              <a:br>
                <a:rPr lang="de-DE" sz="650" dirty="0">
                  <a:solidFill>
                    <a:schemeClr val="bg1"/>
                  </a:solidFill>
                </a:rPr>
              </a:br>
              <a:r>
                <a:rPr lang="de-DE" sz="650" dirty="0">
                  <a:solidFill>
                    <a:schemeClr val="bg1"/>
                  </a:solidFill>
                </a:rPr>
                <a:t> 1030</a:t>
              </a:r>
            </a:p>
          </p:txBody>
        </p:sp>
        <p:sp>
          <p:nvSpPr>
            <p:cNvPr id="99" name="Sechseck 98">
              <a:extLst>
                <a:ext uri="{FF2B5EF4-FFF2-40B4-BE49-F238E27FC236}">
                  <a16:creationId xmlns:a16="http://schemas.microsoft.com/office/drawing/2014/main" id="{15E36A50-91AD-44F2-BA37-D580A68098A9}"/>
                </a:ext>
              </a:extLst>
            </p:cNvPr>
            <p:cNvSpPr>
              <a:spLocks noChangeAspect="1"/>
            </p:cNvSpPr>
            <p:nvPr/>
          </p:nvSpPr>
          <p:spPr>
            <a:xfrm>
              <a:off x="6249002" y="2081144"/>
              <a:ext cx="486001" cy="420825"/>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TC 1000 R</a:t>
              </a:r>
            </a:p>
          </p:txBody>
        </p:sp>
        <p:sp>
          <p:nvSpPr>
            <p:cNvPr id="100" name="Sechseck 99">
              <a:extLst>
                <a:ext uri="{FF2B5EF4-FFF2-40B4-BE49-F238E27FC236}">
                  <a16:creationId xmlns:a16="http://schemas.microsoft.com/office/drawing/2014/main" id="{37480E3B-5D45-46DA-814E-0CF25BC7A5C9}"/>
                </a:ext>
              </a:extLst>
            </p:cNvPr>
            <p:cNvSpPr>
              <a:spLocks noChangeAspect="1"/>
            </p:cNvSpPr>
            <p:nvPr/>
          </p:nvSpPr>
          <p:spPr>
            <a:xfrm>
              <a:off x="7041005" y="744200"/>
              <a:ext cx="486001"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EUV</a:t>
              </a:r>
            </a:p>
          </p:txBody>
        </p:sp>
        <p:sp>
          <p:nvSpPr>
            <p:cNvPr id="101" name="Sechseck 100">
              <a:extLst>
                <a:ext uri="{FF2B5EF4-FFF2-40B4-BE49-F238E27FC236}">
                  <a16:creationId xmlns:a16="http://schemas.microsoft.com/office/drawing/2014/main" id="{1C2400D0-3CE9-4D9A-BFCD-A60EBC135CEC}"/>
                </a:ext>
              </a:extLst>
            </p:cNvPr>
            <p:cNvSpPr>
              <a:spLocks noChangeAspect="1"/>
            </p:cNvSpPr>
            <p:nvPr/>
          </p:nvSpPr>
          <p:spPr>
            <a:xfrm>
              <a:off x="10209001" y="1189848"/>
              <a:ext cx="485999"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kern="0" dirty="0">
                  <a:solidFill>
                    <a:schemeClr val="bg1"/>
                  </a:solidFill>
                </a:rPr>
                <a:t>TRUMPF</a:t>
              </a:r>
              <a:br>
                <a:rPr lang="de-DE" sz="650" kern="0" dirty="0">
                  <a:solidFill>
                    <a:schemeClr val="bg1"/>
                  </a:solidFill>
                </a:rPr>
              </a:br>
              <a:r>
                <a:rPr lang="de-DE" sz="650" kern="0" dirty="0">
                  <a:solidFill>
                    <a:schemeClr val="bg1"/>
                  </a:solidFill>
                </a:rPr>
                <a:t> Maschinen</a:t>
              </a:r>
              <a:br>
                <a:rPr lang="de-DE" sz="650" kern="0" dirty="0">
                  <a:solidFill>
                    <a:schemeClr val="bg1"/>
                  </a:solidFill>
                </a:rPr>
              </a:br>
              <a:r>
                <a:rPr lang="de-DE" sz="650" kern="0" dirty="0">
                  <a:solidFill>
                    <a:schemeClr val="bg1"/>
                  </a:solidFill>
                </a:rPr>
                <a:t> Apps</a:t>
              </a:r>
              <a:endParaRPr lang="de-DE" sz="650" dirty="0">
                <a:solidFill>
                  <a:schemeClr val="bg1"/>
                </a:solidFill>
              </a:endParaRPr>
            </a:p>
          </p:txBody>
        </p:sp>
        <p:sp>
          <p:nvSpPr>
            <p:cNvPr id="102" name="Sechseck 101">
              <a:extLst>
                <a:ext uri="{FF2B5EF4-FFF2-40B4-BE49-F238E27FC236}">
                  <a16:creationId xmlns:a16="http://schemas.microsoft.com/office/drawing/2014/main" id="{F040575D-A934-4AF8-8827-0758F7EC56C1}"/>
                </a:ext>
              </a:extLst>
            </p:cNvPr>
            <p:cNvSpPr>
              <a:spLocks noChangeAspect="1"/>
            </p:cNvSpPr>
            <p:nvPr/>
          </p:nvSpPr>
          <p:spPr>
            <a:xfrm>
              <a:off x="10604999" y="967024"/>
              <a:ext cx="485999"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kern="0" dirty="0">
                  <a:solidFill>
                    <a:schemeClr val="bg1"/>
                  </a:solidFill>
                </a:rPr>
                <a:t>Track</a:t>
              </a:r>
              <a:br>
                <a:rPr lang="de-DE" sz="650" kern="0" dirty="0">
                  <a:solidFill>
                    <a:schemeClr val="bg1"/>
                  </a:solidFill>
                </a:rPr>
              </a:br>
              <a:r>
                <a:rPr lang="de-DE" sz="650" kern="0" dirty="0">
                  <a:solidFill>
                    <a:schemeClr val="bg1"/>
                  </a:solidFill>
                </a:rPr>
                <a:t>&amp;</a:t>
              </a:r>
              <a:br>
                <a:rPr lang="de-DE" sz="650" kern="0" dirty="0">
                  <a:solidFill>
                    <a:schemeClr val="bg1"/>
                  </a:solidFill>
                </a:rPr>
              </a:br>
              <a:r>
                <a:rPr lang="de-DE" sz="650" kern="0" dirty="0">
                  <a:solidFill>
                    <a:schemeClr val="bg1"/>
                  </a:solidFill>
                </a:rPr>
                <a:t>Trace </a:t>
              </a:r>
              <a:endParaRPr lang="de-DE" sz="650" dirty="0">
                <a:solidFill>
                  <a:schemeClr val="bg1"/>
                </a:solidFill>
              </a:endParaRPr>
            </a:p>
          </p:txBody>
        </p:sp>
        <p:sp>
          <p:nvSpPr>
            <p:cNvPr id="103" name="Sechseck 102">
              <a:extLst>
                <a:ext uri="{FF2B5EF4-FFF2-40B4-BE49-F238E27FC236}">
                  <a16:creationId xmlns:a16="http://schemas.microsoft.com/office/drawing/2014/main" id="{FF8221EE-7E86-438B-A218-E8FFFF670D71}"/>
                </a:ext>
              </a:extLst>
            </p:cNvPr>
            <p:cNvSpPr>
              <a:spLocks noChangeAspect="1"/>
            </p:cNvSpPr>
            <p:nvPr/>
          </p:nvSpPr>
          <p:spPr>
            <a:xfrm>
              <a:off x="10604999" y="1858320"/>
              <a:ext cx="485999"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kern="0" dirty="0" err="1">
                  <a:solidFill>
                    <a:schemeClr val="bg1"/>
                  </a:solidFill>
                </a:rPr>
                <a:t>TruLaser</a:t>
              </a:r>
              <a:br>
                <a:rPr lang="de-DE" sz="650" kern="0" dirty="0">
                  <a:solidFill>
                    <a:schemeClr val="bg1"/>
                  </a:solidFill>
                </a:rPr>
              </a:br>
              <a:r>
                <a:rPr lang="de-DE" sz="650" kern="0" dirty="0">
                  <a:solidFill>
                    <a:schemeClr val="bg1"/>
                  </a:solidFill>
                </a:rPr>
                <a:t>Weld </a:t>
              </a:r>
              <a:endParaRPr lang="de-DE" sz="650" dirty="0">
                <a:solidFill>
                  <a:schemeClr val="bg1"/>
                </a:solidFill>
              </a:endParaRPr>
            </a:p>
          </p:txBody>
        </p:sp>
        <p:sp>
          <p:nvSpPr>
            <p:cNvPr id="104" name="Sechseck 103">
              <a:extLst>
                <a:ext uri="{FF2B5EF4-FFF2-40B4-BE49-F238E27FC236}">
                  <a16:creationId xmlns:a16="http://schemas.microsoft.com/office/drawing/2014/main" id="{6D8066F9-2382-44AD-8FE3-0DE27E6C605B}"/>
                </a:ext>
              </a:extLst>
            </p:cNvPr>
            <p:cNvSpPr>
              <a:spLocks noChangeAspect="1"/>
            </p:cNvSpPr>
            <p:nvPr/>
          </p:nvSpPr>
          <p:spPr>
            <a:xfrm>
              <a:off x="10604999" y="1412672"/>
              <a:ext cx="485999"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kern="0" dirty="0" err="1">
                  <a:solidFill>
                    <a:schemeClr val="bg1"/>
                  </a:solidFill>
                </a:rPr>
                <a:t>Active</a:t>
              </a:r>
              <a:br>
                <a:rPr lang="de-DE" sz="650" kern="0" dirty="0">
                  <a:solidFill>
                    <a:schemeClr val="bg1"/>
                  </a:solidFill>
                </a:rPr>
              </a:br>
              <a:r>
                <a:rPr lang="de-DE" sz="650" kern="0" dirty="0">
                  <a:solidFill>
                    <a:schemeClr val="bg1"/>
                  </a:solidFill>
                </a:rPr>
                <a:t>Speed</a:t>
              </a:r>
              <a:br>
                <a:rPr lang="de-DE" sz="650" kern="0" dirty="0">
                  <a:solidFill>
                    <a:schemeClr val="bg1"/>
                  </a:solidFill>
                </a:rPr>
              </a:br>
              <a:r>
                <a:rPr lang="de-DE" sz="650" kern="0" dirty="0">
                  <a:solidFill>
                    <a:schemeClr val="bg1"/>
                  </a:solidFill>
                </a:rPr>
                <a:t>Control</a:t>
              </a:r>
              <a:endParaRPr lang="de-DE" sz="650" dirty="0">
                <a:solidFill>
                  <a:schemeClr val="bg1"/>
                </a:solidFill>
              </a:endParaRPr>
            </a:p>
          </p:txBody>
        </p:sp>
        <p:sp>
          <p:nvSpPr>
            <p:cNvPr id="105" name="Sechseck 104">
              <a:extLst>
                <a:ext uri="{FF2B5EF4-FFF2-40B4-BE49-F238E27FC236}">
                  <a16:creationId xmlns:a16="http://schemas.microsoft.com/office/drawing/2014/main" id="{966859CF-F9A6-4724-8AC1-6EDF0EDA078F}"/>
                </a:ext>
              </a:extLst>
            </p:cNvPr>
            <p:cNvSpPr>
              <a:spLocks noChangeAspect="1"/>
            </p:cNvSpPr>
            <p:nvPr/>
          </p:nvSpPr>
          <p:spPr>
            <a:xfrm>
              <a:off x="10604999" y="521377"/>
              <a:ext cx="485999"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kern="0" dirty="0">
                  <a:solidFill>
                    <a:schemeClr val="bg1"/>
                  </a:solidFill>
                </a:rPr>
                <a:t>Bau-</a:t>
              </a:r>
              <a:br>
                <a:rPr lang="de-DE" sz="650" kern="0" dirty="0">
                  <a:solidFill>
                    <a:schemeClr val="bg1"/>
                  </a:solidFill>
                </a:rPr>
              </a:br>
              <a:r>
                <a:rPr lang="de-DE" sz="650" kern="0" dirty="0">
                  <a:solidFill>
                    <a:schemeClr val="bg1"/>
                  </a:solidFill>
                </a:rPr>
                <a:t>kasten-</a:t>
              </a:r>
              <a:br>
                <a:rPr lang="de-DE" sz="650" kern="0" dirty="0">
                  <a:solidFill>
                    <a:schemeClr val="bg1"/>
                  </a:solidFill>
                </a:rPr>
              </a:br>
              <a:r>
                <a:rPr lang="de-DE" sz="650" kern="0" dirty="0" err="1">
                  <a:solidFill>
                    <a:schemeClr val="bg1"/>
                  </a:solidFill>
                </a:rPr>
                <a:t>maschine</a:t>
              </a:r>
              <a:endParaRPr lang="de-DE" sz="650" dirty="0">
                <a:solidFill>
                  <a:schemeClr val="bg1"/>
                </a:solidFill>
              </a:endParaRPr>
            </a:p>
          </p:txBody>
        </p:sp>
        <p:sp>
          <p:nvSpPr>
            <p:cNvPr id="106" name="Sechseck 105">
              <a:extLst>
                <a:ext uri="{FF2B5EF4-FFF2-40B4-BE49-F238E27FC236}">
                  <a16:creationId xmlns:a16="http://schemas.microsoft.com/office/drawing/2014/main" id="{EF723884-DE0D-4F3E-8C8E-C4D5CA585043}"/>
                </a:ext>
              </a:extLst>
            </p:cNvPr>
            <p:cNvSpPr>
              <a:spLocks noChangeAspect="1"/>
            </p:cNvSpPr>
            <p:nvPr/>
          </p:nvSpPr>
          <p:spPr>
            <a:xfrm>
              <a:off x="10209001" y="1635496"/>
              <a:ext cx="485999"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kern="0" dirty="0" err="1">
                  <a:solidFill>
                    <a:schemeClr val="bg1"/>
                  </a:solidFill>
                </a:rPr>
                <a:t>TruLaser</a:t>
              </a:r>
              <a:br>
                <a:rPr lang="de-DE" sz="650" kern="0" dirty="0">
                  <a:solidFill>
                    <a:schemeClr val="bg1"/>
                  </a:solidFill>
                </a:rPr>
              </a:br>
              <a:r>
                <a:rPr lang="de-DE" sz="650" kern="0" dirty="0">
                  <a:solidFill>
                    <a:schemeClr val="bg1"/>
                  </a:solidFill>
                </a:rPr>
                <a:t> 1030</a:t>
              </a:r>
              <a:br>
                <a:rPr lang="de-DE" sz="650" kern="0" dirty="0">
                  <a:solidFill>
                    <a:schemeClr val="bg1"/>
                  </a:solidFill>
                </a:rPr>
              </a:br>
              <a:r>
                <a:rPr lang="de-DE" sz="650" kern="0" dirty="0">
                  <a:solidFill>
                    <a:schemeClr val="bg1"/>
                  </a:solidFill>
                </a:rPr>
                <a:t> </a:t>
              </a:r>
              <a:r>
                <a:rPr lang="de-DE" sz="650" kern="0" dirty="0" err="1">
                  <a:solidFill>
                    <a:schemeClr val="bg1"/>
                  </a:solidFill>
                </a:rPr>
                <a:t>fiber</a:t>
              </a:r>
              <a:r>
                <a:rPr lang="de-DE" sz="650" kern="0" dirty="0">
                  <a:solidFill>
                    <a:schemeClr val="bg1"/>
                  </a:solidFill>
                </a:rPr>
                <a:t> </a:t>
              </a:r>
              <a:endParaRPr lang="de-DE" sz="650" dirty="0">
                <a:solidFill>
                  <a:schemeClr val="bg1"/>
                </a:solidFill>
              </a:endParaRPr>
            </a:p>
          </p:txBody>
        </p:sp>
        <p:sp>
          <p:nvSpPr>
            <p:cNvPr id="107" name="Sechseck 106">
              <a:extLst>
                <a:ext uri="{FF2B5EF4-FFF2-40B4-BE49-F238E27FC236}">
                  <a16:creationId xmlns:a16="http://schemas.microsoft.com/office/drawing/2014/main" id="{2A444288-50EB-43E6-B9F1-C872A2EBC073}"/>
                </a:ext>
              </a:extLst>
            </p:cNvPr>
            <p:cNvSpPr>
              <a:spLocks noChangeAspect="1"/>
            </p:cNvSpPr>
            <p:nvPr/>
          </p:nvSpPr>
          <p:spPr>
            <a:xfrm>
              <a:off x="9813003" y="1412672"/>
              <a:ext cx="485999"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kern="0" dirty="0" err="1">
                  <a:solidFill>
                    <a:schemeClr val="bg1"/>
                  </a:solidFill>
                </a:rPr>
                <a:t>TruLaser</a:t>
              </a:r>
              <a:r>
                <a:rPr lang="de-DE" sz="650" kern="0" dirty="0">
                  <a:solidFill>
                    <a:schemeClr val="bg1"/>
                  </a:solidFill>
                </a:rPr>
                <a:t> </a:t>
              </a:r>
              <a:br>
                <a:rPr lang="de-DE" sz="650" kern="0" dirty="0">
                  <a:solidFill>
                    <a:schemeClr val="bg1"/>
                  </a:solidFill>
                </a:rPr>
              </a:br>
              <a:r>
                <a:rPr lang="de-DE" sz="650" kern="0" dirty="0">
                  <a:solidFill>
                    <a:schemeClr val="bg1"/>
                  </a:solidFill>
                </a:rPr>
                <a:t>Weld</a:t>
              </a:r>
              <a:br>
                <a:rPr lang="de-DE" sz="650" kern="0" dirty="0">
                  <a:solidFill>
                    <a:schemeClr val="bg1"/>
                  </a:solidFill>
                </a:rPr>
              </a:br>
              <a:r>
                <a:rPr lang="de-DE" sz="650" kern="0" dirty="0">
                  <a:solidFill>
                    <a:schemeClr val="bg1"/>
                  </a:solidFill>
                </a:rPr>
                <a:t> 5030</a:t>
              </a:r>
              <a:endParaRPr lang="de-DE" sz="650" dirty="0">
                <a:solidFill>
                  <a:schemeClr val="bg1"/>
                </a:solidFill>
              </a:endParaRPr>
            </a:p>
          </p:txBody>
        </p:sp>
        <p:sp>
          <p:nvSpPr>
            <p:cNvPr id="108" name="Sechseck 107">
              <a:extLst>
                <a:ext uri="{FF2B5EF4-FFF2-40B4-BE49-F238E27FC236}">
                  <a16:creationId xmlns:a16="http://schemas.microsoft.com/office/drawing/2014/main" id="{DD2782EB-913D-4C2E-8EF3-01237199AB63}"/>
                </a:ext>
              </a:extLst>
            </p:cNvPr>
            <p:cNvSpPr>
              <a:spLocks noChangeAspect="1"/>
            </p:cNvSpPr>
            <p:nvPr/>
          </p:nvSpPr>
          <p:spPr>
            <a:xfrm>
              <a:off x="9813003" y="967024"/>
              <a:ext cx="485999"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kern="0" dirty="0" err="1">
                  <a:solidFill>
                    <a:schemeClr val="bg1"/>
                  </a:solidFill>
                </a:rPr>
                <a:t>TruLaser</a:t>
              </a:r>
              <a:br>
                <a:rPr lang="de-DE" sz="650" kern="0" dirty="0">
                  <a:solidFill>
                    <a:schemeClr val="bg1"/>
                  </a:solidFill>
                </a:rPr>
              </a:br>
              <a:r>
                <a:rPr lang="de-DE" sz="650" kern="0" dirty="0">
                  <a:solidFill>
                    <a:schemeClr val="bg1"/>
                  </a:solidFill>
                </a:rPr>
                <a:t>Tube 5000</a:t>
              </a:r>
              <a:br>
                <a:rPr lang="de-DE" sz="650" kern="0" dirty="0">
                  <a:solidFill>
                    <a:schemeClr val="bg1"/>
                  </a:solidFill>
                </a:rPr>
              </a:br>
              <a:r>
                <a:rPr lang="de-DE" sz="650" kern="0" dirty="0">
                  <a:solidFill>
                    <a:schemeClr val="bg1"/>
                  </a:solidFill>
                </a:rPr>
                <a:t> </a:t>
              </a:r>
              <a:r>
                <a:rPr lang="de-DE" sz="650" kern="0" dirty="0" err="1">
                  <a:solidFill>
                    <a:schemeClr val="bg1"/>
                  </a:solidFill>
                </a:rPr>
                <a:t>fiber</a:t>
              </a:r>
              <a:endParaRPr lang="de-DE" sz="650" dirty="0">
                <a:solidFill>
                  <a:schemeClr val="bg1"/>
                </a:solidFill>
              </a:endParaRPr>
            </a:p>
          </p:txBody>
        </p:sp>
        <p:sp>
          <p:nvSpPr>
            <p:cNvPr id="109" name="Sechseck 108">
              <a:extLst>
                <a:ext uri="{FF2B5EF4-FFF2-40B4-BE49-F238E27FC236}">
                  <a16:creationId xmlns:a16="http://schemas.microsoft.com/office/drawing/2014/main" id="{3C076629-9E96-48AB-AC66-BF7148F4D2A0}"/>
                </a:ext>
              </a:extLst>
            </p:cNvPr>
            <p:cNvSpPr>
              <a:spLocks noChangeAspect="1"/>
            </p:cNvSpPr>
            <p:nvPr/>
          </p:nvSpPr>
          <p:spPr>
            <a:xfrm>
              <a:off x="10209001" y="744200"/>
              <a:ext cx="485999"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kern="0" dirty="0" err="1">
                  <a:solidFill>
                    <a:schemeClr val="bg1"/>
                  </a:solidFill>
                </a:rPr>
                <a:t>TruBend</a:t>
              </a:r>
              <a:r>
                <a:rPr lang="de-DE" sz="650" kern="0" dirty="0">
                  <a:solidFill>
                    <a:schemeClr val="bg1"/>
                  </a:solidFill>
                </a:rPr>
                <a:t> </a:t>
              </a:r>
              <a:br>
                <a:rPr lang="de-DE" sz="650" kern="0" dirty="0">
                  <a:solidFill>
                    <a:schemeClr val="bg1"/>
                  </a:solidFill>
                </a:rPr>
              </a:br>
              <a:r>
                <a:rPr lang="de-DE" sz="650" kern="0" dirty="0">
                  <a:solidFill>
                    <a:schemeClr val="bg1"/>
                  </a:solidFill>
                </a:rPr>
                <a:t>Serie</a:t>
              </a:r>
              <a:br>
                <a:rPr lang="de-DE" sz="650" kern="0" dirty="0">
                  <a:solidFill>
                    <a:schemeClr val="bg1"/>
                  </a:solidFill>
                </a:rPr>
              </a:br>
              <a:r>
                <a:rPr lang="de-DE" sz="650" kern="0" dirty="0">
                  <a:solidFill>
                    <a:schemeClr val="bg1"/>
                  </a:solidFill>
                </a:rPr>
                <a:t> 7000</a:t>
              </a:r>
              <a:endParaRPr lang="de-DE" sz="650" dirty="0">
                <a:solidFill>
                  <a:schemeClr val="bg1"/>
                </a:solidFill>
              </a:endParaRPr>
            </a:p>
          </p:txBody>
        </p:sp>
        <p:sp>
          <p:nvSpPr>
            <p:cNvPr id="110" name="Sechseck 109">
              <a:extLst>
                <a:ext uri="{FF2B5EF4-FFF2-40B4-BE49-F238E27FC236}">
                  <a16:creationId xmlns:a16="http://schemas.microsoft.com/office/drawing/2014/main" id="{1D654B06-B3E4-448E-A432-FDB885907029}"/>
                </a:ext>
              </a:extLst>
            </p:cNvPr>
            <p:cNvSpPr>
              <a:spLocks noChangeAspect="1"/>
            </p:cNvSpPr>
            <p:nvPr/>
          </p:nvSpPr>
          <p:spPr>
            <a:xfrm>
              <a:off x="9417004" y="298552"/>
              <a:ext cx="485999"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kern="0" dirty="0" err="1">
                  <a:solidFill>
                    <a:schemeClr val="bg1"/>
                  </a:solidFill>
                </a:rPr>
                <a:t>TruMatic</a:t>
              </a:r>
              <a:br>
                <a:rPr lang="de-DE" sz="650" kern="0" dirty="0">
                  <a:solidFill>
                    <a:schemeClr val="bg1"/>
                  </a:solidFill>
                </a:rPr>
              </a:br>
              <a:r>
                <a:rPr lang="de-DE" sz="650" kern="0" dirty="0">
                  <a:solidFill>
                    <a:schemeClr val="bg1"/>
                  </a:solidFill>
                </a:rPr>
                <a:t> 1000</a:t>
              </a:r>
              <a:br>
                <a:rPr lang="de-DE" sz="650" kern="0" dirty="0">
                  <a:solidFill>
                    <a:schemeClr val="bg1"/>
                  </a:solidFill>
                </a:rPr>
              </a:br>
              <a:r>
                <a:rPr lang="de-DE" sz="650" kern="0" dirty="0">
                  <a:solidFill>
                    <a:schemeClr val="bg1"/>
                  </a:solidFill>
                </a:rPr>
                <a:t> </a:t>
              </a:r>
              <a:r>
                <a:rPr lang="de-DE" sz="650" kern="0" dirty="0" err="1">
                  <a:solidFill>
                    <a:schemeClr val="bg1"/>
                  </a:solidFill>
                </a:rPr>
                <a:t>fiber</a:t>
              </a:r>
              <a:endParaRPr lang="de-DE" sz="650" dirty="0">
                <a:solidFill>
                  <a:schemeClr val="bg1"/>
                </a:solidFill>
              </a:endParaRPr>
            </a:p>
          </p:txBody>
        </p:sp>
        <p:sp>
          <p:nvSpPr>
            <p:cNvPr id="111" name="Sechseck 110">
              <a:extLst>
                <a:ext uri="{FF2B5EF4-FFF2-40B4-BE49-F238E27FC236}">
                  <a16:creationId xmlns:a16="http://schemas.microsoft.com/office/drawing/2014/main" id="{85D3DCBE-932B-4323-B8B4-D51814742D4D}"/>
                </a:ext>
              </a:extLst>
            </p:cNvPr>
            <p:cNvSpPr>
              <a:spLocks noChangeAspect="1"/>
            </p:cNvSpPr>
            <p:nvPr/>
          </p:nvSpPr>
          <p:spPr>
            <a:xfrm>
              <a:off x="10209001" y="298552"/>
              <a:ext cx="485999"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kern="0" dirty="0">
                  <a:solidFill>
                    <a:schemeClr val="bg1"/>
                  </a:solidFill>
                </a:rPr>
                <a:t>High-</a:t>
              </a:r>
              <a:br>
                <a:rPr lang="de-DE" sz="650" kern="0" dirty="0">
                  <a:solidFill>
                    <a:schemeClr val="bg1"/>
                  </a:solidFill>
                </a:rPr>
              </a:br>
              <a:r>
                <a:rPr lang="de-DE" sz="650" kern="0" dirty="0">
                  <a:solidFill>
                    <a:schemeClr val="bg1"/>
                  </a:solidFill>
                </a:rPr>
                <a:t>Speed</a:t>
              </a:r>
              <a:br>
                <a:rPr lang="de-DE" sz="650" kern="0" dirty="0">
                  <a:solidFill>
                    <a:schemeClr val="bg1"/>
                  </a:solidFill>
                </a:rPr>
              </a:br>
              <a:r>
                <a:rPr lang="de-DE" sz="650" kern="0" dirty="0">
                  <a:solidFill>
                    <a:schemeClr val="bg1"/>
                  </a:solidFill>
                </a:rPr>
                <a:t> Eco </a:t>
              </a:r>
              <a:endParaRPr lang="de-DE" sz="650" dirty="0">
                <a:solidFill>
                  <a:schemeClr val="bg1"/>
                </a:solidFill>
              </a:endParaRPr>
            </a:p>
          </p:txBody>
        </p:sp>
        <p:sp>
          <p:nvSpPr>
            <p:cNvPr id="112" name="Sechseck 111">
              <a:extLst>
                <a:ext uri="{FF2B5EF4-FFF2-40B4-BE49-F238E27FC236}">
                  <a16:creationId xmlns:a16="http://schemas.microsoft.com/office/drawing/2014/main" id="{C2979B27-C07B-4792-BB3D-0F2D933FD42A}"/>
                </a:ext>
              </a:extLst>
            </p:cNvPr>
            <p:cNvSpPr>
              <a:spLocks noChangeAspect="1"/>
            </p:cNvSpPr>
            <p:nvPr/>
          </p:nvSpPr>
          <p:spPr>
            <a:xfrm>
              <a:off x="9813003" y="75728"/>
              <a:ext cx="485999"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kern="0" dirty="0" err="1">
                  <a:solidFill>
                    <a:schemeClr val="bg1"/>
                  </a:solidFill>
                </a:rPr>
                <a:t>TruLaser</a:t>
              </a:r>
              <a:r>
                <a:rPr lang="de-DE" sz="650" kern="0" dirty="0">
                  <a:solidFill>
                    <a:schemeClr val="bg1"/>
                  </a:solidFill>
                </a:rPr>
                <a:t> </a:t>
              </a:r>
              <a:br>
                <a:rPr lang="de-DE" sz="650" kern="0" dirty="0">
                  <a:solidFill>
                    <a:schemeClr val="bg1"/>
                  </a:solidFill>
                </a:rPr>
              </a:br>
              <a:r>
                <a:rPr lang="de-DE" sz="650" kern="0" dirty="0">
                  <a:solidFill>
                    <a:schemeClr val="bg1"/>
                  </a:solidFill>
                </a:rPr>
                <a:t>Center</a:t>
              </a:r>
              <a:br>
                <a:rPr lang="de-DE" sz="650" kern="0" dirty="0">
                  <a:solidFill>
                    <a:schemeClr val="bg1"/>
                  </a:solidFill>
                </a:rPr>
              </a:br>
              <a:r>
                <a:rPr lang="de-DE" sz="650" kern="0" dirty="0">
                  <a:solidFill>
                    <a:schemeClr val="bg1"/>
                  </a:solidFill>
                </a:rPr>
                <a:t> 7030</a:t>
              </a:r>
              <a:endParaRPr lang="de-DE" sz="650" dirty="0">
                <a:solidFill>
                  <a:schemeClr val="bg1"/>
                </a:solidFill>
              </a:endParaRPr>
            </a:p>
          </p:txBody>
        </p:sp>
        <p:sp>
          <p:nvSpPr>
            <p:cNvPr id="113" name="Sechseck 112">
              <a:extLst>
                <a:ext uri="{FF2B5EF4-FFF2-40B4-BE49-F238E27FC236}">
                  <a16:creationId xmlns:a16="http://schemas.microsoft.com/office/drawing/2014/main" id="{4A8FF3F5-F330-41BD-AC7C-894E82423AEF}"/>
                </a:ext>
              </a:extLst>
            </p:cNvPr>
            <p:cNvSpPr>
              <a:spLocks noChangeAspect="1"/>
            </p:cNvSpPr>
            <p:nvPr/>
          </p:nvSpPr>
          <p:spPr>
            <a:xfrm>
              <a:off x="10604999" y="75728"/>
              <a:ext cx="485999"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kern="0" dirty="0" err="1">
                  <a:solidFill>
                    <a:schemeClr val="bg1"/>
                  </a:solidFill>
                </a:rPr>
                <a:t>ToolMaster</a:t>
              </a:r>
              <a:endParaRPr lang="de-DE" sz="650" dirty="0">
                <a:solidFill>
                  <a:schemeClr val="bg1"/>
                </a:solidFill>
              </a:endParaRPr>
            </a:p>
          </p:txBody>
        </p:sp>
        <p:sp>
          <p:nvSpPr>
            <p:cNvPr id="114" name="Sechseck 113">
              <a:extLst>
                <a:ext uri="{FF2B5EF4-FFF2-40B4-BE49-F238E27FC236}">
                  <a16:creationId xmlns:a16="http://schemas.microsoft.com/office/drawing/2014/main" id="{414A80DB-883C-49FD-B9D3-647E716E9C6A}"/>
                </a:ext>
              </a:extLst>
            </p:cNvPr>
            <p:cNvSpPr>
              <a:spLocks noChangeAspect="1"/>
            </p:cNvSpPr>
            <p:nvPr/>
          </p:nvSpPr>
          <p:spPr>
            <a:xfrm>
              <a:off x="9813003" y="521377"/>
              <a:ext cx="485999"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TruPrint</a:t>
              </a:r>
              <a:br>
                <a:rPr lang="de-DE" sz="650" dirty="0">
                  <a:solidFill>
                    <a:schemeClr val="bg1"/>
                  </a:solidFill>
                </a:rPr>
              </a:br>
              <a:r>
                <a:rPr lang="de-DE" sz="650" dirty="0">
                  <a:solidFill>
                    <a:schemeClr val="bg1"/>
                  </a:solidFill>
                </a:rPr>
                <a:t> 3000</a:t>
              </a:r>
            </a:p>
          </p:txBody>
        </p:sp>
        <p:sp>
          <p:nvSpPr>
            <p:cNvPr id="115" name="Sechseck 114">
              <a:extLst>
                <a:ext uri="{FF2B5EF4-FFF2-40B4-BE49-F238E27FC236}">
                  <a16:creationId xmlns:a16="http://schemas.microsoft.com/office/drawing/2014/main" id="{FAE7315C-E458-4886-B536-230E17485577}"/>
                </a:ext>
              </a:extLst>
            </p:cNvPr>
            <p:cNvSpPr>
              <a:spLocks noChangeAspect="1"/>
            </p:cNvSpPr>
            <p:nvPr/>
          </p:nvSpPr>
          <p:spPr>
            <a:xfrm>
              <a:off x="9021006" y="75728"/>
              <a:ext cx="485999" cy="420823"/>
            </a:xfrm>
            <a:prstGeom prst="hexagon">
              <a:avLst>
                <a:gd name="adj" fmla="val 28899"/>
                <a:gd name="vf" fmla="val 115470"/>
              </a:avLst>
            </a:prstGeom>
            <a:solidFill>
              <a:schemeClr val="accent6"/>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TruPunch</a:t>
              </a:r>
              <a:br>
                <a:rPr lang="de-DE" sz="650" dirty="0">
                  <a:solidFill>
                    <a:schemeClr val="bg1"/>
                  </a:solidFill>
                </a:rPr>
              </a:br>
              <a:r>
                <a:rPr lang="de-DE" sz="650" dirty="0">
                  <a:solidFill>
                    <a:schemeClr val="bg1"/>
                  </a:solidFill>
                </a:rPr>
                <a:t> 3000</a:t>
              </a:r>
            </a:p>
          </p:txBody>
        </p:sp>
      </p:grpSp>
      <p:grpSp>
        <p:nvGrpSpPr>
          <p:cNvPr id="116" name="Gruppieren 115">
            <a:extLst>
              <a:ext uri="{FF2B5EF4-FFF2-40B4-BE49-F238E27FC236}">
                <a16:creationId xmlns:a16="http://schemas.microsoft.com/office/drawing/2014/main" id="{72285CF6-091E-4CF2-8407-EA51D6BA9B96}"/>
              </a:ext>
            </a:extLst>
          </p:cNvPr>
          <p:cNvGrpSpPr/>
          <p:nvPr/>
        </p:nvGrpSpPr>
        <p:grpSpPr>
          <a:xfrm>
            <a:off x="1497002" y="1858320"/>
            <a:ext cx="9593996" cy="1534941"/>
            <a:chOff x="1497002" y="1858320"/>
            <a:chExt cx="9593996" cy="1534941"/>
          </a:xfrm>
        </p:grpSpPr>
        <p:sp>
          <p:nvSpPr>
            <p:cNvPr id="117" name="Sechseck 116">
              <a:extLst>
                <a:ext uri="{FF2B5EF4-FFF2-40B4-BE49-F238E27FC236}">
                  <a16:creationId xmlns:a16="http://schemas.microsoft.com/office/drawing/2014/main" id="{B57D58D9-5876-47D5-95CC-D7078E1D920D}"/>
                </a:ext>
              </a:extLst>
            </p:cNvPr>
            <p:cNvSpPr>
              <a:spLocks noChangeAspect="1"/>
            </p:cNvSpPr>
            <p:nvPr/>
          </p:nvSpPr>
          <p:spPr>
            <a:xfrm>
              <a:off x="9021006" y="1858320"/>
              <a:ext cx="485999" cy="420823"/>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 AXOOM</a:t>
              </a:r>
            </a:p>
          </p:txBody>
        </p:sp>
        <p:sp>
          <p:nvSpPr>
            <p:cNvPr id="118" name="Sechseck 117">
              <a:extLst>
                <a:ext uri="{FF2B5EF4-FFF2-40B4-BE49-F238E27FC236}">
                  <a16:creationId xmlns:a16="http://schemas.microsoft.com/office/drawing/2014/main" id="{3C9A6C12-4114-4589-878A-025CA265CF27}"/>
                </a:ext>
              </a:extLst>
            </p:cNvPr>
            <p:cNvSpPr>
              <a:spLocks noChangeAspect="1"/>
            </p:cNvSpPr>
            <p:nvPr/>
          </p:nvSpPr>
          <p:spPr>
            <a:xfrm>
              <a:off x="4664998" y="2526791"/>
              <a:ext cx="486001" cy="420823"/>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1. Job</a:t>
              </a:r>
              <a:br>
                <a:rPr lang="de-DE" sz="650" dirty="0">
                  <a:solidFill>
                    <a:schemeClr val="bg1"/>
                  </a:solidFill>
                </a:rPr>
              </a:br>
              <a:r>
                <a:rPr lang="de-DE" sz="650" dirty="0">
                  <a:solidFill>
                    <a:schemeClr val="bg1"/>
                  </a:solidFill>
                </a:rPr>
                <a:t> Shop</a:t>
              </a:r>
              <a:br>
                <a:rPr lang="de-DE" sz="650" dirty="0">
                  <a:solidFill>
                    <a:schemeClr val="bg1"/>
                  </a:solidFill>
                </a:rPr>
              </a:br>
              <a:r>
                <a:rPr lang="de-DE" sz="650" dirty="0">
                  <a:solidFill>
                    <a:schemeClr val="bg1"/>
                  </a:solidFill>
                </a:rPr>
                <a:t> China</a:t>
              </a:r>
            </a:p>
          </p:txBody>
        </p:sp>
        <p:sp>
          <p:nvSpPr>
            <p:cNvPr id="119" name="Sechseck 118">
              <a:extLst>
                <a:ext uri="{FF2B5EF4-FFF2-40B4-BE49-F238E27FC236}">
                  <a16:creationId xmlns:a16="http://schemas.microsoft.com/office/drawing/2014/main" id="{E927C134-0CF3-4F7B-97FA-BC03FDFEE65B}"/>
                </a:ext>
              </a:extLst>
            </p:cNvPr>
            <p:cNvSpPr>
              <a:spLocks noChangeAspect="1"/>
            </p:cNvSpPr>
            <p:nvPr/>
          </p:nvSpPr>
          <p:spPr>
            <a:xfrm>
              <a:off x="3872997" y="2972438"/>
              <a:ext cx="486000" cy="420822"/>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Job Shop</a:t>
              </a:r>
              <a:br>
                <a:rPr lang="de-DE" sz="650" dirty="0">
                  <a:solidFill>
                    <a:schemeClr val="bg1"/>
                  </a:solidFill>
                </a:rPr>
              </a:br>
              <a:r>
                <a:rPr lang="de-DE" sz="650" dirty="0">
                  <a:solidFill>
                    <a:schemeClr val="bg1"/>
                  </a:solidFill>
                </a:rPr>
                <a:t>Indo-</a:t>
              </a:r>
              <a:br>
                <a:rPr lang="de-DE" sz="650" dirty="0">
                  <a:solidFill>
                    <a:schemeClr val="bg1"/>
                  </a:solidFill>
                </a:rPr>
              </a:br>
              <a:r>
                <a:rPr lang="de-DE" sz="650" dirty="0" err="1">
                  <a:solidFill>
                    <a:schemeClr val="bg1"/>
                  </a:solidFill>
                </a:rPr>
                <a:t>nesien</a:t>
              </a:r>
              <a:endParaRPr lang="de-DE" sz="650" dirty="0">
                <a:solidFill>
                  <a:schemeClr val="bg1"/>
                </a:solidFill>
              </a:endParaRPr>
            </a:p>
          </p:txBody>
        </p:sp>
        <p:sp>
          <p:nvSpPr>
            <p:cNvPr id="120" name="Sechseck 119">
              <a:extLst>
                <a:ext uri="{FF2B5EF4-FFF2-40B4-BE49-F238E27FC236}">
                  <a16:creationId xmlns:a16="http://schemas.microsoft.com/office/drawing/2014/main" id="{6B763EDC-CC61-4B8C-BDDA-17466C8D479A}"/>
                </a:ext>
              </a:extLst>
            </p:cNvPr>
            <p:cNvSpPr>
              <a:spLocks noChangeAspect="1"/>
            </p:cNvSpPr>
            <p:nvPr/>
          </p:nvSpPr>
          <p:spPr>
            <a:xfrm>
              <a:off x="3080999" y="2972438"/>
              <a:ext cx="486000" cy="420822"/>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TG Korea</a:t>
              </a:r>
            </a:p>
          </p:txBody>
        </p:sp>
        <p:sp>
          <p:nvSpPr>
            <p:cNvPr id="121" name="Sechseck 120">
              <a:extLst>
                <a:ext uri="{FF2B5EF4-FFF2-40B4-BE49-F238E27FC236}">
                  <a16:creationId xmlns:a16="http://schemas.microsoft.com/office/drawing/2014/main" id="{5ED8649C-C218-4DAD-85DF-2C1CEE0A6ABA}"/>
                </a:ext>
              </a:extLst>
            </p:cNvPr>
            <p:cNvSpPr>
              <a:spLocks noChangeAspect="1"/>
            </p:cNvSpPr>
            <p:nvPr/>
          </p:nvSpPr>
          <p:spPr>
            <a:xfrm>
              <a:off x="2289000" y="2972438"/>
              <a:ext cx="486000" cy="420822"/>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TG </a:t>
              </a:r>
              <a:br>
                <a:rPr lang="de-DE" sz="650" dirty="0">
                  <a:solidFill>
                    <a:schemeClr val="bg1"/>
                  </a:solidFill>
                </a:rPr>
              </a:br>
              <a:r>
                <a:rPr lang="de-DE" sz="650" dirty="0">
                  <a:solidFill>
                    <a:schemeClr val="bg1"/>
                  </a:solidFill>
                </a:rPr>
                <a:t>Singapur</a:t>
              </a:r>
            </a:p>
          </p:txBody>
        </p:sp>
        <p:sp>
          <p:nvSpPr>
            <p:cNvPr id="122" name="Sechseck 121">
              <a:extLst>
                <a:ext uri="{FF2B5EF4-FFF2-40B4-BE49-F238E27FC236}">
                  <a16:creationId xmlns:a16="http://schemas.microsoft.com/office/drawing/2014/main" id="{D750678B-B7EF-43E5-8251-DF9769FED52D}"/>
                </a:ext>
              </a:extLst>
            </p:cNvPr>
            <p:cNvSpPr>
              <a:spLocks noChangeAspect="1"/>
            </p:cNvSpPr>
            <p:nvPr/>
          </p:nvSpPr>
          <p:spPr>
            <a:xfrm>
              <a:off x="1497002" y="2972438"/>
              <a:ext cx="486000" cy="420822"/>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Ausbau </a:t>
              </a:r>
              <a:br>
                <a:rPr lang="de-DE" sz="650" dirty="0">
                  <a:solidFill>
                    <a:schemeClr val="bg1"/>
                  </a:solidFill>
                </a:rPr>
              </a:br>
              <a:r>
                <a:rPr lang="de-DE" sz="650" dirty="0">
                  <a:solidFill>
                    <a:schemeClr val="bg1"/>
                  </a:solidFill>
                </a:rPr>
                <a:t>USA</a:t>
              </a:r>
            </a:p>
          </p:txBody>
        </p:sp>
        <p:sp>
          <p:nvSpPr>
            <p:cNvPr id="123" name="Sechseck 122">
              <a:extLst>
                <a:ext uri="{FF2B5EF4-FFF2-40B4-BE49-F238E27FC236}">
                  <a16:creationId xmlns:a16="http://schemas.microsoft.com/office/drawing/2014/main" id="{118BE8AE-7AA1-4D8A-875C-607465202E46}"/>
                </a:ext>
              </a:extLst>
            </p:cNvPr>
            <p:cNvSpPr>
              <a:spLocks noChangeAspect="1"/>
            </p:cNvSpPr>
            <p:nvPr/>
          </p:nvSpPr>
          <p:spPr>
            <a:xfrm>
              <a:off x="5457000" y="2526791"/>
              <a:ext cx="486001" cy="420823"/>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TG </a:t>
              </a:r>
              <a:br>
                <a:rPr lang="de-DE" sz="650" dirty="0">
                  <a:solidFill>
                    <a:schemeClr val="bg1"/>
                  </a:solidFill>
                </a:rPr>
              </a:br>
              <a:r>
                <a:rPr lang="de-DE" sz="650" dirty="0">
                  <a:solidFill>
                    <a:schemeClr val="bg1"/>
                  </a:solidFill>
                </a:rPr>
                <a:t>Russland</a:t>
              </a:r>
            </a:p>
          </p:txBody>
        </p:sp>
        <p:sp>
          <p:nvSpPr>
            <p:cNvPr id="124" name="Sechseck 123">
              <a:extLst>
                <a:ext uri="{FF2B5EF4-FFF2-40B4-BE49-F238E27FC236}">
                  <a16:creationId xmlns:a16="http://schemas.microsoft.com/office/drawing/2014/main" id="{DF4769F8-DE04-4D4B-AF93-226C08901887}"/>
                </a:ext>
              </a:extLst>
            </p:cNvPr>
            <p:cNvSpPr>
              <a:spLocks noChangeAspect="1"/>
            </p:cNvSpPr>
            <p:nvPr/>
          </p:nvSpPr>
          <p:spPr>
            <a:xfrm>
              <a:off x="7833008" y="2081144"/>
              <a:ext cx="486000" cy="420822"/>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Produktion</a:t>
              </a:r>
              <a:br>
                <a:rPr lang="de-DE" sz="650" dirty="0">
                  <a:solidFill>
                    <a:schemeClr val="bg1"/>
                  </a:solidFill>
                </a:rPr>
              </a:br>
              <a:r>
                <a:rPr lang="de-DE" sz="650" dirty="0">
                  <a:solidFill>
                    <a:schemeClr val="bg1"/>
                  </a:solidFill>
                </a:rPr>
                <a:t> China</a:t>
              </a:r>
            </a:p>
          </p:txBody>
        </p:sp>
        <p:sp>
          <p:nvSpPr>
            <p:cNvPr id="125" name="Sechseck 124">
              <a:extLst>
                <a:ext uri="{FF2B5EF4-FFF2-40B4-BE49-F238E27FC236}">
                  <a16:creationId xmlns:a16="http://schemas.microsoft.com/office/drawing/2014/main" id="{CA1332DA-2C0A-422C-BD77-51930BD30DF3}"/>
                </a:ext>
              </a:extLst>
            </p:cNvPr>
            <p:cNvSpPr>
              <a:spLocks noChangeAspect="1"/>
            </p:cNvSpPr>
            <p:nvPr/>
          </p:nvSpPr>
          <p:spPr>
            <a:xfrm>
              <a:off x="5060999" y="2749615"/>
              <a:ext cx="486001" cy="420823"/>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VSZ</a:t>
              </a:r>
              <a:br>
                <a:rPr lang="de-DE" sz="650" dirty="0">
                  <a:solidFill>
                    <a:schemeClr val="bg1"/>
                  </a:solidFill>
                </a:rPr>
              </a:br>
              <a:r>
                <a:rPr lang="de-DE" sz="650" dirty="0">
                  <a:solidFill>
                    <a:schemeClr val="bg1"/>
                  </a:solidFill>
                </a:rPr>
                <a:t> Italien</a:t>
              </a:r>
            </a:p>
          </p:txBody>
        </p:sp>
        <p:sp>
          <p:nvSpPr>
            <p:cNvPr id="126" name="Sechseck 125">
              <a:extLst>
                <a:ext uri="{FF2B5EF4-FFF2-40B4-BE49-F238E27FC236}">
                  <a16:creationId xmlns:a16="http://schemas.microsoft.com/office/drawing/2014/main" id="{E3C55A4F-90FB-45A6-A90D-C98A4533E3C5}"/>
                </a:ext>
              </a:extLst>
            </p:cNvPr>
            <p:cNvSpPr>
              <a:spLocks noChangeAspect="1"/>
            </p:cNvSpPr>
            <p:nvPr/>
          </p:nvSpPr>
          <p:spPr>
            <a:xfrm>
              <a:off x="5853001" y="2303968"/>
              <a:ext cx="486001" cy="420823"/>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TG NL</a:t>
              </a:r>
            </a:p>
          </p:txBody>
        </p:sp>
        <p:sp>
          <p:nvSpPr>
            <p:cNvPr id="127" name="Sechseck 126">
              <a:extLst>
                <a:ext uri="{FF2B5EF4-FFF2-40B4-BE49-F238E27FC236}">
                  <a16:creationId xmlns:a16="http://schemas.microsoft.com/office/drawing/2014/main" id="{ED4666D3-864E-48AC-B201-24A45C7E9927}"/>
                </a:ext>
              </a:extLst>
            </p:cNvPr>
            <p:cNvSpPr>
              <a:spLocks noChangeAspect="1"/>
            </p:cNvSpPr>
            <p:nvPr/>
          </p:nvSpPr>
          <p:spPr>
            <a:xfrm>
              <a:off x="4268997" y="2749615"/>
              <a:ext cx="486001" cy="420823"/>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Produktion</a:t>
              </a:r>
              <a:br>
                <a:rPr lang="de-DE" sz="650" dirty="0">
                  <a:solidFill>
                    <a:schemeClr val="bg1"/>
                  </a:solidFill>
                </a:rPr>
              </a:br>
              <a:r>
                <a:rPr lang="de-DE" sz="650" dirty="0">
                  <a:solidFill>
                    <a:schemeClr val="bg1"/>
                  </a:solidFill>
                </a:rPr>
                <a:t>Taiwan</a:t>
              </a:r>
            </a:p>
          </p:txBody>
        </p:sp>
        <p:sp>
          <p:nvSpPr>
            <p:cNvPr id="128" name="Sechseck 127">
              <a:extLst>
                <a:ext uri="{FF2B5EF4-FFF2-40B4-BE49-F238E27FC236}">
                  <a16:creationId xmlns:a16="http://schemas.microsoft.com/office/drawing/2014/main" id="{FC5ACAAF-60E9-463E-BB22-18D9DA08562B}"/>
                </a:ext>
              </a:extLst>
            </p:cNvPr>
            <p:cNvSpPr>
              <a:spLocks noChangeAspect="1"/>
            </p:cNvSpPr>
            <p:nvPr/>
          </p:nvSpPr>
          <p:spPr>
            <a:xfrm>
              <a:off x="4664998" y="2972438"/>
              <a:ext cx="486001" cy="420823"/>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Joint </a:t>
              </a:r>
              <a:br>
                <a:rPr lang="de-DE" sz="650" dirty="0">
                  <a:solidFill>
                    <a:schemeClr val="bg1"/>
                  </a:solidFill>
                </a:rPr>
              </a:br>
              <a:r>
                <a:rPr lang="de-DE" sz="650" dirty="0">
                  <a:solidFill>
                    <a:schemeClr val="bg1"/>
                  </a:solidFill>
                </a:rPr>
                <a:t>Venture</a:t>
              </a:r>
              <a:br>
                <a:rPr lang="de-DE" sz="650" dirty="0">
                  <a:solidFill>
                    <a:schemeClr val="bg1"/>
                  </a:solidFill>
                </a:rPr>
              </a:br>
              <a:r>
                <a:rPr lang="de-DE" sz="650" dirty="0">
                  <a:solidFill>
                    <a:schemeClr val="bg1"/>
                  </a:solidFill>
                </a:rPr>
                <a:t> China</a:t>
              </a:r>
            </a:p>
          </p:txBody>
        </p:sp>
        <p:sp>
          <p:nvSpPr>
            <p:cNvPr id="129" name="Sechseck 128">
              <a:extLst>
                <a:ext uri="{FF2B5EF4-FFF2-40B4-BE49-F238E27FC236}">
                  <a16:creationId xmlns:a16="http://schemas.microsoft.com/office/drawing/2014/main" id="{C8F1D577-43B6-47D9-A81D-0CA690BDB357}"/>
                </a:ext>
              </a:extLst>
            </p:cNvPr>
            <p:cNvSpPr>
              <a:spLocks noChangeAspect="1"/>
            </p:cNvSpPr>
            <p:nvPr/>
          </p:nvSpPr>
          <p:spPr>
            <a:xfrm>
              <a:off x="5457000" y="2972438"/>
              <a:ext cx="486001" cy="420823"/>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VSZ CZ</a:t>
              </a:r>
            </a:p>
          </p:txBody>
        </p:sp>
        <p:sp>
          <p:nvSpPr>
            <p:cNvPr id="130" name="Sechseck 129">
              <a:extLst>
                <a:ext uri="{FF2B5EF4-FFF2-40B4-BE49-F238E27FC236}">
                  <a16:creationId xmlns:a16="http://schemas.microsoft.com/office/drawing/2014/main" id="{7846C1CE-2806-4A78-9E64-A6E461DCB212}"/>
                </a:ext>
              </a:extLst>
            </p:cNvPr>
            <p:cNvSpPr>
              <a:spLocks noChangeAspect="1"/>
            </p:cNvSpPr>
            <p:nvPr/>
          </p:nvSpPr>
          <p:spPr>
            <a:xfrm>
              <a:off x="5853001" y="2749615"/>
              <a:ext cx="486001" cy="420823"/>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Med. </a:t>
              </a:r>
              <a:br>
                <a:rPr lang="de-DE" sz="650" dirty="0">
                  <a:solidFill>
                    <a:schemeClr val="bg1"/>
                  </a:solidFill>
                </a:rPr>
              </a:br>
              <a:r>
                <a:rPr lang="de-DE" sz="650" dirty="0" err="1">
                  <a:solidFill>
                    <a:schemeClr val="bg1"/>
                  </a:solidFill>
                </a:rPr>
                <a:t>Prod</a:t>
              </a:r>
              <a:r>
                <a:rPr lang="de-DE" sz="650" dirty="0">
                  <a:solidFill>
                    <a:schemeClr val="bg1"/>
                  </a:solidFill>
                </a:rPr>
                <a:t>. </a:t>
              </a:r>
              <a:br>
                <a:rPr lang="de-DE" sz="650" dirty="0">
                  <a:solidFill>
                    <a:schemeClr val="bg1"/>
                  </a:solidFill>
                </a:rPr>
              </a:br>
              <a:r>
                <a:rPr lang="de-DE" sz="650" dirty="0">
                  <a:solidFill>
                    <a:schemeClr val="bg1"/>
                  </a:solidFill>
                </a:rPr>
                <a:t>China</a:t>
              </a:r>
            </a:p>
          </p:txBody>
        </p:sp>
        <p:sp>
          <p:nvSpPr>
            <p:cNvPr id="131" name="Sechseck 130">
              <a:extLst>
                <a:ext uri="{FF2B5EF4-FFF2-40B4-BE49-F238E27FC236}">
                  <a16:creationId xmlns:a16="http://schemas.microsoft.com/office/drawing/2014/main" id="{C549B8C1-9654-498D-B301-5FBA06187E1F}"/>
                </a:ext>
              </a:extLst>
            </p:cNvPr>
            <p:cNvSpPr>
              <a:spLocks noChangeAspect="1"/>
            </p:cNvSpPr>
            <p:nvPr/>
          </p:nvSpPr>
          <p:spPr>
            <a:xfrm>
              <a:off x="6249002" y="2526791"/>
              <a:ext cx="486001" cy="420823"/>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Produktion</a:t>
              </a:r>
              <a:br>
                <a:rPr lang="de-DE" sz="650" dirty="0">
                  <a:solidFill>
                    <a:schemeClr val="bg1"/>
                  </a:solidFill>
                </a:rPr>
              </a:br>
              <a:r>
                <a:rPr lang="de-DE" sz="650" dirty="0">
                  <a:solidFill>
                    <a:schemeClr val="bg1"/>
                  </a:solidFill>
                </a:rPr>
                <a:t>CZ</a:t>
              </a:r>
            </a:p>
          </p:txBody>
        </p:sp>
        <p:sp>
          <p:nvSpPr>
            <p:cNvPr id="132" name="Sechseck 131">
              <a:extLst>
                <a:ext uri="{FF2B5EF4-FFF2-40B4-BE49-F238E27FC236}">
                  <a16:creationId xmlns:a16="http://schemas.microsoft.com/office/drawing/2014/main" id="{F9E4B39C-57EC-4EB9-9A41-A48D6D85EF6A}"/>
                </a:ext>
              </a:extLst>
            </p:cNvPr>
            <p:cNvSpPr>
              <a:spLocks noChangeAspect="1"/>
            </p:cNvSpPr>
            <p:nvPr/>
          </p:nvSpPr>
          <p:spPr>
            <a:xfrm>
              <a:off x="6645004" y="2303968"/>
              <a:ext cx="486001" cy="420823"/>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TG</a:t>
              </a:r>
              <a:br>
                <a:rPr lang="de-DE" sz="650" dirty="0">
                  <a:solidFill>
                    <a:schemeClr val="bg1"/>
                  </a:solidFill>
                </a:rPr>
              </a:br>
              <a:r>
                <a:rPr lang="de-DE" sz="650" dirty="0">
                  <a:solidFill>
                    <a:schemeClr val="bg1"/>
                  </a:solidFill>
                </a:rPr>
                <a:t>DE</a:t>
              </a:r>
            </a:p>
          </p:txBody>
        </p:sp>
        <p:sp>
          <p:nvSpPr>
            <p:cNvPr id="133" name="Sechseck 132">
              <a:extLst>
                <a:ext uri="{FF2B5EF4-FFF2-40B4-BE49-F238E27FC236}">
                  <a16:creationId xmlns:a16="http://schemas.microsoft.com/office/drawing/2014/main" id="{AD1EAE9B-BA36-44B7-94D3-73D22DA72221}"/>
                </a:ext>
              </a:extLst>
            </p:cNvPr>
            <p:cNvSpPr>
              <a:spLocks noChangeAspect="1"/>
            </p:cNvSpPr>
            <p:nvPr/>
          </p:nvSpPr>
          <p:spPr>
            <a:xfrm>
              <a:off x="6249002" y="2972438"/>
              <a:ext cx="486001" cy="420823"/>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TG Indien</a:t>
              </a:r>
            </a:p>
          </p:txBody>
        </p:sp>
        <p:sp>
          <p:nvSpPr>
            <p:cNvPr id="134" name="Sechseck 133">
              <a:extLst>
                <a:ext uri="{FF2B5EF4-FFF2-40B4-BE49-F238E27FC236}">
                  <a16:creationId xmlns:a16="http://schemas.microsoft.com/office/drawing/2014/main" id="{030D4072-93D1-4AEA-B173-4C5F293D1FD6}"/>
                </a:ext>
              </a:extLst>
            </p:cNvPr>
            <p:cNvSpPr>
              <a:spLocks noChangeAspect="1"/>
            </p:cNvSpPr>
            <p:nvPr/>
          </p:nvSpPr>
          <p:spPr>
            <a:xfrm>
              <a:off x="6645004" y="2749615"/>
              <a:ext cx="486001" cy="420823"/>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Rep Office</a:t>
              </a:r>
              <a:br>
                <a:rPr lang="de-DE" sz="650" dirty="0">
                  <a:solidFill>
                    <a:schemeClr val="bg1"/>
                  </a:solidFill>
                </a:rPr>
              </a:br>
              <a:r>
                <a:rPr lang="de-DE" sz="650" dirty="0">
                  <a:solidFill>
                    <a:schemeClr val="bg1"/>
                  </a:solidFill>
                </a:rPr>
                <a:t> Vietnam</a:t>
              </a:r>
            </a:p>
          </p:txBody>
        </p:sp>
        <p:sp>
          <p:nvSpPr>
            <p:cNvPr id="135" name="Sechseck 134">
              <a:extLst>
                <a:ext uri="{FF2B5EF4-FFF2-40B4-BE49-F238E27FC236}">
                  <a16:creationId xmlns:a16="http://schemas.microsoft.com/office/drawing/2014/main" id="{85F3ECA8-6F4A-4871-9B2D-8C31369DAE39}"/>
                </a:ext>
              </a:extLst>
            </p:cNvPr>
            <p:cNvSpPr>
              <a:spLocks noChangeAspect="1"/>
            </p:cNvSpPr>
            <p:nvPr/>
          </p:nvSpPr>
          <p:spPr>
            <a:xfrm>
              <a:off x="7041005" y="2526791"/>
              <a:ext cx="486001" cy="420823"/>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2. Job</a:t>
              </a:r>
              <a:br>
                <a:rPr lang="de-DE" sz="650" dirty="0">
                  <a:solidFill>
                    <a:schemeClr val="bg1"/>
                  </a:solidFill>
                </a:rPr>
              </a:br>
              <a:r>
                <a:rPr lang="de-DE" sz="650" dirty="0">
                  <a:solidFill>
                    <a:schemeClr val="bg1"/>
                  </a:solidFill>
                </a:rPr>
                <a:t> Shop</a:t>
              </a:r>
              <a:br>
                <a:rPr lang="de-DE" sz="650" dirty="0">
                  <a:solidFill>
                    <a:schemeClr val="bg1"/>
                  </a:solidFill>
                </a:rPr>
              </a:br>
              <a:r>
                <a:rPr lang="de-DE" sz="650" dirty="0">
                  <a:solidFill>
                    <a:schemeClr val="bg1"/>
                  </a:solidFill>
                </a:rPr>
                <a:t> China</a:t>
              </a:r>
            </a:p>
          </p:txBody>
        </p:sp>
        <p:sp>
          <p:nvSpPr>
            <p:cNvPr id="136" name="Sechseck 135">
              <a:extLst>
                <a:ext uri="{FF2B5EF4-FFF2-40B4-BE49-F238E27FC236}">
                  <a16:creationId xmlns:a16="http://schemas.microsoft.com/office/drawing/2014/main" id="{F43B5256-EB2C-4F5D-8982-73280A401368}"/>
                </a:ext>
              </a:extLst>
            </p:cNvPr>
            <p:cNvSpPr>
              <a:spLocks noChangeAspect="1"/>
            </p:cNvSpPr>
            <p:nvPr/>
          </p:nvSpPr>
          <p:spPr>
            <a:xfrm>
              <a:off x="7437007" y="2303968"/>
              <a:ext cx="486001" cy="420823"/>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Produktion</a:t>
              </a:r>
              <a:br>
                <a:rPr lang="de-DE" sz="650" dirty="0">
                  <a:solidFill>
                    <a:schemeClr val="bg1"/>
                  </a:solidFill>
                </a:rPr>
              </a:br>
              <a:r>
                <a:rPr lang="de-DE" sz="650" dirty="0">
                  <a:solidFill>
                    <a:schemeClr val="bg1"/>
                  </a:solidFill>
                </a:rPr>
                <a:t> Japan</a:t>
              </a:r>
            </a:p>
          </p:txBody>
        </p:sp>
        <p:sp>
          <p:nvSpPr>
            <p:cNvPr id="137" name="Sechseck 136">
              <a:extLst>
                <a:ext uri="{FF2B5EF4-FFF2-40B4-BE49-F238E27FC236}">
                  <a16:creationId xmlns:a16="http://schemas.microsoft.com/office/drawing/2014/main" id="{A334E042-89A4-4D69-9A66-DE70202CE6E2}"/>
                </a:ext>
              </a:extLst>
            </p:cNvPr>
            <p:cNvSpPr>
              <a:spLocks noChangeAspect="1"/>
            </p:cNvSpPr>
            <p:nvPr/>
          </p:nvSpPr>
          <p:spPr>
            <a:xfrm>
              <a:off x="7041005" y="2972438"/>
              <a:ext cx="486001" cy="420823"/>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Produktion</a:t>
              </a:r>
              <a:br>
                <a:rPr lang="de-DE" sz="650" dirty="0">
                  <a:solidFill>
                    <a:schemeClr val="bg1"/>
                  </a:solidFill>
                </a:rPr>
              </a:br>
              <a:r>
                <a:rPr lang="de-DE" sz="650" dirty="0">
                  <a:solidFill>
                    <a:schemeClr val="bg1"/>
                  </a:solidFill>
                </a:rPr>
                <a:t>Mexiko</a:t>
              </a:r>
            </a:p>
          </p:txBody>
        </p:sp>
        <p:sp>
          <p:nvSpPr>
            <p:cNvPr id="138" name="Sechseck 137">
              <a:extLst>
                <a:ext uri="{FF2B5EF4-FFF2-40B4-BE49-F238E27FC236}">
                  <a16:creationId xmlns:a16="http://schemas.microsoft.com/office/drawing/2014/main" id="{E72752F4-52A7-48BC-8A62-AE464EF54269}"/>
                </a:ext>
              </a:extLst>
            </p:cNvPr>
            <p:cNvSpPr>
              <a:spLocks noChangeAspect="1"/>
            </p:cNvSpPr>
            <p:nvPr/>
          </p:nvSpPr>
          <p:spPr>
            <a:xfrm>
              <a:off x="7437007" y="2749615"/>
              <a:ext cx="486001" cy="420823"/>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Produktion</a:t>
              </a:r>
              <a:br>
                <a:rPr lang="de-DE" sz="650" dirty="0">
                  <a:solidFill>
                    <a:schemeClr val="bg1"/>
                  </a:solidFill>
                </a:rPr>
              </a:br>
              <a:r>
                <a:rPr lang="de-DE" sz="650" dirty="0">
                  <a:solidFill>
                    <a:schemeClr val="bg1"/>
                  </a:solidFill>
                </a:rPr>
                <a:t>Polen</a:t>
              </a:r>
            </a:p>
          </p:txBody>
        </p:sp>
        <p:sp>
          <p:nvSpPr>
            <p:cNvPr id="139" name="Sechseck 138">
              <a:extLst>
                <a:ext uri="{FF2B5EF4-FFF2-40B4-BE49-F238E27FC236}">
                  <a16:creationId xmlns:a16="http://schemas.microsoft.com/office/drawing/2014/main" id="{BF039943-F494-4250-8004-9F1C8C991C80}"/>
                </a:ext>
              </a:extLst>
            </p:cNvPr>
            <p:cNvSpPr>
              <a:spLocks noChangeAspect="1"/>
            </p:cNvSpPr>
            <p:nvPr/>
          </p:nvSpPr>
          <p:spPr>
            <a:xfrm>
              <a:off x="7833008" y="2526791"/>
              <a:ext cx="486000" cy="420822"/>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Produktion</a:t>
              </a:r>
              <a:br>
                <a:rPr lang="de-DE" sz="650" dirty="0">
                  <a:solidFill>
                    <a:schemeClr val="bg1"/>
                  </a:solidFill>
                </a:rPr>
              </a:br>
              <a:r>
                <a:rPr lang="de-DE" sz="650" dirty="0">
                  <a:solidFill>
                    <a:schemeClr val="bg1"/>
                  </a:solidFill>
                </a:rPr>
                <a:t> FKL GB</a:t>
              </a:r>
            </a:p>
          </p:txBody>
        </p:sp>
        <p:sp>
          <p:nvSpPr>
            <p:cNvPr id="140" name="Sechseck 139">
              <a:extLst>
                <a:ext uri="{FF2B5EF4-FFF2-40B4-BE49-F238E27FC236}">
                  <a16:creationId xmlns:a16="http://schemas.microsoft.com/office/drawing/2014/main" id="{B6D5C74D-D40E-4070-8F56-C72D01EC7FA0}"/>
                </a:ext>
              </a:extLst>
            </p:cNvPr>
            <p:cNvSpPr>
              <a:spLocks noChangeAspect="1"/>
            </p:cNvSpPr>
            <p:nvPr/>
          </p:nvSpPr>
          <p:spPr>
            <a:xfrm>
              <a:off x="7833008" y="2972438"/>
              <a:ext cx="486000" cy="420822"/>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Produktion</a:t>
              </a:r>
              <a:br>
                <a:rPr lang="de-DE" sz="650" dirty="0">
                  <a:solidFill>
                    <a:schemeClr val="bg1"/>
                  </a:solidFill>
                </a:rPr>
              </a:br>
              <a:r>
                <a:rPr lang="de-DE" sz="650" dirty="0">
                  <a:solidFill>
                    <a:schemeClr val="bg1"/>
                  </a:solidFill>
                </a:rPr>
                <a:t>Singapur</a:t>
              </a:r>
            </a:p>
          </p:txBody>
        </p:sp>
        <p:sp>
          <p:nvSpPr>
            <p:cNvPr id="141" name="Sechseck 140">
              <a:extLst>
                <a:ext uri="{FF2B5EF4-FFF2-40B4-BE49-F238E27FC236}">
                  <a16:creationId xmlns:a16="http://schemas.microsoft.com/office/drawing/2014/main" id="{A2134DA0-43A7-45B6-B01B-3A9C9C7CAF7A}"/>
                </a:ext>
              </a:extLst>
            </p:cNvPr>
            <p:cNvSpPr>
              <a:spLocks noChangeAspect="1"/>
            </p:cNvSpPr>
            <p:nvPr/>
          </p:nvSpPr>
          <p:spPr>
            <a:xfrm>
              <a:off x="8229008" y="2303968"/>
              <a:ext cx="485999" cy="420821"/>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Pro-</a:t>
              </a:r>
              <a:br>
                <a:rPr lang="de-DE" sz="650" dirty="0">
                  <a:solidFill>
                    <a:schemeClr val="bg1"/>
                  </a:solidFill>
                </a:rPr>
              </a:br>
              <a:r>
                <a:rPr lang="de-DE" sz="650" dirty="0" err="1">
                  <a:solidFill>
                    <a:schemeClr val="bg1"/>
                  </a:solidFill>
                </a:rPr>
                <a:t>duktion</a:t>
              </a:r>
              <a:br>
                <a:rPr lang="de-DE" sz="650" dirty="0">
                  <a:solidFill>
                    <a:schemeClr val="bg1"/>
                  </a:solidFill>
                </a:rPr>
              </a:br>
              <a:r>
                <a:rPr lang="de-DE" sz="650" dirty="0">
                  <a:solidFill>
                    <a:schemeClr val="bg1"/>
                  </a:solidFill>
                </a:rPr>
                <a:t> Japan</a:t>
              </a:r>
              <a:br>
                <a:rPr lang="de-DE" sz="650" dirty="0">
                  <a:solidFill>
                    <a:schemeClr val="bg1"/>
                  </a:solidFill>
                </a:rPr>
              </a:br>
              <a:r>
                <a:rPr lang="de-DE" sz="650" dirty="0">
                  <a:solidFill>
                    <a:schemeClr val="bg1"/>
                  </a:solidFill>
                </a:rPr>
                <a:t> neu</a:t>
              </a:r>
            </a:p>
          </p:txBody>
        </p:sp>
        <p:sp>
          <p:nvSpPr>
            <p:cNvPr id="142" name="Sechseck 141">
              <a:extLst>
                <a:ext uri="{FF2B5EF4-FFF2-40B4-BE49-F238E27FC236}">
                  <a16:creationId xmlns:a16="http://schemas.microsoft.com/office/drawing/2014/main" id="{3EE2FF3A-6FAD-4BE5-BE1C-C4C46C489B52}"/>
                </a:ext>
              </a:extLst>
            </p:cNvPr>
            <p:cNvSpPr>
              <a:spLocks noChangeAspect="1"/>
            </p:cNvSpPr>
            <p:nvPr/>
          </p:nvSpPr>
          <p:spPr>
            <a:xfrm>
              <a:off x="8229008" y="2749615"/>
              <a:ext cx="485999" cy="420821"/>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Erwerb</a:t>
              </a:r>
              <a:br>
                <a:rPr lang="de-DE" sz="650" dirty="0">
                  <a:solidFill>
                    <a:schemeClr val="bg1"/>
                  </a:solidFill>
                </a:rPr>
              </a:br>
              <a:r>
                <a:rPr lang="de-DE" sz="650" dirty="0">
                  <a:solidFill>
                    <a:schemeClr val="bg1"/>
                  </a:solidFill>
                </a:rPr>
                <a:t> Codatto</a:t>
              </a:r>
            </a:p>
          </p:txBody>
        </p:sp>
        <p:sp>
          <p:nvSpPr>
            <p:cNvPr id="143" name="Sechseck 142">
              <a:extLst>
                <a:ext uri="{FF2B5EF4-FFF2-40B4-BE49-F238E27FC236}">
                  <a16:creationId xmlns:a16="http://schemas.microsoft.com/office/drawing/2014/main" id="{A2F47D0B-F6F3-47C3-90BD-5F800744C0F1}"/>
                </a:ext>
              </a:extLst>
            </p:cNvPr>
            <p:cNvSpPr>
              <a:spLocks noChangeAspect="1"/>
            </p:cNvSpPr>
            <p:nvPr/>
          </p:nvSpPr>
          <p:spPr>
            <a:xfrm>
              <a:off x="8625006" y="2081144"/>
              <a:ext cx="486000" cy="420822"/>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Erwerb</a:t>
              </a:r>
              <a:br>
                <a:rPr lang="de-DE" sz="650" dirty="0">
                  <a:solidFill>
                    <a:schemeClr val="bg1"/>
                  </a:solidFill>
                </a:rPr>
              </a:br>
              <a:r>
                <a:rPr lang="de-DE" sz="650" dirty="0">
                  <a:solidFill>
                    <a:schemeClr val="bg1"/>
                  </a:solidFill>
                </a:rPr>
                <a:t>JFY</a:t>
              </a:r>
            </a:p>
          </p:txBody>
        </p:sp>
        <p:sp>
          <p:nvSpPr>
            <p:cNvPr id="144" name="Sechseck 143">
              <a:extLst>
                <a:ext uri="{FF2B5EF4-FFF2-40B4-BE49-F238E27FC236}">
                  <a16:creationId xmlns:a16="http://schemas.microsoft.com/office/drawing/2014/main" id="{7A369B10-C467-4663-90C4-40091E2B80E8}"/>
                </a:ext>
              </a:extLst>
            </p:cNvPr>
            <p:cNvSpPr>
              <a:spLocks noChangeAspect="1"/>
            </p:cNvSpPr>
            <p:nvPr/>
          </p:nvSpPr>
          <p:spPr>
            <a:xfrm>
              <a:off x="8625006" y="2526791"/>
              <a:ext cx="486000" cy="420822"/>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Erwerb</a:t>
              </a:r>
              <a:br>
                <a:rPr lang="de-DE" sz="650" dirty="0">
                  <a:solidFill>
                    <a:schemeClr val="bg1"/>
                  </a:solidFill>
                </a:rPr>
              </a:br>
              <a:r>
                <a:rPr lang="de-DE" sz="650" dirty="0">
                  <a:solidFill>
                    <a:schemeClr val="bg1"/>
                  </a:solidFill>
                </a:rPr>
                <a:t> IMM</a:t>
              </a:r>
            </a:p>
          </p:txBody>
        </p:sp>
        <p:sp>
          <p:nvSpPr>
            <p:cNvPr id="145" name="Sechseck 144">
              <a:extLst>
                <a:ext uri="{FF2B5EF4-FFF2-40B4-BE49-F238E27FC236}">
                  <a16:creationId xmlns:a16="http://schemas.microsoft.com/office/drawing/2014/main" id="{C1DFA46B-0AAB-4B82-8343-D253B62E1A0F}"/>
                </a:ext>
              </a:extLst>
            </p:cNvPr>
            <p:cNvSpPr>
              <a:spLocks noChangeAspect="1"/>
            </p:cNvSpPr>
            <p:nvPr/>
          </p:nvSpPr>
          <p:spPr>
            <a:xfrm>
              <a:off x="8625006" y="2972438"/>
              <a:ext cx="486000" cy="420822"/>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TG Ungarn</a:t>
              </a:r>
            </a:p>
          </p:txBody>
        </p:sp>
        <p:sp>
          <p:nvSpPr>
            <p:cNvPr id="146" name="Sechseck 145">
              <a:extLst>
                <a:ext uri="{FF2B5EF4-FFF2-40B4-BE49-F238E27FC236}">
                  <a16:creationId xmlns:a16="http://schemas.microsoft.com/office/drawing/2014/main" id="{CD00A576-2AA3-4EF8-9789-ED41AC1BEAE7}"/>
                </a:ext>
              </a:extLst>
            </p:cNvPr>
            <p:cNvSpPr>
              <a:spLocks noChangeAspect="1"/>
            </p:cNvSpPr>
            <p:nvPr/>
          </p:nvSpPr>
          <p:spPr>
            <a:xfrm>
              <a:off x="9417004" y="2081144"/>
              <a:ext cx="485999" cy="420821"/>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Beteili</a:t>
              </a:r>
              <a:r>
                <a:rPr lang="de-DE" sz="650" dirty="0">
                  <a:solidFill>
                    <a:schemeClr val="bg1"/>
                  </a:solidFill>
                </a:rPr>
                <a:t>-</a:t>
              </a:r>
              <a:br>
                <a:rPr lang="de-DE" sz="650" dirty="0">
                  <a:solidFill>
                    <a:schemeClr val="bg1"/>
                  </a:solidFill>
                </a:rPr>
              </a:br>
              <a:r>
                <a:rPr lang="de-DE" sz="650" dirty="0" err="1">
                  <a:solidFill>
                    <a:schemeClr val="bg1"/>
                  </a:solidFill>
                </a:rPr>
                <a:t>gung</a:t>
              </a:r>
              <a:br>
                <a:rPr lang="de-DE" sz="650" dirty="0">
                  <a:solidFill>
                    <a:schemeClr val="bg1"/>
                  </a:solidFill>
                </a:rPr>
              </a:br>
              <a:r>
                <a:rPr lang="de-DE" sz="650" dirty="0">
                  <a:solidFill>
                    <a:schemeClr val="bg1"/>
                  </a:solidFill>
                </a:rPr>
                <a:t> Sisma</a:t>
              </a:r>
            </a:p>
          </p:txBody>
        </p:sp>
        <p:sp>
          <p:nvSpPr>
            <p:cNvPr id="147" name="Sechseck 146">
              <a:extLst>
                <a:ext uri="{FF2B5EF4-FFF2-40B4-BE49-F238E27FC236}">
                  <a16:creationId xmlns:a16="http://schemas.microsoft.com/office/drawing/2014/main" id="{9A2CF979-7DAD-4B8F-9F26-00D59F313684}"/>
                </a:ext>
              </a:extLst>
            </p:cNvPr>
            <p:cNvSpPr>
              <a:spLocks noChangeAspect="1"/>
            </p:cNvSpPr>
            <p:nvPr/>
          </p:nvSpPr>
          <p:spPr>
            <a:xfrm>
              <a:off x="9021006" y="2303968"/>
              <a:ext cx="485999" cy="420821"/>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TG Türkei</a:t>
              </a:r>
            </a:p>
          </p:txBody>
        </p:sp>
        <p:sp>
          <p:nvSpPr>
            <p:cNvPr id="148" name="Sechseck 147">
              <a:extLst>
                <a:ext uri="{FF2B5EF4-FFF2-40B4-BE49-F238E27FC236}">
                  <a16:creationId xmlns:a16="http://schemas.microsoft.com/office/drawing/2014/main" id="{D2F37751-95E8-45B2-933C-33A7516271F3}"/>
                </a:ext>
              </a:extLst>
            </p:cNvPr>
            <p:cNvSpPr>
              <a:spLocks noChangeAspect="1"/>
            </p:cNvSpPr>
            <p:nvPr/>
          </p:nvSpPr>
          <p:spPr>
            <a:xfrm>
              <a:off x="9021006" y="2749615"/>
              <a:ext cx="485999" cy="420821"/>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ASEAN</a:t>
              </a:r>
              <a:br>
                <a:rPr lang="de-DE" sz="650" dirty="0">
                  <a:solidFill>
                    <a:schemeClr val="bg1"/>
                  </a:solidFill>
                </a:rPr>
              </a:br>
              <a:r>
                <a:rPr lang="de-DE" sz="650" dirty="0">
                  <a:solidFill>
                    <a:schemeClr val="bg1"/>
                  </a:solidFill>
                </a:rPr>
                <a:t> Initiative</a:t>
              </a:r>
            </a:p>
          </p:txBody>
        </p:sp>
        <p:sp>
          <p:nvSpPr>
            <p:cNvPr id="149" name="Sechseck 148">
              <a:extLst>
                <a:ext uri="{FF2B5EF4-FFF2-40B4-BE49-F238E27FC236}">
                  <a16:creationId xmlns:a16="http://schemas.microsoft.com/office/drawing/2014/main" id="{757EE0C8-C0A9-4BD8-8900-E82FE5C2D32D}"/>
                </a:ext>
              </a:extLst>
            </p:cNvPr>
            <p:cNvSpPr>
              <a:spLocks noChangeAspect="1"/>
            </p:cNvSpPr>
            <p:nvPr/>
          </p:nvSpPr>
          <p:spPr>
            <a:xfrm>
              <a:off x="9417004" y="2526791"/>
              <a:ext cx="485999" cy="420821"/>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TG </a:t>
              </a:r>
              <a:br>
                <a:rPr lang="de-DE" sz="650" dirty="0">
                  <a:solidFill>
                    <a:schemeClr val="bg1"/>
                  </a:solidFill>
                </a:rPr>
              </a:br>
              <a:r>
                <a:rPr lang="de-DE" sz="650" dirty="0">
                  <a:solidFill>
                    <a:schemeClr val="bg1"/>
                  </a:solidFill>
                </a:rPr>
                <a:t>Thailand</a:t>
              </a:r>
            </a:p>
          </p:txBody>
        </p:sp>
        <p:sp>
          <p:nvSpPr>
            <p:cNvPr id="150" name="Sechseck 149">
              <a:extLst>
                <a:ext uri="{FF2B5EF4-FFF2-40B4-BE49-F238E27FC236}">
                  <a16:creationId xmlns:a16="http://schemas.microsoft.com/office/drawing/2014/main" id="{6A8D73BF-598F-4EF7-B666-F520E0DEA16B}"/>
                </a:ext>
              </a:extLst>
            </p:cNvPr>
            <p:cNvSpPr>
              <a:spLocks noChangeAspect="1"/>
            </p:cNvSpPr>
            <p:nvPr/>
          </p:nvSpPr>
          <p:spPr>
            <a:xfrm>
              <a:off x="9417004" y="2972439"/>
              <a:ext cx="485999" cy="420821"/>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Erwerb</a:t>
              </a:r>
              <a:br>
                <a:rPr lang="de-DE" sz="650" dirty="0">
                  <a:solidFill>
                    <a:schemeClr val="bg1"/>
                  </a:solidFill>
                </a:rPr>
              </a:br>
              <a:r>
                <a:rPr lang="de-DE" sz="650" dirty="0">
                  <a:solidFill>
                    <a:schemeClr val="bg1"/>
                  </a:solidFill>
                </a:rPr>
                <a:t> EHT</a:t>
              </a:r>
            </a:p>
          </p:txBody>
        </p:sp>
        <p:sp>
          <p:nvSpPr>
            <p:cNvPr id="151" name="Sechseck 150">
              <a:extLst>
                <a:ext uri="{FF2B5EF4-FFF2-40B4-BE49-F238E27FC236}">
                  <a16:creationId xmlns:a16="http://schemas.microsoft.com/office/drawing/2014/main" id="{7E60A3A0-BAF6-42BD-B4F3-82065E07FCDE}"/>
                </a:ext>
              </a:extLst>
            </p:cNvPr>
            <p:cNvSpPr>
              <a:spLocks noChangeAspect="1"/>
            </p:cNvSpPr>
            <p:nvPr/>
          </p:nvSpPr>
          <p:spPr>
            <a:xfrm>
              <a:off x="9813003" y="2749615"/>
              <a:ext cx="485999" cy="420821"/>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Smart</a:t>
              </a:r>
              <a:br>
                <a:rPr lang="de-DE" sz="650" dirty="0">
                  <a:solidFill>
                    <a:schemeClr val="bg1"/>
                  </a:solidFill>
                </a:rPr>
              </a:br>
              <a:r>
                <a:rPr lang="de-DE" sz="650" dirty="0">
                  <a:solidFill>
                    <a:schemeClr val="bg1"/>
                  </a:solidFill>
                </a:rPr>
                <a:t> Factory</a:t>
              </a:r>
              <a:br>
                <a:rPr lang="de-DE" sz="650" dirty="0">
                  <a:solidFill>
                    <a:schemeClr val="bg1"/>
                  </a:solidFill>
                </a:rPr>
              </a:br>
              <a:r>
                <a:rPr lang="de-DE" sz="650" dirty="0">
                  <a:solidFill>
                    <a:schemeClr val="bg1"/>
                  </a:solidFill>
                </a:rPr>
                <a:t>Chicago</a:t>
              </a:r>
            </a:p>
          </p:txBody>
        </p:sp>
        <p:sp>
          <p:nvSpPr>
            <p:cNvPr id="152" name="Sechseck 151">
              <a:extLst>
                <a:ext uri="{FF2B5EF4-FFF2-40B4-BE49-F238E27FC236}">
                  <a16:creationId xmlns:a16="http://schemas.microsoft.com/office/drawing/2014/main" id="{025E6CCA-B078-4EB5-8BD1-A4A12FB728B4}"/>
                </a:ext>
              </a:extLst>
            </p:cNvPr>
            <p:cNvSpPr>
              <a:spLocks noChangeAspect="1"/>
            </p:cNvSpPr>
            <p:nvPr/>
          </p:nvSpPr>
          <p:spPr>
            <a:xfrm>
              <a:off x="10209001" y="2526791"/>
              <a:ext cx="485999" cy="420821"/>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Be-</a:t>
              </a:r>
              <a:br>
                <a:rPr lang="de-DE" sz="650" dirty="0">
                  <a:solidFill>
                    <a:schemeClr val="bg1"/>
                  </a:solidFill>
                </a:rPr>
              </a:br>
              <a:r>
                <a:rPr lang="de-DE" sz="650" dirty="0" err="1">
                  <a:solidFill>
                    <a:schemeClr val="bg1"/>
                  </a:solidFill>
                </a:rPr>
                <a:t>teiligung</a:t>
              </a:r>
              <a:br>
                <a:rPr lang="de-DE" sz="650" dirty="0">
                  <a:solidFill>
                    <a:schemeClr val="bg1"/>
                  </a:solidFill>
                </a:rPr>
              </a:br>
              <a:r>
                <a:rPr lang="de-DE" sz="650" dirty="0">
                  <a:solidFill>
                    <a:schemeClr val="bg1"/>
                  </a:solidFill>
                </a:rPr>
                <a:t>RSP</a:t>
              </a:r>
              <a:br>
                <a:rPr lang="de-DE" sz="650" dirty="0">
                  <a:solidFill>
                    <a:schemeClr val="bg1"/>
                  </a:solidFill>
                </a:rPr>
              </a:br>
              <a:r>
                <a:rPr lang="de-DE" sz="650" dirty="0">
                  <a:solidFill>
                    <a:schemeClr val="bg1"/>
                  </a:solidFill>
                </a:rPr>
                <a:t>System</a:t>
              </a:r>
            </a:p>
          </p:txBody>
        </p:sp>
        <p:sp>
          <p:nvSpPr>
            <p:cNvPr id="153" name="Sechseck 152">
              <a:extLst>
                <a:ext uri="{FF2B5EF4-FFF2-40B4-BE49-F238E27FC236}">
                  <a16:creationId xmlns:a16="http://schemas.microsoft.com/office/drawing/2014/main" id="{475CD612-5AB7-4C7E-B1BE-CCABB6D7A7D6}"/>
                </a:ext>
              </a:extLst>
            </p:cNvPr>
            <p:cNvSpPr>
              <a:spLocks noChangeAspect="1"/>
            </p:cNvSpPr>
            <p:nvPr/>
          </p:nvSpPr>
          <p:spPr>
            <a:xfrm>
              <a:off x="10209001" y="2972439"/>
              <a:ext cx="485999" cy="420821"/>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E-</a:t>
              </a:r>
              <a:r>
                <a:rPr lang="de-DE" sz="650" dirty="0" err="1">
                  <a:solidFill>
                    <a:schemeClr val="bg1"/>
                  </a:solidFill>
                </a:rPr>
                <a:t>mobility</a:t>
              </a:r>
              <a:endParaRPr lang="de-DE" sz="650" dirty="0">
                <a:solidFill>
                  <a:schemeClr val="bg1"/>
                </a:solidFill>
              </a:endParaRPr>
            </a:p>
          </p:txBody>
        </p:sp>
        <p:sp>
          <p:nvSpPr>
            <p:cNvPr id="154" name="Sechseck 153">
              <a:extLst>
                <a:ext uri="{FF2B5EF4-FFF2-40B4-BE49-F238E27FC236}">
                  <a16:creationId xmlns:a16="http://schemas.microsoft.com/office/drawing/2014/main" id="{AB713C0A-342A-4929-B0FB-C0785E6618C3}"/>
                </a:ext>
              </a:extLst>
            </p:cNvPr>
            <p:cNvSpPr>
              <a:spLocks noChangeAspect="1"/>
            </p:cNvSpPr>
            <p:nvPr/>
          </p:nvSpPr>
          <p:spPr>
            <a:xfrm>
              <a:off x="9813003" y="2303968"/>
              <a:ext cx="485999" cy="420823"/>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TG</a:t>
              </a:r>
              <a:br>
                <a:rPr lang="de-DE" sz="650" dirty="0">
                  <a:solidFill>
                    <a:schemeClr val="bg1"/>
                  </a:solidFill>
                </a:rPr>
              </a:br>
              <a:r>
                <a:rPr lang="de-DE" sz="650" dirty="0">
                  <a:solidFill>
                    <a:schemeClr val="bg1"/>
                  </a:solidFill>
                </a:rPr>
                <a:t>Vietnam</a:t>
              </a:r>
            </a:p>
          </p:txBody>
        </p:sp>
        <p:sp>
          <p:nvSpPr>
            <p:cNvPr id="155" name="Sechseck 154">
              <a:extLst>
                <a:ext uri="{FF2B5EF4-FFF2-40B4-BE49-F238E27FC236}">
                  <a16:creationId xmlns:a16="http://schemas.microsoft.com/office/drawing/2014/main" id="{69500569-8DED-49A4-B138-C818B4005F2D}"/>
                </a:ext>
              </a:extLst>
            </p:cNvPr>
            <p:cNvSpPr>
              <a:spLocks noChangeAspect="1"/>
            </p:cNvSpPr>
            <p:nvPr/>
          </p:nvSpPr>
          <p:spPr>
            <a:xfrm>
              <a:off x="10209001" y="2081144"/>
              <a:ext cx="485999" cy="420823"/>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Erwerb</a:t>
              </a:r>
              <a:br>
                <a:rPr lang="de-DE" sz="650" dirty="0">
                  <a:solidFill>
                    <a:schemeClr val="bg1"/>
                  </a:solidFill>
                </a:rPr>
              </a:br>
              <a:r>
                <a:rPr lang="de-DE" sz="650" dirty="0" err="1">
                  <a:solidFill>
                    <a:schemeClr val="bg1"/>
                  </a:solidFill>
                </a:rPr>
                <a:t>BeSpoon</a:t>
              </a:r>
              <a:endParaRPr lang="de-DE" sz="650" dirty="0">
                <a:solidFill>
                  <a:schemeClr val="bg1"/>
                </a:solidFill>
              </a:endParaRPr>
            </a:p>
          </p:txBody>
        </p:sp>
        <p:sp>
          <p:nvSpPr>
            <p:cNvPr id="156" name="Sechseck 155">
              <a:extLst>
                <a:ext uri="{FF2B5EF4-FFF2-40B4-BE49-F238E27FC236}">
                  <a16:creationId xmlns:a16="http://schemas.microsoft.com/office/drawing/2014/main" id="{E0CED99C-9054-447E-B30B-3E375CB3C572}"/>
                </a:ext>
              </a:extLst>
            </p:cNvPr>
            <p:cNvSpPr>
              <a:spLocks noChangeAspect="1"/>
            </p:cNvSpPr>
            <p:nvPr/>
          </p:nvSpPr>
          <p:spPr>
            <a:xfrm>
              <a:off x="10604999" y="2303968"/>
              <a:ext cx="485999" cy="420823"/>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TRUMPF</a:t>
              </a:r>
              <a:br>
                <a:rPr lang="de-DE" sz="650" dirty="0">
                  <a:solidFill>
                    <a:schemeClr val="bg1"/>
                  </a:solidFill>
                </a:rPr>
              </a:br>
              <a:r>
                <a:rPr lang="de-DE" sz="650" dirty="0">
                  <a:solidFill>
                    <a:schemeClr val="bg1"/>
                  </a:solidFill>
                </a:rPr>
                <a:t> </a:t>
              </a:r>
              <a:r>
                <a:rPr lang="de-DE" sz="650" dirty="0" err="1">
                  <a:solidFill>
                    <a:schemeClr val="bg1"/>
                  </a:solidFill>
                </a:rPr>
                <a:t>Photonic</a:t>
              </a:r>
              <a:br>
                <a:rPr lang="de-DE" sz="650" dirty="0">
                  <a:solidFill>
                    <a:schemeClr val="bg1"/>
                  </a:solidFill>
                </a:rPr>
              </a:br>
              <a:r>
                <a:rPr lang="de-DE" sz="650" dirty="0">
                  <a:solidFill>
                    <a:schemeClr val="bg1"/>
                  </a:solidFill>
                </a:rPr>
                <a:t> Comp. </a:t>
              </a:r>
            </a:p>
          </p:txBody>
        </p:sp>
        <p:sp>
          <p:nvSpPr>
            <p:cNvPr id="157" name="Sechseck 156">
              <a:extLst>
                <a:ext uri="{FF2B5EF4-FFF2-40B4-BE49-F238E27FC236}">
                  <a16:creationId xmlns:a16="http://schemas.microsoft.com/office/drawing/2014/main" id="{258AAABD-AAC6-4B8A-8D57-FC57E522066C}"/>
                </a:ext>
              </a:extLst>
            </p:cNvPr>
            <p:cNvSpPr>
              <a:spLocks noChangeAspect="1"/>
            </p:cNvSpPr>
            <p:nvPr/>
          </p:nvSpPr>
          <p:spPr>
            <a:xfrm>
              <a:off x="10604999" y="2749615"/>
              <a:ext cx="485999" cy="420821"/>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Laser</a:t>
              </a:r>
              <a:br>
                <a:rPr lang="de-DE" sz="650" dirty="0">
                  <a:solidFill>
                    <a:schemeClr val="bg1"/>
                  </a:solidFill>
                </a:rPr>
              </a:br>
              <a:r>
                <a:rPr lang="de-DE" sz="650" dirty="0">
                  <a:solidFill>
                    <a:schemeClr val="bg1"/>
                  </a:solidFill>
                </a:rPr>
                <a:t>Produkt-</a:t>
              </a:r>
              <a:br>
                <a:rPr lang="de-DE" sz="650" dirty="0">
                  <a:solidFill>
                    <a:schemeClr val="bg1"/>
                  </a:solidFill>
                </a:rPr>
              </a:br>
              <a:r>
                <a:rPr lang="de-DE" sz="650" dirty="0" err="1">
                  <a:solidFill>
                    <a:schemeClr val="bg1"/>
                  </a:solidFill>
                </a:rPr>
                <a:t>center</a:t>
              </a:r>
              <a:br>
                <a:rPr lang="de-DE" sz="650" dirty="0">
                  <a:solidFill>
                    <a:schemeClr val="bg1"/>
                  </a:solidFill>
                </a:rPr>
              </a:br>
              <a:r>
                <a:rPr lang="de-DE" sz="650" dirty="0">
                  <a:solidFill>
                    <a:schemeClr val="bg1"/>
                  </a:solidFill>
                </a:rPr>
                <a:t>China</a:t>
              </a:r>
            </a:p>
          </p:txBody>
        </p:sp>
        <p:sp>
          <p:nvSpPr>
            <p:cNvPr id="158" name="Sechseck 157">
              <a:extLst>
                <a:ext uri="{FF2B5EF4-FFF2-40B4-BE49-F238E27FC236}">
                  <a16:creationId xmlns:a16="http://schemas.microsoft.com/office/drawing/2014/main" id="{39B78B9F-8534-4A35-953B-4124BE42D70A}"/>
                </a:ext>
              </a:extLst>
            </p:cNvPr>
            <p:cNvSpPr>
              <a:spLocks noChangeAspect="1"/>
            </p:cNvSpPr>
            <p:nvPr/>
          </p:nvSpPr>
          <p:spPr>
            <a:xfrm>
              <a:off x="9813003" y="1858320"/>
              <a:ext cx="485999" cy="420823"/>
            </a:xfrm>
            <a:prstGeom prst="hexagon">
              <a:avLst>
                <a:gd name="adj" fmla="val 28899"/>
                <a:gd name="vf" fmla="val 115470"/>
              </a:avLst>
            </a:prstGeom>
            <a:solidFill>
              <a:srgbClr val="707070"/>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TRUMPF</a:t>
              </a:r>
              <a:br>
                <a:rPr lang="de-DE" sz="650" dirty="0">
                  <a:solidFill>
                    <a:schemeClr val="bg1"/>
                  </a:solidFill>
                </a:rPr>
              </a:br>
              <a:r>
                <a:rPr lang="de-DE" sz="650" dirty="0">
                  <a:solidFill>
                    <a:schemeClr val="bg1"/>
                  </a:solidFill>
                </a:rPr>
                <a:t>Venture</a:t>
              </a:r>
            </a:p>
          </p:txBody>
        </p:sp>
      </p:grpSp>
      <p:grpSp>
        <p:nvGrpSpPr>
          <p:cNvPr id="159" name="Gruppieren 158">
            <a:extLst>
              <a:ext uri="{FF2B5EF4-FFF2-40B4-BE49-F238E27FC236}">
                <a16:creationId xmlns:a16="http://schemas.microsoft.com/office/drawing/2014/main" id="{FCF2AF58-A4EE-41FE-8920-0ACEF23003C2}"/>
              </a:ext>
            </a:extLst>
          </p:cNvPr>
          <p:cNvGrpSpPr/>
          <p:nvPr/>
        </p:nvGrpSpPr>
        <p:grpSpPr>
          <a:xfrm>
            <a:off x="1101004" y="3863729"/>
            <a:ext cx="9989994" cy="2871884"/>
            <a:chOff x="1101004" y="3863729"/>
            <a:chExt cx="9989994" cy="2871884"/>
          </a:xfrm>
        </p:grpSpPr>
        <p:sp>
          <p:nvSpPr>
            <p:cNvPr id="160" name="Sechseck 159">
              <a:extLst>
                <a:ext uri="{FF2B5EF4-FFF2-40B4-BE49-F238E27FC236}">
                  <a16:creationId xmlns:a16="http://schemas.microsoft.com/office/drawing/2014/main" id="{58A1A5A0-7B90-45C2-AEEB-1645BF00CC50}"/>
                </a:ext>
              </a:extLst>
            </p:cNvPr>
            <p:cNvSpPr>
              <a:spLocks noChangeAspect="1"/>
            </p:cNvSpPr>
            <p:nvPr/>
          </p:nvSpPr>
          <p:spPr>
            <a:xfrm>
              <a:off x="3080999" y="3863729"/>
              <a:ext cx="486000" cy="420824"/>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KVP</a:t>
              </a:r>
            </a:p>
          </p:txBody>
        </p:sp>
        <p:sp>
          <p:nvSpPr>
            <p:cNvPr id="161" name="Sechseck 160">
              <a:extLst>
                <a:ext uri="{FF2B5EF4-FFF2-40B4-BE49-F238E27FC236}">
                  <a16:creationId xmlns:a16="http://schemas.microsoft.com/office/drawing/2014/main" id="{04822B70-E32A-4AB0-B43A-60B756E59C5E}"/>
                </a:ext>
              </a:extLst>
            </p:cNvPr>
            <p:cNvSpPr>
              <a:spLocks noChangeAspect="1"/>
            </p:cNvSpPr>
            <p:nvPr/>
          </p:nvSpPr>
          <p:spPr>
            <a:xfrm>
              <a:off x="2289000" y="3863729"/>
              <a:ext cx="486000" cy="420824"/>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Modulari</a:t>
              </a:r>
              <a:r>
                <a:rPr lang="de-DE" sz="650" dirty="0">
                  <a:solidFill>
                    <a:schemeClr val="bg1"/>
                  </a:solidFill>
                </a:rPr>
                <a:t>-</a:t>
              </a:r>
              <a:br>
                <a:rPr lang="de-DE" sz="650" dirty="0">
                  <a:solidFill>
                    <a:schemeClr val="bg1"/>
                  </a:solidFill>
                </a:rPr>
              </a:br>
              <a:r>
                <a:rPr lang="de-DE" sz="650" dirty="0" err="1">
                  <a:solidFill>
                    <a:schemeClr val="bg1"/>
                  </a:solidFill>
                </a:rPr>
                <a:t>sierung</a:t>
              </a:r>
              <a:endParaRPr lang="de-DE" sz="650" dirty="0">
                <a:solidFill>
                  <a:schemeClr val="bg1"/>
                </a:solidFill>
              </a:endParaRPr>
            </a:p>
          </p:txBody>
        </p:sp>
        <p:sp>
          <p:nvSpPr>
            <p:cNvPr id="162" name="Sechseck 161">
              <a:extLst>
                <a:ext uri="{FF2B5EF4-FFF2-40B4-BE49-F238E27FC236}">
                  <a16:creationId xmlns:a16="http://schemas.microsoft.com/office/drawing/2014/main" id="{75417CEC-1200-47F0-8FDD-ECD9C9F8484A}"/>
                </a:ext>
              </a:extLst>
            </p:cNvPr>
            <p:cNvSpPr>
              <a:spLocks noChangeAspect="1"/>
            </p:cNvSpPr>
            <p:nvPr/>
          </p:nvSpPr>
          <p:spPr>
            <a:xfrm>
              <a:off x="1497002" y="3863729"/>
              <a:ext cx="486000" cy="420824"/>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FEM</a:t>
              </a:r>
            </a:p>
          </p:txBody>
        </p:sp>
        <p:sp>
          <p:nvSpPr>
            <p:cNvPr id="163" name="Sechseck 162">
              <a:extLst>
                <a:ext uri="{FF2B5EF4-FFF2-40B4-BE49-F238E27FC236}">
                  <a16:creationId xmlns:a16="http://schemas.microsoft.com/office/drawing/2014/main" id="{B6EA5EFF-CB19-498D-A0BB-AB64ECC140EA}"/>
                </a:ext>
              </a:extLst>
            </p:cNvPr>
            <p:cNvSpPr>
              <a:spLocks noChangeAspect="1"/>
            </p:cNvSpPr>
            <p:nvPr/>
          </p:nvSpPr>
          <p:spPr>
            <a:xfrm>
              <a:off x="7437007" y="4086553"/>
              <a:ext cx="486001" cy="420825"/>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NPI</a:t>
              </a:r>
            </a:p>
          </p:txBody>
        </p:sp>
        <p:sp>
          <p:nvSpPr>
            <p:cNvPr id="164" name="Sechseck 163">
              <a:extLst>
                <a:ext uri="{FF2B5EF4-FFF2-40B4-BE49-F238E27FC236}">
                  <a16:creationId xmlns:a16="http://schemas.microsoft.com/office/drawing/2014/main" id="{9DC40B7F-A3C0-426C-BF3C-25A848B68337}"/>
                </a:ext>
              </a:extLst>
            </p:cNvPr>
            <p:cNvSpPr>
              <a:spLocks noChangeAspect="1"/>
            </p:cNvSpPr>
            <p:nvPr/>
          </p:nvSpPr>
          <p:spPr>
            <a:xfrm>
              <a:off x="6645004" y="4086553"/>
              <a:ext cx="486001" cy="420825"/>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Liefe-</a:t>
              </a:r>
            </a:p>
            <a:p>
              <a:pPr algn="ctr"/>
              <a:r>
                <a:rPr lang="de-DE" sz="650" dirty="0" err="1">
                  <a:solidFill>
                    <a:schemeClr val="bg1"/>
                  </a:solidFill>
                </a:rPr>
                <a:t>ranten</a:t>
              </a:r>
              <a:r>
                <a:rPr lang="de-DE" sz="650" dirty="0">
                  <a:solidFill>
                    <a:schemeClr val="bg1"/>
                  </a:solidFill>
                </a:rPr>
                <a:t>-</a:t>
              </a:r>
              <a:br>
                <a:rPr lang="de-DE" sz="650" dirty="0">
                  <a:solidFill>
                    <a:schemeClr val="bg1"/>
                  </a:solidFill>
                </a:rPr>
              </a:br>
              <a:r>
                <a:rPr lang="de-DE" sz="650" dirty="0" err="1">
                  <a:solidFill>
                    <a:schemeClr val="bg1"/>
                  </a:solidFill>
                </a:rPr>
                <a:t>mgmt</a:t>
              </a:r>
              <a:r>
                <a:rPr lang="de-DE" sz="650" dirty="0">
                  <a:solidFill>
                    <a:schemeClr val="bg1"/>
                  </a:solidFill>
                </a:rPr>
                <a:t>.</a:t>
              </a:r>
            </a:p>
          </p:txBody>
        </p:sp>
        <p:sp>
          <p:nvSpPr>
            <p:cNvPr id="165" name="Sechseck 164">
              <a:extLst>
                <a:ext uri="{FF2B5EF4-FFF2-40B4-BE49-F238E27FC236}">
                  <a16:creationId xmlns:a16="http://schemas.microsoft.com/office/drawing/2014/main" id="{F6E515C1-EB46-45E5-B123-9263C901A44B}"/>
                </a:ext>
              </a:extLst>
            </p:cNvPr>
            <p:cNvSpPr>
              <a:spLocks noChangeAspect="1"/>
            </p:cNvSpPr>
            <p:nvPr/>
          </p:nvSpPr>
          <p:spPr>
            <a:xfrm>
              <a:off x="5853001" y="4086553"/>
              <a:ext cx="486001" cy="420825"/>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Global</a:t>
              </a:r>
              <a:br>
                <a:rPr lang="de-DE" sz="650" dirty="0">
                  <a:solidFill>
                    <a:schemeClr val="bg1"/>
                  </a:solidFill>
                </a:rPr>
              </a:br>
              <a:r>
                <a:rPr lang="de-DE" sz="650" dirty="0">
                  <a:solidFill>
                    <a:schemeClr val="bg1"/>
                  </a:solidFill>
                </a:rPr>
                <a:t> Service</a:t>
              </a:r>
            </a:p>
          </p:txBody>
        </p:sp>
        <p:sp>
          <p:nvSpPr>
            <p:cNvPr id="166" name="Sechseck 165">
              <a:extLst>
                <a:ext uri="{FF2B5EF4-FFF2-40B4-BE49-F238E27FC236}">
                  <a16:creationId xmlns:a16="http://schemas.microsoft.com/office/drawing/2014/main" id="{CAE0A24D-27A5-4AF3-BF6C-39F44D52DB12}"/>
                </a:ext>
              </a:extLst>
            </p:cNvPr>
            <p:cNvSpPr>
              <a:spLocks noChangeAspect="1"/>
            </p:cNvSpPr>
            <p:nvPr/>
          </p:nvSpPr>
          <p:spPr>
            <a:xfrm>
              <a:off x="5060999" y="4086553"/>
              <a:ext cx="486001" cy="420825"/>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Büro </a:t>
              </a:r>
              <a:br>
                <a:rPr lang="de-DE" sz="650" dirty="0">
                  <a:solidFill>
                    <a:schemeClr val="bg1"/>
                  </a:solidFill>
                </a:rPr>
              </a:br>
              <a:r>
                <a:rPr lang="de-DE" sz="650" dirty="0">
                  <a:solidFill>
                    <a:schemeClr val="bg1"/>
                  </a:solidFill>
                </a:rPr>
                <a:t>SYNCHRO</a:t>
              </a:r>
            </a:p>
            <a:p>
              <a:pPr algn="ctr"/>
              <a:endParaRPr lang="de-DE" sz="650" dirty="0">
                <a:solidFill>
                  <a:schemeClr val="bg1"/>
                </a:solidFill>
              </a:endParaRPr>
            </a:p>
          </p:txBody>
        </p:sp>
        <p:sp>
          <p:nvSpPr>
            <p:cNvPr id="167" name="Sechseck 166">
              <a:extLst>
                <a:ext uri="{FF2B5EF4-FFF2-40B4-BE49-F238E27FC236}">
                  <a16:creationId xmlns:a16="http://schemas.microsoft.com/office/drawing/2014/main" id="{B2A4EBA5-EFEB-4491-8347-E2DA0E5F415E}"/>
                </a:ext>
              </a:extLst>
            </p:cNvPr>
            <p:cNvSpPr>
              <a:spLocks noChangeAspect="1"/>
            </p:cNvSpPr>
            <p:nvPr/>
          </p:nvSpPr>
          <p:spPr>
            <a:xfrm>
              <a:off x="4268997" y="4086553"/>
              <a:ext cx="486001" cy="420825"/>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Virtual </a:t>
              </a:r>
              <a:br>
                <a:rPr lang="de-DE" sz="650" dirty="0">
                  <a:solidFill>
                    <a:schemeClr val="bg1"/>
                  </a:solidFill>
                </a:rPr>
              </a:br>
              <a:r>
                <a:rPr lang="de-DE" sz="650" dirty="0">
                  <a:solidFill>
                    <a:schemeClr val="bg1"/>
                  </a:solidFill>
                </a:rPr>
                <a:t>Reality</a:t>
              </a:r>
              <a:br>
                <a:rPr lang="de-DE" sz="650" dirty="0">
                  <a:solidFill>
                    <a:schemeClr val="bg1"/>
                  </a:solidFill>
                </a:rPr>
              </a:br>
              <a:r>
                <a:rPr lang="de-DE" sz="650" dirty="0">
                  <a:solidFill>
                    <a:schemeClr val="bg1"/>
                  </a:solidFill>
                </a:rPr>
                <a:t>(VR)</a:t>
              </a:r>
            </a:p>
          </p:txBody>
        </p:sp>
        <p:sp>
          <p:nvSpPr>
            <p:cNvPr id="168" name="Sechseck 167">
              <a:extLst>
                <a:ext uri="{FF2B5EF4-FFF2-40B4-BE49-F238E27FC236}">
                  <a16:creationId xmlns:a16="http://schemas.microsoft.com/office/drawing/2014/main" id="{DE7BBC3C-0A11-41D5-B9E0-986BAE3C102B}"/>
                </a:ext>
              </a:extLst>
            </p:cNvPr>
            <p:cNvSpPr>
              <a:spLocks noChangeAspect="1"/>
            </p:cNvSpPr>
            <p:nvPr/>
          </p:nvSpPr>
          <p:spPr>
            <a:xfrm>
              <a:off x="3476999" y="4086553"/>
              <a:ext cx="485999" cy="420823"/>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Synchrone</a:t>
              </a:r>
              <a:br>
                <a:rPr lang="de-DE" sz="650" dirty="0">
                  <a:solidFill>
                    <a:schemeClr val="bg1"/>
                  </a:solidFill>
                </a:rPr>
              </a:br>
              <a:r>
                <a:rPr lang="de-DE" sz="650" dirty="0">
                  <a:solidFill>
                    <a:schemeClr val="bg1"/>
                  </a:solidFill>
                </a:rPr>
                <a:t> </a:t>
              </a:r>
              <a:r>
                <a:rPr lang="de-DE" sz="650" dirty="0" err="1">
                  <a:solidFill>
                    <a:schemeClr val="bg1"/>
                  </a:solidFill>
                </a:rPr>
                <a:t>Prod</a:t>
              </a:r>
              <a:r>
                <a:rPr lang="de-DE" sz="650" dirty="0">
                  <a:solidFill>
                    <a:schemeClr val="bg1"/>
                  </a:solidFill>
                </a:rPr>
                <a:t>.</a:t>
              </a:r>
            </a:p>
          </p:txBody>
        </p:sp>
        <p:sp>
          <p:nvSpPr>
            <p:cNvPr id="169" name="Sechseck 168">
              <a:extLst>
                <a:ext uri="{FF2B5EF4-FFF2-40B4-BE49-F238E27FC236}">
                  <a16:creationId xmlns:a16="http://schemas.microsoft.com/office/drawing/2014/main" id="{BDDFA40E-98D7-4E7F-88BD-1C969FA8D263}"/>
                </a:ext>
              </a:extLst>
            </p:cNvPr>
            <p:cNvSpPr>
              <a:spLocks noChangeAspect="1"/>
            </p:cNvSpPr>
            <p:nvPr/>
          </p:nvSpPr>
          <p:spPr>
            <a:xfrm>
              <a:off x="2685000" y="4086553"/>
              <a:ext cx="485999" cy="420823"/>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SAP </a:t>
              </a:r>
              <a:br>
                <a:rPr lang="de-DE" sz="650" dirty="0">
                  <a:solidFill>
                    <a:schemeClr val="bg1"/>
                  </a:solidFill>
                </a:rPr>
              </a:br>
              <a:r>
                <a:rPr lang="de-DE" sz="650" dirty="0">
                  <a:solidFill>
                    <a:schemeClr val="bg1"/>
                  </a:solidFill>
                </a:rPr>
                <a:t>R/3</a:t>
              </a:r>
            </a:p>
          </p:txBody>
        </p:sp>
        <p:sp>
          <p:nvSpPr>
            <p:cNvPr id="170" name="Sechseck 169">
              <a:extLst>
                <a:ext uri="{FF2B5EF4-FFF2-40B4-BE49-F238E27FC236}">
                  <a16:creationId xmlns:a16="http://schemas.microsoft.com/office/drawing/2014/main" id="{6A91C44F-00E9-4C19-877F-B8EA70E375AF}"/>
                </a:ext>
              </a:extLst>
            </p:cNvPr>
            <p:cNvSpPr>
              <a:spLocks noChangeAspect="1"/>
            </p:cNvSpPr>
            <p:nvPr/>
          </p:nvSpPr>
          <p:spPr>
            <a:xfrm>
              <a:off x="1101004" y="4086553"/>
              <a:ext cx="485999" cy="420823"/>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Integr</a:t>
              </a:r>
              <a:r>
                <a:rPr lang="de-DE" sz="650" dirty="0">
                  <a:solidFill>
                    <a:schemeClr val="bg1"/>
                  </a:solidFill>
                </a:rPr>
                <a:t>. </a:t>
              </a:r>
              <a:br>
                <a:rPr lang="de-DE" sz="650" dirty="0">
                  <a:solidFill>
                    <a:schemeClr val="bg1"/>
                  </a:solidFill>
                </a:rPr>
              </a:br>
              <a:r>
                <a:rPr lang="de-DE" sz="650" dirty="0">
                  <a:solidFill>
                    <a:schemeClr val="bg1"/>
                  </a:solidFill>
                </a:rPr>
                <a:t>Produkt-</a:t>
              </a:r>
              <a:br>
                <a:rPr lang="de-DE" sz="650" dirty="0">
                  <a:solidFill>
                    <a:schemeClr val="bg1"/>
                  </a:solidFill>
                </a:rPr>
              </a:br>
              <a:r>
                <a:rPr lang="de-DE" sz="650" dirty="0">
                  <a:solidFill>
                    <a:schemeClr val="bg1"/>
                  </a:solidFill>
                </a:rPr>
                <a:t>entw.</a:t>
              </a:r>
            </a:p>
          </p:txBody>
        </p:sp>
        <p:sp>
          <p:nvSpPr>
            <p:cNvPr id="171" name="Sechseck 170">
              <a:extLst>
                <a:ext uri="{FF2B5EF4-FFF2-40B4-BE49-F238E27FC236}">
                  <a16:creationId xmlns:a16="http://schemas.microsoft.com/office/drawing/2014/main" id="{600EF1C0-F5F8-45CD-9303-2AACEB3A8341}"/>
                </a:ext>
              </a:extLst>
            </p:cNvPr>
            <p:cNvSpPr>
              <a:spLocks noChangeAspect="1"/>
            </p:cNvSpPr>
            <p:nvPr/>
          </p:nvSpPr>
          <p:spPr>
            <a:xfrm>
              <a:off x="1893002" y="4086553"/>
              <a:ext cx="485999" cy="420823"/>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PO</a:t>
              </a:r>
              <a:br>
                <a:rPr lang="de-DE" sz="650" dirty="0">
                  <a:solidFill>
                    <a:schemeClr val="bg1"/>
                  </a:solidFill>
                </a:rPr>
              </a:br>
              <a:r>
                <a:rPr lang="de-DE" sz="650" dirty="0">
                  <a:solidFill>
                    <a:schemeClr val="bg1"/>
                  </a:solidFill>
                </a:rPr>
                <a:t> </a:t>
              </a:r>
              <a:r>
                <a:rPr lang="de-DE" sz="650" dirty="0" err="1">
                  <a:solidFill>
                    <a:schemeClr val="bg1"/>
                  </a:solidFill>
                </a:rPr>
                <a:t>Reorga</a:t>
              </a:r>
              <a:r>
                <a:rPr lang="de-DE" sz="650" dirty="0">
                  <a:solidFill>
                    <a:schemeClr val="bg1"/>
                  </a:solidFill>
                </a:rPr>
                <a:t>-</a:t>
              </a:r>
              <a:br>
                <a:rPr lang="de-DE" sz="650" dirty="0">
                  <a:solidFill>
                    <a:schemeClr val="bg1"/>
                  </a:solidFill>
                </a:rPr>
              </a:br>
              <a:r>
                <a:rPr lang="de-DE" sz="650" dirty="0" err="1">
                  <a:solidFill>
                    <a:schemeClr val="bg1"/>
                  </a:solidFill>
                </a:rPr>
                <a:t>nisation</a:t>
              </a:r>
              <a:endParaRPr lang="de-DE" sz="650" dirty="0">
                <a:solidFill>
                  <a:schemeClr val="bg1"/>
                </a:solidFill>
              </a:endParaRPr>
            </a:p>
          </p:txBody>
        </p:sp>
        <p:sp>
          <p:nvSpPr>
            <p:cNvPr id="172" name="Sechseck 171">
              <a:extLst>
                <a:ext uri="{FF2B5EF4-FFF2-40B4-BE49-F238E27FC236}">
                  <a16:creationId xmlns:a16="http://schemas.microsoft.com/office/drawing/2014/main" id="{7E33E153-7B43-489C-9ABD-08DEBDCDB08A}"/>
                </a:ext>
              </a:extLst>
            </p:cNvPr>
            <p:cNvSpPr>
              <a:spLocks noChangeAspect="1"/>
            </p:cNvSpPr>
            <p:nvPr/>
          </p:nvSpPr>
          <p:spPr>
            <a:xfrm>
              <a:off x="7833008" y="4309375"/>
              <a:ext cx="486000" cy="420824"/>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de-DE" sz="650" dirty="0">
                <a:solidFill>
                  <a:schemeClr val="bg1"/>
                </a:solidFill>
              </a:endParaRPr>
            </a:p>
            <a:p>
              <a:pPr algn="ctr"/>
              <a:r>
                <a:rPr lang="de-DE" sz="650" dirty="0">
                  <a:solidFill>
                    <a:schemeClr val="bg1"/>
                  </a:solidFill>
                </a:rPr>
                <a:t>SNYCHRO</a:t>
              </a:r>
              <a:br>
                <a:rPr lang="de-DE" sz="650" dirty="0">
                  <a:solidFill>
                    <a:schemeClr val="bg1"/>
                  </a:solidFill>
                </a:rPr>
              </a:br>
              <a:r>
                <a:rPr lang="de-DE" sz="650" dirty="0">
                  <a:solidFill>
                    <a:schemeClr val="bg1"/>
                  </a:solidFill>
                </a:rPr>
                <a:t> plus</a:t>
              </a:r>
            </a:p>
          </p:txBody>
        </p:sp>
        <p:sp>
          <p:nvSpPr>
            <p:cNvPr id="173" name="Sechseck 172">
              <a:extLst>
                <a:ext uri="{FF2B5EF4-FFF2-40B4-BE49-F238E27FC236}">
                  <a16:creationId xmlns:a16="http://schemas.microsoft.com/office/drawing/2014/main" id="{6BEED95A-C596-42B9-BDF6-3EB2DDE75915}"/>
                </a:ext>
              </a:extLst>
            </p:cNvPr>
            <p:cNvSpPr>
              <a:spLocks noChangeAspect="1"/>
            </p:cNvSpPr>
            <p:nvPr/>
          </p:nvSpPr>
          <p:spPr>
            <a:xfrm>
              <a:off x="7041005" y="4309376"/>
              <a:ext cx="486001" cy="420825"/>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OE</a:t>
              </a:r>
            </a:p>
          </p:txBody>
        </p:sp>
        <p:sp>
          <p:nvSpPr>
            <p:cNvPr id="174" name="Sechseck 173">
              <a:extLst>
                <a:ext uri="{FF2B5EF4-FFF2-40B4-BE49-F238E27FC236}">
                  <a16:creationId xmlns:a16="http://schemas.microsoft.com/office/drawing/2014/main" id="{4A811D0A-8502-424D-B459-F37794A42D54}"/>
                </a:ext>
              </a:extLst>
            </p:cNvPr>
            <p:cNvSpPr>
              <a:spLocks noChangeAspect="1"/>
            </p:cNvSpPr>
            <p:nvPr/>
          </p:nvSpPr>
          <p:spPr>
            <a:xfrm>
              <a:off x="6249002" y="4309376"/>
              <a:ext cx="486001" cy="420825"/>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TruName</a:t>
              </a:r>
              <a:endParaRPr lang="de-DE" sz="650" dirty="0">
                <a:solidFill>
                  <a:schemeClr val="bg1"/>
                </a:solidFill>
              </a:endParaRPr>
            </a:p>
          </p:txBody>
        </p:sp>
        <p:sp>
          <p:nvSpPr>
            <p:cNvPr id="175" name="Sechseck 174">
              <a:extLst>
                <a:ext uri="{FF2B5EF4-FFF2-40B4-BE49-F238E27FC236}">
                  <a16:creationId xmlns:a16="http://schemas.microsoft.com/office/drawing/2014/main" id="{743E9E14-C105-43AE-AC52-3F788400165F}"/>
                </a:ext>
              </a:extLst>
            </p:cNvPr>
            <p:cNvSpPr>
              <a:spLocks noChangeAspect="1"/>
            </p:cNvSpPr>
            <p:nvPr/>
          </p:nvSpPr>
          <p:spPr>
            <a:xfrm>
              <a:off x="5457000" y="4309376"/>
              <a:ext cx="486001" cy="420825"/>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Entwick</a:t>
              </a:r>
              <a:r>
                <a:rPr lang="de-DE" sz="650" dirty="0">
                  <a:solidFill>
                    <a:schemeClr val="bg1"/>
                  </a:solidFill>
                </a:rPr>
                <a:t>-</a:t>
              </a:r>
              <a:br>
                <a:rPr lang="de-DE" sz="650" dirty="0">
                  <a:solidFill>
                    <a:schemeClr val="bg1"/>
                  </a:solidFill>
                </a:rPr>
              </a:br>
              <a:r>
                <a:rPr lang="de-DE" sz="650" dirty="0" err="1">
                  <a:solidFill>
                    <a:schemeClr val="bg1"/>
                  </a:solidFill>
                </a:rPr>
                <a:t>lungs</a:t>
              </a:r>
              <a:r>
                <a:rPr lang="de-DE" sz="650" dirty="0">
                  <a:solidFill>
                    <a:schemeClr val="bg1"/>
                  </a:solidFill>
                </a:rPr>
                <a:t> </a:t>
              </a:r>
              <a:br>
                <a:rPr lang="de-DE" sz="650" dirty="0">
                  <a:solidFill>
                    <a:schemeClr val="bg1"/>
                  </a:solidFill>
                </a:rPr>
              </a:br>
              <a:r>
                <a:rPr lang="de-DE" sz="650" dirty="0">
                  <a:solidFill>
                    <a:schemeClr val="bg1"/>
                  </a:solidFill>
                </a:rPr>
                <a:t>PM</a:t>
              </a:r>
            </a:p>
          </p:txBody>
        </p:sp>
        <p:sp>
          <p:nvSpPr>
            <p:cNvPr id="176" name="Sechseck 175">
              <a:extLst>
                <a:ext uri="{FF2B5EF4-FFF2-40B4-BE49-F238E27FC236}">
                  <a16:creationId xmlns:a16="http://schemas.microsoft.com/office/drawing/2014/main" id="{EC69A541-0AAC-4043-A91A-0A0CFECA411A}"/>
                </a:ext>
              </a:extLst>
            </p:cNvPr>
            <p:cNvSpPr>
              <a:spLocks noChangeAspect="1"/>
            </p:cNvSpPr>
            <p:nvPr/>
          </p:nvSpPr>
          <p:spPr>
            <a:xfrm>
              <a:off x="4664998" y="4309376"/>
              <a:ext cx="486001" cy="420825"/>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de-DE" sz="650" dirty="0">
                <a:solidFill>
                  <a:schemeClr val="bg1"/>
                </a:solidFill>
              </a:endParaRPr>
            </a:p>
            <a:p>
              <a:pPr algn="ctr"/>
              <a:r>
                <a:rPr lang="de-DE" sz="650" dirty="0">
                  <a:solidFill>
                    <a:schemeClr val="bg1"/>
                  </a:solidFill>
                </a:rPr>
                <a:t>SYNCHRO</a:t>
              </a:r>
              <a:br>
                <a:rPr lang="de-DE" sz="650" dirty="0">
                  <a:solidFill>
                    <a:schemeClr val="bg1"/>
                  </a:solidFill>
                </a:rPr>
              </a:br>
              <a:r>
                <a:rPr lang="de-DE" sz="650" dirty="0">
                  <a:solidFill>
                    <a:schemeClr val="bg1"/>
                  </a:solidFill>
                </a:rPr>
                <a:t> Spezis</a:t>
              </a:r>
            </a:p>
          </p:txBody>
        </p:sp>
        <p:sp>
          <p:nvSpPr>
            <p:cNvPr id="177" name="Sechseck 176">
              <a:extLst>
                <a:ext uri="{FF2B5EF4-FFF2-40B4-BE49-F238E27FC236}">
                  <a16:creationId xmlns:a16="http://schemas.microsoft.com/office/drawing/2014/main" id="{0D6606F6-5AA1-4A47-ABF4-354478E71729}"/>
                </a:ext>
              </a:extLst>
            </p:cNvPr>
            <p:cNvSpPr>
              <a:spLocks noChangeAspect="1"/>
            </p:cNvSpPr>
            <p:nvPr/>
          </p:nvSpPr>
          <p:spPr>
            <a:xfrm>
              <a:off x="3872997" y="4309375"/>
              <a:ext cx="486000" cy="420824"/>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defTabSz="251976" eaLnBrk="0" hangingPunct="0">
                <a:defRPr/>
              </a:pPr>
              <a:r>
                <a:rPr lang="de-DE" sz="650" kern="0" dirty="0">
                  <a:solidFill>
                    <a:srgbClr val="FFFFFF"/>
                  </a:solidFill>
                </a:rPr>
                <a:t>FMEA</a:t>
              </a:r>
            </a:p>
          </p:txBody>
        </p:sp>
        <p:sp>
          <p:nvSpPr>
            <p:cNvPr id="178" name="Sechseck 177">
              <a:extLst>
                <a:ext uri="{FF2B5EF4-FFF2-40B4-BE49-F238E27FC236}">
                  <a16:creationId xmlns:a16="http://schemas.microsoft.com/office/drawing/2014/main" id="{E12CCC1E-47DA-41A3-8E2E-AB60380F08FE}"/>
                </a:ext>
              </a:extLst>
            </p:cNvPr>
            <p:cNvSpPr>
              <a:spLocks noChangeAspect="1"/>
            </p:cNvSpPr>
            <p:nvPr/>
          </p:nvSpPr>
          <p:spPr>
            <a:xfrm>
              <a:off x="3080999" y="4309375"/>
              <a:ext cx="486000" cy="420824"/>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3D-CAD</a:t>
              </a:r>
            </a:p>
          </p:txBody>
        </p:sp>
        <p:sp>
          <p:nvSpPr>
            <p:cNvPr id="179" name="Sechseck 178">
              <a:extLst>
                <a:ext uri="{FF2B5EF4-FFF2-40B4-BE49-F238E27FC236}">
                  <a16:creationId xmlns:a16="http://schemas.microsoft.com/office/drawing/2014/main" id="{CA8BD083-EB1F-47A6-A13E-E3A4255CD4AA}"/>
                </a:ext>
              </a:extLst>
            </p:cNvPr>
            <p:cNvSpPr>
              <a:spLocks noChangeAspect="1"/>
            </p:cNvSpPr>
            <p:nvPr/>
          </p:nvSpPr>
          <p:spPr>
            <a:xfrm>
              <a:off x="7437007" y="4532200"/>
              <a:ext cx="486001" cy="420825"/>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Multi-</a:t>
              </a:r>
              <a:br>
                <a:rPr lang="de-DE" sz="650" dirty="0">
                  <a:solidFill>
                    <a:schemeClr val="bg1"/>
                  </a:solidFill>
                </a:rPr>
              </a:br>
              <a:r>
                <a:rPr lang="de-DE" sz="650" dirty="0">
                  <a:solidFill>
                    <a:schemeClr val="bg1"/>
                  </a:solidFill>
                </a:rPr>
                <a:t>projekt-</a:t>
              </a:r>
              <a:br>
                <a:rPr lang="de-DE" sz="650" dirty="0">
                  <a:solidFill>
                    <a:schemeClr val="bg1"/>
                  </a:solidFill>
                </a:rPr>
              </a:br>
              <a:r>
                <a:rPr lang="de-DE" sz="650" dirty="0" err="1">
                  <a:solidFill>
                    <a:schemeClr val="bg1"/>
                  </a:solidFill>
                </a:rPr>
                <a:t>mgmt</a:t>
              </a:r>
              <a:r>
                <a:rPr lang="de-DE" sz="650" dirty="0">
                  <a:solidFill>
                    <a:schemeClr val="bg1"/>
                  </a:solidFill>
                </a:rPr>
                <a:t>.</a:t>
              </a:r>
            </a:p>
          </p:txBody>
        </p:sp>
        <p:sp>
          <p:nvSpPr>
            <p:cNvPr id="180" name="Sechseck 179">
              <a:extLst>
                <a:ext uri="{FF2B5EF4-FFF2-40B4-BE49-F238E27FC236}">
                  <a16:creationId xmlns:a16="http://schemas.microsoft.com/office/drawing/2014/main" id="{7D64B011-3C38-49DE-BA63-0726D1717421}"/>
                </a:ext>
              </a:extLst>
            </p:cNvPr>
            <p:cNvSpPr>
              <a:spLocks noChangeAspect="1"/>
            </p:cNvSpPr>
            <p:nvPr/>
          </p:nvSpPr>
          <p:spPr>
            <a:xfrm>
              <a:off x="8229008" y="4532200"/>
              <a:ext cx="485999" cy="420823"/>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Platt-</a:t>
              </a:r>
              <a:br>
                <a:rPr lang="de-DE" sz="650" dirty="0">
                  <a:solidFill>
                    <a:schemeClr val="bg1"/>
                  </a:solidFill>
                </a:rPr>
              </a:br>
              <a:r>
                <a:rPr lang="de-DE" sz="650" dirty="0">
                  <a:solidFill>
                    <a:schemeClr val="bg1"/>
                  </a:solidFill>
                </a:rPr>
                <a:t>form-</a:t>
              </a:r>
              <a:br>
                <a:rPr lang="de-DE" sz="650" dirty="0">
                  <a:solidFill>
                    <a:schemeClr val="bg1"/>
                  </a:solidFill>
                </a:rPr>
              </a:br>
              <a:r>
                <a:rPr lang="de-DE" sz="650" dirty="0" err="1">
                  <a:solidFill>
                    <a:schemeClr val="bg1"/>
                  </a:solidFill>
                </a:rPr>
                <a:t>entwick</a:t>
              </a:r>
              <a:r>
                <a:rPr lang="de-DE" sz="650" dirty="0">
                  <a:solidFill>
                    <a:schemeClr val="bg1"/>
                  </a:solidFill>
                </a:rPr>
                <a:t>-</a:t>
              </a:r>
              <a:br>
                <a:rPr lang="de-DE" sz="650" dirty="0">
                  <a:solidFill>
                    <a:schemeClr val="bg1"/>
                  </a:solidFill>
                </a:rPr>
              </a:br>
              <a:r>
                <a:rPr lang="de-DE" sz="650" dirty="0" err="1">
                  <a:solidFill>
                    <a:schemeClr val="bg1"/>
                  </a:solidFill>
                </a:rPr>
                <a:t>lung</a:t>
              </a:r>
              <a:endParaRPr lang="de-DE" sz="650" dirty="0">
                <a:solidFill>
                  <a:schemeClr val="bg1"/>
                </a:solidFill>
              </a:endParaRPr>
            </a:p>
          </p:txBody>
        </p:sp>
        <p:sp>
          <p:nvSpPr>
            <p:cNvPr id="181" name="Sechseck 180">
              <a:extLst>
                <a:ext uri="{FF2B5EF4-FFF2-40B4-BE49-F238E27FC236}">
                  <a16:creationId xmlns:a16="http://schemas.microsoft.com/office/drawing/2014/main" id="{FE149621-C881-43E7-BDF2-59B137812F17}"/>
                </a:ext>
              </a:extLst>
            </p:cNvPr>
            <p:cNvSpPr>
              <a:spLocks noChangeAspect="1"/>
            </p:cNvSpPr>
            <p:nvPr/>
          </p:nvSpPr>
          <p:spPr>
            <a:xfrm>
              <a:off x="9021006" y="4532200"/>
              <a:ext cx="485999" cy="420823"/>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B &amp; IT </a:t>
              </a:r>
              <a:br>
                <a:rPr lang="de-DE" sz="650" dirty="0">
                  <a:solidFill>
                    <a:schemeClr val="bg1"/>
                  </a:solidFill>
                </a:rPr>
              </a:br>
              <a:r>
                <a:rPr lang="de-DE" sz="650" dirty="0" err="1">
                  <a:solidFill>
                    <a:schemeClr val="bg1"/>
                  </a:solidFill>
                </a:rPr>
                <a:t>Alligned</a:t>
              </a:r>
              <a:endParaRPr lang="de-DE" sz="650" dirty="0">
                <a:solidFill>
                  <a:schemeClr val="bg1"/>
                </a:solidFill>
              </a:endParaRPr>
            </a:p>
          </p:txBody>
        </p:sp>
        <p:sp>
          <p:nvSpPr>
            <p:cNvPr id="182" name="Sechseck 181">
              <a:extLst>
                <a:ext uri="{FF2B5EF4-FFF2-40B4-BE49-F238E27FC236}">
                  <a16:creationId xmlns:a16="http://schemas.microsoft.com/office/drawing/2014/main" id="{6393FD75-DF21-4A4C-98F5-F6CAA88CCDD4}"/>
                </a:ext>
              </a:extLst>
            </p:cNvPr>
            <p:cNvSpPr>
              <a:spLocks noChangeAspect="1"/>
            </p:cNvSpPr>
            <p:nvPr/>
          </p:nvSpPr>
          <p:spPr>
            <a:xfrm>
              <a:off x="6645004" y="4532200"/>
              <a:ext cx="486001" cy="420825"/>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Produkt-</a:t>
              </a:r>
              <a:br>
                <a:rPr lang="de-DE" sz="650" dirty="0">
                  <a:solidFill>
                    <a:schemeClr val="bg1"/>
                  </a:solidFill>
                </a:rPr>
              </a:br>
              <a:r>
                <a:rPr lang="de-DE" sz="650" dirty="0" err="1">
                  <a:solidFill>
                    <a:schemeClr val="bg1"/>
                  </a:solidFill>
                </a:rPr>
                <a:t>akte</a:t>
              </a:r>
              <a:endParaRPr lang="de-DE" sz="650" dirty="0">
                <a:solidFill>
                  <a:schemeClr val="bg1"/>
                </a:solidFill>
              </a:endParaRPr>
            </a:p>
          </p:txBody>
        </p:sp>
        <p:sp>
          <p:nvSpPr>
            <p:cNvPr id="183" name="Sechseck 182">
              <a:extLst>
                <a:ext uri="{FF2B5EF4-FFF2-40B4-BE49-F238E27FC236}">
                  <a16:creationId xmlns:a16="http://schemas.microsoft.com/office/drawing/2014/main" id="{BDD422F1-19CB-4016-84D6-708171662475}"/>
                </a:ext>
              </a:extLst>
            </p:cNvPr>
            <p:cNvSpPr>
              <a:spLocks noChangeAspect="1"/>
            </p:cNvSpPr>
            <p:nvPr/>
          </p:nvSpPr>
          <p:spPr>
            <a:xfrm>
              <a:off x="5853001" y="4532200"/>
              <a:ext cx="486001" cy="420825"/>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KIS</a:t>
              </a:r>
            </a:p>
          </p:txBody>
        </p:sp>
        <p:sp>
          <p:nvSpPr>
            <p:cNvPr id="184" name="Sechseck 183">
              <a:extLst>
                <a:ext uri="{FF2B5EF4-FFF2-40B4-BE49-F238E27FC236}">
                  <a16:creationId xmlns:a16="http://schemas.microsoft.com/office/drawing/2014/main" id="{D9295C2A-5C13-4C40-9189-E27EB5E95771}"/>
                </a:ext>
              </a:extLst>
            </p:cNvPr>
            <p:cNvSpPr>
              <a:spLocks noChangeAspect="1"/>
            </p:cNvSpPr>
            <p:nvPr/>
          </p:nvSpPr>
          <p:spPr>
            <a:xfrm>
              <a:off x="5060999" y="4532200"/>
              <a:ext cx="486001" cy="420825"/>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Standard</a:t>
              </a:r>
              <a:br>
                <a:rPr lang="de-DE" sz="650" dirty="0">
                  <a:solidFill>
                    <a:schemeClr val="bg1"/>
                  </a:solidFill>
                </a:rPr>
              </a:br>
              <a:r>
                <a:rPr lang="de-DE" sz="650" dirty="0">
                  <a:solidFill>
                    <a:schemeClr val="bg1"/>
                  </a:solidFill>
                </a:rPr>
                <a:t> Projekt-</a:t>
              </a:r>
              <a:br>
                <a:rPr lang="de-DE" sz="650" dirty="0">
                  <a:solidFill>
                    <a:schemeClr val="bg1"/>
                  </a:solidFill>
                </a:rPr>
              </a:br>
              <a:r>
                <a:rPr lang="de-DE" sz="650" dirty="0" err="1">
                  <a:solidFill>
                    <a:schemeClr val="bg1"/>
                  </a:solidFill>
                </a:rPr>
                <a:t>mgmt</a:t>
              </a:r>
              <a:r>
                <a:rPr lang="de-DE" sz="650" dirty="0">
                  <a:solidFill>
                    <a:schemeClr val="bg1"/>
                  </a:solidFill>
                </a:rPr>
                <a:t>.</a:t>
              </a:r>
            </a:p>
          </p:txBody>
        </p:sp>
        <p:sp>
          <p:nvSpPr>
            <p:cNvPr id="185" name="Sechseck 184">
              <a:extLst>
                <a:ext uri="{FF2B5EF4-FFF2-40B4-BE49-F238E27FC236}">
                  <a16:creationId xmlns:a16="http://schemas.microsoft.com/office/drawing/2014/main" id="{D12BCEE3-189F-45C2-9570-C7C56F393018}"/>
                </a:ext>
              </a:extLst>
            </p:cNvPr>
            <p:cNvSpPr>
              <a:spLocks noChangeAspect="1"/>
            </p:cNvSpPr>
            <p:nvPr/>
          </p:nvSpPr>
          <p:spPr>
            <a:xfrm>
              <a:off x="4268997" y="4532200"/>
              <a:ext cx="486001" cy="420825"/>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Sales</a:t>
              </a:r>
              <a:br>
                <a:rPr lang="de-DE" sz="650" dirty="0">
                  <a:solidFill>
                    <a:schemeClr val="bg1"/>
                  </a:solidFill>
                </a:rPr>
              </a:br>
              <a:r>
                <a:rPr lang="de-DE" sz="650" dirty="0">
                  <a:solidFill>
                    <a:schemeClr val="bg1"/>
                  </a:solidFill>
                </a:rPr>
                <a:t> Ex-</a:t>
              </a:r>
              <a:br>
                <a:rPr lang="de-DE" sz="650" dirty="0">
                  <a:solidFill>
                    <a:schemeClr val="bg1"/>
                  </a:solidFill>
                </a:rPr>
              </a:br>
              <a:r>
                <a:rPr lang="de-DE" sz="650" dirty="0" err="1">
                  <a:solidFill>
                    <a:schemeClr val="bg1"/>
                  </a:solidFill>
                </a:rPr>
                <a:t>cellence</a:t>
              </a:r>
              <a:endParaRPr lang="de-DE" sz="650" dirty="0">
                <a:solidFill>
                  <a:schemeClr val="bg1"/>
                </a:solidFill>
              </a:endParaRPr>
            </a:p>
          </p:txBody>
        </p:sp>
        <p:sp>
          <p:nvSpPr>
            <p:cNvPr id="186" name="Sechseck 185">
              <a:extLst>
                <a:ext uri="{FF2B5EF4-FFF2-40B4-BE49-F238E27FC236}">
                  <a16:creationId xmlns:a16="http://schemas.microsoft.com/office/drawing/2014/main" id="{E2C8847F-1EC6-471A-B0BA-ACD7AAD2F4C2}"/>
                </a:ext>
              </a:extLst>
            </p:cNvPr>
            <p:cNvSpPr>
              <a:spLocks noChangeAspect="1"/>
            </p:cNvSpPr>
            <p:nvPr/>
          </p:nvSpPr>
          <p:spPr>
            <a:xfrm>
              <a:off x="3476999" y="4532200"/>
              <a:ext cx="485999" cy="420823"/>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TPM</a:t>
              </a:r>
            </a:p>
          </p:txBody>
        </p:sp>
        <p:sp>
          <p:nvSpPr>
            <p:cNvPr id="187" name="Sechseck 186">
              <a:extLst>
                <a:ext uri="{FF2B5EF4-FFF2-40B4-BE49-F238E27FC236}">
                  <a16:creationId xmlns:a16="http://schemas.microsoft.com/office/drawing/2014/main" id="{6E436DAF-8D4A-4638-BC4F-4C7B5818D61B}"/>
                </a:ext>
              </a:extLst>
            </p:cNvPr>
            <p:cNvSpPr>
              <a:spLocks noChangeAspect="1"/>
            </p:cNvSpPr>
            <p:nvPr/>
          </p:nvSpPr>
          <p:spPr>
            <a:xfrm>
              <a:off x="2685000" y="4532200"/>
              <a:ext cx="485999" cy="420823"/>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Qualitäts-</a:t>
              </a:r>
              <a:br>
                <a:rPr lang="de-DE" sz="650" dirty="0">
                  <a:solidFill>
                    <a:schemeClr val="bg1"/>
                  </a:solidFill>
                </a:rPr>
              </a:br>
              <a:r>
                <a:rPr lang="de-DE" sz="650" dirty="0" err="1">
                  <a:solidFill>
                    <a:schemeClr val="bg1"/>
                  </a:solidFill>
                </a:rPr>
                <a:t>standards</a:t>
              </a:r>
              <a:endParaRPr lang="de-DE" sz="650" dirty="0">
                <a:solidFill>
                  <a:schemeClr val="bg1"/>
                </a:solidFill>
              </a:endParaRPr>
            </a:p>
          </p:txBody>
        </p:sp>
        <p:sp>
          <p:nvSpPr>
            <p:cNvPr id="188" name="Sechseck 187">
              <a:extLst>
                <a:ext uri="{FF2B5EF4-FFF2-40B4-BE49-F238E27FC236}">
                  <a16:creationId xmlns:a16="http://schemas.microsoft.com/office/drawing/2014/main" id="{F78309FD-7ECD-433E-BF2A-715E3DA1A60E}"/>
                </a:ext>
              </a:extLst>
            </p:cNvPr>
            <p:cNvSpPr>
              <a:spLocks noChangeAspect="1"/>
            </p:cNvSpPr>
            <p:nvPr/>
          </p:nvSpPr>
          <p:spPr>
            <a:xfrm>
              <a:off x="7833008" y="4755023"/>
              <a:ext cx="486000" cy="420824"/>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Kata</a:t>
              </a:r>
            </a:p>
          </p:txBody>
        </p:sp>
        <p:sp>
          <p:nvSpPr>
            <p:cNvPr id="189" name="Sechseck 188">
              <a:extLst>
                <a:ext uri="{FF2B5EF4-FFF2-40B4-BE49-F238E27FC236}">
                  <a16:creationId xmlns:a16="http://schemas.microsoft.com/office/drawing/2014/main" id="{4B96BBB7-99A2-4D1A-B742-68129660403C}"/>
                </a:ext>
              </a:extLst>
            </p:cNvPr>
            <p:cNvSpPr>
              <a:spLocks noChangeAspect="1"/>
            </p:cNvSpPr>
            <p:nvPr/>
          </p:nvSpPr>
          <p:spPr>
            <a:xfrm>
              <a:off x="8625006" y="4755023"/>
              <a:ext cx="486000" cy="420824"/>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Pur-</a:t>
              </a:r>
              <a:br>
                <a:rPr lang="de-DE" sz="650" dirty="0">
                  <a:solidFill>
                    <a:schemeClr val="bg1"/>
                  </a:solidFill>
                </a:rPr>
              </a:br>
              <a:r>
                <a:rPr lang="de-DE" sz="650" dirty="0" err="1">
                  <a:solidFill>
                    <a:schemeClr val="bg1"/>
                  </a:solidFill>
                </a:rPr>
                <a:t>chasing</a:t>
              </a:r>
              <a:br>
                <a:rPr lang="de-DE" sz="650" dirty="0">
                  <a:solidFill>
                    <a:schemeClr val="bg1"/>
                  </a:solidFill>
                </a:rPr>
              </a:br>
              <a:r>
                <a:rPr lang="de-DE" sz="650" dirty="0">
                  <a:solidFill>
                    <a:schemeClr val="bg1"/>
                  </a:solidFill>
                </a:rPr>
                <a:t> Excel-</a:t>
              </a:r>
              <a:br>
                <a:rPr lang="de-DE" sz="650" dirty="0">
                  <a:solidFill>
                    <a:schemeClr val="bg1"/>
                  </a:solidFill>
                </a:rPr>
              </a:br>
              <a:r>
                <a:rPr lang="de-DE" sz="650" dirty="0" err="1">
                  <a:solidFill>
                    <a:schemeClr val="bg1"/>
                  </a:solidFill>
                </a:rPr>
                <a:t>lence</a:t>
              </a:r>
              <a:endParaRPr lang="de-DE" sz="650" dirty="0">
                <a:solidFill>
                  <a:schemeClr val="bg1"/>
                </a:solidFill>
              </a:endParaRPr>
            </a:p>
          </p:txBody>
        </p:sp>
        <p:sp>
          <p:nvSpPr>
            <p:cNvPr id="190" name="Sechseck 189">
              <a:extLst>
                <a:ext uri="{FF2B5EF4-FFF2-40B4-BE49-F238E27FC236}">
                  <a16:creationId xmlns:a16="http://schemas.microsoft.com/office/drawing/2014/main" id="{CB8712B5-082E-4533-AF52-B3ED3F36B91D}"/>
                </a:ext>
              </a:extLst>
            </p:cNvPr>
            <p:cNvSpPr>
              <a:spLocks noChangeAspect="1"/>
            </p:cNvSpPr>
            <p:nvPr/>
          </p:nvSpPr>
          <p:spPr>
            <a:xfrm>
              <a:off x="9417004" y="4755024"/>
              <a:ext cx="485999" cy="420823"/>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SFO</a:t>
              </a:r>
            </a:p>
          </p:txBody>
        </p:sp>
        <p:sp>
          <p:nvSpPr>
            <p:cNvPr id="191" name="Sechseck 190">
              <a:extLst>
                <a:ext uri="{FF2B5EF4-FFF2-40B4-BE49-F238E27FC236}">
                  <a16:creationId xmlns:a16="http://schemas.microsoft.com/office/drawing/2014/main" id="{282A6990-BD67-44B9-B3C8-9F2F1C415717}"/>
                </a:ext>
              </a:extLst>
            </p:cNvPr>
            <p:cNvSpPr>
              <a:spLocks noChangeAspect="1"/>
            </p:cNvSpPr>
            <p:nvPr/>
          </p:nvSpPr>
          <p:spPr>
            <a:xfrm>
              <a:off x="7041005" y="4755024"/>
              <a:ext cx="486001" cy="420825"/>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LT 50:50</a:t>
              </a:r>
            </a:p>
          </p:txBody>
        </p:sp>
        <p:sp>
          <p:nvSpPr>
            <p:cNvPr id="192" name="Sechseck 191">
              <a:extLst>
                <a:ext uri="{FF2B5EF4-FFF2-40B4-BE49-F238E27FC236}">
                  <a16:creationId xmlns:a16="http://schemas.microsoft.com/office/drawing/2014/main" id="{C90BB343-11FC-4438-AC18-7D9BA3A68764}"/>
                </a:ext>
              </a:extLst>
            </p:cNvPr>
            <p:cNvSpPr>
              <a:spLocks noChangeAspect="1"/>
            </p:cNvSpPr>
            <p:nvPr/>
          </p:nvSpPr>
          <p:spPr>
            <a:xfrm>
              <a:off x="6249002" y="4755024"/>
              <a:ext cx="486001" cy="420825"/>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InfoTec</a:t>
              </a:r>
              <a:endParaRPr lang="de-DE" sz="650" dirty="0">
                <a:solidFill>
                  <a:schemeClr val="bg1"/>
                </a:solidFill>
              </a:endParaRPr>
            </a:p>
          </p:txBody>
        </p:sp>
        <p:sp>
          <p:nvSpPr>
            <p:cNvPr id="193" name="Sechseck 192">
              <a:extLst>
                <a:ext uri="{FF2B5EF4-FFF2-40B4-BE49-F238E27FC236}">
                  <a16:creationId xmlns:a16="http://schemas.microsoft.com/office/drawing/2014/main" id="{CEEFE7CA-38D2-42C4-9D23-03925CBC0AC6}"/>
                </a:ext>
              </a:extLst>
            </p:cNvPr>
            <p:cNvSpPr>
              <a:spLocks noChangeAspect="1"/>
            </p:cNvSpPr>
            <p:nvPr/>
          </p:nvSpPr>
          <p:spPr>
            <a:xfrm>
              <a:off x="4664998" y="4755024"/>
              <a:ext cx="486001" cy="420825"/>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de-DE" sz="650" dirty="0">
                <a:solidFill>
                  <a:schemeClr val="bg1"/>
                </a:solidFill>
              </a:endParaRPr>
            </a:p>
            <a:p>
              <a:pPr algn="ctr"/>
              <a:r>
                <a:rPr lang="de-DE" sz="650" dirty="0">
                  <a:solidFill>
                    <a:schemeClr val="bg1"/>
                  </a:solidFill>
                </a:rPr>
                <a:t>SYNCHRO</a:t>
              </a:r>
              <a:br>
                <a:rPr lang="de-DE" sz="650" dirty="0">
                  <a:solidFill>
                    <a:schemeClr val="bg1"/>
                  </a:solidFill>
                </a:rPr>
              </a:br>
              <a:r>
                <a:rPr lang="de-DE" sz="650" dirty="0">
                  <a:solidFill>
                    <a:schemeClr val="bg1"/>
                  </a:solidFill>
                </a:rPr>
                <a:t>4</a:t>
              </a:r>
            </a:p>
          </p:txBody>
        </p:sp>
        <p:sp>
          <p:nvSpPr>
            <p:cNvPr id="194" name="Sechseck 193">
              <a:extLst>
                <a:ext uri="{FF2B5EF4-FFF2-40B4-BE49-F238E27FC236}">
                  <a16:creationId xmlns:a16="http://schemas.microsoft.com/office/drawing/2014/main" id="{3680B731-4AF6-4AFC-80DD-3763B4B4B0AF}"/>
                </a:ext>
              </a:extLst>
            </p:cNvPr>
            <p:cNvSpPr>
              <a:spLocks noChangeAspect="1"/>
            </p:cNvSpPr>
            <p:nvPr/>
          </p:nvSpPr>
          <p:spPr>
            <a:xfrm>
              <a:off x="3872997" y="4755023"/>
              <a:ext cx="486000" cy="420824"/>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Kenn-</a:t>
              </a:r>
              <a:br>
                <a:rPr lang="de-DE" sz="650" dirty="0">
                  <a:solidFill>
                    <a:schemeClr val="bg1"/>
                  </a:solidFill>
                </a:rPr>
              </a:br>
              <a:r>
                <a:rPr lang="de-DE" sz="650" dirty="0">
                  <a:solidFill>
                    <a:schemeClr val="bg1"/>
                  </a:solidFill>
                </a:rPr>
                <a:t>zahlen</a:t>
              </a:r>
            </a:p>
          </p:txBody>
        </p:sp>
        <p:sp>
          <p:nvSpPr>
            <p:cNvPr id="195" name="Sechseck 194">
              <a:extLst>
                <a:ext uri="{FF2B5EF4-FFF2-40B4-BE49-F238E27FC236}">
                  <a16:creationId xmlns:a16="http://schemas.microsoft.com/office/drawing/2014/main" id="{A36CD32F-D4C8-4D36-BC7D-57C443805247}"/>
                </a:ext>
              </a:extLst>
            </p:cNvPr>
            <p:cNvSpPr>
              <a:spLocks noChangeAspect="1"/>
            </p:cNvSpPr>
            <p:nvPr/>
          </p:nvSpPr>
          <p:spPr>
            <a:xfrm>
              <a:off x="5457000" y="4755024"/>
              <a:ext cx="486001" cy="420825"/>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Messe-</a:t>
              </a:r>
              <a:br>
                <a:rPr lang="de-DE" sz="650" dirty="0">
                  <a:solidFill>
                    <a:schemeClr val="bg1"/>
                  </a:solidFill>
                </a:rPr>
              </a:br>
              <a:r>
                <a:rPr lang="de-DE" sz="650" dirty="0" err="1">
                  <a:solidFill>
                    <a:schemeClr val="bg1"/>
                  </a:solidFill>
                </a:rPr>
                <a:t>konzept</a:t>
              </a:r>
              <a:endParaRPr lang="de-DE" sz="650" dirty="0">
                <a:solidFill>
                  <a:schemeClr val="bg1"/>
                </a:solidFill>
              </a:endParaRPr>
            </a:p>
          </p:txBody>
        </p:sp>
        <p:sp>
          <p:nvSpPr>
            <p:cNvPr id="196" name="Sechseck 195">
              <a:extLst>
                <a:ext uri="{FF2B5EF4-FFF2-40B4-BE49-F238E27FC236}">
                  <a16:creationId xmlns:a16="http://schemas.microsoft.com/office/drawing/2014/main" id="{43599C22-60F4-4424-B4A9-03FF8193B83E}"/>
                </a:ext>
              </a:extLst>
            </p:cNvPr>
            <p:cNvSpPr>
              <a:spLocks noChangeAspect="1"/>
            </p:cNvSpPr>
            <p:nvPr/>
          </p:nvSpPr>
          <p:spPr>
            <a:xfrm>
              <a:off x="7437007" y="4977848"/>
              <a:ext cx="486001" cy="420825"/>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Tru</a:t>
              </a:r>
              <a:r>
                <a:rPr lang="de-DE" sz="650" dirty="0">
                  <a:solidFill>
                    <a:schemeClr val="bg1"/>
                  </a:solidFill>
                </a:rPr>
                <a:t> </a:t>
              </a:r>
              <a:br>
                <a:rPr lang="de-DE" sz="650" dirty="0">
                  <a:solidFill>
                    <a:schemeClr val="bg1"/>
                  </a:solidFill>
                </a:rPr>
              </a:br>
              <a:r>
                <a:rPr lang="de-DE" sz="650" dirty="0">
                  <a:solidFill>
                    <a:schemeClr val="bg1"/>
                  </a:solidFill>
                </a:rPr>
                <a:t>Services</a:t>
              </a:r>
            </a:p>
          </p:txBody>
        </p:sp>
        <p:sp>
          <p:nvSpPr>
            <p:cNvPr id="197" name="Sechseck 196">
              <a:extLst>
                <a:ext uri="{FF2B5EF4-FFF2-40B4-BE49-F238E27FC236}">
                  <a16:creationId xmlns:a16="http://schemas.microsoft.com/office/drawing/2014/main" id="{025868D4-0C7A-446E-912D-C8225D9C4F1F}"/>
                </a:ext>
              </a:extLst>
            </p:cNvPr>
            <p:cNvSpPr>
              <a:spLocks noChangeAspect="1"/>
            </p:cNvSpPr>
            <p:nvPr/>
          </p:nvSpPr>
          <p:spPr>
            <a:xfrm>
              <a:off x="6645004" y="4977848"/>
              <a:ext cx="486001" cy="420825"/>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Produkt-</a:t>
              </a:r>
              <a:br>
                <a:rPr lang="de-DE" sz="650" dirty="0">
                  <a:solidFill>
                    <a:schemeClr val="bg1"/>
                  </a:solidFill>
                </a:rPr>
              </a:br>
              <a:r>
                <a:rPr lang="de-DE" sz="650" dirty="0">
                  <a:solidFill>
                    <a:schemeClr val="bg1"/>
                  </a:solidFill>
                </a:rPr>
                <a:t>pflege-</a:t>
              </a:r>
              <a:br>
                <a:rPr lang="de-DE" sz="650" dirty="0">
                  <a:solidFill>
                    <a:schemeClr val="bg1"/>
                  </a:solidFill>
                </a:rPr>
              </a:br>
              <a:r>
                <a:rPr lang="de-DE" sz="650" dirty="0" err="1">
                  <a:solidFill>
                    <a:schemeClr val="bg1"/>
                  </a:solidFill>
                </a:rPr>
                <a:t>teams</a:t>
              </a:r>
              <a:endParaRPr lang="de-DE" sz="650" dirty="0">
                <a:solidFill>
                  <a:schemeClr val="bg1"/>
                </a:solidFill>
              </a:endParaRPr>
            </a:p>
          </p:txBody>
        </p:sp>
        <p:sp>
          <p:nvSpPr>
            <p:cNvPr id="198" name="Sechseck 197">
              <a:extLst>
                <a:ext uri="{FF2B5EF4-FFF2-40B4-BE49-F238E27FC236}">
                  <a16:creationId xmlns:a16="http://schemas.microsoft.com/office/drawing/2014/main" id="{BC7B9B08-188E-4069-B3AA-714C8FE34013}"/>
                </a:ext>
              </a:extLst>
            </p:cNvPr>
            <p:cNvSpPr>
              <a:spLocks noChangeAspect="1"/>
            </p:cNvSpPr>
            <p:nvPr/>
          </p:nvSpPr>
          <p:spPr>
            <a:xfrm>
              <a:off x="5853001" y="4977848"/>
              <a:ext cx="486001" cy="420825"/>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Techno-</a:t>
              </a:r>
              <a:br>
                <a:rPr lang="de-DE" sz="650" dirty="0">
                  <a:solidFill>
                    <a:schemeClr val="bg1"/>
                  </a:solidFill>
                </a:rPr>
              </a:br>
              <a:r>
                <a:rPr lang="de-DE" sz="650" dirty="0" err="1">
                  <a:solidFill>
                    <a:schemeClr val="bg1"/>
                  </a:solidFill>
                </a:rPr>
                <a:t>logie</a:t>
              </a:r>
              <a:r>
                <a:rPr lang="de-DE" sz="650" dirty="0">
                  <a:solidFill>
                    <a:schemeClr val="bg1"/>
                  </a:solidFill>
                </a:rPr>
                <a:t>-</a:t>
              </a:r>
              <a:br>
                <a:rPr lang="de-DE" sz="650" dirty="0">
                  <a:solidFill>
                    <a:schemeClr val="bg1"/>
                  </a:solidFill>
                </a:rPr>
              </a:br>
              <a:r>
                <a:rPr lang="de-DE" sz="650" dirty="0" err="1">
                  <a:solidFill>
                    <a:schemeClr val="bg1"/>
                  </a:solidFill>
                </a:rPr>
                <a:t>teams</a:t>
              </a:r>
              <a:endParaRPr lang="de-DE" sz="650" dirty="0">
                <a:solidFill>
                  <a:schemeClr val="bg1"/>
                </a:solidFill>
              </a:endParaRPr>
            </a:p>
          </p:txBody>
        </p:sp>
        <p:sp>
          <p:nvSpPr>
            <p:cNvPr id="199" name="Sechseck 198">
              <a:extLst>
                <a:ext uri="{FF2B5EF4-FFF2-40B4-BE49-F238E27FC236}">
                  <a16:creationId xmlns:a16="http://schemas.microsoft.com/office/drawing/2014/main" id="{6ADB75D6-7A43-4B2A-AA20-66E6DF9F88B9}"/>
                </a:ext>
              </a:extLst>
            </p:cNvPr>
            <p:cNvSpPr>
              <a:spLocks noChangeAspect="1"/>
            </p:cNvSpPr>
            <p:nvPr/>
          </p:nvSpPr>
          <p:spPr>
            <a:xfrm>
              <a:off x="5060999" y="4977848"/>
              <a:ext cx="486001" cy="420825"/>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QFD</a:t>
              </a:r>
            </a:p>
          </p:txBody>
        </p:sp>
        <p:sp>
          <p:nvSpPr>
            <p:cNvPr id="200" name="Sechseck 199">
              <a:extLst>
                <a:ext uri="{FF2B5EF4-FFF2-40B4-BE49-F238E27FC236}">
                  <a16:creationId xmlns:a16="http://schemas.microsoft.com/office/drawing/2014/main" id="{6EFD26A7-80F0-45FB-B803-2F9F0B6BB9A0}"/>
                </a:ext>
              </a:extLst>
            </p:cNvPr>
            <p:cNvSpPr>
              <a:spLocks noChangeAspect="1"/>
            </p:cNvSpPr>
            <p:nvPr/>
          </p:nvSpPr>
          <p:spPr>
            <a:xfrm>
              <a:off x="4268997" y="4977848"/>
              <a:ext cx="486001" cy="420825"/>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TRIZ</a:t>
              </a:r>
            </a:p>
          </p:txBody>
        </p:sp>
        <p:sp>
          <p:nvSpPr>
            <p:cNvPr id="201" name="Sechseck 200">
              <a:extLst>
                <a:ext uri="{FF2B5EF4-FFF2-40B4-BE49-F238E27FC236}">
                  <a16:creationId xmlns:a16="http://schemas.microsoft.com/office/drawing/2014/main" id="{2235365E-E4A2-4092-B662-EBD03F3D2E09}"/>
                </a:ext>
              </a:extLst>
            </p:cNvPr>
            <p:cNvSpPr>
              <a:spLocks noChangeAspect="1"/>
            </p:cNvSpPr>
            <p:nvPr/>
          </p:nvSpPr>
          <p:spPr>
            <a:xfrm>
              <a:off x="8229008" y="4977848"/>
              <a:ext cx="485999" cy="420823"/>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xPert</a:t>
              </a:r>
              <a:endParaRPr lang="de-DE" sz="650" dirty="0">
                <a:solidFill>
                  <a:schemeClr val="bg1"/>
                </a:solidFill>
              </a:endParaRPr>
            </a:p>
          </p:txBody>
        </p:sp>
        <p:sp>
          <p:nvSpPr>
            <p:cNvPr id="202" name="Sechseck 201">
              <a:extLst>
                <a:ext uri="{FF2B5EF4-FFF2-40B4-BE49-F238E27FC236}">
                  <a16:creationId xmlns:a16="http://schemas.microsoft.com/office/drawing/2014/main" id="{DAD8A8E6-77F9-46F4-8F2F-5BE8011A3E1D}"/>
                </a:ext>
              </a:extLst>
            </p:cNvPr>
            <p:cNvSpPr>
              <a:spLocks noChangeAspect="1"/>
            </p:cNvSpPr>
            <p:nvPr/>
          </p:nvSpPr>
          <p:spPr>
            <a:xfrm>
              <a:off x="9021006" y="4977848"/>
              <a:ext cx="485999" cy="420823"/>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Agile </a:t>
              </a:r>
              <a:br>
                <a:rPr lang="de-DE" sz="650" dirty="0">
                  <a:solidFill>
                    <a:schemeClr val="bg1"/>
                  </a:solidFill>
                </a:rPr>
              </a:br>
              <a:r>
                <a:rPr lang="de-DE" sz="650" dirty="0" err="1">
                  <a:solidFill>
                    <a:schemeClr val="bg1"/>
                  </a:solidFill>
                </a:rPr>
                <a:t>Ent</a:t>
              </a:r>
              <a:r>
                <a:rPr lang="de-DE" sz="650" dirty="0">
                  <a:solidFill>
                    <a:schemeClr val="bg1"/>
                  </a:solidFill>
                </a:rPr>
                <a:t>-</a:t>
              </a:r>
              <a:br>
                <a:rPr lang="de-DE" sz="650" dirty="0">
                  <a:solidFill>
                    <a:schemeClr val="bg1"/>
                  </a:solidFill>
                </a:rPr>
              </a:br>
              <a:r>
                <a:rPr lang="de-DE" sz="650" dirty="0" err="1">
                  <a:solidFill>
                    <a:schemeClr val="bg1"/>
                  </a:solidFill>
                </a:rPr>
                <a:t>wicklung</a:t>
              </a:r>
              <a:endParaRPr lang="de-DE" sz="650" dirty="0">
                <a:solidFill>
                  <a:schemeClr val="bg1"/>
                </a:solidFill>
              </a:endParaRPr>
            </a:p>
          </p:txBody>
        </p:sp>
        <p:sp>
          <p:nvSpPr>
            <p:cNvPr id="203" name="Sechseck 202">
              <a:extLst>
                <a:ext uri="{FF2B5EF4-FFF2-40B4-BE49-F238E27FC236}">
                  <a16:creationId xmlns:a16="http://schemas.microsoft.com/office/drawing/2014/main" id="{D2648220-650E-4727-AA43-A216C270B6FF}"/>
                </a:ext>
              </a:extLst>
            </p:cNvPr>
            <p:cNvSpPr>
              <a:spLocks noChangeAspect="1"/>
            </p:cNvSpPr>
            <p:nvPr/>
          </p:nvSpPr>
          <p:spPr>
            <a:xfrm>
              <a:off x="7041005" y="5200672"/>
              <a:ext cx="486001" cy="420825"/>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Produkt-</a:t>
              </a:r>
              <a:br>
                <a:rPr lang="de-DE" sz="650" dirty="0">
                  <a:solidFill>
                    <a:schemeClr val="bg1"/>
                  </a:solidFill>
                </a:rPr>
              </a:br>
              <a:r>
                <a:rPr lang="de-DE" sz="650" dirty="0" err="1">
                  <a:solidFill>
                    <a:schemeClr val="bg1"/>
                  </a:solidFill>
                </a:rPr>
                <a:t>mgmt</a:t>
              </a:r>
              <a:r>
                <a:rPr lang="de-DE" sz="650" dirty="0">
                  <a:solidFill>
                    <a:schemeClr val="bg1"/>
                  </a:solidFill>
                </a:rPr>
                <a:t>.</a:t>
              </a:r>
            </a:p>
          </p:txBody>
        </p:sp>
        <p:sp>
          <p:nvSpPr>
            <p:cNvPr id="204" name="Sechseck 203">
              <a:extLst>
                <a:ext uri="{FF2B5EF4-FFF2-40B4-BE49-F238E27FC236}">
                  <a16:creationId xmlns:a16="http://schemas.microsoft.com/office/drawing/2014/main" id="{A06395E7-7FE1-4945-8062-0622AAE43BFA}"/>
                </a:ext>
              </a:extLst>
            </p:cNvPr>
            <p:cNvSpPr>
              <a:spLocks noChangeAspect="1"/>
            </p:cNvSpPr>
            <p:nvPr/>
          </p:nvSpPr>
          <p:spPr>
            <a:xfrm>
              <a:off x="5457000" y="5200672"/>
              <a:ext cx="486001" cy="420825"/>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CRM</a:t>
              </a:r>
            </a:p>
          </p:txBody>
        </p:sp>
        <p:sp>
          <p:nvSpPr>
            <p:cNvPr id="205" name="Sechseck 204">
              <a:extLst>
                <a:ext uri="{FF2B5EF4-FFF2-40B4-BE49-F238E27FC236}">
                  <a16:creationId xmlns:a16="http://schemas.microsoft.com/office/drawing/2014/main" id="{2F2C9C27-7009-4BF5-AB8E-F69935E55019}"/>
                </a:ext>
              </a:extLst>
            </p:cNvPr>
            <p:cNvSpPr>
              <a:spLocks noChangeAspect="1"/>
            </p:cNvSpPr>
            <p:nvPr/>
          </p:nvSpPr>
          <p:spPr>
            <a:xfrm>
              <a:off x="8625006" y="5200671"/>
              <a:ext cx="486000" cy="420824"/>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Logistic</a:t>
              </a:r>
              <a:r>
                <a:rPr lang="de-DE" sz="650" dirty="0">
                  <a:solidFill>
                    <a:schemeClr val="bg1"/>
                  </a:solidFill>
                </a:rPr>
                <a:t> </a:t>
              </a:r>
              <a:br>
                <a:rPr lang="de-DE" sz="650" dirty="0">
                  <a:solidFill>
                    <a:schemeClr val="bg1"/>
                  </a:solidFill>
                </a:rPr>
              </a:br>
              <a:r>
                <a:rPr lang="de-DE" sz="650" dirty="0">
                  <a:solidFill>
                    <a:schemeClr val="bg1"/>
                  </a:solidFill>
                </a:rPr>
                <a:t>Ex-</a:t>
              </a:r>
              <a:br>
                <a:rPr lang="de-DE" sz="650" dirty="0">
                  <a:solidFill>
                    <a:schemeClr val="bg1"/>
                  </a:solidFill>
                </a:rPr>
              </a:br>
              <a:r>
                <a:rPr lang="de-DE" sz="650" dirty="0" err="1">
                  <a:solidFill>
                    <a:schemeClr val="bg1"/>
                  </a:solidFill>
                </a:rPr>
                <a:t>cellence</a:t>
              </a:r>
              <a:endParaRPr lang="de-DE" sz="650" dirty="0">
                <a:solidFill>
                  <a:schemeClr val="bg1"/>
                </a:solidFill>
              </a:endParaRPr>
            </a:p>
          </p:txBody>
        </p:sp>
        <p:sp>
          <p:nvSpPr>
            <p:cNvPr id="206" name="Sechseck 205">
              <a:extLst>
                <a:ext uri="{FF2B5EF4-FFF2-40B4-BE49-F238E27FC236}">
                  <a16:creationId xmlns:a16="http://schemas.microsoft.com/office/drawing/2014/main" id="{8BD7ED69-7938-4B54-88E7-0B5559A8086E}"/>
                </a:ext>
              </a:extLst>
            </p:cNvPr>
            <p:cNvSpPr>
              <a:spLocks noChangeAspect="1"/>
            </p:cNvSpPr>
            <p:nvPr/>
          </p:nvSpPr>
          <p:spPr>
            <a:xfrm>
              <a:off x="9417004" y="5200672"/>
              <a:ext cx="485999" cy="420823"/>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Globale</a:t>
              </a:r>
              <a:br>
                <a:rPr lang="de-DE" sz="650" dirty="0">
                  <a:solidFill>
                    <a:schemeClr val="bg1"/>
                  </a:solidFill>
                </a:rPr>
              </a:br>
              <a:r>
                <a:rPr lang="de-DE" sz="650" dirty="0">
                  <a:solidFill>
                    <a:schemeClr val="bg1"/>
                  </a:solidFill>
                </a:rPr>
                <a:t> Prozess</a:t>
              </a:r>
              <a:br>
                <a:rPr lang="de-DE" sz="650" dirty="0">
                  <a:solidFill>
                    <a:schemeClr val="bg1"/>
                  </a:solidFill>
                </a:rPr>
              </a:br>
              <a:r>
                <a:rPr lang="de-DE" sz="650" dirty="0">
                  <a:solidFill>
                    <a:schemeClr val="bg1"/>
                  </a:solidFill>
                </a:rPr>
                <a:t> Harmon.</a:t>
              </a:r>
            </a:p>
          </p:txBody>
        </p:sp>
        <p:sp>
          <p:nvSpPr>
            <p:cNvPr id="207" name="Sechseck 206">
              <a:extLst>
                <a:ext uri="{FF2B5EF4-FFF2-40B4-BE49-F238E27FC236}">
                  <a16:creationId xmlns:a16="http://schemas.microsoft.com/office/drawing/2014/main" id="{BFA76FB0-D4DE-4191-8A10-229A5FB59A1B}"/>
                </a:ext>
              </a:extLst>
            </p:cNvPr>
            <p:cNvSpPr>
              <a:spLocks noChangeAspect="1"/>
            </p:cNvSpPr>
            <p:nvPr/>
          </p:nvSpPr>
          <p:spPr>
            <a:xfrm>
              <a:off x="7833008" y="5200671"/>
              <a:ext cx="486000" cy="420824"/>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Liefer-</a:t>
              </a:r>
              <a:br>
                <a:rPr lang="de-DE" sz="650" dirty="0">
                  <a:solidFill>
                    <a:schemeClr val="bg1"/>
                  </a:solidFill>
                </a:rPr>
              </a:br>
              <a:r>
                <a:rPr lang="de-DE" sz="650" dirty="0" err="1">
                  <a:solidFill>
                    <a:schemeClr val="bg1"/>
                  </a:solidFill>
                </a:rPr>
                <a:t>anten</a:t>
              </a:r>
              <a:r>
                <a:rPr lang="de-DE" sz="650" dirty="0">
                  <a:solidFill>
                    <a:schemeClr val="bg1"/>
                  </a:solidFill>
                </a:rPr>
                <a:t>-</a:t>
              </a:r>
              <a:br>
                <a:rPr lang="de-DE" sz="650" dirty="0">
                  <a:solidFill>
                    <a:schemeClr val="bg1"/>
                  </a:solidFill>
                </a:rPr>
              </a:br>
              <a:r>
                <a:rPr lang="de-DE" sz="650" dirty="0" err="1">
                  <a:solidFill>
                    <a:schemeClr val="bg1"/>
                  </a:solidFill>
                </a:rPr>
                <a:t>portal</a:t>
              </a:r>
              <a:endParaRPr lang="de-DE" sz="650" dirty="0">
                <a:solidFill>
                  <a:schemeClr val="bg1"/>
                </a:solidFill>
              </a:endParaRPr>
            </a:p>
          </p:txBody>
        </p:sp>
        <p:sp>
          <p:nvSpPr>
            <p:cNvPr id="208" name="Sechseck 207">
              <a:extLst>
                <a:ext uri="{FF2B5EF4-FFF2-40B4-BE49-F238E27FC236}">
                  <a16:creationId xmlns:a16="http://schemas.microsoft.com/office/drawing/2014/main" id="{537AAA72-C7E5-48BC-9EFF-0337A5B2F73F}"/>
                </a:ext>
              </a:extLst>
            </p:cNvPr>
            <p:cNvSpPr>
              <a:spLocks noChangeAspect="1"/>
            </p:cNvSpPr>
            <p:nvPr/>
          </p:nvSpPr>
          <p:spPr>
            <a:xfrm>
              <a:off x="7437007" y="5423496"/>
              <a:ext cx="486001" cy="420825"/>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Baureihe</a:t>
              </a:r>
            </a:p>
          </p:txBody>
        </p:sp>
        <p:sp>
          <p:nvSpPr>
            <p:cNvPr id="209" name="Sechseck 208">
              <a:extLst>
                <a:ext uri="{FF2B5EF4-FFF2-40B4-BE49-F238E27FC236}">
                  <a16:creationId xmlns:a16="http://schemas.microsoft.com/office/drawing/2014/main" id="{C7FE105F-4F16-434E-9C93-95E3DF6E3FFE}"/>
                </a:ext>
              </a:extLst>
            </p:cNvPr>
            <p:cNvSpPr>
              <a:spLocks noChangeAspect="1"/>
            </p:cNvSpPr>
            <p:nvPr/>
          </p:nvSpPr>
          <p:spPr>
            <a:xfrm>
              <a:off x="6249002" y="5200672"/>
              <a:ext cx="486001" cy="420825"/>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Inno</a:t>
              </a:r>
              <a:r>
                <a:rPr lang="de-DE" sz="650" dirty="0">
                  <a:solidFill>
                    <a:schemeClr val="bg1"/>
                  </a:solidFill>
                </a:rPr>
                <a:t>-</a:t>
              </a:r>
              <a:br>
                <a:rPr lang="de-DE" sz="650" dirty="0">
                  <a:solidFill>
                    <a:schemeClr val="bg1"/>
                  </a:solidFill>
                </a:rPr>
              </a:br>
              <a:r>
                <a:rPr lang="de-DE" sz="650" dirty="0" err="1">
                  <a:solidFill>
                    <a:schemeClr val="bg1"/>
                  </a:solidFill>
                </a:rPr>
                <a:t>vations</a:t>
              </a:r>
              <a:r>
                <a:rPr lang="de-DE" sz="650" dirty="0">
                  <a:solidFill>
                    <a:schemeClr val="bg1"/>
                  </a:solidFill>
                </a:rPr>
                <a:t>-</a:t>
              </a:r>
              <a:br>
                <a:rPr lang="de-DE" sz="650" dirty="0">
                  <a:solidFill>
                    <a:schemeClr val="bg1"/>
                  </a:solidFill>
                </a:rPr>
              </a:br>
              <a:r>
                <a:rPr lang="de-DE" sz="650" dirty="0" err="1">
                  <a:solidFill>
                    <a:schemeClr val="bg1"/>
                  </a:solidFill>
                </a:rPr>
                <a:t>mgmt</a:t>
              </a:r>
              <a:r>
                <a:rPr lang="de-DE" sz="650" dirty="0">
                  <a:solidFill>
                    <a:schemeClr val="bg1"/>
                  </a:solidFill>
                </a:rPr>
                <a:t>.</a:t>
              </a:r>
            </a:p>
          </p:txBody>
        </p:sp>
        <p:sp>
          <p:nvSpPr>
            <p:cNvPr id="210" name="Sechseck 209">
              <a:extLst>
                <a:ext uri="{FF2B5EF4-FFF2-40B4-BE49-F238E27FC236}">
                  <a16:creationId xmlns:a16="http://schemas.microsoft.com/office/drawing/2014/main" id="{F68324AF-8469-417A-B530-0AA413E6F1D9}"/>
                </a:ext>
              </a:extLst>
            </p:cNvPr>
            <p:cNvSpPr>
              <a:spLocks noChangeAspect="1"/>
            </p:cNvSpPr>
            <p:nvPr/>
          </p:nvSpPr>
          <p:spPr>
            <a:xfrm>
              <a:off x="9021006" y="5423496"/>
              <a:ext cx="485999" cy="420823"/>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Indust</a:t>
              </a:r>
              <a:r>
                <a:rPr lang="de-DE" sz="650" dirty="0">
                  <a:solidFill>
                    <a:schemeClr val="bg1"/>
                  </a:solidFill>
                </a:rPr>
                <a:t>. </a:t>
              </a:r>
              <a:br>
                <a:rPr lang="de-DE" sz="650" dirty="0">
                  <a:solidFill>
                    <a:schemeClr val="bg1"/>
                  </a:solidFill>
                </a:rPr>
              </a:br>
              <a:r>
                <a:rPr lang="de-DE" sz="650" dirty="0" err="1">
                  <a:solidFill>
                    <a:schemeClr val="bg1"/>
                  </a:solidFill>
                </a:rPr>
                <a:t>Enginee</a:t>
              </a:r>
              <a:r>
                <a:rPr lang="de-DE" sz="650" dirty="0">
                  <a:solidFill>
                    <a:schemeClr val="bg1"/>
                  </a:solidFill>
                </a:rPr>
                <a:t>-</a:t>
              </a:r>
              <a:br>
                <a:rPr lang="de-DE" sz="650" dirty="0">
                  <a:solidFill>
                    <a:schemeClr val="bg1"/>
                  </a:solidFill>
                </a:rPr>
              </a:br>
              <a:r>
                <a:rPr lang="de-DE" sz="650" dirty="0">
                  <a:solidFill>
                    <a:schemeClr val="bg1"/>
                  </a:solidFill>
                </a:rPr>
                <a:t>ring</a:t>
              </a:r>
            </a:p>
          </p:txBody>
        </p:sp>
        <p:sp>
          <p:nvSpPr>
            <p:cNvPr id="211" name="Sechseck 210">
              <a:extLst>
                <a:ext uri="{FF2B5EF4-FFF2-40B4-BE49-F238E27FC236}">
                  <a16:creationId xmlns:a16="http://schemas.microsoft.com/office/drawing/2014/main" id="{B7A51436-21B2-44ED-A290-799FDE3E7FA3}"/>
                </a:ext>
              </a:extLst>
            </p:cNvPr>
            <p:cNvSpPr>
              <a:spLocks noChangeAspect="1"/>
            </p:cNvSpPr>
            <p:nvPr/>
          </p:nvSpPr>
          <p:spPr>
            <a:xfrm>
              <a:off x="8625006" y="5646318"/>
              <a:ext cx="486000" cy="420824"/>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R10</a:t>
              </a:r>
            </a:p>
          </p:txBody>
        </p:sp>
        <p:sp>
          <p:nvSpPr>
            <p:cNvPr id="212" name="Sechseck 211">
              <a:extLst>
                <a:ext uri="{FF2B5EF4-FFF2-40B4-BE49-F238E27FC236}">
                  <a16:creationId xmlns:a16="http://schemas.microsoft.com/office/drawing/2014/main" id="{4C394F4C-C1C5-4C9B-8692-84142E42490C}"/>
                </a:ext>
              </a:extLst>
            </p:cNvPr>
            <p:cNvSpPr>
              <a:spLocks noChangeAspect="1"/>
            </p:cNvSpPr>
            <p:nvPr/>
          </p:nvSpPr>
          <p:spPr>
            <a:xfrm>
              <a:off x="9417004" y="5646319"/>
              <a:ext cx="485999" cy="420823"/>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WS-</a:t>
              </a:r>
              <a:br>
                <a:rPr lang="de-DE" sz="650" dirty="0">
                  <a:solidFill>
                    <a:schemeClr val="bg1"/>
                  </a:solidFill>
                </a:rPr>
              </a:br>
              <a:r>
                <a:rPr lang="de-DE" sz="650" dirty="0">
                  <a:solidFill>
                    <a:schemeClr val="bg1"/>
                  </a:solidFill>
                </a:rPr>
                <a:t>Verant-</a:t>
              </a:r>
              <a:br>
                <a:rPr lang="de-DE" sz="650" dirty="0">
                  <a:solidFill>
                    <a:schemeClr val="bg1"/>
                  </a:solidFill>
                </a:rPr>
              </a:br>
              <a:r>
                <a:rPr lang="de-DE" sz="650" dirty="0" err="1">
                  <a:solidFill>
                    <a:schemeClr val="bg1"/>
                  </a:solidFill>
                </a:rPr>
                <a:t>wortliche</a:t>
              </a:r>
              <a:endParaRPr lang="de-DE" sz="650" dirty="0">
                <a:solidFill>
                  <a:schemeClr val="bg1"/>
                </a:solidFill>
              </a:endParaRPr>
            </a:p>
          </p:txBody>
        </p:sp>
        <p:sp>
          <p:nvSpPr>
            <p:cNvPr id="213" name="Sechseck 212">
              <a:extLst>
                <a:ext uri="{FF2B5EF4-FFF2-40B4-BE49-F238E27FC236}">
                  <a16:creationId xmlns:a16="http://schemas.microsoft.com/office/drawing/2014/main" id="{6F325520-2348-4952-A90A-891CDFDB9393}"/>
                </a:ext>
              </a:extLst>
            </p:cNvPr>
            <p:cNvSpPr>
              <a:spLocks noChangeAspect="1"/>
            </p:cNvSpPr>
            <p:nvPr/>
          </p:nvSpPr>
          <p:spPr>
            <a:xfrm>
              <a:off x="6645004" y="5423496"/>
              <a:ext cx="486001" cy="420825"/>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Standort </a:t>
              </a:r>
              <a:br>
                <a:rPr lang="de-DE" sz="650" dirty="0">
                  <a:solidFill>
                    <a:schemeClr val="bg1"/>
                  </a:solidFill>
                </a:rPr>
              </a:br>
              <a:r>
                <a:rPr lang="de-DE" sz="650" dirty="0">
                  <a:solidFill>
                    <a:schemeClr val="bg1"/>
                  </a:solidFill>
                </a:rPr>
                <a:t>Entw.-</a:t>
              </a:r>
              <a:br>
                <a:rPr lang="de-DE" sz="650" dirty="0">
                  <a:solidFill>
                    <a:schemeClr val="bg1"/>
                  </a:solidFill>
                </a:rPr>
              </a:br>
              <a:r>
                <a:rPr lang="de-DE" sz="650" dirty="0" err="1">
                  <a:solidFill>
                    <a:schemeClr val="bg1"/>
                  </a:solidFill>
                </a:rPr>
                <a:t>konzepte</a:t>
              </a:r>
              <a:endParaRPr lang="de-DE" sz="650" dirty="0">
                <a:solidFill>
                  <a:schemeClr val="bg1"/>
                </a:solidFill>
              </a:endParaRPr>
            </a:p>
          </p:txBody>
        </p:sp>
        <p:sp>
          <p:nvSpPr>
            <p:cNvPr id="214" name="Sechseck 213">
              <a:extLst>
                <a:ext uri="{FF2B5EF4-FFF2-40B4-BE49-F238E27FC236}">
                  <a16:creationId xmlns:a16="http://schemas.microsoft.com/office/drawing/2014/main" id="{32F7ADDB-5807-4089-AFAB-D9449AF1BD1F}"/>
                </a:ext>
              </a:extLst>
            </p:cNvPr>
            <p:cNvSpPr>
              <a:spLocks noChangeAspect="1"/>
            </p:cNvSpPr>
            <p:nvPr/>
          </p:nvSpPr>
          <p:spPr>
            <a:xfrm>
              <a:off x="2289000" y="4309376"/>
              <a:ext cx="486000" cy="411835"/>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err="1">
                  <a:solidFill>
                    <a:schemeClr val="bg1"/>
                  </a:solidFill>
                </a:rPr>
                <a:t>Prod</a:t>
              </a:r>
              <a:r>
                <a:rPr lang="de-DE" sz="650" dirty="0">
                  <a:solidFill>
                    <a:schemeClr val="bg1"/>
                  </a:solidFill>
                </a:rPr>
                <a:t>.</a:t>
              </a:r>
            </a:p>
            <a:p>
              <a:pPr algn="ctr"/>
              <a:r>
                <a:rPr lang="de-DE" sz="650" dirty="0">
                  <a:solidFill>
                    <a:schemeClr val="bg1"/>
                  </a:solidFill>
                </a:rPr>
                <a:t>einheiten</a:t>
              </a:r>
            </a:p>
          </p:txBody>
        </p:sp>
        <p:sp>
          <p:nvSpPr>
            <p:cNvPr id="215" name="Sechseck 214">
              <a:extLst>
                <a:ext uri="{FF2B5EF4-FFF2-40B4-BE49-F238E27FC236}">
                  <a16:creationId xmlns:a16="http://schemas.microsoft.com/office/drawing/2014/main" id="{9C36B5D7-A6EF-43B8-B5D7-41588F59B7AC}"/>
                </a:ext>
              </a:extLst>
            </p:cNvPr>
            <p:cNvSpPr>
              <a:spLocks noChangeAspect="1"/>
            </p:cNvSpPr>
            <p:nvPr/>
          </p:nvSpPr>
          <p:spPr>
            <a:xfrm>
              <a:off x="9813003" y="4977848"/>
              <a:ext cx="485999" cy="420823"/>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Digitale </a:t>
              </a:r>
              <a:br>
                <a:rPr lang="de-DE" sz="650" dirty="0">
                  <a:solidFill>
                    <a:schemeClr val="bg1"/>
                  </a:solidFill>
                </a:rPr>
              </a:br>
              <a:r>
                <a:rPr lang="de-DE" sz="650" dirty="0">
                  <a:solidFill>
                    <a:schemeClr val="bg1"/>
                  </a:solidFill>
                </a:rPr>
                <a:t>Ambition </a:t>
              </a:r>
            </a:p>
          </p:txBody>
        </p:sp>
        <p:sp>
          <p:nvSpPr>
            <p:cNvPr id="216" name="Sechseck 215">
              <a:extLst>
                <a:ext uri="{FF2B5EF4-FFF2-40B4-BE49-F238E27FC236}">
                  <a16:creationId xmlns:a16="http://schemas.microsoft.com/office/drawing/2014/main" id="{CBF2894E-5177-4657-A4F2-F59B2AA57187}"/>
                </a:ext>
              </a:extLst>
            </p:cNvPr>
            <p:cNvSpPr>
              <a:spLocks noChangeAspect="1"/>
            </p:cNvSpPr>
            <p:nvPr/>
          </p:nvSpPr>
          <p:spPr>
            <a:xfrm>
              <a:off x="10209001" y="5200672"/>
              <a:ext cx="485999" cy="420823"/>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Sales</a:t>
              </a:r>
              <a:br>
                <a:rPr lang="de-DE" sz="650" dirty="0">
                  <a:solidFill>
                    <a:schemeClr val="bg1"/>
                  </a:solidFill>
                </a:rPr>
              </a:br>
              <a:r>
                <a:rPr lang="de-DE" sz="650" dirty="0">
                  <a:solidFill>
                    <a:schemeClr val="bg1"/>
                  </a:solidFill>
                </a:rPr>
                <a:t>Ex-</a:t>
              </a:r>
              <a:br>
                <a:rPr lang="de-DE" sz="650" dirty="0">
                  <a:solidFill>
                    <a:schemeClr val="bg1"/>
                  </a:solidFill>
                </a:rPr>
              </a:br>
              <a:r>
                <a:rPr lang="de-DE" sz="650" dirty="0" err="1">
                  <a:solidFill>
                    <a:schemeClr val="bg1"/>
                  </a:solidFill>
                </a:rPr>
                <a:t>cellence</a:t>
              </a:r>
              <a:endParaRPr lang="de-DE" sz="650" dirty="0">
                <a:solidFill>
                  <a:schemeClr val="bg1"/>
                </a:solidFill>
              </a:endParaRPr>
            </a:p>
          </p:txBody>
        </p:sp>
        <p:sp>
          <p:nvSpPr>
            <p:cNvPr id="217" name="Sechseck 216">
              <a:extLst>
                <a:ext uri="{FF2B5EF4-FFF2-40B4-BE49-F238E27FC236}">
                  <a16:creationId xmlns:a16="http://schemas.microsoft.com/office/drawing/2014/main" id="{EFE6B913-0B3D-4894-956F-701CC80E5541}"/>
                </a:ext>
              </a:extLst>
            </p:cNvPr>
            <p:cNvSpPr>
              <a:spLocks noChangeAspect="1"/>
            </p:cNvSpPr>
            <p:nvPr/>
          </p:nvSpPr>
          <p:spPr>
            <a:xfrm>
              <a:off x="9813003" y="5423496"/>
              <a:ext cx="485999" cy="420823"/>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Control-</a:t>
              </a:r>
              <a:br>
                <a:rPr lang="de-DE" sz="650" dirty="0">
                  <a:solidFill>
                    <a:schemeClr val="bg1"/>
                  </a:solidFill>
                </a:rPr>
              </a:br>
              <a:r>
                <a:rPr lang="de-DE" sz="650" dirty="0" err="1">
                  <a:solidFill>
                    <a:schemeClr val="bg1"/>
                  </a:solidFill>
                </a:rPr>
                <a:t>ling</a:t>
              </a:r>
              <a:br>
                <a:rPr lang="de-DE" sz="650" dirty="0">
                  <a:solidFill>
                    <a:schemeClr val="bg1"/>
                  </a:solidFill>
                </a:rPr>
              </a:br>
              <a:r>
                <a:rPr lang="de-DE" sz="650" dirty="0">
                  <a:solidFill>
                    <a:schemeClr val="bg1"/>
                  </a:solidFill>
                </a:rPr>
                <a:t> Excel-</a:t>
              </a:r>
              <a:br>
                <a:rPr lang="de-DE" sz="650" dirty="0">
                  <a:solidFill>
                    <a:schemeClr val="bg1"/>
                  </a:solidFill>
                </a:rPr>
              </a:br>
              <a:r>
                <a:rPr lang="de-DE" sz="650" dirty="0" err="1">
                  <a:solidFill>
                    <a:schemeClr val="bg1"/>
                  </a:solidFill>
                </a:rPr>
                <a:t>lence</a:t>
              </a:r>
              <a:r>
                <a:rPr lang="de-DE" sz="650" dirty="0">
                  <a:solidFill>
                    <a:schemeClr val="bg1"/>
                  </a:solidFill>
                </a:rPr>
                <a:t> </a:t>
              </a:r>
            </a:p>
          </p:txBody>
        </p:sp>
        <p:sp>
          <p:nvSpPr>
            <p:cNvPr id="218" name="Sechseck 217">
              <a:extLst>
                <a:ext uri="{FF2B5EF4-FFF2-40B4-BE49-F238E27FC236}">
                  <a16:creationId xmlns:a16="http://schemas.microsoft.com/office/drawing/2014/main" id="{268A06E9-113A-4D61-9628-04C2FF6F08FA}"/>
                </a:ext>
              </a:extLst>
            </p:cNvPr>
            <p:cNvSpPr>
              <a:spLocks noChangeAspect="1"/>
            </p:cNvSpPr>
            <p:nvPr/>
          </p:nvSpPr>
          <p:spPr>
            <a:xfrm>
              <a:off x="10604999" y="4977848"/>
              <a:ext cx="485999" cy="420823"/>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Key</a:t>
              </a:r>
              <a:br>
                <a:rPr lang="de-DE" sz="650" dirty="0">
                  <a:solidFill>
                    <a:schemeClr val="bg1"/>
                  </a:solidFill>
                </a:rPr>
              </a:br>
              <a:r>
                <a:rPr lang="de-DE" sz="650" dirty="0">
                  <a:solidFill>
                    <a:schemeClr val="bg1"/>
                  </a:solidFill>
                </a:rPr>
                <a:t>User</a:t>
              </a:r>
              <a:br>
                <a:rPr lang="de-DE" sz="650" dirty="0">
                  <a:solidFill>
                    <a:schemeClr val="bg1"/>
                  </a:solidFill>
                </a:rPr>
              </a:br>
              <a:r>
                <a:rPr lang="de-DE" sz="650" dirty="0">
                  <a:solidFill>
                    <a:schemeClr val="bg1"/>
                  </a:solidFill>
                </a:rPr>
                <a:t> Konzept </a:t>
              </a:r>
            </a:p>
          </p:txBody>
        </p:sp>
        <p:sp>
          <p:nvSpPr>
            <p:cNvPr id="219" name="Sechseck 218">
              <a:extLst>
                <a:ext uri="{FF2B5EF4-FFF2-40B4-BE49-F238E27FC236}">
                  <a16:creationId xmlns:a16="http://schemas.microsoft.com/office/drawing/2014/main" id="{A11CA18E-72EC-431F-A463-ADF9F9D8B58C}"/>
                </a:ext>
              </a:extLst>
            </p:cNvPr>
            <p:cNvSpPr>
              <a:spLocks noChangeAspect="1"/>
            </p:cNvSpPr>
            <p:nvPr/>
          </p:nvSpPr>
          <p:spPr>
            <a:xfrm>
              <a:off x="9813003" y="5869142"/>
              <a:ext cx="485999" cy="420823"/>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KI</a:t>
              </a:r>
            </a:p>
            <a:p>
              <a:pPr algn="ctr"/>
              <a:r>
                <a:rPr lang="de-DE" sz="650" dirty="0">
                  <a:solidFill>
                    <a:schemeClr val="bg1"/>
                  </a:solidFill>
                </a:rPr>
                <a:t>/</a:t>
              </a:r>
            </a:p>
            <a:p>
              <a:pPr algn="ctr"/>
              <a:r>
                <a:rPr lang="de-DE" sz="650" dirty="0">
                  <a:solidFill>
                    <a:schemeClr val="bg1"/>
                  </a:solidFill>
                </a:rPr>
                <a:t>ML</a:t>
              </a:r>
            </a:p>
          </p:txBody>
        </p:sp>
        <p:sp>
          <p:nvSpPr>
            <p:cNvPr id="220" name="Sechseck 219">
              <a:extLst>
                <a:ext uri="{FF2B5EF4-FFF2-40B4-BE49-F238E27FC236}">
                  <a16:creationId xmlns:a16="http://schemas.microsoft.com/office/drawing/2014/main" id="{A4BA3067-8C6A-4641-89BB-FA46B5EB427F}"/>
                </a:ext>
              </a:extLst>
            </p:cNvPr>
            <p:cNvSpPr>
              <a:spLocks noChangeAspect="1"/>
            </p:cNvSpPr>
            <p:nvPr/>
          </p:nvSpPr>
          <p:spPr>
            <a:xfrm>
              <a:off x="10604999" y="5423496"/>
              <a:ext cx="485999" cy="420823"/>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RPA</a:t>
              </a:r>
            </a:p>
          </p:txBody>
        </p:sp>
        <p:sp>
          <p:nvSpPr>
            <p:cNvPr id="221" name="Sechseck 220">
              <a:extLst>
                <a:ext uri="{FF2B5EF4-FFF2-40B4-BE49-F238E27FC236}">
                  <a16:creationId xmlns:a16="http://schemas.microsoft.com/office/drawing/2014/main" id="{AD0DD1E9-64CD-4FD9-A710-73ACFA98696A}"/>
                </a:ext>
              </a:extLst>
            </p:cNvPr>
            <p:cNvSpPr>
              <a:spLocks noChangeAspect="1"/>
            </p:cNvSpPr>
            <p:nvPr/>
          </p:nvSpPr>
          <p:spPr>
            <a:xfrm>
              <a:off x="10604999" y="5869142"/>
              <a:ext cx="485999" cy="420823"/>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Future</a:t>
              </a:r>
              <a:br>
                <a:rPr lang="de-DE" sz="650" dirty="0">
                  <a:solidFill>
                    <a:schemeClr val="bg1"/>
                  </a:solidFill>
                </a:rPr>
              </a:br>
              <a:r>
                <a:rPr lang="de-DE" sz="650" dirty="0" err="1">
                  <a:solidFill>
                    <a:schemeClr val="bg1"/>
                  </a:solidFill>
                </a:rPr>
                <a:t>Workplace</a:t>
              </a:r>
              <a:endParaRPr lang="de-DE" sz="650" dirty="0">
                <a:solidFill>
                  <a:schemeClr val="bg1"/>
                </a:solidFill>
              </a:endParaRPr>
            </a:p>
          </p:txBody>
        </p:sp>
        <p:sp>
          <p:nvSpPr>
            <p:cNvPr id="222" name="Sechseck 221">
              <a:extLst>
                <a:ext uri="{FF2B5EF4-FFF2-40B4-BE49-F238E27FC236}">
                  <a16:creationId xmlns:a16="http://schemas.microsoft.com/office/drawing/2014/main" id="{4752E01A-9C4B-425C-A49A-A20077DCFADF}"/>
                </a:ext>
              </a:extLst>
            </p:cNvPr>
            <p:cNvSpPr>
              <a:spLocks noChangeAspect="1"/>
            </p:cNvSpPr>
            <p:nvPr/>
          </p:nvSpPr>
          <p:spPr>
            <a:xfrm>
              <a:off x="10209001" y="6091967"/>
              <a:ext cx="485999" cy="420823"/>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Globale </a:t>
              </a:r>
              <a:br>
                <a:rPr lang="de-DE" sz="650" dirty="0">
                  <a:solidFill>
                    <a:schemeClr val="bg1"/>
                  </a:solidFill>
                </a:rPr>
              </a:br>
              <a:r>
                <a:rPr lang="de-DE" sz="650" dirty="0">
                  <a:solidFill>
                    <a:schemeClr val="bg1"/>
                  </a:solidFill>
                </a:rPr>
                <a:t>F&amp;E </a:t>
              </a:r>
              <a:br>
                <a:rPr lang="de-DE" sz="650" dirty="0">
                  <a:solidFill>
                    <a:schemeClr val="bg1"/>
                  </a:solidFill>
                </a:rPr>
              </a:br>
              <a:r>
                <a:rPr lang="de-DE" sz="650" dirty="0" err="1">
                  <a:solidFill>
                    <a:schemeClr val="bg1"/>
                  </a:solidFill>
                </a:rPr>
                <a:t>Steue</a:t>
              </a:r>
              <a:r>
                <a:rPr lang="de-DE" sz="650" dirty="0">
                  <a:solidFill>
                    <a:schemeClr val="bg1"/>
                  </a:solidFill>
                </a:rPr>
                <a:t>-</a:t>
              </a:r>
              <a:br>
                <a:rPr lang="de-DE" sz="650" dirty="0">
                  <a:solidFill>
                    <a:schemeClr val="bg1"/>
                  </a:solidFill>
                </a:rPr>
              </a:br>
              <a:r>
                <a:rPr lang="de-DE" sz="650" dirty="0" err="1">
                  <a:solidFill>
                    <a:schemeClr val="bg1"/>
                  </a:solidFill>
                </a:rPr>
                <a:t>rung</a:t>
              </a:r>
              <a:endParaRPr lang="de-DE" sz="650" dirty="0">
                <a:solidFill>
                  <a:schemeClr val="bg1"/>
                </a:solidFill>
              </a:endParaRPr>
            </a:p>
          </p:txBody>
        </p:sp>
        <p:sp>
          <p:nvSpPr>
            <p:cNvPr id="223" name="Sechseck 222">
              <a:extLst>
                <a:ext uri="{FF2B5EF4-FFF2-40B4-BE49-F238E27FC236}">
                  <a16:creationId xmlns:a16="http://schemas.microsoft.com/office/drawing/2014/main" id="{8B68E416-CACD-46F8-9F66-CC6D8F6ED904}"/>
                </a:ext>
              </a:extLst>
            </p:cNvPr>
            <p:cNvSpPr>
              <a:spLocks noChangeAspect="1"/>
            </p:cNvSpPr>
            <p:nvPr/>
          </p:nvSpPr>
          <p:spPr>
            <a:xfrm>
              <a:off x="10604999" y="6314790"/>
              <a:ext cx="485999" cy="420823"/>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Business</a:t>
              </a:r>
              <a:br>
                <a:rPr lang="de-DE" sz="650" dirty="0">
                  <a:solidFill>
                    <a:schemeClr val="bg1"/>
                  </a:solidFill>
                </a:rPr>
              </a:br>
              <a:r>
                <a:rPr lang="de-DE" sz="650" dirty="0" err="1">
                  <a:solidFill>
                    <a:schemeClr val="bg1"/>
                  </a:solidFill>
                </a:rPr>
                <a:t>Intellig</a:t>
              </a:r>
              <a:r>
                <a:rPr lang="de-DE" sz="650" dirty="0">
                  <a:solidFill>
                    <a:schemeClr val="bg1"/>
                  </a:solidFill>
                </a:rPr>
                <a:t>-</a:t>
              </a:r>
              <a:br>
                <a:rPr lang="de-DE" sz="650" dirty="0">
                  <a:solidFill>
                    <a:schemeClr val="bg1"/>
                  </a:solidFill>
                </a:rPr>
              </a:br>
              <a:r>
                <a:rPr lang="de-DE" sz="650" dirty="0" err="1">
                  <a:solidFill>
                    <a:schemeClr val="bg1"/>
                  </a:solidFill>
                </a:rPr>
                <a:t>ence</a:t>
              </a:r>
              <a:endParaRPr lang="de-DE" sz="650" dirty="0">
                <a:solidFill>
                  <a:schemeClr val="bg1"/>
                </a:solidFill>
              </a:endParaRPr>
            </a:p>
          </p:txBody>
        </p:sp>
        <p:sp>
          <p:nvSpPr>
            <p:cNvPr id="224" name="Sechseck 223">
              <a:extLst>
                <a:ext uri="{FF2B5EF4-FFF2-40B4-BE49-F238E27FC236}">
                  <a16:creationId xmlns:a16="http://schemas.microsoft.com/office/drawing/2014/main" id="{9D539E50-C229-4C88-BF44-0BC41E54D663}"/>
                </a:ext>
              </a:extLst>
            </p:cNvPr>
            <p:cNvSpPr>
              <a:spLocks noChangeAspect="1"/>
            </p:cNvSpPr>
            <p:nvPr/>
          </p:nvSpPr>
          <p:spPr>
            <a:xfrm>
              <a:off x="9813003" y="6314790"/>
              <a:ext cx="485999" cy="420823"/>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Inter-</a:t>
              </a:r>
              <a:br>
                <a:rPr lang="de-DE" sz="650" dirty="0">
                  <a:solidFill>
                    <a:schemeClr val="bg1"/>
                  </a:solidFill>
                </a:rPr>
              </a:br>
              <a:r>
                <a:rPr lang="de-DE" sz="650" dirty="0">
                  <a:solidFill>
                    <a:schemeClr val="bg1"/>
                  </a:solidFill>
                </a:rPr>
                <a:t>nehmer-</a:t>
              </a:r>
              <a:br>
                <a:rPr lang="de-DE" sz="650" dirty="0">
                  <a:solidFill>
                    <a:schemeClr val="bg1"/>
                  </a:solidFill>
                </a:rPr>
              </a:br>
              <a:r>
                <a:rPr lang="de-DE" sz="650" dirty="0" err="1">
                  <a:solidFill>
                    <a:schemeClr val="bg1"/>
                  </a:solidFill>
                </a:rPr>
                <a:t>tum</a:t>
              </a:r>
              <a:endParaRPr lang="de-DE" sz="650" dirty="0">
                <a:solidFill>
                  <a:schemeClr val="bg1"/>
                </a:solidFill>
              </a:endParaRPr>
            </a:p>
          </p:txBody>
        </p:sp>
        <p:sp>
          <p:nvSpPr>
            <p:cNvPr id="225" name="Sechseck 224">
              <a:extLst>
                <a:ext uri="{FF2B5EF4-FFF2-40B4-BE49-F238E27FC236}">
                  <a16:creationId xmlns:a16="http://schemas.microsoft.com/office/drawing/2014/main" id="{62FD5DD8-7E3E-4983-B86A-7D93D4B005FD}"/>
                </a:ext>
              </a:extLst>
            </p:cNvPr>
            <p:cNvSpPr>
              <a:spLocks noChangeAspect="1"/>
            </p:cNvSpPr>
            <p:nvPr/>
          </p:nvSpPr>
          <p:spPr>
            <a:xfrm>
              <a:off x="8229008" y="5423496"/>
              <a:ext cx="485999" cy="420823"/>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Nutzen-</a:t>
              </a:r>
              <a:br>
                <a:rPr lang="de-DE" sz="650" dirty="0">
                  <a:solidFill>
                    <a:schemeClr val="bg1"/>
                  </a:solidFill>
                </a:rPr>
              </a:br>
              <a:r>
                <a:rPr lang="de-DE" sz="650" dirty="0">
                  <a:solidFill>
                    <a:schemeClr val="bg1"/>
                  </a:solidFill>
                </a:rPr>
                <a:t>orientiertes </a:t>
              </a:r>
              <a:br>
                <a:rPr lang="de-DE" sz="650" dirty="0">
                  <a:solidFill>
                    <a:schemeClr val="bg1"/>
                  </a:solidFill>
                </a:rPr>
              </a:br>
              <a:r>
                <a:rPr lang="de-DE" sz="650" dirty="0" err="1">
                  <a:solidFill>
                    <a:schemeClr val="bg1"/>
                  </a:solidFill>
                </a:rPr>
                <a:t>Pricing</a:t>
              </a:r>
              <a:endParaRPr lang="de-DE" sz="650" dirty="0">
                <a:solidFill>
                  <a:schemeClr val="bg1"/>
                </a:solidFill>
              </a:endParaRPr>
            </a:p>
          </p:txBody>
        </p:sp>
        <p:sp>
          <p:nvSpPr>
            <p:cNvPr id="226" name="Sechseck 225">
              <a:extLst>
                <a:ext uri="{FF2B5EF4-FFF2-40B4-BE49-F238E27FC236}">
                  <a16:creationId xmlns:a16="http://schemas.microsoft.com/office/drawing/2014/main" id="{BFF81E88-2D1D-4C8D-9C49-BFD20E11E4F6}"/>
                </a:ext>
              </a:extLst>
            </p:cNvPr>
            <p:cNvSpPr>
              <a:spLocks noChangeAspect="1"/>
            </p:cNvSpPr>
            <p:nvPr/>
          </p:nvSpPr>
          <p:spPr>
            <a:xfrm>
              <a:off x="9417004" y="6091967"/>
              <a:ext cx="485999" cy="420823"/>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Digitale</a:t>
              </a:r>
              <a:br>
                <a:rPr lang="de-DE" sz="650" dirty="0">
                  <a:solidFill>
                    <a:schemeClr val="bg1"/>
                  </a:solidFill>
                </a:rPr>
              </a:br>
              <a:r>
                <a:rPr lang="de-DE" sz="650" dirty="0">
                  <a:solidFill>
                    <a:schemeClr val="bg1"/>
                  </a:solidFill>
                </a:rPr>
                <a:t> </a:t>
              </a:r>
              <a:r>
                <a:rPr lang="de-DE" sz="650" dirty="0" err="1">
                  <a:solidFill>
                    <a:schemeClr val="bg1"/>
                  </a:solidFill>
                </a:rPr>
                <a:t>Transfor</a:t>
              </a:r>
              <a:r>
                <a:rPr lang="de-DE" sz="650" dirty="0">
                  <a:solidFill>
                    <a:schemeClr val="bg1"/>
                  </a:solidFill>
                </a:rPr>
                <a:t>-</a:t>
              </a:r>
              <a:br>
                <a:rPr lang="de-DE" sz="650" dirty="0">
                  <a:solidFill>
                    <a:schemeClr val="bg1"/>
                  </a:solidFill>
                </a:rPr>
              </a:br>
              <a:r>
                <a:rPr lang="de-DE" sz="650" dirty="0" err="1">
                  <a:solidFill>
                    <a:schemeClr val="bg1"/>
                  </a:solidFill>
                </a:rPr>
                <a:t>mation</a:t>
              </a:r>
              <a:endParaRPr lang="de-DE" sz="650" dirty="0">
                <a:solidFill>
                  <a:schemeClr val="bg1"/>
                </a:solidFill>
              </a:endParaRPr>
            </a:p>
          </p:txBody>
        </p:sp>
        <p:sp>
          <p:nvSpPr>
            <p:cNvPr id="227" name="Sechseck 226">
              <a:extLst>
                <a:ext uri="{FF2B5EF4-FFF2-40B4-BE49-F238E27FC236}">
                  <a16:creationId xmlns:a16="http://schemas.microsoft.com/office/drawing/2014/main" id="{1EB81EB5-7F9B-409B-BDDE-249BFF70E41B}"/>
                </a:ext>
              </a:extLst>
            </p:cNvPr>
            <p:cNvSpPr>
              <a:spLocks noChangeAspect="1"/>
            </p:cNvSpPr>
            <p:nvPr/>
          </p:nvSpPr>
          <p:spPr>
            <a:xfrm>
              <a:off x="9021006" y="5869142"/>
              <a:ext cx="485999" cy="420823"/>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SCRUM</a:t>
              </a:r>
            </a:p>
          </p:txBody>
        </p:sp>
        <p:sp>
          <p:nvSpPr>
            <p:cNvPr id="228" name="Sechseck 227">
              <a:extLst>
                <a:ext uri="{FF2B5EF4-FFF2-40B4-BE49-F238E27FC236}">
                  <a16:creationId xmlns:a16="http://schemas.microsoft.com/office/drawing/2014/main" id="{ABFD3D1D-0B03-4349-AF4B-5D910CC86486}"/>
                </a:ext>
              </a:extLst>
            </p:cNvPr>
            <p:cNvSpPr>
              <a:spLocks noChangeAspect="1"/>
            </p:cNvSpPr>
            <p:nvPr/>
          </p:nvSpPr>
          <p:spPr>
            <a:xfrm>
              <a:off x="10209001" y="5646319"/>
              <a:ext cx="485999" cy="420823"/>
            </a:xfrm>
            <a:prstGeom prst="hexagon">
              <a:avLst>
                <a:gd name="adj" fmla="val 28899"/>
                <a:gd name="vf" fmla="val 115470"/>
              </a:avLst>
            </a:prstGeom>
            <a:solidFill>
              <a:srgbClr val="638EBD"/>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650" dirty="0">
                  <a:solidFill>
                    <a:schemeClr val="bg1"/>
                  </a:solidFill>
                </a:rPr>
                <a:t>Campus</a:t>
              </a:r>
              <a:br>
                <a:rPr lang="de-DE" sz="650" dirty="0">
                  <a:solidFill>
                    <a:schemeClr val="bg1"/>
                  </a:solidFill>
                </a:rPr>
              </a:br>
              <a:r>
                <a:rPr lang="de-DE" sz="650" dirty="0">
                  <a:solidFill>
                    <a:schemeClr val="bg1"/>
                  </a:solidFill>
                </a:rPr>
                <a:t>Modus</a:t>
              </a:r>
            </a:p>
          </p:txBody>
        </p:sp>
      </p:grpSp>
      <p:sp>
        <p:nvSpPr>
          <p:cNvPr id="230" name="Textfeld 229">
            <a:extLst>
              <a:ext uri="{FF2B5EF4-FFF2-40B4-BE49-F238E27FC236}">
                <a16:creationId xmlns:a16="http://schemas.microsoft.com/office/drawing/2014/main" id="{D7F80049-896B-4D5F-A0A6-7FB16A806360}"/>
              </a:ext>
            </a:extLst>
          </p:cNvPr>
          <p:cNvSpPr txBox="1"/>
          <p:nvPr/>
        </p:nvSpPr>
        <p:spPr>
          <a:xfrm>
            <a:off x="515932" y="5248403"/>
            <a:ext cx="2278380" cy="414146"/>
          </a:xfrm>
          <a:prstGeom prst="rect">
            <a:avLst/>
          </a:prstGeom>
          <a:effectLst/>
        </p:spPr>
        <p:txBody>
          <a:bodyPr vert="horz" wrap="square" lIns="0" tIns="0" rIns="0" bIns="0" rtlCol="0">
            <a:noAutofit/>
          </a:bodyPr>
          <a:lstStyle/>
          <a:p>
            <a:pPr>
              <a:lnSpc>
                <a:spcPts val="2200"/>
              </a:lnSpc>
            </a:pPr>
            <a:r>
              <a:rPr lang="de-DE" sz="2000" b="1" baseline="0" dirty="0">
                <a:solidFill>
                  <a:srgbClr val="285172"/>
                </a:solidFill>
              </a:rPr>
              <a:t>Menschen</a:t>
            </a:r>
          </a:p>
        </p:txBody>
      </p:sp>
      <p:sp>
        <p:nvSpPr>
          <p:cNvPr id="231" name="Textfeld 230">
            <a:extLst>
              <a:ext uri="{FF2B5EF4-FFF2-40B4-BE49-F238E27FC236}">
                <a16:creationId xmlns:a16="http://schemas.microsoft.com/office/drawing/2014/main" id="{AFC2A603-5691-4E1B-9F2B-72DCC7E1FE25}"/>
              </a:ext>
            </a:extLst>
          </p:cNvPr>
          <p:cNvSpPr txBox="1"/>
          <p:nvPr/>
        </p:nvSpPr>
        <p:spPr>
          <a:xfrm>
            <a:off x="535533" y="1535407"/>
            <a:ext cx="3147945" cy="414146"/>
          </a:xfrm>
          <a:prstGeom prst="rect">
            <a:avLst/>
          </a:prstGeom>
          <a:effectLst/>
        </p:spPr>
        <p:txBody>
          <a:bodyPr vert="horz" wrap="square" lIns="0" tIns="0" rIns="0" bIns="0" rtlCol="0">
            <a:noAutofit/>
          </a:bodyPr>
          <a:lstStyle/>
          <a:p>
            <a:pPr>
              <a:lnSpc>
                <a:spcPts val="2200"/>
              </a:lnSpc>
            </a:pPr>
            <a:r>
              <a:rPr lang="de-DE" sz="2000" b="1" baseline="0" dirty="0">
                <a:solidFill>
                  <a:srgbClr val="6C955E"/>
                </a:solidFill>
              </a:rPr>
              <a:t>Maschinen/Systeme</a:t>
            </a:r>
          </a:p>
        </p:txBody>
      </p:sp>
      <p:sp>
        <p:nvSpPr>
          <p:cNvPr id="232" name="Textfeld 231">
            <a:extLst>
              <a:ext uri="{FF2B5EF4-FFF2-40B4-BE49-F238E27FC236}">
                <a16:creationId xmlns:a16="http://schemas.microsoft.com/office/drawing/2014/main" id="{542D3EDD-8BBB-462D-BC8D-A42D751DAA44}"/>
              </a:ext>
            </a:extLst>
          </p:cNvPr>
          <p:cNvSpPr txBox="1"/>
          <p:nvPr/>
        </p:nvSpPr>
        <p:spPr>
          <a:xfrm>
            <a:off x="518313" y="2093370"/>
            <a:ext cx="2278380" cy="414146"/>
          </a:xfrm>
          <a:prstGeom prst="rect">
            <a:avLst/>
          </a:prstGeom>
          <a:effectLst/>
        </p:spPr>
        <p:txBody>
          <a:bodyPr vert="horz" wrap="square" lIns="0" tIns="0" rIns="0" bIns="0" rtlCol="0">
            <a:noAutofit/>
          </a:bodyPr>
          <a:lstStyle/>
          <a:p>
            <a:pPr>
              <a:lnSpc>
                <a:spcPts val="2200"/>
              </a:lnSpc>
            </a:pPr>
            <a:r>
              <a:rPr lang="de-DE" sz="2000" b="1" baseline="0" dirty="0">
                <a:solidFill>
                  <a:srgbClr val="707070"/>
                </a:solidFill>
              </a:rPr>
              <a:t>Märkte</a:t>
            </a:r>
          </a:p>
        </p:txBody>
      </p:sp>
      <p:sp>
        <p:nvSpPr>
          <p:cNvPr id="233" name="Textfeld 232">
            <a:extLst>
              <a:ext uri="{FF2B5EF4-FFF2-40B4-BE49-F238E27FC236}">
                <a16:creationId xmlns:a16="http://schemas.microsoft.com/office/drawing/2014/main" id="{5E52076C-8D71-4E61-A1A7-9D646169A502}"/>
              </a:ext>
            </a:extLst>
          </p:cNvPr>
          <p:cNvSpPr txBox="1"/>
          <p:nvPr/>
        </p:nvSpPr>
        <p:spPr>
          <a:xfrm>
            <a:off x="518313" y="5798556"/>
            <a:ext cx="2278380" cy="414146"/>
          </a:xfrm>
          <a:prstGeom prst="rect">
            <a:avLst/>
          </a:prstGeom>
          <a:effectLst/>
        </p:spPr>
        <p:txBody>
          <a:bodyPr vert="horz" wrap="square" lIns="0" tIns="0" rIns="0" bIns="0" rtlCol="0">
            <a:noAutofit/>
          </a:bodyPr>
          <a:lstStyle/>
          <a:p>
            <a:pPr>
              <a:lnSpc>
                <a:spcPts val="2200"/>
              </a:lnSpc>
            </a:pPr>
            <a:r>
              <a:rPr lang="de-DE" sz="2000" b="1" baseline="0" dirty="0">
                <a:solidFill>
                  <a:srgbClr val="638EBD"/>
                </a:solidFill>
              </a:rPr>
              <a:t>Methoden</a:t>
            </a:r>
          </a:p>
        </p:txBody>
      </p:sp>
      <p:sp>
        <p:nvSpPr>
          <p:cNvPr id="234" name="Sechseck 233">
            <a:extLst>
              <a:ext uri="{FF2B5EF4-FFF2-40B4-BE49-F238E27FC236}">
                <a16:creationId xmlns:a16="http://schemas.microsoft.com/office/drawing/2014/main" id="{05F4FBF7-4FCF-4830-A863-DE90DE8614F3}"/>
              </a:ext>
            </a:extLst>
          </p:cNvPr>
          <p:cNvSpPr>
            <a:spLocks noChangeAspect="1"/>
          </p:cNvSpPr>
          <p:nvPr/>
        </p:nvSpPr>
        <p:spPr>
          <a:xfrm>
            <a:off x="10604999" y="3195260"/>
            <a:ext cx="485999" cy="420823"/>
          </a:xfrm>
          <a:prstGeom prst="hexagon">
            <a:avLst>
              <a:gd name="adj" fmla="val 28899"/>
              <a:gd name="vf" fmla="val 115470"/>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800" b="1" dirty="0">
                <a:solidFill>
                  <a:schemeClr val="tx1"/>
                </a:solidFill>
              </a:rPr>
              <a:t>2020</a:t>
            </a:r>
          </a:p>
        </p:txBody>
      </p:sp>
      <p:sp>
        <p:nvSpPr>
          <p:cNvPr id="235" name="Titel 4">
            <a:extLst>
              <a:ext uri="{FF2B5EF4-FFF2-40B4-BE49-F238E27FC236}">
                <a16:creationId xmlns:a16="http://schemas.microsoft.com/office/drawing/2014/main" id="{2AD0FD30-4B3B-4FCC-B02F-953E7549BD87}"/>
              </a:ext>
            </a:extLst>
          </p:cNvPr>
          <p:cNvSpPr txBox="1">
            <a:spLocks/>
          </p:cNvSpPr>
          <p:nvPr/>
        </p:nvSpPr>
        <p:spPr>
          <a:xfrm>
            <a:off x="515938" y="512763"/>
            <a:ext cx="11160125" cy="388800"/>
          </a:xfrm>
          <a:prstGeom prst="rect">
            <a:avLst/>
          </a:prstGeom>
        </p:spPr>
        <p:txBody>
          <a:bodyPr vert="horz" lIns="0" tIns="0" rIns="0" bIns="0" rtlCol="0" anchor="t">
            <a:normAutofit/>
          </a:bodyPr>
          <a:lstStyle>
            <a:lvl1pPr algn="l" defTabSz="914355" rtl="0" eaLnBrk="1" latinLnBrk="0" hangingPunct="1">
              <a:lnSpc>
                <a:spcPct val="90000"/>
              </a:lnSpc>
              <a:spcBef>
                <a:spcPct val="0"/>
              </a:spcBef>
              <a:buNone/>
              <a:defRPr sz="2800" b="1" kern="1200">
                <a:solidFill>
                  <a:schemeClr val="tx1"/>
                </a:solidFill>
                <a:latin typeface="+mj-lt"/>
                <a:ea typeface="+mj-ea"/>
                <a:cs typeface="Arial" panose="020B0604020202020204" pitchFamily="34" charset="0"/>
              </a:defRPr>
            </a:lvl1pPr>
          </a:lstStyle>
          <a:p>
            <a:r>
              <a:rPr lang="de-DE" kern="0" dirty="0">
                <a:solidFill>
                  <a:sysClr val="windowText" lastClr="000000"/>
                </a:solidFill>
              </a:rPr>
              <a:t>Ganzheitliche Innovation</a:t>
            </a:r>
            <a:endParaRPr lang="de-DE" dirty="0"/>
          </a:p>
        </p:txBody>
      </p:sp>
      <p:sp>
        <p:nvSpPr>
          <p:cNvPr id="236" name="Sechseck 235">
            <a:extLst>
              <a:ext uri="{FF2B5EF4-FFF2-40B4-BE49-F238E27FC236}">
                <a16:creationId xmlns:a16="http://schemas.microsoft.com/office/drawing/2014/main" id="{04CBCFA4-BC17-4BDA-85A7-75D9F48F6442}"/>
              </a:ext>
            </a:extLst>
          </p:cNvPr>
          <p:cNvSpPr>
            <a:spLocks noChangeAspect="1"/>
          </p:cNvSpPr>
          <p:nvPr/>
        </p:nvSpPr>
        <p:spPr>
          <a:xfrm>
            <a:off x="2685000" y="3195260"/>
            <a:ext cx="485999" cy="420823"/>
          </a:xfrm>
          <a:prstGeom prst="hexagon">
            <a:avLst>
              <a:gd name="adj" fmla="val 28899"/>
              <a:gd name="vf" fmla="val 115470"/>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800" b="1" dirty="0">
                <a:solidFill>
                  <a:schemeClr val="tx1"/>
                </a:solidFill>
              </a:rPr>
              <a:t>1995</a:t>
            </a:r>
          </a:p>
        </p:txBody>
      </p:sp>
      <p:sp>
        <p:nvSpPr>
          <p:cNvPr id="237" name="Sechseck 236">
            <a:extLst>
              <a:ext uri="{FF2B5EF4-FFF2-40B4-BE49-F238E27FC236}">
                <a16:creationId xmlns:a16="http://schemas.microsoft.com/office/drawing/2014/main" id="{E5C4AB6A-6266-40EA-B2C2-5B0B6861C5D6}"/>
              </a:ext>
            </a:extLst>
          </p:cNvPr>
          <p:cNvSpPr>
            <a:spLocks noChangeAspect="1"/>
          </p:cNvSpPr>
          <p:nvPr/>
        </p:nvSpPr>
        <p:spPr>
          <a:xfrm>
            <a:off x="1101004" y="3195260"/>
            <a:ext cx="485999" cy="420823"/>
          </a:xfrm>
          <a:prstGeom prst="hexagon">
            <a:avLst>
              <a:gd name="adj" fmla="val 28899"/>
              <a:gd name="vf" fmla="val 115470"/>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800" b="1" dirty="0">
                <a:solidFill>
                  <a:schemeClr val="tx1"/>
                </a:solidFill>
              </a:rPr>
              <a:t>1990</a:t>
            </a:r>
          </a:p>
        </p:txBody>
      </p:sp>
      <p:sp>
        <p:nvSpPr>
          <p:cNvPr id="238" name="Sechseck 237">
            <a:extLst>
              <a:ext uri="{FF2B5EF4-FFF2-40B4-BE49-F238E27FC236}">
                <a16:creationId xmlns:a16="http://schemas.microsoft.com/office/drawing/2014/main" id="{6F6827C8-4AD9-4CCA-BB7D-FB2F55B33F5F}"/>
              </a:ext>
            </a:extLst>
          </p:cNvPr>
          <p:cNvSpPr>
            <a:spLocks noChangeAspect="1"/>
          </p:cNvSpPr>
          <p:nvPr/>
        </p:nvSpPr>
        <p:spPr>
          <a:xfrm>
            <a:off x="1893002" y="3195260"/>
            <a:ext cx="485999" cy="420823"/>
          </a:xfrm>
          <a:prstGeom prst="hexagon">
            <a:avLst>
              <a:gd name="adj" fmla="val 28899"/>
              <a:gd name="vf" fmla="val 115470"/>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800" b="1" dirty="0">
                <a:solidFill>
                  <a:schemeClr val="tx1"/>
                </a:solidFill>
                <a:sym typeface="Wingdings" pitchFamily="2" charset="2"/>
              </a:rPr>
              <a:t></a:t>
            </a:r>
            <a:endParaRPr lang="de-DE" sz="800" b="1" dirty="0">
              <a:solidFill>
                <a:schemeClr val="tx1"/>
              </a:solidFill>
            </a:endParaRPr>
          </a:p>
        </p:txBody>
      </p:sp>
      <p:sp>
        <p:nvSpPr>
          <p:cNvPr id="239" name="Sechseck 238">
            <a:extLst>
              <a:ext uri="{FF2B5EF4-FFF2-40B4-BE49-F238E27FC236}">
                <a16:creationId xmlns:a16="http://schemas.microsoft.com/office/drawing/2014/main" id="{910499C9-CDAF-44A4-84B9-4AE8F748DDB8}"/>
              </a:ext>
            </a:extLst>
          </p:cNvPr>
          <p:cNvSpPr>
            <a:spLocks noChangeAspect="1"/>
          </p:cNvSpPr>
          <p:nvPr/>
        </p:nvSpPr>
        <p:spPr>
          <a:xfrm>
            <a:off x="3476999" y="3195260"/>
            <a:ext cx="485999" cy="420823"/>
          </a:xfrm>
          <a:prstGeom prst="hexagon">
            <a:avLst>
              <a:gd name="adj" fmla="val 28899"/>
              <a:gd name="vf" fmla="val 115470"/>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800" b="1" dirty="0">
                <a:solidFill>
                  <a:schemeClr val="tx1"/>
                </a:solidFill>
                <a:sym typeface="Wingdings" pitchFamily="2" charset="2"/>
              </a:rPr>
              <a:t></a:t>
            </a:r>
            <a:endParaRPr lang="de-DE" sz="800" b="1" dirty="0">
              <a:solidFill>
                <a:schemeClr val="tx1"/>
              </a:solidFill>
            </a:endParaRPr>
          </a:p>
        </p:txBody>
      </p:sp>
      <p:sp>
        <p:nvSpPr>
          <p:cNvPr id="240" name="Sechseck 239">
            <a:extLst>
              <a:ext uri="{FF2B5EF4-FFF2-40B4-BE49-F238E27FC236}">
                <a16:creationId xmlns:a16="http://schemas.microsoft.com/office/drawing/2014/main" id="{3A8FCF60-6896-48B3-90DE-2C29A632A105}"/>
              </a:ext>
            </a:extLst>
          </p:cNvPr>
          <p:cNvSpPr>
            <a:spLocks noChangeAspect="1"/>
          </p:cNvSpPr>
          <p:nvPr/>
        </p:nvSpPr>
        <p:spPr>
          <a:xfrm>
            <a:off x="5060999" y="3195260"/>
            <a:ext cx="486001" cy="420825"/>
          </a:xfrm>
          <a:prstGeom prst="hexagon">
            <a:avLst>
              <a:gd name="adj" fmla="val 28899"/>
              <a:gd name="vf" fmla="val 115470"/>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800" b="1" dirty="0">
                <a:solidFill>
                  <a:schemeClr val="tx1"/>
                </a:solidFill>
                <a:sym typeface="Wingdings" pitchFamily="2" charset="2"/>
              </a:rPr>
              <a:t></a:t>
            </a:r>
            <a:endParaRPr lang="de-DE" sz="800" b="1" dirty="0">
              <a:solidFill>
                <a:schemeClr val="tx1"/>
              </a:solidFill>
            </a:endParaRPr>
          </a:p>
        </p:txBody>
      </p:sp>
      <p:sp>
        <p:nvSpPr>
          <p:cNvPr id="241" name="Sechseck 240">
            <a:extLst>
              <a:ext uri="{FF2B5EF4-FFF2-40B4-BE49-F238E27FC236}">
                <a16:creationId xmlns:a16="http://schemas.microsoft.com/office/drawing/2014/main" id="{EBAF4C41-FA7E-4A14-82AB-43E44E36DDA3}"/>
              </a:ext>
            </a:extLst>
          </p:cNvPr>
          <p:cNvSpPr>
            <a:spLocks noChangeAspect="1"/>
          </p:cNvSpPr>
          <p:nvPr/>
        </p:nvSpPr>
        <p:spPr>
          <a:xfrm>
            <a:off x="4268997" y="3195260"/>
            <a:ext cx="486001" cy="420825"/>
          </a:xfrm>
          <a:prstGeom prst="hexagon">
            <a:avLst>
              <a:gd name="adj" fmla="val 28899"/>
              <a:gd name="vf" fmla="val 115470"/>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800" b="1" dirty="0">
                <a:solidFill>
                  <a:schemeClr val="tx1"/>
                </a:solidFill>
              </a:rPr>
              <a:t>2000</a:t>
            </a:r>
          </a:p>
        </p:txBody>
      </p:sp>
      <p:sp>
        <p:nvSpPr>
          <p:cNvPr id="242" name="Sechseck 241">
            <a:extLst>
              <a:ext uri="{FF2B5EF4-FFF2-40B4-BE49-F238E27FC236}">
                <a16:creationId xmlns:a16="http://schemas.microsoft.com/office/drawing/2014/main" id="{5A936761-A987-433D-9BA5-1F52C80E21DE}"/>
              </a:ext>
            </a:extLst>
          </p:cNvPr>
          <p:cNvSpPr>
            <a:spLocks noChangeAspect="1"/>
          </p:cNvSpPr>
          <p:nvPr/>
        </p:nvSpPr>
        <p:spPr>
          <a:xfrm>
            <a:off x="5853001" y="3195260"/>
            <a:ext cx="486001" cy="420825"/>
          </a:xfrm>
          <a:prstGeom prst="hexagon">
            <a:avLst>
              <a:gd name="adj" fmla="val 28899"/>
              <a:gd name="vf" fmla="val 115470"/>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800" b="1" dirty="0">
                <a:solidFill>
                  <a:schemeClr val="tx1"/>
                </a:solidFill>
              </a:rPr>
              <a:t>2005</a:t>
            </a:r>
          </a:p>
        </p:txBody>
      </p:sp>
      <p:sp>
        <p:nvSpPr>
          <p:cNvPr id="243" name="Sechseck 242">
            <a:extLst>
              <a:ext uri="{FF2B5EF4-FFF2-40B4-BE49-F238E27FC236}">
                <a16:creationId xmlns:a16="http://schemas.microsoft.com/office/drawing/2014/main" id="{981DCB40-43ED-4F09-A6BB-3ED019E090C0}"/>
              </a:ext>
            </a:extLst>
          </p:cNvPr>
          <p:cNvSpPr>
            <a:spLocks noChangeAspect="1"/>
          </p:cNvSpPr>
          <p:nvPr/>
        </p:nvSpPr>
        <p:spPr>
          <a:xfrm>
            <a:off x="6645004" y="3195260"/>
            <a:ext cx="486001" cy="420825"/>
          </a:xfrm>
          <a:prstGeom prst="hexagon">
            <a:avLst>
              <a:gd name="adj" fmla="val 28899"/>
              <a:gd name="vf" fmla="val 115470"/>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800" b="1" dirty="0">
                <a:solidFill>
                  <a:schemeClr val="tx1"/>
                </a:solidFill>
                <a:sym typeface="Wingdings" pitchFamily="2" charset="2"/>
              </a:rPr>
              <a:t></a:t>
            </a:r>
            <a:endParaRPr lang="de-DE" sz="800" b="1" dirty="0">
              <a:solidFill>
                <a:schemeClr val="tx1"/>
              </a:solidFill>
            </a:endParaRPr>
          </a:p>
        </p:txBody>
      </p:sp>
      <p:sp>
        <p:nvSpPr>
          <p:cNvPr id="244" name="Sechseck 243">
            <a:extLst>
              <a:ext uri="{FF2B5EF4-FFF2-40B4-BE49-F238E27FC236}">
                <a16:creationId xmlns:a16="http://schemas.microsoft.com/office/drawing/2014/main" id="{EB604B7B-C9EF-4BF7-8637-9DD9BF4B463B}"/>
              </a:ext>
            </a:extLst>
          </p:cNvPr>
          <p:cNvSpPr>
            <a:spLocks noChangeAspect="1"/>
          </p:cNvSpPr>
          <p:nvPr/>
        </p:nvSpPr>
        <p:spPr>
          <a:xfrm>
            <a:off x="7437007" y="3195260"/>
            <a:ext cx="486001" cy="420825"/>
          </a:xfrm>
          <a:prstGeom prst="hexagon">
            <a:avLst>
              <a:gd name="adj" fmla="val 28899"/>
              <a:gd name="vf" fmla="val 115470"/>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800" b="1" dirty="0">
                <a:solidFill>
                  <a:schemeClr val="tx1"/>
                </a:solidFill>
              </a:rPr>
              <a:t>2010</a:t>
            </a:r>
          </a:p>
        </p:txBody>
      </p:sp>
      <p:sp>
        <p:nvSpPr>
          <p:cNvPr id="245" name="Sechseck 244">
            <a:extLst>
              <a:ext uri="{FF2B5EF4-FFF2-40B4-BE49-F238E27FC236}">
                <a16:creationId xmlns:a16="http://schemas.microsoft.com/office/drawing/2014/main" id="{5D286E58-4B65-4322-B4DD-EAAB9E97812D}"/>
              </a:ext>
            </a:extLst>
          </p:cNvPr>
          <p:cNvSpPr>
            <a:spLocks noChangeAspect="1"/>
          </p:cNvSpPr>
          <p:nvPr/>
        </p:nvSpPr>
        <p:spPr>
          <a:xfrm>
            <a:off x="8229008" y="3195260"/>
            <a:ext cx="485999" cy="420823"/>
          </a:xfrm>
          <a:prstGeom prst="hexagon">
            <a:avLst>
              <a:gd name="adj" fmla="val 28899"/>
              <a:gd name="vf" fmla="val 115470"/>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800" b="1" dirty="0">
                <a:solidFill>
                  <a:schemeClr val="tx1"/>
                </a:solidFill>
                <a:sym typeface="Wingdings" pitchFamily="2" charset="2"/>
              </a:rPr>
              <a:t></a:t>
            </a:r>
            <a:endParaRPr lang="de-DE" sz="800" b="1" dirty="0">
              <a:solidFill>
                <a:schemeClr val="tx1"/>
              </a:solidFill>
            </a:endParaRPr>
          </a:p>
        </p:txBody>
      </p:sp>
      <p:sp>
        <p:nvSpPr>
          <p:cNvPr id="246" name="Sechseck 245">
            <a:extLst>
              <a:ext uri="{FF2B5EF4-FFF2-40B4-BE49-F238E27FC236}">
                <a16:creationId xmlns:a16="http://schemas.microsoft.com/office/drawing/2014/main" id="{49933124-A326-4E80-B9F9-D3D946ACBA89}"/>
              </a:ext>
            </a:extLst>
          </p:cNvPr>
          <p:cNvSpPr>
            <a:spLocks noChangeAspect="1"/>
          </p:cNvSpPr>
          <p:nvPr/>
        </p:nvSpPr>
        <p:spPr>
          <a:xfrm>
            <a:off x="9021006" y="3195260"/>
            <a:ext cx="485999" cy="420823"/>
          </a:xfrm>
          <a:prstGeom prst="hexagon">
            <a:avLst>
              <a:gd name="adj" fmla="val 28899"/>
              <a:gd name="vf" fmla="val 115470"/>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800" b="1" dirty="0">
                <a:solidFill>
                  <a:schemeClr val="tx1"/>
                </a:solidFill>
              </a:rPr>
              <a:t>2015</a:t>
            </a:r>
          </a:p>
        </p:txBody>
      </p:sp>
      <p:sp>
        <p:nvSpPr>
          <p:cNvPr id="247" name="Sechseck 246">
            <a:extLst>
              <a:ext uri="{FF2B5EF4-FFF2-40B4-BE49-F238E27FC236}">
                <a16:creationId xmlns:a16="http://schemas.microsoft.com/office/drawing/2014/main" id="{51867488-962E-4764-BD01-B2E06024DF72}"/>
              </a:ext>
            </a:extLst>
          </p:cNvPr>
          <p:cNvSpPr>
            <a:spLocks noChangeAspect="1"/>
          </p:cNvSpPr>
          <p:nvPr/>
        </p:nvSpPr>
        <p:spPr>
          <a:xfrm>
            <a:off x="9813003" y="3195260"/>
            <a:ext cx="485999" cy="420823"/>
          </a:xfrm>
          <a:prstGeom prst="hexagon">
            <a:avLst>
              <a:gd name="adj" fmla="val 28899"/>
              <a:gd name="vf" fmla="val 115470"/>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de-DE" sz="800" b="1" dirty="0">
                <a:solidFill>
                  <a:schemeClr val="tx1"/>
                </a:solidFill>
                <a:sym typeface="Wingdings" pitchFamily="2" charset="2"/>
              </a:rPr>
              <a:t></a:t>
            </a:r>
            <a:endParaRPr lang="de-DE" sz="800" b="1" dirty="0">
              <a:solidFill>
                <a:schemeClr val="tx1"/>
              </a:solidFill>
            </a:endParaRPr>
          </a:p>
        </p:txBody>
      </p:sp>
      <p:sp>
        <p:nvSpPr>
          <p:cNvPr id="249" name="Fußzeilenplatzhalter 1">
            <a:extLst>
              <a:ext uri="{FF2B5EF4-FFF2-40B4-BE49-F238E27FC236}">
                <a16:creationId xmlns:a16="http://schemas.microsoft.com/office/drawing/2014/main" id="{9558B88C-D624-490B-A8AF-9F575625C855}"/>
              </a:ext>
            </a:extLst>
          </p:cNvPr>
          <p:cNvSpPr>
            <a:spLocks noGrp="1"/>
          </p:cNvSpPr>
          <p:nvPr>
            <p:ph type="ftr" sz="quarter" idx="11"/>
          </p:nvPr>
        </p:nvSpPr>
        <p:spPr>
          <a:xfrm>
            <a:off x="589895" y="6356349"/>
            <a:ext cx="10260000" cy="305989"/>
          </a:xfrm>
        </p:spPr>
        <p:txBody>
          <a:bodyPr/>
          <a:lstStyle/>
          <a:p>
            <a:r>
              <a:rPr lang="de-DE" dirty="0"/>
              <a:t>Steffen Braun</a:t>
            </a:r>
          </a:p>
        </p:txBody>
      </p:sp>
    </p:spTree>
    <p:extLst>
      <p:ext uri="{BB962C8B-B14F-4D97-AF65-F5344CB8AC3E}">
        <p14:creationId xmlns:p14="http://schemas.microsoft.com/office/powerpoint/2010/main" val="193690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Geschäftsbereich Werkzeugmaschinen</a:t>
            </a:r>
          </a:p>
        </p:txBody>
      </p:sp>
      <p:sp>
        <p:nvSpPr>
          <p:cNvPr id="6" name="Textfeld 5"/>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7" name="Textfeld 6"/>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8" name="Textfeld 7"/>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9" name="Textfeld 8"/>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0" name="Textfeld 9"/>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1" name="Textfeld 10"/>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2" name="Textfeld 11"/>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3" name="Textfeld 12"/>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4" name="Textfeld 13"/>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5" name="Textfeld 14"/>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6" name="Textfeld 15"/>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7" name="Textfeld 16"/>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8" name="Textfeld 17"/>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19" name="Textfeld 18"/>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20" name="Textfeld 19"/>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21" name="Textfeld 20"/>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22" name="Textfeld 21"/>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23" name="Textfeld 22"/>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24" name="Textfeld 23"/>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25" name="Textfeld 24"/>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26" name="Textfeld 25"/>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27" name="Textfeld 26"/>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28" name="Textfeld 27"/>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29" name="Textfeld 28"/>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30" name="Textfeld 29"/>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31" name="Textfeld 30"/>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32" name="Textfeld 31"/>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33" name="Textfeld 32"/>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34" name="Textfeld 33"/>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35" name="Textfeld 34"/>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36" name="Textfeld 35"/>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37" name="Textfeld 36"/>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38" name="Textfeld 37"/>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39" name="Textfeld 38"/>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40" name="Textfeld 39"/>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41" name="Textfeld 40"/>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42" name="Textfeld 41"/>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43" name="Textfeld 42"/>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44" name="Textfeld 43"/>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45" name="Textfeld 44"/>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46" name="Textfeld 45"/>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47" name="Textfeld 46"/>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48" name="Textfeld 47"/>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49" name="Textfeld 48"/>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50" name="Textfeld 49"/>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51" name="Textfeld 50"/>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52" name="Textfeld 51"/>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53" name="Textfeld 52"/>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54" name="Textfeld 53"/>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55" name="Textfeld 54"/>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56" name="Textfeld 55"/>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57" name="Textfeld 56"/>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58" name="Textfeld 57"/>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59" name="Textfeld 58"/>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60" name="Textfeld 59"/>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61" name="Textfeld 60"/>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62" name="Textfeld 61"/>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63" name="Textfeld 62"/>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64" name="Textfeld 63"/>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65" name="Textfeld 64"/>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66" name="Textfeld 65"/>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67" name="Textfeld 66"/>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68" name="Textfeld 67"/>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69" name="Textfeld 68"/>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70" name="Textfeld 69"/>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71" name="Textfeld 70"/>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72" name="Textfeld 71"/>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73" name="Textfeld 72"/>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sp>
        <p:nvSpPr>
          <p:cNvPr id="74" name="Textfeld 73"/>
          <p:cNvSpPr txBox="1"/>
          <p:nvPr/>
        </p:nvSpPr>
        <p:spPr>
          <a:xfrm>
            <a:off x="1536700" y="12701"/>
            <a:ext cx="12700" cy="282129"/>
          </a:xfrm>
          <a:prstGeom prst="rect">
            <a:avLst/>
          </a:prstGeom>
        </p:spPr>
        <p:txBody>
          <a:bodyPr vert="horz" wrap="square" lIns="0" tIns="0" rIns="0" bIns="0" rtlCol="0">
            <a:spAutoFit/>
          </a:bodyPr>
          <a:lstStyle/>
          <a:p>
            <a:pPr>
              <a:lnSpc>
                <a:spcPts val="2200"/>
              </a:lnSpc>
            </a:pPr>
            <a:endParaRPr lang="de-DE" sz="1600" dirty="0" err="1"/>
          </a:p>
        </p:txBody>
      </p:sp>
      <p:pic>
        <p:nvPicPr>
          <p:cNvPr id="106" name="Bildplatzhalter 9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66862" y="1876842"/>
            <a:ext cx="3456000" cy="1623470"/>
          </a:xfrm>
          <a:prstGeom prst="rect">
            <a:avLst/>
          </a:prstGeom>
        </p:spPr>
      </p:pic>
      <p:pic>
        <p:nvPicPr>
          <p:cNvPr id="108" name="Bildplatzhalter 94" descr="EP_1268.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18925" y="1876842"/>
            <a:ext cx="3456000" cy="1623470"/>
          </a:xfrm>
          <a:prstGeom prst="rect">
            <a:avLst/>
          </a:prstGeom>
        </p:spPr>
      </p:pic>
      <p:pic>
        <p:nvPicPr>
          <p:cNvPr id="109" name="Bildplatzhalter 9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66862" y="4218562"/>
            <a:ext cx="3456000" cy="1623600"/>
          </a:xfrm>
          <a:prstGeom prst="rect">
            <a:avLst/>
          </a:prstGeom>
        </p:spPr>
      </p:pic>
      <p:pic>
        <p:nvPicPr>
          <p:cNvPr id="111" name="Picture 2" descr="\\srvditz1\messen\xChange\Messen\EuroBLECH\EuroBLECH_Hannover_2016\Kommunikation\Extern\Awards\EB_Vogel_Media\TruLaser_Weld_5000\EP_1356_TruLaserWeld_5000.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14799" y="4218562"/>
            <a:ext cx="3456000" cy="1612326"/>
          </a:xfrm>
          <a:prstGeom prst="rect">
            <a:avLst/>
          </a:prstGeom>
          <a:noFill/>
        </p:spPr>
      </p:pic>
      <p:pic>
        <p:nvPicPr>
          <p:cNvPr id="121" name="Picture 2" descr="\\srvditz1\werbung\xChange\Industrie_4_0\Bildwelt\Bilder\TruConnect.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218925" y="4218562"/>
            <a:ext cx="3456000" cy="1612326"/>
          </a:xfrm>
          <a:prstGeom prst="rect">
            <a:avLst/>
          </a:prstGeom>
          <a:noFill/>
        </p:spPr>
      </p:pic>
      <p:sp>
        <p:nvSpPr>
          <p:cNvPr id="86" name="Inhaltsplatzhalter 16"/>
          <p:cNvSpPr txBox="1">
            <a:spLocks/>
          </p:cNvSpPr>
          <p:nvPr/>
        </p:nvSpPr>
        <p:spPr>
          <a:xfrm>
            <a:off x="515937" y="1488789"/>
            <a:ext cx="3456000" cy="392400"/>
          </a:xfrm>
          <a:prstGeom prst="rect">
            <a:avLst/>
          </a:prstGeom>
        </p:spPr>
        <p:txBody>
          <a:bodyPr vert="horz" lIns="0" tIns="0" rIns="0" bIns="151200" rtlCol="0" anchor="b" anchorCtr="0">
            <a:noAutofit/>
          </a:bodyPr>
          <a:lstStyle>
            <a:lvl1pPr indent="0">
              <a:lnSpc>
                <a:spcPct val="100000"/>
              </a:lnSpc>
              <a:spcBef>
                <a:spcPts val="600"/>
              </a:spcBef>
              <a:spcAft>
                <a:spcPts val="600"/>
              </a:spcAft>
              <a:buFont typeface="Arial" panose="020B0604020202020204" pitchFamily="34" charset="0"/>
              <a:buNone/>
              <a:defRPr sz="1600" b="1">
                <a:solidFill>
                  <a:schemeClr val="tx2"/>
                </a:solidFill>
                <a:cs typeface="Arial" panose="020B0604020202020204" pitchFamily="34" charset="0"/>
              </a:defRPr>
            </a:lvl1pPr>
            <a:lvl2pPr marL="0" indent="0">
              <a:lnSpc>
                <a:spcPct val="100000"/>
              </a:lnSpc>
              <a:spcBef>
                <a:spcPts val="0"/>
              </a:spcBef>
              <a:spcAft>
                <a:spcPts val="600"/>
              </a:spcAft>
              <a:buClr>
                <a:schemeClr val="accent1"/>
              </a:buClr>
              <a:buFont typeface="Wingdings" pitchFamily="2" charset="2"/>
              <a:buNone/>
              <a:defRPr sz="1600" b="0" i="0">
                <a:cs typeface="Arial" panose="020B0604020202020204" pitchFamily="34" charset="0"/>
              </a:defRPr>
            </a:lvl2pPr>
            <a:lvl3pPr marL="216000" indent="-216000">
              <a:lnSpc>
                <a:spcPct val="100000"/>
              </a:lnSpc>
              <a:spcBef>
                <a:spcPts val="500"/>
              </a:spcBef>
              <a:buClr>
                <a:schemeClr val="tx2"/>
              </a:buClr>
              <a:buFont typeface="Wingdings" pitchFamily="2" charset="2"/>
              <a:buChar char="§"/>
              <a:defRPr sz="1600" b="0" i="0">
                <a:cs typeface="Arial" panose="020B0604020202020204" pitchFamily="34" charset="0"/>
              </a:defRPr>
            </a:lvl3pPr>
            <a:lvl4pPr marL="432000" indent="-216000">
              <a:lnSpc>
                <a:spcPct val="100000"/>
              </a:lnSpc>
              <a:spcBef>
                <a:spcPts val="500"/>
              </a:spcBef>
              <a:buClr>
                <a:schemeClr val="tx2"/>
              </a:buClr>
              <a:buFont typeface="Wingdings" pitchFamily="2" charset="2"/>
              <a:buChar char="§"/>
              <a:defRPr sz="1600" b="0" i="0">
                <a:cs typeface="Arial" panose="020B0604020202020204" pitchFamily="34" charset="0"/>
              </a:defRPr>
            </a:lvl4pPr>
            <a:lvl5pPr marL="648000" indent="-216000">
              <a:lnSpc>
                <a:spcPct val="100000"/>
              </a:lnSpc>
              <a:spcBef>
                <a:spcPts val="500"/>
              </a:spcBef>
              <a:buClr>
                <a:schemeClr val="tx2"/>
              </a:buClr>
              <a:buFont typeface="Wingdings" pitchFamily="2" charset="2"/>
              <a:buChar char="§"/>
              <a:defRPr sz="1600" b="0" i="0">
                <a:cs typeface="Arial" panose="020B0604020202020204" pitchFamily="34" charset="0"/>
              </a:defRPr>
            </a:lvl5pPr>
            <a:lvl6pPr marL="864000" indent="-216000">
              <a:lnSpc>
                <a:spcPct val="90000"/>
              </a:lnSpc>
              <a:spcBef>
                <a:spcPts val="500"/>
              </a:spcBef>
              <a:buClr>
                <a:schemeClr val="tx2"/>
              </a:buClr>
              <a:buFont typeface="Wingdings" pitchFamily="2" charset="2"/>
              <a:buChar char="§"/>
              <a:defRPr lang="de-DE" sz="1600" b="0" i="0" dirty="0">
                <a:cs typeface="Arial" panose="020B0604020202020204" pitchFamily="34" charset="0"/>
              </a:defRPr>
            </a:lvl6pPr>
            <a:lvl7pPr marL="1080000" indent="-216000">
              <a:lnSpc>
                <a:spcPct val="100000"/>
              </a:lnSpc>
              <a:spcBef>
                <a:spcPts val="500"/>
              </a:spcBef>
              <a:buClr>
                <a:schemeClr val="tx2"/>
              </a:buClr>
              <a:buFont typeface="Wingdings" panose="05000000000000000000" pitchFamily="2" charset="2"/>
              <a:buChar char="§"/>
              <a:defRPr sz="1600"/>
            </a:lvl7pPr>
            <a:lvl8pPr marL="1296000" indent="-216000">
              <a:lnSpc>
                <a:spcPct val="100000"/>
              </a:lnSpc>
              <a:spcBef>
                <a:spcPts val="500"/>
              </a:spcBef>
              <a:buClr>
                <a:schemeClr val="tx2"/>
              </a:buClr>
              <a:buFont typeface="Wingdings" panose="05000000000000000000" pitchFamily="2" charset="2"/>
              <a:buChar char="§"/>
              <a:defRPr sz="1600"/>
            </a:lvl8pPr>
            <a:lvl9pPr marL="1512000" indent="-216000">
              <a:lnSpc>
                <a:spcPct val="100000"/>
              </a:lnSpc>
              <a:spcBef>
                <a:spcPts val="500"/>
              </a:spcBef>
              <a:buClr>
                <a:schemeClr val="tx2"/>
              </a:buClr>
              <a:buFont typeface="Wingdings" panose="05000000000000000000" pitchFamily="2" charset="2"/>
              <a:buChar char="§"/>
              <a:defRPr sz="1600" baseline="0"/>
            </a:lvl9pPr>
          </a:lstStyle>
          <a:p>
            <a:r>
              <a:rPr lang="de-DE" dirty="0"/>
              <a:t>Maschinen zum Laserschneiden</a:t>
            </a:r>
          </a:p>
        </p:txBody>
      </p:sp>
      <p:sp>
        <p:nvSpPr>
          <p:cNvPr id="89" name="Inhaltsplatzhalter 16"/>
          <p:cNvSpPr txBox="1">
            <a:spLocks/>
          </p:cNvSpPr>
          <p:nvPr/>
        </p:nvSpPr>
        <p:spPr>
          <a:xfrm>
            <a:off x="4366862" y="1488789"/>
            <a:ext cx="3456000" cy="392400"/>
          </a:xfrm>
          <a:prstGeom prst="rect">
            <a:avLst/>
          </a:prstGeom>
        </p:spPr>
        <p:txBody>
          <a:bodyPr vert="horz" lIns="0" tIns="0" rIns="0" bIns="151200" rtlCol="0" anchor="b" anchorCtr="0">
            <a:noAutofit/>
          </a:bodyPr>
          <a:lstStyle>
            <a:lvl1pPr indent="0">
              <a:lnSpc>
                <a:spcPct val="100000"/>
              </a:lnSpc>
              <a:spcBef>
                <a:spcPts val="600"/>
              </a:spcBef>
              <a:spcAft>
                <a:spcPts val="600"/>
              </a:spcAft>
              <a:buFont typeface="Arial" panose="020B0604020202020204" pitchFamily="34" charset="0"/>
              <a:buNone/>
              <a:defRPr sz="1600" b="1">
                <a:solidFill>
                  <a:schemeClr val="tx2"/>
                </a:solidFill>
                <a:cs typeface="Arial" panose="020B0604020202020204" pitchFamily="34" charset="0"/>
              </a:defRPr>
            </a:lvl1pPr>
            <a:lvl2pPr marL="0" indent="0">
              <a:lnSpc>
                <a:spcPct val="100000"/>
              </a:lnSpc>
              <a:spcBef>
                <a:spcPts val="0"/>
              </a:spcBef>
              <a:spcAft>
                <a:spcPts val="600"/>
              </a:spcAft>
              <a:buClr>
                <a:schemeClr val="accent1"/>
              </a:buClr>
              <a:buFont typeface="Wingdings" pitchFamily="2" charset="2"/>
              <a:buNone/>
              <a:defRPr sz="1600" b="0" i="0">
                <a:cs typeface="Arial" panose="020B0604020202020204" pitchFamily="34" charset="0"/>
              </a:defRPr>
            </a:lvl2pPr>
            <a:lvl3pPr marL="216000" indent="-216000">
              <a:lnSpc>
                <a:spcPct val="100000"/>
              </a:lnSpc>
              <a:spcBef>
                <a:spcPts val="500"/>
              </a:spcBef>
              <a:buClr>
                <a:schemeClr val="tx2"/>
              </a:buClr>
              <a:buFont typeface="Wingdings" pitchFamily="2" charset="2"/>
              <a:buChar char="§"/>
              <a:defRPr sz="1600" b="0" i="0">
                <a:cs typeface="Arial" panose="020B0604020202020204" pitchFamily="34" charset="0"/>
              </a:defRPr>
            </a:lvl3pPr>
            <a:lvl4pPr marL="432000" indent="-216000">
              <a:lnSpc>
                <a:spcPct val="100000"/>
              </a:lnSpc>
              <a:spcBef>
                <a:spcPts val="500"/>
              </a:spcBef>
              <a:buClr>
                <a:schemeClr val="tx2"/>
              </a:buClr>
              <a:buFont typeface="Wingdings" pitchFamily="2" charset="2"/>
              <a:buChar char="§"/>
              <a:defRPr sz="1600" b="0" i="0">
                <a:cs typeface="Arial" panose="020B0604020202020204" pitchFamily="34" charset="0"/>
              </a:defRPr>
            </a:lvl4pPr>
            <a:lvl5pPr marL="648000" indent="-216000">
              <a:lnSpc>
                <a:spcPct val="100000"/>
              </a:lnSpc>
              <a:spcBef>
                <a:spcPts val="500"/>
              </a:spcBef>
              <a:buClr>
                <a:schemeClr val="tx2"/>
              </a:buClr>
              <a:buFont typeface="Wingdings" pitchFamily="2" charset="2"/>
              <a:buChar char="§"/>
              <a:defRPr sz="1600" b="0" i="0">
                <a:cs typeface="Arial" panose="020B0604020202020204" pitchFamily="34" charset="0"/>
              </a:defRPr>
            </a:lvl5pPr>
            <a:lvl6pPr marL="864000" indent="-216000">
              <a:lnSpc>
                <a:spcPct val="90000"/>
              </a:lnSpc>
              <a:spcBef>
                <a:spcPts val="500"/>
              </a:spcBef>
              <a:buClr>
                <a:schemeClr val="tx2"/>
              </a:buClr>
              <a:buFont typeface="Wingdings" pitchFamily="2" charset="2"/>
              <a:buChar char="§"/>
              <a:defRPr lang="de-DE" sz="1600" b="0" i="0" dirty="0">
                <a:cs typeface="Arial" panose="020B0604020202020204" pitchFamily="34" charset="0"/>
              </a:defRPr>
            </a:lvl6pPr>
            <a:lvl7pPr marL="1080000" indent="-216000">
              <a:lnSpc>
                <a:spcPct val="100000"/>
              </a:lnSpc>
              <a:spcBef>
                <a:spcPts val="500"/>
              </a:spcBef>
              <a:buClr>
                <a:schemeClr val="tx2"/>
              </a:buClr>
              <a:buFont typeface="Wingdings" panose="05000000000000000000" pitchFamily="2" charset="2"/>
              <a:buChar char="§"/>
              <a:defRPr sz="1600"/>
            </a:lvl7pPr>
            <a:lvl8pPr marL="1296000" indent="-216000">
              <a:lnSpc>
                <a:spcPct val="100000"/>
              </a:lnSpc>
              <a:spcBef>
                <a:spcPts val="500"/>
              </a:spcBef>
              <a:buClr>
                <a:schemeClr val="tx2"/>
              </a:buClr>
              <a:buFont typeface="Wingdings" panose="05000000000000000000" pitchFamily="2" charset="2"/>
              <a:buChar char="§"/>
              <a:defRPr sz="1600"/>
            </a:lvl8pPr>
            <a:lvl9pPr marL="1512000" indent="-216000">
              <a:lnSpc>
                <a:spcPct val="100000"/>
              </a:lnSpc>
              <a:spcBef>
                <a:spcPts val="500"/>
              </a:spcBef>
              <a:buClr>
                <a:schemeClr val="tx2"/>
              </a:buClr>
              <a:buFont typeface="Wingdings" panose="05000000000000000000" pitchFamily="2" charset="2"/>
              <a:buChar char="§"/>
              <a:defRPr sz="1600" baseline="0"/>
            </a:lvl9pPr>
          </a:lstStyle>
          <a:p>
            <a:r>
              <a:rPr lang="de-DE" dirty="0"/>
              <a:t>Stanz- und Stanz-Lasermaschinen</a:t>
            </a:r>
          </a:p>
        </p:txBody>
      </p:sp>
      <p:sp>
        <p:nvSpPr>
          <p:cNvPr id="92" name="Inhaltsplatzhalter 16"/>
          <p:cNvSpPr txBox="1">
            <a:spLocks/>
          </p:cNvSpPr>
          <p:nvPr/>
        </p:nvSpPr>
        <p:spPr>
          <a:xfrm>
            <a:off x="8218925" y="1488789"/>
            <a:ext cx="3456000" cy="392400"/>
          </a:xfrm>
          <a:prstGeom prst="rect">
            <a:avLst/>
          </a:prstGeom>
        </p:spPr>
        <p:txBody>
          <a:bodyPr vert="horz" lIns="0" tIns="0" rIns="0" bIns="151200" rtlCol="0" anchor="b" anchorCtr="0">
            <a:noAutofit/>
          </a:bodyPr>
          <a:lstStyle>
            <a:lvl1pPr indent="0">
              <a:lnSpc>
                <a:spcPct val="100000"/>
              </a:lnSpc>
              <a:spcBef>
                <a:spcPts val="600"/>
              </a:spcBef>
              <a:spcAft>
                <a:spcPts val="600"/>
              </a:spcAft>
              <a:buFont typeface="Arial" panose="020B0604020202020204" pitchFamily="34" charset="0"/>
              <a:buNone/>
              <a:defRPr sz="1600" b="1">
                <a:solidFill>
                  <a:schemeClr val="tx2"/>
                </a:solidFill>
                <a:cs typeface="Arial" panose="020B0604020202020204" pitchFamily="34" charset="0"/>
              </a:defRPr>
            </a:lvl1pPr>
            <a:lvl2pPr marL="0" indent="0">
              <a:lnSpc>
                <a:spcPct val="100000"/>
              </a:lnSpc>
              <a:spcBef>
                <a:spcPts val="0"/>
              </a:spcBef>
              <a:spcAft>
                <a:spcPts val="600"/>
              </a:spcAft>
              <a:buClr>
                <a:schemeClr val="accent1"/>
              </a:buClr>
              <a:buFont typeface="Wingdings" pitchFamily="2" charset="2"/>
              <a:buNone/>
              <a:defRPr sz="1600" b="0" i="0">
                <a:cs typeface="Arial" panose="020B0604020202020204" pitchFamily="34" charset="0"/>
              </a:defRPr>
            </a:lvl2pPr>
            <a:lvl3pPr marL="216000" indent="-216000">
              <a:lnSpc>
                <a:spcPct val="100000"/>
              </a:lnSpc>
              <a:spcBef>
                <a:spcPts val="500"/>
              </a:spcBef>
              <a:buClr>
                <a:schemeClr val="tx2"/>
              </a:buClr>
              <a:buFont typeface="Wingdings" pitchFamily="2" charset="2"/>
              <a:buChar char="§"/>
              <a:defRPr sz="1600" b="0" i="0">
                <a:cs typeface="Arial" panose="020B0604020202020204" pitchFamily="34" charset="0"/>
              </a:defRPr>
            </a:lvl3pPr>
            <a:lvl4pPr marL="432000" indent="-216000">
              <a:lnSpc>
                <a:spcPct val="100000"/>
              </a:lnSpc>
              <a:spcBef>
                <a:spcPts val="500"/>
              </a:spcBef>
              <a:buClr>
                <a:schemeClr val="tx2"/>
              </a:buClr>
              <a:buFont typeface="Wingdings" pitchFamily="2" charset="2"/>
              <a:buChar char="§"/>
              <a:defRPr sz="1600" b="0" i="0">
                <a:cs typeface="Arial" panose="020B0604020202020204" pitchFamily="34" charset="0"/>
              </a:defRPr>
            </a:lvl4pPr>
            <a:lvl5pPr marL="648000" indent="-216000">
              <a:lnSpc>
                <a:spcPct val="100000"/>
              </a:lnSpc>
              <a:spcBef>
                <a:spcPts val="500"/>
              </a:spcBef>
              <a:buClr>
                <a:schemeClr val="tx2"/>
              </a:buClr>
              <a:buFont typeface="Wingdings" pitchFamily="2" charset="2"/>
              <a:buChar char="§"/>
              <a:defRPr sz="1600" b="0" i="0">
                <a:cs typeface="Arial" panose="020B0604020202020204" pitchFamily="34" charset="0"/>
              </a:defRPr>
            </a:lvl5pPr>
            <a:lvl6pPr marL="864000" indent="-216000">
              <a:lnSpc>
                <a:spcPct val="90000"/>
              </a:lnSpc>
              <a:spcBef>
                <a:spcPts val="500"/>
              </a:spcBef>
              <a:buClr>
                <a:schemeClr val="tx2"/>
              </a:buClr>
              <a:buFont typeface="Wingdings" pitchFamily="2" charset="2"/>
              <a:buChar char="§"/>
              <a:defRPr lang="de-DE" sz="1600" b="0" i="0" dirty="0">
                <a:cs typeface="Arial" panose="020B0604020202020204" pitchFamily="34" charset="0"/>
              </a:defRPr>
            </a:lvl6pPr>
            <a:lvl7pPr marL="1080000" indent="-216000">
              <a:lnSpc>
                <a:spcPct val="100000"/>
              </a:lnSpc>
              <a:spcBef>
                <a:spcPts val="500"/>
              </a:spcBef>
              <a:buClr>
                <a:schemeClr val="tx2"/>
              </a:buClr>
              <a:buFont typeface="Wingdings" panose="05000000000000000000" pitchFamily="2" charset="2"/>
              <a:buChar char="§"/>
              <a:defRPr sz="1600"/>
            </a:lvl7pPr>
            <a:lvl8pPr marL="1296000" indent="-216000">
              <a:lnSpc>
                <a:spcPct val="100000"/>
              </a:lnSpc>
              <a:spcBef>
                <a:spcPts val="500"/>
              </a:spcBef>
              <a:buClr>
                <a:schemeClr val="tx2"/>
              </a:buClr>
              <a:buFont typeface="Wingdings" panose="05000000000000000000" pitchFamily="2" charset="2"/>
              <a:buChar char="§"/>
              <a:defRPr sz="1600"/>
            </a:lvl8pPr>
            <a:lvl9pPr marL="1512000" indent="-216000">
              <a:lnSpc>
                <a:spcPct val="100000"/>
              </a:lnSpc>
              <a:spcBef>
                <a:spcPts val="500"/>
              </a:spcBef>
              <a:buClr>
                <a:schemeClr val="tx2"/>
              </a:buClr>
              <a:buFont typeface="Wingdings" panose="05000000000000000000" pitchFamily="2" charset="2"/>
              <a:buChar char="§"/>
              <a:defRPr sz="1600" baseline="0"/>
            </a:lvl9pPr>
          </a:lstStyle>
          <a:p>
            <a:r>
              <a:rPr lang="de-DE" dirty="0"/>
              <a:t>Maschinen zum Biegen</a:t>
            </a:r>
          </a:p>
        </p:txBody>
      </p:sp>
      <p:sp>
        <p:nvSpPr>
          <p:cNvPr id="98" name="Inhaltsplatzhalter 16"/>
          <p:cNvSpPr txBox="1">
            <a:spLocks/>
          </p:cNvSpPr>
          <p:nvPr/>
        </p:nvSpPr>
        <p:spPr>
          <a:xfrm>
            <a:off x="515937" y="3826162"/>
            <a:ext cx="3456000" cy="392400"/>
          </a:xfrm>
          <a:prstGeom prst="rect">
            <a:avLst/>
          </a:prstGeom>
        </p:spPr>
        <p:txBody>
          <a:bodyPr vert="horz" lIns="0" tIns="0" rIns="0" bIns="151200" rtlCol="0" anchor="b" anchorCtr="0">
            <a:noAutofit/>
          </a:bodyPr>
          <a:lstStyle>
            <a:lvl1pPr indent="0">
              <a:lnSpc>
                <a:spcPct val="100000"/>
              </a:lnSpc>
              <a:spcBef>
                <a:spcPts val="600"/>
              </a:spcBef>
              <a:spcAft>
                <a:spcPts val="600"/>
              </a:spcAft>
              <a:buFont typeface="Arial" panose="020B0604020202020204" pitchFamily="34" charset="0"/>
              <a:buNone/>
              <a:defRPr sz="1600" b="1">
                <a:solidFill>
                  <a:schemeClr val="tx2"/>
                </a:solidFill>
                <a:cs typeface="Arial" panose="020B0604020202020204" pitchFamily="34" charset="0"/>
              </a:defRPr>
            </a:lvl1pPr>
            <a:lvl2pPr marL="0" indent="0">
              <a:lnSpc>
                <a:spcPct val="100000"/>
              </a:lnSpc>
              <a:spcBef>
                <a:spcPts val="0"/>
              </a:spcBef>
              <a:spcAft>
                <a:spcPts val="600"/>
              </a:spcAft>
              <a:buClr>
                <a:schemeClr val="accent1"/>
              </a:buClr>
              <a:buFont typeface="Wingdings" pitchFamily="2" charset="2"/>
              <a:buNone/>
              <a:defRPr sz="1600" b="0" i="0">
                <a:cs typeface="Arial" panose="020B0604020202020204" pitchFamily="34" charset="0"/>
              </a:defRPr>
            </a:lvl2pPr>
            <a:lvl3pPr marL="216000" indent="-216000">
              <a:lnSpc>
                <a:spcPct val="100000"/>
              </a:lnSpc>
              <a:spcBef>
                <a:spcPts val="500"/>
              </a:spcBef>
              <a:buClr>
                <a:schemeClr val="tx2"/>
              </a:buClr>
              <a:buFont typeface="Wingdings" pitchFamily="2" charset="2"/>
              <a:buChar char="§"/>
              <a:defRPr sz="1600" b="0" i="0">
                <a:cs typeface="Arial" panose="020B0604020202020204" pitchFamily="34" charset="0"/>
              </a:defRPr>
            </a:lvl3pPr>
            <a:lvl4pPr marL="432000" indent="-216000">
              <a:lnSpc>
                <a:spcPct val="100000"/>
              </a:lnSpc>
              <a:spcBef>
                <a:spcPts val="500"/>
              </a:spcBef>
              <a:buClr>
                <a:schemeClr val="tx2"/>
              </a:buClr>
              <a:buFont typeface="Wingdings" pitchFamily="2" charset="2"/>
              <a:buChar char="§"/>
              <a:defRPr sz="1600" b="0" i="0">
                <a:cs typeface="Arial" panose="020B0604020202020204" pitchFamily="34" charset="0"/>
              </a:defRPr>
            </a:lvl4pPr>
            <a:lvl5pPr marL="648000" indent="-216000">
              <a:lnSpc>
                <a:spcPct val="100000"/>
              </a:lnSpc>
              <a:spcBef>
                <a:spcPts val="500"/>
              </a:spcBef>
              <a:buClr>
                <a:schemeClr val="tx2"/>
              </a:buClr>
              <a:buFont typeface="Wingdings" pitchFamily="2" charset="2"/>
              <a:buChar char="§"/>
              <a:defRPr sz="1600" b="0" i="0">
                <a:cs typeface="Arial" panose="020B0604020202020204" pitchFamily="34" charset="0"/>
              </a:defRPr>
            </a:lvl5pPr>
            <a:lvl6pPr marL="864000" indent="-216000">
              <a:lnSpc>
                <a:spcPct val="90000"/>
              </a:lnSpc>
              <a:spcBef>
                <a:spcPts val="500"/>
              </a:spcBef>
              <a:buClr>
                <a:schemeClr val="tx2"/>
              </a:buClr>
              <a:buFont typeface="Wingdings" pitchFamily="2" charset="2"/>
              <a:buChar char="§"/>
              <a:defRPr lang="de-DE" sz="1600" b="0" i="0" dirty="0">
                <a:cs typeface="Arial" panose="020B0604020202020204" pitchFamily="34" charset="0"/>
              </a:defRPr>
            </a:lvl6pPr>
            <a:lvl7pPr marL="1080000" indent="-216000">
              <a:lnSpc>
                <a:spcPct val="100000"/>
              </a:lnSpc>
              <a:spcBef>
                <a:spcPts val="500"/>
              </a:spcBef>
              <a:buClr>
                <a:schemeClr val="tx2"/>
              </a:buClr>
              <a:buFont typeface="Wingdings" panose="05000000000000000000" pitchFamily="2" charset="2"/>
              <a:buChar char="§"/>
              <a:defRPr sz="1600"/>
            </a:lvl7pPr>
            <a:lvl8pPr marL="1296000" indent="-216000">
              <a:lnSpc>
                <a:spcPct val="100000"/>
              </a:lnSpc>
              <a:spcBef>
                <a:spcPts val="500"/>
              </a:spcBef>
              <a:buClr>
                <a:schemeClr val="tx2"/>
              </a:buClr>
              <a:buFont typeface="Wingdings" panose="05000000000000000000" pitchFamily="2" charset="2"/>
              <a:buChar char="§"/>
              <a:defRPr sz="1600"/>
            </a:lvl8pPr>
            <a:lvl9pPr marL="1512000" indent="-216000">
              <a:lnSpc>
                <a:spcPct val="100000"/>
              </a:lnSpc>
              <a:spcBef>
                <a:spcPts val="500"/>
              </a:spcBef>
              <a:buClr>
                <a:schemeClr val="tx2"/>
              </a:buClr>
              <a:buFont typeface="Wingdings" panose="05000000000000000000" pitchFamily="2" charset="2"/>
              <a:buChar char="§"/>
              <a:defRPr sz="1600" baseline="0"/>
            </a:lvl9pPr>
          </a:lstStyle>
          <a:p>
            <a:r>
              <a:rPr lang="de-DE" dirty="0"/>
              <a:t>Maschinen zum Laserschweißen</a:t>
            </a:r>
          </a:p>
        </p:txBody>
      </p:sp>
      <p:sp>
        <p:nvSpPr>
          <p:cNvPr id="101" name="Inhaltsplatzhalter 16"/>
          <p:cNvSpPr txBox="1">
            <a:spLocks/>
          </p:cNvSpPr>
          <p:nvPr/>
        </p:nvSpPr>
        <p:spPr>
          <a:xfrm>
            <a:off x="4366862" y="3826162"/>
            <a:ext cx="3456000" cy="392400"/>
          </a:xfrm>
          <a:prstGeom prst="rect">
            <a:avLst/>
          </a:prstGeom>
        </p:spPr>
        <p:txBody>
          <a:bodyPr vert="horz" lIns="0" tIns="0" rIns="0" bIns="151200" rtlCol="0" anchor="b" anchorCtr="0">
            <a:noAutofit/>
          </a:bodyPr>
          <a:lstStyle>
            <a:lvl1pPr indent="0">
              <a:lnSpc>
                <a:spcPct val="100000"/>
              </a:lnSpc>
              <a:spcBef>
                <a:spcPts val="600"/>
              </a:spcBef>
              <a:spcAft>
                <a:spcPts val="600"/>
              </a:spcAft>
              <a:buFont typeface="Arial" panose="020B0604020202020204" pitchFamily="34" charset="0"/>
              <a:buNone/>
              <a:defRPr sz="1600" b="1">
                <a:solidFill>
                  <a:schemeClr val="tx2"/>
                </a:solidFill>
                <a:cs typeface="Arial" panose="020B0604020202020204" pitchFamily="34" charset="0"/>
              </a:defRPr>
            </a:lvl1pPr>
            <a:lvl2pPr marL="0" indent="0">
              <a:lnSpc>
                <a:spcPct val="100000"/>
              </a:lnSpc>
              <a:spcBef>
                <a:spcPts val="0"/>
              </a:spcBef>
              <a:spcAft>
                <a:spcPts val="600"/>
              </a:spcAft>
              <a:buClr>
                <a:schemeClr val="accent1"/>
              </a:buClr>
              <a:buFont typeface="Wingdings" pitchFamily="2" charset="2"/>
              <a:buNone/>
              <a:defRPr sz="1600" b="0" i="0">
                <a:cs typeface="Arial" panose="020B0604020202020204" pitchFamily="34" charset="0"/>
              </a:defRPr>
            </a:lvl2pPr>
            <a:lvl3pPr marL="216000" indent="-216000">
              <a:lnSpc>
                <a:spcPct val="100000"/>
              </a:lnSpc>
              <a:spcBef>
                <a:spcPts val="500"/>
              </a:spcBef>
              <a:buClr>
                <a:schemeClr val="tx2"/>
              </a:buClr>
              <a:buFont typeface="Wingdings" pitchFamily="2" charset="2"/>
              <a:buChar char="§"/>
              <a:defRPr sz="1600" b="0" i="0">
                <a:cs typeface="Arial" panose="020B0604020202020204" pitchFamily="34" charset="0"/>
              </a:defRPr>
            </a:lvl3pPr>
            <a:lvl4pPr marL="432000" indent="-216000">
              <a:lnSpc>
                <a:spcPct val="100000"/>
              </a:lnSpc>
              <a:spcBef>
                <a:spcPts val="500"/>
              </a:spcBef>
              <a:buClr>
                <a:schemeClr val="tx2"/>
              </a:buClr>
              <a:buFont typeface="Wingdings" pitchFamily="2" charset="2"/>
              <a:buChar char="§"/>
              <a:defRPr sz="1600" b="0" i="0">
                <a:cs typeface="Arial" panose="020B0604020202020204" pitchFamily="34" charset="0"/>
              </a:defRPr>
            </a:lvl4pPr>
            <a:lvl5pPr marL="648000" indent="-216000">
              <a:lnSpc>
                <a:spcPct val="100000"/>
              </a:lnSpc>
              <a:spcBef>
                <a:spcPts val="500"/>
              </a:spcBef>
              <a:buClr>
                <a:schemeClr val="tx2"/>
              </a:buClr>
              <a:buFont typeface="Wingdings" pitchFamily="2" charset="2"/>
              <a:buChar char="§"/>
              <a:defRPr sz="1600" b="0" i="0">
                <a:cs typeface="Arial" panose="020B0604020202020204" pitchFamily="34" charset="0"/>
              </a:defRPr>
            </a:lvl5pPr>
            <a:lvl6pPr marL="864000" indent="-216000">
              <a:lnSpc>
                <a:spcPct val="90000"/>
              </a:lnSpc>
              <a:spcBef>
                <a:spcPts val="500"/>
              </a:spcBef>
              <a:buClr>
                <a:schemeClr val="tx2"/>
              </a:buClr>
              <a:buFont typeface="Wingdings" pitchFamily="2" charset="2"/>
              <a:buChar char="§"/>
              <a:defRPr lang="de-DE" sz="1600" b="0" i="0" dirty="0">
                <a:cs typeface="Arial" panose="020B0604020202020204" pitchFamily="34" charset="0"/>
              </a:defRPr>
            </a:lvl6pPr>
            <a:lvl7pPr marL="1080000" indent="-216000">
              <a:lnSpc>
                <a:spcPct val="100000"/>
              </a:lnSpc>
              <a:spcBef>
                <a:spcPts val="500"/>
              </a:spcBef>
              <a:buClr>
                <a:schemeClr val="tx2"/>
              </a:buClr>
              <a:buFont typeface="Wingdings" panose="05000000000000000000" pitchFamily="2" charset="2"/>
              <a:buChar char="§"/>
              <a:defRPr sz="1600"/>
            </a:lvl7pPr>
            <a:lvl8pPr marL="1296000" indent="-216000">
              <a:lnSpc>
                <a:spcPct val="100000"/>
              </a:lnSpc>
              <a:spcBef>
                <a:spcPts val="500"/>
              </a:spcBef>
              <a:buClr>
                <a:schemeClr val="tx2"/>
              </a:buClr>
              <a:buFont typeface="Wingdings" panose="05000000000000000000" pitchFamily="2" charset="2"/>
              <a:buChar char="§"/>
              <a:defRPr sz="1600"/>
            </a:lvl8pPr>
            <a:lvl9pPr marL="1512000" indent="-216000">
              <a:lnSpc>
                <a:spcPct val="100000"/>
              </a:lnSpc>
              <a:spcBef>
                <a:spcPts val="500"/>
              </a:spcBef>
              <a:buClr>
                <a:schemeClr val="tx2"/>
              </a:buClr>
              <a:buFont typeface="Wingdings" panose="05000000000000000000" pitchFamily="2" charset="2"/>
              <a:buChar char="§"/>
              <a:defRPr sz="1600" baseline="0"/>
            </a:lvl9pPr>
          </a:lstStyle>
          <a:p>
            <a:r>
              <a:rPr lang="de-DE" dirty="0"/>
              <a:t>Maschinen für die Rohrbearbeitung</a:t>
            </a:r>
          </a:p>
        </p:txBody>
      </p:sp>
      <p:sp>
        <p:nvSpPr>
          <p:cNvPr id="104" name="Inhaltsplatzhalter 16"/>
          <p:cNvSpPr txBox="1">
            <a:spLocks/>
          </p:cNvSpPr>
          <p:nvPr/>
        </p:nvSpPr>
        <p:spPr>
          <a:xfrm>
            <a:off x="8218925" y="3826162"/>
            <a:ext cx="3456000" cy="392400"/>
          </a:xfrm>
          <a:prstGeom prst="rect">
            <a:avLst/>
          </a:prstGeom>
        </p:spPr>
        <p:txBody>
          <a:bodyPr vert="horz" lIns="0" tIns="0" rIns="0" bIns="151200" rtlCol="0" anchor="b" anchorCtr="0">
            <a:noAutofit/>
          </a:bodyPr>
          <a:lstStyle>
            <a:lvl1pPr indent="0">
              <a:lnSpc>
                <a:spcPct val="100000"/>
              </a:lnSpc>
              <a:spcBef>
                <a:spcPts val="600"/>
              </a:spcBef>
              <a:spcAft>
                <a:spcPts val="600"/>
              </a:spcAft>
              <a:buFont typeface="Arial" panose="020B0604020202020204" pitchFamily="34" charset="0"/>
              <a:buNone/>
              <a:defRPr sz="1600" b="1">
                <a:solidFill>
                  <a:schemeClr val="tx2"/>
                </a:solidFill>
                <a:cs typeface="Arial" panose="020B0604020202020204" pitchFamily="34" charset="0"/>
              </a:defRPr>
            </a:lvl1pPr>
            <a:lvl2pPr marL="0" indent="0">
              <a:lnSpc>
                <a:spcPct val="100000"/>
              </a:lnSpc>
              <a:spcBef>
                <a:spcPts val="0"/>
              </a:spcBef>
              <a:spcAft>
                <a:spcPts val="600"/>
              </a:spcAft>
              <a:buClr>
                <a:schemeClr val="accent1"/>
              </a:buClr>
              <a:buFont typeface="Wingdings" pitchFamily="2" charset="2"/>
              <a:buNone/>
              <a:defRPr sz="1600" b="0" i="0">
                <a:cs typeface="Arial" panose="020B0604020202020204" pitchFamily="34" charset="0"/>
              </a:defRPr>
            </a:lvl2pPr>
            <a:lvl3pPr marL="216000" indent="-216000">
              <a:lnSpc>
                <a:spcPct val="100000"/>
              </a:lnSpc>
              <a:spcBef>
                <a:spcPts val="500"/>
              </a:spcBef>
              <a:buClr>
                <a:schemeClr val="tx2"/>
              </a:buClr>
              <a:buFont typeface="Wingdings" pitchFamily="2" charset="2"/>
              <a:buChar char="§"/>
              <a:defRPr sz="1600" b="0" i="0">
                <a:cs typeface="Arial" panose="020B0604020202020204" pitchFamily="34" charset="0"/>
              </a:defRPr>
            </a:lvl3pPr>
            <a:lvl4pPr marL="432000" indent="-216000">
              <a:lnSpc>
                <a:spcPct val="100000"/>
              </a:lnSpc>
              <a:spcBef>
                <a:spcPts val="500"/>
              </a:spcBef>
              <a:buClr>
                <a:schemeClr val="tx2"/>
              </a:buClr>
              <a:buFont typeface="Wingdings" pitchFamily="2" charset="2"/>
              <a:buChar char="§"/>
              <a:defRPr sz="1600" b="0" i="0">
                <a:cs typeface="Arial" panose="020B0604020202020204" pitchFamily="34" charset="0"/>
              </a:defRPr>
            </a:lvl4pPr>
            <a:lvl5pPr marL="648000" indent="-216000">
              <a:lnSpc>
                <a:spcPct val="100000"/>
              </a:lnSpc>
              <a:spcBef>
                <a:spcPts val="500"/>
              </a:spcBef>
              <a:buClr>
                <a:schemeClr val="tx2"/>
              </a:buClr>
              <a:buFont typeface="Wingdings" pitchFamily="2" charset="2"/>
              <a:buChar char="§"/>
              <a:defRPr sz="1600" b="0" i="0">
                <a:cs typeface="Arial" panose="020B0604020202020204" pitchFamily="34" charset="0"/>
              </a:defRPr>
            </a:lvl5pPr>
            <a:lvl6pPr marL="864000" indent="-216000">
              <a:lnSpc>
                <a:spcPct val="90000"/>
              </a:lnSpc>
              <a:spcBef>
                <a:spcPts val="500"/>
              </a:spcBef>
              <a:buClr>
                <a:schemeClr val="tx2"/>
              </a:buClr>
              <a:buFont typeface="Wingdings" pitchFamily="2" charset="2"/>
              <a:buChar char="§"/>
              <a:defRPr lang="de-DE" sz="1600" b="0" i="0" dirty="0">
                <a:cs typeface="Arial" panose="020B0604020202020204" pitchFamily="34" charset="0"/>
              </a:defRPr>
            </a:lvl6pPr>
            <a:lvl7pPr marL="1080000" indent="-216000">
              <a:lnSpc>
                <a:spcPct val="100000"/>
              </a:lnSpc>
              <a:spcBef>
                <a:spcPts val="500"/>
              </a:spcBef>
              <a:buClr>
                <a:schemeClr val="tx2"/>
              </a:buClr>
              <a:buFont typeface="Wingdings" panose="05000000000000000000" pitchFamily="2" charset="2"/>
              <a:buChar char="§"/>
              <a:defRPr sz="1600"/>
            </a:lvl7pPr>
            <a:lvl8pPr marL="1296000" indent="-216000">
              <a:lnSpc>
                <a:spcPct val="100000"/>
              </a:lnSpc>
              <a:spcBef>
                <a:spcPts val="500"/>
              </a:spcBef>
              <a:buClr>
                <a:schemeClr val="tx2"/>
              </a:buClr>
              <a:buFont typeface="Wingdings" panose="05000000000000000000" pitchFamily="2" charset="2"/>
              <a:buChar char="§"/>
              <a:defRPr sz="1600"/>
            </a:lvl8pPr>
            <a:lvl9pPr marL="1512000" indent="-216000">
              <a:lnSpc>
                <a:spcPct val="100000"/>
              </a:lnSpc>
              <a:spcBef>
                <a:spcPts val="500"/>
              </a:spcBef>
              <a:buClr>
                <a:schemeClr val="tx2"/>
              </a:buClr>
              <a:buFont typeface="Wingdings" panose="05000000000000000000" pitchFamily="2" charset="2"/>
              <a:buChar char="§"/>
              <a:defRPr sz="1600" baseline="0"/>
            </a:lvl9pPr>
          </a:lstStyle>
          <a:p>
            <a:r>
              <a:rPr lang="de-DE" spc="-30" dirty="0"/>
              <a:t>Lösungen für die vernetzte Fertigung</a:t>
            </a:r>
          </a:p>
        </p:txBody>
      </p:sp>
      <p:sp>
        <p:nvSpPr>
          <p:cNvPr id="2" name="Fußzeilenplatzhalter 1">
            <a:extLst>
              <a:ext uri="{FF2B5EF4-FFF2-40B4-BE49-F238E27FC236}">
                <a16:creationId xmlns:a16="http://schemas.microsoft.com/office/drawing/2014/main" id="{11BFF70D-6A98-A446-80BD-3308920B9589}"/>
              </a:ext>
            </a:extLst>
          </p:cNvPr>
          <p:cNvSpPr>
            <a:spLocks noGrp="1"/>
          </p:cNvSpPr>
          <p:nvPr>
            <p:ph type="ftr" sz="quarter" idx="11"/>
          </p:nvPr>
        </p:nvSpPr>
        <p:spPr/>
        <p:txBody>
          <a:bodyPr/>
          <a:lstStyle/>
          <a:p>
            <a:r>
              <a:rPr lang="de-DE"/>
              <a:t>Vorname Nachname</a:t>
            </a:r>
            <a:endParaRPr lang="de-DE" dirty="0"/>
          </a:p>
        </p:txBody>
      </p:sp>
      <p:sp>
        <p:nvSpPr>
          <p:cNvPr id="4" name="Foliennummernplatzhalter 3">
            <a:extLst>
              <a:ext uri="{FF2B5EF4-FFF2-40B4-BE49-F238E27FC236}">
                <a16:creationId xmlns:a16="http://schemas.microsoft.com/office/drawing/2014/main" id="{083F9CF3-07F4-4544-93E0-188CE803B1BF}"/>
              </a:ext>
            </a:extLst>
          </p:cNvPr>
          <p:cNvSpPr>
            <a:spLocks noGrp="1"/>
          </p:cNvSpPr>
          <p:nvPr>
            <p:ph type="sldNum" sz="quarter" idx="10"/>
          </p:nvPr>
        </p:nvSpPr>
        <p:spPr/>
        <p:txBody>
          <a:bodyPr/>
          <a:lstStyle/>
          <a:p>
            <a:fld id="{8D57957C-F0F3-7842-B0E2-B762F92D6487}" type="slidenum">
              <a:rPr lang="de-DE" smtClean="0"/>
              <a:pPr/>
              <a:t>8</a:t>
            </a:fld>
            <a:r>
              <a:rPr lang="de-DE"/>
              <a:t>  </a:t>
            </a:r>
            <a:r>
              <a:rPr lang="de-DE" b="0">
                <a:solidFill>
                  <a:schemeClr val="accent1"/>
                </a:solidFill>
              </a:rPr>
              <a:t>|</a:t>
            </a:r>
            <a:endParaRPr lang="de-DE" sz="900" b="0" dirty="0">
              <a:solidFill>
                <a:schemeClr val="accent1"/>
              </a:solidFill>
            </a:endParaRPr>
          </a:p>
        </p:txBody>
      </p:sp>
      <p:pic>
        <p:nvPicPr>
          <p:cNvPr id="87" name="Grafik 86">
            <a:extLst>
              <a:ext uri="{FF2B5EF4-FFF2-40B4-BE49-F238E27FC236}">
                <a16:creationId xmlns:a16="http://schemas.microsoft.com/office/drawing/2014/main" id="{C40824E5-A3AE-47A8-8996-FE206AAD551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20106" t="35024" r="19993" b="36837"/>
          <a:stretch/>
        </p:blipFill>
        <p:spPr>
          <a:xfrm>
            <a:off x="514799" y="1881189"/>
            <a:ext cx="3456000" cy="1623470"/>
          </a:xfrm>
          <a:prstGeom prst="rect">
            <a:avLst/>
          </a:prstGeom>
          <a:effectLst/>
        </p:spPr>
      </p:pic>
    </p:spTree>
    <p:extLst>
      <p:ext uri="{BB962C8B-B14F-4D97-AF65-F5344CB8AC3E}">
        <p14:creationId xmlns:p14="http://schemas.microsoft.com/office/powerpoint/2010/main" val="1759178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098B1BF8-4CA5-4FAE-842A-0205F9113389}"/>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4574" t="27659" b="27659"/>
          <a:stretch/>
        </p:blipFill>
        <p:spPr>
          <a:xfrm>
            <a:off x="403551" y="463518"/>
            <a:ext cx="9718106" cy="3356247"/>
          </a:xfrm>
        </p:spPr>
      </p:pic>
      <p:sp>
        <p:nvSpPr>
          <p:cNvPr id="3" name="Untertitel 2">
            <a:extLst>
              <a:ext uri="{FF2B5EF4-FFF2-40B4-BE49-F238E27FC236}">
                <a16:creationId xmlns:a16="http://schemas.microsoft.com/office/drawing/2014/main" id="{67A0595D-5921-4B46-A772-9DC3E725BB85}"/>
              </a:ext>
            </a:extLst>
          </p:cNvPr>
          <p:cNvSpPr>
            <a:spLocks noGrp="1"/>
          </p:cNvSpPr>
          <p:nvPr>
            <p:ph type="subTitle" idx="1"/>
          </p:nvPr>
        </p:nvSpPr>
        <p:spPr>
          <a:xfrm>
            <a:off x="231029" y="4185845"/>
            <a:ext cx="3765491" cy="215444"/>
          </a:xfrm>
        </p:spPr>
        <p:txBody>
          <a:bodyPr/>
          <a:lstStyle/>
          <a:p>
            <a:r>
              <a:rPr lang="de-DE" dirty="0"/>
              <a:t>TRUMPF Werkzeugmaschinen SE + Co. KG</a:t>
            </a:r>
          </a:p>
        </p:txBody>
      </p:sp>
      <p:sp>
        <p:nvSpPr>
          <p:cNvPr id="4" name="Titel 3">
            <a:extLst>
              <a:ext uri="{FF2B5EF4-FFF2-40B4-BE49-F238E27FC236}">
                <a16:creationId xmlns:a16="http://schemas.microsoft.com/office/drawing/2014/main" id="{275588BE-62C6-48EF-941B-3D8C76622FA1}"/>
              </a:ext>
            </a:extLst>
          </p:cNvPr>
          <p:cNvSpPr>
            <a:spLocks noGrp="1"/>
          </p:cNvSpPr>
          <p:nvPr>
            <p:ph type="ctrTitle"/>
          </p:nvPr>
        </p:nvSpPr>
        <p:spPr/>
        <p:txBody>
          <a:bodyPr/>
          <a:lstStyle/>
          <a:p>
            <a:r>
              <a:rPr lang="de-DE" dirty="0"/>
              <a:t>Werk Hettingen</a:t>
            </a:r>
          </a:p>
        </p:txBody>
      </p:sp>
      <p:pic>
        <p:nvPicPr>
          <p:cNvPr id="8194" name="Picture 2" descr="TRUMPF_Hettingen_Zerspanungs-Kompetenzzentrum">
            <a:extLst>
              <a:ext uri="{FF2B5EF4-FFF2-40B4-BE49-F238E27FC236}">
                <a16:creationId xmlns:a16="http://schemas.microsoft.com/office/drawing/2014/main" id="{E6C972C9-61BC-46C5-BD7C-A5256FDFF3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108"/>
          <a:stretch/>
        </p:blipFill>
        <p:spPr bwMode="auto">
          <a:xfrm>
            <a:off x="7694407" y="3121489"/>
            <a:ext cx="4329094" cy="1777363"/>
          </a:xfrm>
          <a:prstGeom prst="rect">
            <a:avLst/>
          </a:prstGeom>
          <a:ln w="12700">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10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MIO_GUID" val="1c234873-34da-4e74-a682-b97f91a926c3"/>
</p:tagLst>
</file>

<file path=ppt/tags/tag101.xml><?xml version="1.0" encoding="utf-8"?>
<p:tagLst xmlns:a="http://schemas.openxmlformats.org/drawingml/2006/main" xmlns:r="http://schemas.openxmlformats.org/officeDocument/2006/relationships" xmlns:p="http://schemas.openxmlformats.org/presentationml/2006/main">
  <p:tag name="MIO_GUID" val="eef4c954-3a43-4780-9d9f-6b6b319c1b86"/>
</p:tagLst>
</file>

<file path=ppt/tags/tag102.xml><?xml version="1.0" encoding="utf-8"?>
<p:tagLst xmlns:a="http://schemas.openxmlformats.org/drawingml/2006/main" xmlns:r="http://schemas.openxmlformats.org/officeDocument/2006/relationships" xmlns:p="http://schemas.openxmlformats.org/presentationml/2006/main">
  <p:tag name="MIO_GUID" val="4cb1eedc-e4fa-4795-889c-95d7ff7aa32e"/>
</p:tagLst>
</file>

<file path=ppt/tags/tag103.xml><?xml version="1.0" encoding="utf-8"?>
<p:tagLst xmlns:a="http://schemas.openxmlformats.org/drawingml/2006/main" xmlns:r="http://schemas.openxmlformats.org/officeDocument/2006/relationships" xmlns:p="http://schemas.openxmlformats.org/presentationml/2006/main">
  <p:tag name="MIO_GUID" val="cdaba92d-680e-4d88-82f7-921aa19af28f"/>
</p:tagLst>
</file>

<file path=ppt/tags/tag104.xml><?xml version="1.0" encoding="utf-8"?>
<p:tagLst xmlns:a="http://schemas.openxmlformats.org/drawingml/2006/main" xmlns:r="http://schemas.openxmlformats.org/officeDocument/2006/relationships" xmlns:p="http://schemas.openxmlformats.org/presentationml/2006/main">
  <p:tag name="MIO_GUID" val="9ba716d5-a36a-45cb-a209-edac918ebd25"/>
</p:tagLst>
</file>

<file path=ppt/tags/tag105.xml><?xml version="1.0" encoding="utf-8"?>
<p:tagLst xmlns:a="http://schemas.openxmlformats.org/drawingml/2006/main" xmlns:r="http://schemas.openxmlformats.org/officeDocument/2006/relationships" xmlns:p="http://schemas.openxmlformats.org/presentationml/2006/main">
  <p:tag name="MIO_GUID" val="ea3f04f0-c3da-4404-b717-afa986f05681"/>
</p:tagLst>
</file>

<file path=ppt/tags/tag106.xml><?xml version="1.0" encoding="utf-8"?>
<p:tagLst xmlns:a="http://schemas.openxmlformats.org/drawingml/2006/main" xmlns:r="http://schemas.openxmlformats.org/officeDocument/2006/relationships" xmlns:p="http://schemas.openxmlformats.org/presentationml/2006/main">
  <p:tag name="MIO_GUID" val="23a84501-9b8d-4d58-9d1e-bf6880029e25"/>
</p:tagLst>
</file>

<file path=ppt/tags/tag107.xml><?xml version="1.0" encoding="utf-8"?>
<p:tagLst xmlns:a="http://schemas.openxmlformats.org/drawingml/2006/main" xmlns:r="http://schemas.openxmlformats.org/officeDocument/2006/relationships" xmlns:p="http://schemas.openxmlformats.org/presentationml/2006/main">
  <p:tag name="MIO_GUID" val="f95b4dc4-0aab-4418-8c75-8cdef1b36250"/>
</p:tagLst>
</file>

<file path=ppt/tags/tag108.xml><?xml version="1.0" encoding="utf-8"?>
<p:tagLst xmlns:a="http://schemas.openxmlformats.org/drawingml/2006/main" xmlns:r="http://schemas.openxmlformats.org/officeDocument/2006/relationships" xmlns:p="http://schemas.openxmlformats.org/presentationml/2006/main">
  <p:tag name="MIO_GUID" val="527ac368-21a1-4282-8fc4-09835aeb4b5c"/>
</p:tagLst>
</file>

<file path=ppt/tags/tag109.xml><?xml version="1.0" encoding="utf-8"?>
<p:tagLst xmlns:a="http://schemas.openxmlformats.org/drawingml/2006/main" xmlns:r="http://schemas.openxmlformats.org/officeDocument/2006/relationships" xmlns:p="http://schemas.openxmlformats.org/presentationml/2006/main">
  <p:tag name="MIO_GUID" val="83c867c0-5171-405c-b694-9c34075341d4"/>
</p:tagLst>
</file>

<file path=ppt/tags/tag11.xml><?xml version="1.0" encoding="utf-8"?>
<p:tagLst xmlns:a="http://schemas.openxmlformats.org/drawingml/2006/main" xmlns:r="http://schemas.openxmlformats.org/officeDocument/2006/relationships" xmlns:p="http://schemas.openxmlformats.org/presentationml/2006/main">
  <p:tag name="CHARTFIRSTUPDATERUN" val="1"/>
</p:tagLst>
</file>

<file path=ppt/tags/tag110.xml><?xml version="1.0" encoding="utf-8"?>
<p:tagLst xmlns:a="http://schemas.openxmlformats.org/drawingml/2006/main" xmlns:r="http://schemas.openxmlformats.org/officeDocument/2006/relationships" xmlns:p="http://schemas.openxmlformats.org/presentationml/2006/main">
  <p:tag name="MIO_GUID" val="48f013bc-ddce-4190-9078-e221c1a6c675"/>
</p:tagLst>
</file>

<file path=ppt/tags/tag111.xml><?xml version="1.0" encoding="utf-8"?>
<p:tagLst xmlns:a="http://schemas.openxmlformats.org/drawingml/2006/main" xmlns:r="http://schemas.openxmlformats.org/officeDocument/2006/relationships" xmlns:p="http://schemas.openxmlformats.org/presentationml/2006/main">
  <p:tag name="MIO_GUID" val="719f120c-aebf-4df2-9f8d-67c9f236bba3"/>
</p:tagLst>
</file>

<file path=ppt/tags/tag112.xml><?xml version="1.0" encoding="utf-8"?>
<p:tagLst xmlns:a="http://schemas.openxmlformats.org/drawingml/2006/main" xmlns:r="http://schemas.openxmlformats.org/officeDocument/2006/relationships" xmlns:p="http://schemas.openxmlformats.org/presentationml/2006/main">
  <p:tag name="MIO_GUID" val="895b366e-837e-4355-81be-0af3c94da03f"/>
</p:tagLst>
</file>

<file path=ppt/tags/tag113.xml><?xml version="1.0" encoding="utf-8"?>
<p:tagLst xmlns:a="http://schemas.openxmlformats.org/drawingml/2006/main" xmlns:r="http://schemas.openxmlformats.org/officeDocument/2006/relationships" xmlns:p="http://schemas.openxmlformats.org/presentationml/2006/main">
  <p:tag name="MIO_GUID" val="58c8e17a-6056-4ebf-aa97-42999c6a84ae"/>
</p:tagLst>
</file>

<file path=ppt/tags/tag114.xml><?xml version="1.0" encoding="utf-8"?>
<p:tagLst xmlns:a="http://schemas.openxmlformats.org/drawingml/2006/main" xmlns:r="http://schemas.openxmlformats.org/officeDocument/2006/relationships" xmlns:p="http://schemas.openxmlformats.org/presentationml/2006/main">
  <p:tag name="MIO_GUID" val="c96e1f2e-f09a-43ab-8a58-5d53ef978dbd"/>
</p:tagLst>
</file>

<file path=ppt/tags/tag115.xml><?xml version="1.0" encoding="utf-8"?>
<p:tagLst xmlns:a="http://schemas.openxmlformats.org/drawingml/2006/main" xmlns:r="http://schemas.openxmlformats.org/officeDocument/2006/relationships" xmlns:p="http://schemas.openxmlformats.org/presentationml/2006/main">
  <p:tag name="MIO_GUID" val="c2554ad6-a22c-48cf-a6f0-798e68bfe166"/>
</p:tagLst>
</file>

<file path=ppt/tags/tag116.xml><?xml version="1.0" encoding="utf-8"?>
<p:tagLst xmlns:a="http://schemas.openxmlformats.org/drawingml/2006/main" xmlns:r="http://schemas.openxmlformats.org/officeDocument/2006/relationships" xmlns:p="http://schemas.openxmlformats.org/presentationml/2006/main">
  <p:tag name="MIO_GUID" val="35382c5e-c84e-4cf7-96c1-62003408a65d"/>
</p:tagLst>
</file>

<file path=ppt/tags/tag117.xml><?xml version="1.0" encoding="utf-8"?>
<p:tagLst xmlns:a="http://schemas.openxmlformats.org/drawingml/2006/main" xmlns:r="http://schemas.openxmlformats.org/officeDocument/2006/relationships" xmlns:p="http://schemas.openxmlformats.org/presentationml/2006/main">
  <p:tag name="MIO_GUID" val="57aceb4f-dd47-4164-a917-b95589420cd9"/>
</p:tagLst>
</file>

<file path=ppt/tags/tag118.xml><?xml version="1.0" encoding="utf-8"?>
<p:tagLst xmlns:a="http://schemas.openxmlformats.org/drawingml/2006/main" xmlns:r="http://schemas.openxmlformats.org/officeDocument/2006/relationships" xmlns:p="http://schemas.openxmlformats.org/presentationml/2006/main">
  <p:tag name="MIO_GUID" val="1f1c7b04-a307-4140-87e5-bdfa131031ba"/>
</p:tagLst>
</file>

<file path=ppt/tags/tag119.xml><?xml version="1.0" encoding="utf-8"?>
<p:tagLst xmlns:a="http://schemas.openxmlformats.org/drawingml/2006/main" xmlns:r="http://schemas.openxmlformats.org/officeDocument/2006/relationships" xmlns:p="http://schemas.openxmlformats.org/presentationml/2006/main">
  <p:tag name="MIO_GUID" val="541c4f45-d1db-4b0d-8819-aca6c6d5a3c9"/>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MIO_GUID" val="471c3556-d084-478f-b66a-a7cacd624760"/>
</p:tagLst>
</file>

<file path=ppt/tags/tag121.xml><?xml version="1.0" encoding="utf-8"?>
<p:tagLst xmlns:a="http://schemas.openxmlformats.org/drawingml/2006/main" xmlns:r="http://schemas.openxmlformats.org/officeDocument/2006/relationships" xmlns:p="http://schemas.openxmlformats.org/presentationml/2006/main">
  <p:tag name="MIO_GUID" val="69435cba-42a1-4655-aa5c-68db17ed0f31"/>
</p:tagLst>
</file>

<file path=ppt/tags/tag122.xml><?xml version="1.0" encoding="utf-8"?>
<p:tagLst xmlns:a="http://schemas.openxmlformats.org/drawingml/2006/main" xmlns:r="http://schemas.openxmlformats.org/officeDocument/2006/relationships" xmlns:p="http://schemas.openxmlformats.org/presentationml/2006/main">
  <p:tag name="MIO_GUID" val="bca0b9c2-d64e-443a-bafe-1fd0dfd1349e"/>
</p:tagLst>
</file>

<file path=ppt/tags/tag123.xml><?xml version="1.0" encoding="utf-8"?>
<p:tagLst xmlns:a="http://schemas.openxmlformats.org/drawingml/2006/main" xmlns:r="http://schemas.openxmlformats.org/officeDocument/2006/relationships" xmlns:p="http://schemas.openxmlformats.org/presentationml/2006/main">
  <p:tag name="MIO_GUID" val="88eba77c-0074-48ac-8278-e51be9d242fe"/>
</p:tagLst>
</file>

<file path=ppt/tags/tag124.xml><?xml version="1.0" encoding="utf-8"?>
<p:tagLst xmlns:a="http://schemas.openxmlformats.org/drawingml/2006/main" xmlns:r="http://schemas.openxmlformats.org/officeDocument/2006/relationships" xmlns:p="http://schemas.openxmlformats.org/presentationml/2006/main">
  <p:tag name="MIO_GUID" val="a9373e51-8798-44df-b0dd-6558fde4746a"/>
</p:tagLst>
</file>

<file path=ppt/tags/tag125.xml><?xml version="1.0" encoding="utf-8"?>
<p:tagLst xmlns:a="http://schemas.openxmlformats.org/drawingml/2006/main" xmlns:r="http://schemas.openxmlformats.org/officeDocument/2006/relationships" xmlns:p="http://schemas.openxmlformats.org/presentationml/2006/main">
  <p:tag name="MIO_GUID" val="4eba19f5-8483-453e-b9a6-efd7f98a618e"/>
</p:tagLst>
</file>

<file path=ppt/tags/tag126.xml><?xml version="1.0" encoding="utf-8"?>
<p:tagLst xmlns:a="http://schemas.openxmlformats.org/drawingml/2006/main" xmlns:r="http://schemas.openxmlformats.org/officeDocument/2006/relationships" xmlns:p="http://schemas.openxmlformats.org/presentationml/2006/main">
  <p:tag name="MIO_GUID" val="c44d0798-942d-4f94-8d41-db4d4cb50a12"/>
</p:tagLst>
</file>

<file path=ppt/tags/tag127.xml><?xml version="1.0" encoding="utf-8"?>
<p:tagLst xmlns:a="http://schemas.openxmlformats.org/drawingml/2006/main" xmlns:r="http://schemas.openxmlformats.org/officeDocument/2006/relationships" xmlns:p="http://schemas.openxmlformats.org/presentationml/2006/main">
  <p:tag name="MIO_GUID" val="955f0e56-f6ee-4953-8d6f-ce46c03f4db0"/>
</p:tagLst>
</file>

<file path=ppt/tags/tag128.xml><?xml version="1.0" encoding="utf-8"?>
<p:tagLst xmlns:a="http://schemas.openxmlformats.org/drawingml/2006/main" xmlns:r="http://schemas.openxmlformats.org/officeDocument/2006/relationships" xmlns:p="http://schemas.openxmlformats.org/presentationml/2006/main">
  <p:tag name="MIO_GUID" val="2a388ea2-0228-4135-b955-db050c0fc585"/>
</p:tagLst>
</file>

<file path=ppt/tags/tag129.xml><?xml version="1.0" encoding="utf-8"?>
<p:tagLst xmlns:a="http://schemas.openxmlformats.org/drawingml/2006/main" xmlns:r="http://schemas.openxmlformats.org/officeDocument/2006/relationships" xmlns:p="http://schemas.openxmlformats.org/presentationml/2006/main">
  <p:tag name="MIO_GUID" val="a9373e51-8798-44df-b0dd-6558fde4746a"/>
</p:tagLst>
</file>

<file path=ppt/tags/tag13.xml><?xml version="1.0" encoding="utf-8"?>
<p:tagLst xmlns:a="http://schemas.openxmlformats.org/drawingml/2006/main" xmlns:r="http://schemas.openxmlformats.org/officeDocument/2006/relationships" xmlns:p="http://schemas.openxmlformats.org/presentationml/2006/main">
  <p:tag name="CHARTFIRSTUPDATERUN" val="1"/>
</p:tagLst>
</file>

<file path=ppt/tags/tag130.xml><?xml version="1.0" encoding="utf-8"?>
<p:tagLst xmlns:a="http://schemas.openxmlformats.org/drawingml/2006/main" xmlns:r="http://schemas.openxmlformats.org/officeDocument/2006/relationships" xmlns:p="http://schemas.openxmlformats.org/presentationml/2006/main">
  <p:tag name="MIO_GUID" val="4eba19f5-8483-453e-b9a6-efd7f98a618e"/>
</p:tagLst>
</file>

<file path=ppt/tags/tag131.xml><?xml version="1.0" encoding="utf-8"?>
<p:tagLst xmlns:a="http://schemas.openxmlformats.org/drawingml/2006/main" xmlns:r="http://schemas.openxmlformats.org/officeDocument/2006/relationships" xmlns:p="http://schemas.openxmlformats.org/presentationml/2006/main">
  <p:tag name="MIO_GUID" val="c44d0798-942d-4f94-8d41-db4d4cb50a12"/>
</p:tagLst>
</file>

<file path=ppt/tags/tag132.xml><?xml version="1.0" encoding="utf-8"?>
<p:tagLst xmlns:a="http://schemas.openxmlformats.org/drawingml/2006/main" xmlns:r="http://schemas.openxmlformats.org/officeDocument/2006/relationships" xmlns:p="http://schemas.openxmlformats.org/presentationml/2006/main">
  <p:tag name="MIO_GUID" val="955f0e56-f6ee-4953-8d6f-ce46c03f4db0"/>
</p:tagLst>
</file>

<file path=ppt/tags/tag133.xml><?xml version="1.0" encoding="utf-8"?>
<p:tagLst xmlns:a="http://schemas.openxmlformats.org/drawingml/2006/main" xmlns:r="http://schemas.openxmlformats.org/officeDocument/2006/relationships" xmlns:p="http://schemas.openxmlformats.org/presentationml/2006/main">
  <p:tag name="MIO_GUID" val="2a388ea2-0228-4135-b955-db050c0fc585"/>
</p:tagLst>
</file>

<file path=ppt/tags/tag134.xml><?xml version="1.0" encoding="utf-8"?>
<p:tagLst xmlns:a="http://schemas.openxmlformats.org/drawingml/2006/main" xmlns:r="http://schemas.openxmlformats.org/officeDocument/2006/relationships" xmlns:p="http://schemas.openxmlformats.org/presentationml/2006/main">
  <p:tag name="MIO_GUID" val="a9373e51-8798-44df-b0dd-6558fde4746a"/>
</p:tagLst>
</file>

<file path=ppt/tags/tag135.xml><?xml version="1.0" encoding="utf-8"?>
<p:tagLst xmlns:a="http://schemas.openxmlformats.org/drawingml/2006/main" xmlns:r="http://schemas.openxmlformats.org/officeDocument/2006/relationships" xmlns:p="http://schemas.openxmlformats.org/presentationml/2006/main">
  <p:tag name="MIO_GUID" val="4eba19f5-8483-453e-b9a6-efd7f98a618e"/>
</p:tagLst>
</file>

<file path=ppt/tags/tag136.xml><?xml version="1.0" encoding="utf-8"?>
<p:tagLst xmlns:a="http://schemas.openxmlformats.org/drawingml/2006/main" xmlns:r="http://schemas.openxmlformats.org/officeDocument/2006/relationships" xmlns:p="http://schemas.openxmlformats.org/presentationml/2006/main">
  <p:tag name="MIO_GUID" val="c44d0798-942d-4f94-8d41-db4d4cb50a12"/>
</p:tagLst>
</file>

<file path=ppt/tags/tag137.xml><?xml version="1.0" encoding="utf-8"?>
<p:tagLst xmlns:a="http://schemas.openxmlformats.org/drawingml/2006/main" xmlns:r="http://schemas.openxmlformats.org/officeDocument/2006/relationships" xmlns:p="http://schemas.openxmlformats.org/presentationml/2006/main">
  <p:tag name="MIO_GUID" val="955f0e56-f6ee-4953-8d6f-ce46c03f4db0"/>
</p:tagLst>
</file>

<file path=ppt/tags/tag138.xml><?xml version="1.0" encoding="utf-8"?>
<p:tagLst xmlns:a="http://schemas.openxmlformats.org/drawingml/2006/main" xmlns:r="http://schemas.openxmlformats.org/officeDocument/2006/relationships" xmlns:p="http://schemas.openxmlformats.org/presentationml/2006/main">
  <p:tag name="MIO_GUID" val="2a388ea2-0228-4135-b955-db050c0fc585"/>
</p:tagLst>
</file>

<file path=ppt/tags/tag139.xml><?xml version="1.0" encoding="utf-8"?>
<p:tagLst xmlns:a="http://schemas.openxmlformats.org/drawingml/2006/main" xmlns:r="http://schemas.openxmlformats.org/officeDocument/2006/relationships" xmlns:p="http://schemas.openxmlformats.org/presentationml/2006/main">
  <p:tag name="MIO_GUID" val="a9373e51-8798-44df-b0dd-6558fde4746a"/>
</p:tagLst>
</file>

<file path=ppt/tags/tag14.xml><?xml version="1.0" encoding="utf-8"?>
<p:tagLst xmlns:a="http://schemas.openxmlformats.org/drawingml/2006/main" xmlns:r="http://schemas.openxmlformats.org/officeDocument/2006/relationships" xmlns:p="http://schemas.openxmlformats.org/presentationml/2006/main">
  <p:tag name="TABLEFIRSTUPDATERUN" val="1"/>
</p:tagLst>
</file>

<file path=ppt/tags/tag140.xml><?xml version="1.0" encoding="utf-8"?>
<p:tagLst xmlns:a="http://schemas.openxmlformats.org/drawingml/2006/main" xmlns:r="http://schemas.openxmlformats.org/officeDocument/2006/relationships" xmlns:p="http://schemas.openxmlformats.org/presentationml/2006/main">
  <p:tag name="MIO_GUID" val="4eba19f5-8483-453e-b9a6-efd7f98a618e"/>
</p:tagLst>
</file>

<file path=ppt/tags/tag141.xml><?xml version="1.0" encoding="utf-8"?>
<p:tagLst xmlns:a="http://schemas.openxmlformats.org/drawingml/2006/main" xmlns:r="http://schemas.openxmlformats.org/officeDocument/2006/relationships" xmlns:p="http://schemas.openxmlformats.org/presentationml/2006/main">
  <p:tag name="MIO_GUID" val="c44d0798-942d-4f94-8d41-db4d4cb50a12"/>
</p:tagLst>
</file>

<file path=ppt/tags/tag142.xml><?xml version="1.0" encoding="utf-8"?>
<p:tagLst xmlns:a="http://schemas.openxmlformats.org/drawingml/2006/main" xmlns:r="http://schemas.openxmlformats.org/officeDocument/2006/relationships" xmlns:p="http://schemas.openxmlformats.org/presentationml/2006/main">
  <p:tag name="MIO_GUID" val="955f0e56-f6ee-4953-8d6f-ce46c03f4db0"/>
</p:tagLst>
</file>

<file path=ppt/tags/tag143.xml><?xml version="1.0" encoding="utf-8"?>
<p:tagLst xmlns:a="http://schemas.openxmlformats.org/drawingml/2006/main" xmlns:r="http://schemas.openxmlformats.org/officeDocument/2006/relationships" xmlns:p="http://schemas.openxmlformats.org/presentationml/2006/main">
  <p:tag name="MIO_GUID" val="2a388ea2-0228-4135-b955-db050c0fc585"/>
</p:tagLst>
</file>

<file path=ppt/tags/tag144.xml><?xml version="1.0" encoding="utf-8"?>
<p:tagLst xmlns:a="http://schemas.openxmlformats.org/drawingml/2006/main" xmlns:r="http://schemas.openxmlformats.org/officeDocument/2006/relationships" xmlns:p="http://schemas.openxmlformats.org/presentationml/2006/main">
  <p:tag name="MIO_GUID" val="a9373e51-8798-44df-b0dd-6558fde4746a"/>
</p:tagLst>
</file>

<file path=ppt/tags/tag145.xml><?xml version="1.0" encoding="utf-8"?>
<p:tagLst xmlns:a="http://schemas.openxmlformats.org/drawingml/2006/main" xmlns:r="http://schemas.openxmlformats.org/officeDocument/2006/relationships" xmlns:p="http://schemas.openxmlformats.org/presentationml/2006/main">
  <p:tag name="MIO_GUID" val="4eba19f5-8483-453e-b9a6-efd7f98a618e"/>
</p:tagLst>
</file>

<file path=ppt/tags/tag146.xml><?xml version="1.0" encoding="utf-8"?>
<p:tagLst xmlns:a="http://schemas.openxmlformats.org/drawingml/2006/main" xmlns:r="http://schemas.openxmlformats.org/officeDocument/2006/relationships" xmlns:p="http://schemas.openxmlformats.org/presentationml/2006/main">
  <p:tag name="MIO_GUID" val="c44d0798-942d-4f94-8d41-db4d4cb50a12"/>
</p:tagLst>
</file>

<file path=ppt/tags/tag147.xml><?xml version="1.0" encoding="utf-8"?>
<p:tagLst xmlns:a="http://schemas.openxmlformats.org/drawingml/2006/main" xmlns:r="http://schemas.openxmlformats.org/officeDocument/2006/relationships" xmlns:p="http://schemas.openxmlformats.org/presentationml/2006/main">
  <p:tag name="MIO_GUID" val="955f0e56-f6ee-4953-8d6f-ce46c03f4db0"/>
</p:tagLst>
</file>

<file path=ppt/tags/tag148.xml><?xml version="1.0" encoding="utf-8"?>
<p:tagLst xmlns:a="http://schemas.openxmlformats.org/drawingml/2006/main" xmlns:r="http://schemas.openxmlformats.org/officeDocument/2006/relationships" xmlns:p="http://schemas.openxmlformats.org/presentationml/2006/main">
  <p:tag name="MIO_GUID" val="2a388ea2-0228-4135-b955-db050c0fc585"/>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ABLEFIRSTUPDATERUN" val="1"/>
</p:tagLst>
</file>

<file path=ppt/tags/tag16.xml><?xml version="1.0" encoding="utf-8"?>
<p:tagLst xmlns:a="http://schemas.openxmlformats.org/drawingml/2006/main" xmlns:r="http://schemas.openxmlformats.org/officeDocument/2006/relationships" xmlns:p="http://schemas.openxmlformats.org/presentationml/2006/main">
  <p:tag name="TABLEFIRSTUPDATERUN" val="1"/>
</p:tagLst>
</file>

<file path=ppt/tags/tag17.xml><?xml version="1.0" encoding="utf-8"?>
<p:tagLst xmlns:a="http://schemas.openxmlformats.org/drawingml/2006/main" xmlns:r="http://schemas.openxmlformats.org/officeDocument/2006/relationships" xmlns:p="http://schemas.openxmlformats.org/presentationml/2006/main">
  <p:tag name="TABLEFIRSTUPDATERUN" val="1"/>
</p:tagLst>
</file>

<file path=ppt/tags/tag18.xml><?xml version="1.0" encoding="utf-8"?>
<p:tagLst xmlns:a="http://schemas.openxmlformats.org/drawingml/2006/main" xmlns:r="http://schemas.openxmlformats.org/officeDocument/2006/relationships" xmlns:p="http://schemas.openxmlformats.org/presentationml/2006/main">
  <p:tag name="TABLEFIRSTUPDATERUN" val="1"/>
</p:tagLst>
</file>

<file path=ppt/tags/tag19.xml><?xml version="1.0" encoding="utf-8"?>
<p:tagLst xmlns:a="http://schemas.openxmlformats.org/drawingml/2006/main" xmlns:r="http://schemas.openxmlformats.org/officeDocument/2006/relationships" xmlns:p="http://schemas.openxmlformats.org/presentationml/2006/main">
  <p:tag name="ISCOUNTRYSLIDE"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ISCOUNTRYSLIDE" val="1"/>
</p:tagLst>
</file>

<file path=ppt/tags/tag22.xml><?xml version="1.0" encoding="utf-8"?>
<p:tagLst xmlns:a="http://schemas.openxmlformats.org/drawingml/2006/main" xmlns:r="http://schemas.openxmlformats.org/officeDocument/2006/relationships" xmlns:p="http://schemas.openxmlformats.org/presentationml/2006/main">
  <p:tag name="TABLEFIRSTUPDATERUN" val="1"/>
</p:tagLst>
</file>

<file path=ppt/tags/tag23.xml><?xml version="1.0" encoding="utf-8"?>
<p:tagLst xmlns:a="http://schemas.openxmlformats.org/drawingml/2006/main" xmlns:r="http://schemas.openxmlformats.org/officeDocument/2006/relationships" xmlns:p="http://schemas.openxmlformats.org/presentationml/2006/main">
  <p:tag name="EE4P_TEMPLATESTYLE" val="14"/>
</p:tagLst>
</file>

<file path=ppt/tags/tag24.xml><?xml version="1.0" encoding="utf-8"?>
<p:tagLst xmlns:a="http://schemas.openxmlformats.org/drawingml/2006/main" xmlns:r="http://schemas.openxmlformats.org/officeDocument/2006/relationships" xmlns:p="http://schemas.openxmlformats.org/presentationml/2006/main">
  <p:tag name="EE4P_TEMPLATESTYLE" val="14"/>
</p:tagLst>
</file>

<file path=ppt/tags/tag25.xml><?xml version="1.0" encoding="utf-8"?>
<p:tagLst xmlns:a="http://schemas.openxmlformats.org/drawingml/2006/main" xmlns:r="http://schemas.openxmlformats.org/officeDocument/2006/relationships" xmlns:p="http://schemas.openxmlformats.org/presentationml/2006/main">
  <p:tag name="EE4P_TEMPLATESTYLE" val="14"/>
</p:tagLst>
</file>

<file path=ppt/tags/tag26.xml><?xml version="1.0" encoding="utf-8"?>
<p:tagLst xmlns:a="http://schemas.openxmlformats.org/drawingml/2006/main" xmlns:r="http://schemas.openxmlformats.org/officeDocument/2006/relationships" xmlns:p="http://schemas.openxmlformats.org/presentationml/2006/main">
  <p:tag name="EE4P_TEMPLATESTYLE" val="14"/>
</p:tagLst>
</file>

<file path=ppt/tags/tag27.xml><?xml version="1.0" encoding="utf-8"?>
<p:tagLst xmlns:a="http://schemas.openxmlformats.org/drawingml/2006/main" xmlns:r="http://schemas.openxmlformats.org/officeDocument/2006/relationships" xmlns:p="http://schemas.openxmlformats.org/presentationml/2006/main">
  <p:tag name="EE4P_TEMPLATESTYLE" val="14"/>
</p:tagLst>
</file>

<file path=ppt/tags/tag28.xml><?xml version="1.0" encoding="utf-8"?>
<p:tagLst xmlns:a="http://schemas.openxmlformats.org/drawingml/2006/main" xmlns:r="http://schemas.openxmlformats.org/officeDocument/2006/relationships" xmlns:p="http://schemas.openxmlformats.org/presentationml/2006/main">
  <p:tag name="EE4P_TEMPLATESTYLE" val="14"/>
</p:tagLst>
</file>

<file path=ppt/tags/tag29.xml><?xml version="1.0" encoding="utf-8"?>
<p:tagLst xmlns:a="http://schemas.openxmlformats.org/drawingml/2006/main" xmlns:r="http://schemas.openxmlformats.org/officeDocument/2006/relationships" xmlns:p="http://schemas.openxmlformats.org/presentationml/2006/main">
  <p:tag name="EE4P_TEMPLATESTYLE" val="14"/>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EE4P_TEMPLATESTYLE" val="14"/>
</p:tagLst>
</file>

<file path=ppt/tags/tag31.xml><?xml version="1.0" encoding="utf-8"?>
<p:tagLst xmlns:a="http://schemas.openxmlformats.org/drawingml/2006/main" xmlns:r="http://schemas.openxmlformats.org/officeDocument/2006/relationships" xmlns:p="http://schemas.openxmlformats.org/presentationml/2006/main">
  <p:tag name="EE4P_TEMPLATESTYLE" val="14"/>
</p:tagLst>
</file>

<file path=ppt/tags/tag32.xml><?xml version="1.0" encoding="utf-8"?>
<p:tagLst xmlns:a="http://schemas.openxmlformats.org/drawingml/2006/main" xmlns:r="http://schemas.openxmlformats.org/officeDocument/2006/relationships" xmlns:p="http://schemas.openxmlformats.org/presentationml/2006/main">
  <p:tag name="EE4P_TEMPLATESTYLE" val="14"/>
</p:tagLst>
</file>

<file path=ppt/tags/tag33.xml><?xml version="1.0" encoding="utf-8"?>
<p:tagLst xmlns:a="http://schemas.openxmlformats.org/drawingml/2006/main" xmlns:r="http://schemas.openxmlformats.org/officeDocument/2006/relationships" xmlns:p="http://schemas.openxmlformats.org/presentationml/2006/main">
  <p:tag name="EE4P_TEMPLATESTYLE" val="14"/>
</p:tagLst>
</file>

<file path=ppt/tags/tag34.xml><?xml version="1.0" encoding="utf-8"?>
<p:tagLst xmlns:a="http://schemas.openxmlformats.org/drawingml/2006/main" xmlns:r="http://schemas.openxmlformats.org/officeDocument/2006/relationships" xmlns:p="http://schemas.openxmlformats.org/presentationml/2006/main">
  <p:tag name="EE4P_TEMPLATESTYLE" val="14"/>
</p:tagLst>
</file>

<file path=ppt/tags/tag35.xml><?xml version="1.0" encoding="utf-8"?>
<p:tagLst xmlns:a="http://schemas.openxmlformats.org/drawingml/2006/main" xmlns:r="http://schemas.openxmlformats.org/officeDocument/2006/relationships" xmlns:p="http://schemas.openxmlformats.org/presentationml/2006/main">
  <p:tag name="EE4P_TEMPLATESTYLE" val="14"/>
</p:tagLst>
</file>

<file path=ppt/tags/tag36.xml><?xml version="1.0" encoding="utf-8"?>
<p:tagLst xmlns:a="http://schemas.openxmlformats.org/drawingml/2006/main" xmlns:r="http://schemas.openxmlformats.org/officeDocument/2006/relationships" xmlns:p="http://schemas.openxmlformats.org/presentationml/2006/main">
  <p:tag name="EE4P_TEMPLATESTYLE" val="14"/>
</p:tagLst>
</file>

<file path=ppt/tags/tag37.xml><?xml version="1.0" encoding="utf-8"?>
<p:tagLst xmlns:a="http://schemas.openxmlformats.org/drawingml/2006/main" xmlns:r="http://schemas.openxmlformats.org/officeDocument/2006/relationships" xmlns:p="http://schemas.openxmlformats.org/presentationml/2006/main">
  <p:tag name="EE4P_TEMPLATESTYLE" val="14"/>
</p:tagLst>
</file>

<file path=ppt/tags/tag38.xml><?xml version="1.0" encoding="utf-8"?>
<p:tagLst xmlns:a="http://schemas.openxmlformats.org/drawingml/2006/main" xmlns:r="http://schemas.openxmlformats.org/officeDocument/2006/relationships" xmlns:p="http://schemas.openxmlformats.org/presentationml/2006/main">
  <p:tag name="ISCOUNTRYSLIDE" val="1"/>
</p:tagLst>
</file>

<file path=ppt/tags/tag39.xml><?xml version="1.0" encoding="utf-8"?>
<p:tagLst xmlns:a="http://schemas.openxmlformats.org/drawingml/2006/main" xmlns:r="http://schemas.openxmlformats.org/officeDocument/2006/relationships" xmlns:p="http://schemas.openxmlformats.org/presentationml/2006/main">
  <p:tag name="MIO_EKGUID" val="1d7cbe4c-9e94-423c-89b0-529d791cf281"/>
  <p:tag name="MIO_GUID" val="09df1e7d-6917-4871-b2eb-6f204d34014c"/>
  <p:tag name="MIO_UPDATE" val="True"/>
  <p:tag name="MIO_VERSION" val="27.02.2019 07:18:06"/>
  <p:tag name="MIO_DBID" val="8236CE71-3243-41A3-904F-7EA9E80C736A"/>
  <p:tag name="MIO_LASTDOWNLOADED" val="09.09.2019 15:08:28"/>
  <p:tag name="MIO_OBJECTNAME" val="Germany"/>
  <p:tag name="MIO_LASTEDITORNAME" val="empower enterprise"/>
  <p:tag name="MIO_INSERT_ID" val="70dc0ae9-4939-4723-b981-cda41ac941a6"/>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MIO_EKGUID" val="1d7cbe4c-9e94-423c-89b0-529d791cf281"/>
  <p:tag name="MIO_GUID" val="09df1e7d-6917-4871-b2eb-6f204d34014c"/>
  <p:tag name="MIO_UPDATE" val="True"/>
  <p:tag name="MIO_VERSION" val="27.02.2019 07:18:06"/>
  <p:tag name="MIO_DBID" val="8236CE71-3243-41A3-904F-7EA9E80C736A"/>
  <p:tag name="MIO_LASTDOWNLOADED" val="09.09.2019 15:08:28"/>
  <p:tag name="MIO_OBJECTNAME" val="Germany"/>
  <p:tag name="MIO_LASTEDITORNAME" val="empower enterprise"/>
  <p:tag name="MIO_INSERT_ID" val="70dc0ae9-4939-4723-b981-cda41ac941a6"/>
</p:tagLst>
</file>

<file path=ppt/tags/tag41.xml><?xml version="1.0" encoding="utf-8"?>
<p:tagLst xmlns:a="http://schemas.openxmlformats.org/drawingml/2006/main" xmlns:r="http://schemas.openxmlformats.org/officeDocument/2006/relationships" xmlns:p="http://schemas.openxmlformats.org/presentationml/2006/main">
  <p:tag name="MIO_EKGUID" val="1d7cbe4c-9e94-423c-89b0-529d791cf281"/>
  <p:tag name="MIO_GUID" val="09df1e7d-6917-4871-b2eb-6f204d34014c"/>
  <p:tag name="MIO_UPDATE" val="True"/>
  <p:tag name="MIO_VERSION" val="27.02.2019 07:18:06"/>
  <p:tag name="MIO_DBID" val="8236CE71-3243-41A3-904F-7EA9E80C736A"/>
  <p:tag name="MIO_LASTDOWNLOADED" val="09.09.2019 15:08:28"/>
  <p:tag name="MIO_OBJECTNAME" val="Germany"/>
  <p:tag name="MIO_LASTEDITORNAME" val="empower enterprise"/>
  <p:tag name="MIO_INSERT_ID" val="70dc0ae9-4939-4723-b981-cda41ac941a6"/>
</p:tagLst>
</file>

<file path=ppt/tags/tag42.xml><?xml version="1.0" encoding="utf-8"?>
<p:tagLst xmlns:a="http://schemas.openxmlformats.org/drawingml/2006/main" xmlns:r="http://schemas.openxmlformats.org/officeDocument/2006/relationships" xmlns:p="http://schemas.openxmlformats.org/presentationml/2006/main">
  <p:tag name="MIO_EKGUID" val="1d7cbe4c-9e94-423c-89b0-529d791cf281"/>
  <p:tag name="MIO_GUID" val="09df1e7d-6917-4871-b2eb-6f204d34014c"/>
  <p:tag name="MIO_UPDATE" val="True"/>
  <p:tag name="MIO_VERSION" val="27.02.2019 07:18:06"/>
  <p:tag name="MIO_DBID" val="8236CE71-3243-41A3-904F-7EA9E80C736A"/>
  <p:tag name="MIO_LASTDOWNLOADED" val="09.09.2019 15:08:28"/>
  <p:tag name="MIO_OBJECTNAME" val="Germany"/>
  <p:tag name="MIO_LASTEDITORNAME" val="empower enterprise"/>
  <p:tag name="MIO_INSERT_ID" val="70dc0ae9-4939-4723-b981-cda41ac941a6"/>
</p:tagLst>
</file>

<file path=ppt/tags/tag43.xml><?xml version="1.0" encoding="utf-8"?>
<p:tagLst xmlns:a="http://schemas.openxmlformats.org/drawingml/2006/main" xmlns:r="http://schemas.openxmlformats.org/officeDocument/2006/relationships" xmlns:p="http://schemas.openxmlformats.org/presentationml/2006/main">
  <p:tag name="MIO_EKGUID" val="1d7cbe4c-9e94-423c-89b0-529d791cf281"/>
  <p:tag name="MIO_GUID" val="09df1e7d-6917-4871-b2eb-6f204d34014c"/>
  <p:tag name="MIO_UPDATE" val="True"/>
  <p:tag name="MIO_VERSION" val="27.02.2019 07:18:06"/>
  <p:tag name="MIO_DBID" val="8236CE71-3243-41A3-904F-7EA9E80C736A"/>
  <p:tag name="MIO_LASTDOWNLOADED" val="09.09.2019 15:08:28"/>
  <p:tag name="MIO_OBJECTNAME" val="Germany"/>
  <p:tag name="MIO_LASTEDITORNAME" val="empower enterprise"/>
  <p:tag name="MIO_INSERT_ID" val="70dc0ae9-4939-4723-b981-cda41ac941a6"/>
</p:tagLst>
</file>

<file path=ppt/tags/tag44.xml><?xml version="1.0" encoding="utf-8"?>
<p:tagLst xmlns:a="http://schemas.openxmlformats.org/drawingml/2006/main" xmlns:r="http://schemas.openxmlformats.org/officeDocument/2006/relationships" xmlns:p="http://schemas.openxmlformats.org/presentationml/2006/main">
  <p:tag name="MIO_EKGUID" val="48094327-8f20-4875-b968-96b926ff1fa2"/>
  <p:tag name="MIO_GUID" val="f40bc35d-126c-4d39-8576-56ce5c2dc3a4"/>
  <p:tag name="MIO_UPDATE" val="True"/>
  <p:tag name="MIO_VERSION" val="27.02.2019 07:17:46"/>
  <p:tag name="MIO_DBID" val="8236CE71-3243-41A3-904F-7EA9E80C736A"/>
  <p:tag name="MIO_LASTDOWNLOADED" val="09.09.2019 15:12:00"/>
  <p:tag name="MIO_OBJECTNAME" val="United States of America"/>
  <p:tag name="MIO_LASTEDITORNAME" val="empower enterprise"/>
  <p:tag name="MIO_INSERT_ID" val="3628a082-6d0f-460e-be46-d4d735f14e43"/>
</p:tagLst>
</file>

<file path=ppt/tags/tag45.xml><?xml version="1.0" encoding="utf-8"?>
<p:tagLst xmlns:a="http://schemas.openxmlformats.org/drawingml/2006/main" xmlns:r="http://schemas.openxmlformats.org/officeDocument/2006/relationships" xmlns:p="http://schemas.openxmlformats.org/presentationml/2006/main">
  <p:tag name="MIO_EKGUID" val="8f691e93-34c5-411e-87f3-a3f4460af81e"/>
  <p:tag name="MIO_GUID" val="9540fda3-637f-409c-9d96-8f13348a8ddd"/>
  <p:tag name="MIO_UPDATE" val="True"/>
  <p:tag name="MIO_VERSION" val="27.02.2019 07:17:41"/>
  <p:tag name="MIO_DBID" val="8236CE71-3243-41A3-904F-7EA9E80C736A"/>
  <p:tag name="MIO_LASTDOWNLOADED" val="09.09.2019 15:12:37"/>
  <p:tag name="MIO_OBJECTNAME" val="Switzerland"/>
  <p:tag name="MIO_LASTEDITORNAME" val="empower enterprise"/>
  <p:tag name="MIO_INSERT_ID" val="0e553809-f65d-4beb-a4c3-4d16504473bc"/>
</p:tagLst>
</file>

<file path=ppt/tags/tag46.xml><?xml version="1.0" encoding="utf-8"?>
<p:tagLst xmlns:a="http://schemas.openxmlformats.org/drawingml/2006/main" xmlns:r="http://schemas.openxmlformats.org/officeDocument/2006/relationships" xmlns:p="http://schemas.openxmlformats.org/presentationml/2006/main">
  <p:tag name="MIO_EKGUID" val="c38e9f6f-294e-4750-8638-6f71b8970a07"/>
  <p:tag name="MIO_GUID" val="7c739af4-bd3a-4777-93d9-0f4f2ee7cbdd"/>
  <p:tag name="MIO_UPDATE" val="True"/>
  <p:tag name="MIO_VERSION" val="27.02.2019 07:18:43"/>
  <p:tag name="MIO_DBID" val="8236CE71-3243-41A3-904F-7EA9E80C736A"/>
  <p:tag name="MIO_LASTDOWNLOADED" val="09.09.2019 15:13:23"/>
  <p:tag name="MIO_OBJECTNAME" val="Poland"/>
  <p:tag name="MIO_LASTEDITORNAME" val="empower enterprise"/>
  <p:tag name="MIO_INSERT_ID" val="fc0c8ec3-c5d2-4d0d-8567-949d813e03ea"/>
</p:tagLst>
</file>

<file path=ppt/tags/tag47.xml><?xml version="1.0" encoding="utf-8"?>
<p:tagLst xmlns:a="http://schemas.openxmlformats.org/drawingml/2006/main" xmlns:r="http://schemas.openxmlformats.org/officeDocument/2006/relationships" xmlns:p="http://schemas.openxmlformats.org/presentationml/2006/main">
  <p:tag name="MIO_EKGUID" val="539fc381-e8df-4dcf-9f42-c239f9a8d4ad"/>
  <p:tag name="MIO_GUID" val="73b5010c-fe29-4d3b-b11e-d947eca7d833"/>
  <p:tag name="MIO_UPDATE" val="True"/>
  <p:tag name="MIO_VERSION" val="27.02.2019 07:17:51"/>
  <p:tag name="MIO_DBID" val="8236CE71-3243-41A3-904F-7EA9E80C736A"/>
  <p:tag name="MIO_LASTDOWNLOADED" val="09.09.2019 15:14:02"/>
  <p:tag name="MIO_OBJECTNAME" val="France"/>
  <p:tag name="MIO_LASTEDITORNAME" val="empower enterprise"/>
  <p:tag name="MIO_INSERT_ID" val="21701be5-bfd1-4bae-be63-0360b04f4beb"/>
</p:tagLst>
</file>

<file path=ppt/tags/tag48.xml><?xml version="1.0" encoding="utf-8"?>
<p:tagLst xmlns:a="http://schemas.openxmlformats.org/drawingml/2006/main" xmlns:r="http://schemas.openxmlformats.org/officeDocument/2006/relationships" xmlns:p="http://schemas.openxmlformats.org/presentationml/2006/main">
  <p:tag name="MIO_GUID" val="a640aaeb-c1a2-466f-a94c-69d7a3cf66be"/>
</p:tagLst>
</file>

<file path=ppt/tags/tag49.xml><?xml version="1.0" encoding="utf-8"?>
<p:tagLst xmlns:a="http://schemas.openxmlformats.org/drawingml/2006/main" xmlns:r="http://schemas.openxmlformats.org/officeDocument/2006/relationships" xmlns:p="http://schemas.openxmlformats.org/presentationml/2006/main">
  <p:tag name="MIO_GUID" val="e26cb26f-eb82-4eb6-ba7e-894c473fb6f7"/>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MIO_GUID" val="8b6cb710-aa12-4107-b48c-e3d4decf1153"/>
</p:tagLst>
</file>

<file path=ppt/tags/tag51.xml><?xml version="1.0" encoding="utf-8"?>
<p:tagLst xmlns:a="http://schemas.openxmlformats.org/drawingml/2006/main" xmlns:r="http://schemas.openxmlformats.org/officeDocument/2006/relationships" xmlns:p="http://schemas.openxmlformats.org/presentationml/2006/main">
  <p:tag name="MIO_GUID" val="fac49b21-6e64-437f-8465-d3233454e093"/>
</p:tagLst>
</file>

<file path=ppt/tags/tag52.xml><?xml version="1.0" encoding="utf-8"?>
<p:tagLst xmlns:a="http://schemas.openxmlformats.org/drawingml/2006/main" xmlns:r="http://schemas.openxmlformats.org/officeDocument/2006/relationships" xmlns:p="http://schemas.openxmlformats.org/presentationml/2006/main">
  <p:tag name="MIO_GUID" val="da9852ba-de9f-4cd9-adb2-188558c179b8"/>
</p:tagLst>
</file>

<file path=ppt/tags/tag53.xml><?xml version="1.0" encoding="utf-8"?>
<p:tagLst xmlns:a="http://schemas.openxmlformats.org/drawingml/2006/main" xmlns:r="http://schemas.openxmlformats.org/officeDocument/2006/relationships" xmlns:p="http://schemas.openxmlformats.org/presentationml/2006/main">
  <p:tag name="MIO_GUID" val="d56e5d78-fe68-4fe9-a243-5b8e60fccc86"/>
</p:tagLst>
</file>

<file path=ppt/tags/tag54.xml><?xml version="1.0" encoding="utf-8"?>
<p:tagLst xmlns:a="http://schemas.openxmlformats.org/drawingml/2006/main" xmlns:r="http://schemas.openxmlformats.org/officeDocument/2006/relationships" xmlns:p="http://schemas.openxmlformats.org/presentationml/2006/main">
  <p:tag name="MIO_GUID" val="77d257f6-0207-4b96-8b85-34774df39459"/>
</p:tagLst>
</file>

<file path=ppt/tags/tag55.xml><?xml version="1.0" encoding="utf-8"?>
<p:tagLst xmlns:a="http://schemas.openxmlformats.org/drawingml/2006/main" xmlns:r="http://schemas.openxmlformats.org/officeDocument/2006/relationships" xmlns:p="http://schemas.openxmlformats.org/presentationml/2006/main">
  <p:tag name="MIO_GUID" val="17049ff7-4682-4100-90aa-6e6e98327d33"/>
</p:tagLst>
</file>

<file path=ppt/tags/tag56.xml><?xml version="1.0" encoding="utf-8"?>
<p:tagLst xmlns:a="http://schemas.openxmlformats.org/drawingml/2006/main" xmlns:r="http://schemas.openxmlformats.org/officeDocument/2006/relationships" xmlns:p="http://schemas.openxmlformats.org/presentationml/2006/main">
  <p:tag name="MIO_GUID" val="7f696df6-10c3-4015-bc27-e705414645c7"/>
</p:tagLst>
</file>

<file path=ppt/tags/tag57.xml><?xml version="1.0" encoding="utf-8"?>
<p:tagLst xmlns:a="http://schemas.openxmlformats.org/drawingml/2006/main" xmlns:r="http://schemas.openxmlformats.org/officeDocument/2006/relationships" xmlns:p="http://schemas.openxmlformats.org/presentationml/2006/main">
  <p:tag name="MIO_GUID" val="76bd8d95-5487-443b-8a46-0725366e9e36"/>
</p:tagLst>
</file>

<file path=ppt/tags/tag58.xml><?xml version="1.0" encoding="utf-8"?>
<p:tagLst xmlns:a="http://schemas.openxmlformats.org/drawingml/2006/main" xmlns:r="http://schemas.openxmlformats.org/officeDocument/2006/relationships" xmlns:p="http://schemas.openxmlformats.org/presentationml/2006/main">
  <p:tag name="MIO_GUID" val="531d899f-98c8-487a-b182-cedb0a997365"/>
</p:tagLst>
</file>

<file path=ppt/tags/tag59.xml><?xml version="1.0" encoding="utf-8"?>
<p:tagLst xmlns:a="http://schemas.openxmlformats.org/drawingml/2006/main" xmlns:r="http://schemas.openxmlformats.org/officeDocument/2006/relationships" xmlns:p="http://schemas.openxmlformats.org/presentationml/2006/main">
  <p:tag name="MIO_GUID" val="0e8447bc-646e-4cb9-9e9b-237eaf5dfe25"/>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MIO_GUID" val="a2ceffc5-af4f-4151-8e4e-ad291c43a76d"/>
</p:tagLst>
</file>

<file path=ppt/tags/tag61.xml><?xml version="1.0" encoding="utf-8"?>
<p:tagLst xmlns:a="http://schemas.openxmlformats.org/drawingml/2006/main" xmlns:r="http://schemas.openxmlformats.org/officeDocument/2006/relationships" xmlns:p="http://schemas.openxmlformats.org/presentationml/2006/main">
  <p:tag name="MIO_GUID" val="f1712c55-c1d9-4980-99ea-b0d951293056"/>
</p:tagLst>
</file>

<file path=ppt/tags/tag62.xml><?xml version="1.0" encoding="utf-8"?>
<p:tagLst xmlns:a="http://schemas.openxmlformats.org/drawingml/2006/main" xmlns:r="http://schemas.openxmlformats.org/officeDocument/2006/relationships" xmlns:p="http://schemas.openxmlformats.org/presentationml/2006/main">
  <p:tag name="MIO_GUID" val="3e8abb31-3aea-48af-a927-3b6adc6c4fdb"/>
</p:tagLst>
</file>

<file path=ppt/tags/tag63.xml><?xml version="1.0" encoding="utf-8"?>
<p:tagLst xmlns:a="http://schemas.openxmlformats.org/drawingml/2006/main" xmlns:r="http://schemas.openxmlformats.org/officeDocument/2006/relationships" xmlns:p="http://schemas.openxmlformats.org/presentationml/2006/main">
  <p:tag name="MIO_GUID" val="b5e9442c-9994-4398-b582-7fe5393ca021"/>
</p:tagLst>
</file>

<file path=ppt/tags/tag64.xml><?xml version="1.0" encoding="utf-8"?>
<p:tagLst xmlns:a="http://schemas.openxmlformats.org/drawingml/2006/main" xmlns:r="http://schemas.openxmlformats.org/officeDocument/2006/relationships" xmlns:p="http://schemas.openxmlformats.org/presentationml/2006/main">
  <p:tag name="MIO_GUID" val="27406850-4d8f-4868-b20a-b1428e920816"/>
</p:tagLst>
</file>

<file path=ppt/tags/tag65.xml><?xml version="1.0" encoding="utf-8"?>
<p:tagLst xmlns:a="http://schemas.openxmlformats.org/drawingml/2006/main" xmlns:r="http://schemas.openxmlformats.org/officeDocument/2006/relationships" xmlns:p="http://schemas.openxmlformats.org/presentationml/2006/main">
  <p:tag name="MIO_GUID" val="88b4f029-1a8d-4ebd-982d-1512d953504c"/>
</p:tagLst>
</file>

<file path=ppt/tags/tag66.xml><?xml version="1.0" encoding="utf-8"?>
<p:tagLst xmlns:a="http://schemas.openxmlformats.org/drawingml/2006/main" xmlns:r="http://schemas.openxmlformats.org/officeDocument/2006/relationships" xmlns:p="http://schemas.openxmlformats.org/presentationml/2006/main">
  <p:tag name="MIO_GUID" val="b2e6bf15-a3d7-4f57-9763-f19409b8b2fd"/>
</p:tagLst>
</file>

<file path=ppt/tags/tag67.xml><?xml version="1.0" encoding="utf-8"?>
<p:tagLst xmlns:a="http://schemas.openxmlformats.org/drawingml/2006/main" xmlns:r="http://schemas.openxmlformats.org/officeDocument/2006/relationships" xmlns:p="http://schemas.openxmlformats.org/presentationml/2006/main">
  <p:tag name="MIO_GUID" val="f7de584d-a485-41d1-963e-9fb00197f414"/>
</p:tagLst>
</file>

<file path=ppt/tags/tag68.xml><?xml version="1.0" encoding="utf-8"?>
<p:tagLst xmlns:a="http://schemas.openxmlformats.org/drawingml/2006/main" xmlns:r="http://schemas.openxmlformats.org/officeDocument/2006/relationships" xmlns:p="http://schemas.openxmlformats.org/presentationml/2006/main">
  <p:tag name="MIO_GUID" val="17090e49-7090-42ff-a1c8-b5d874eda848"/>
</p:tagLst>
</file>

<file path=ppt/tags/tag69.xml><?xml version="1.0" encoding="utf-8"?>
<p:tagLst xmlns:a="http://schemas.openxmlformats.org/drawingml/2006/main" xmlns:r="http://schemas.openxmlformats.org/officeDocument/2006/relationships" xmlns:p="http://schemas.openxmlformats.org/presentationml/2006/main">
  <p:tag name="MIO_GUID" val="77a5479a-ebef-42cb-9136-2ba51620a3f6"/>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MIO_GUID" val="be50df2f-3618-479d-a661-b47a853a7655"/>
</p:tagLst>
</file>

<file path=ppt/tags/tag71.xml><?xml version="1.0" encoding="utf-8"?>
<p:tagLst xmlns:a="http://schemas.openxmlformats.org/drawingml/2006/main" xmlns:r="http://schemas.openxmlformats.org/officeDocument/2006/relationships" xmlns:p="http://schemas.openxmlformats.org/presentationml/2006/main">
  <p:tag name="MIO_GUID" val="92b1b213-ad74-489c-b2ee-8e26d4d8a5fd"/>
</p:tagLst>
</file>

<file path=ppt/tags/tag72.xml><?xml version="1.0" encoding="utf-8"?>
<p:tagLst xmlns:a="http://schemas.openxmlformats.org/drawingml/2006/main" xmlns:r="http://schemas.openxmlformats.org/officeDocument/2006/relationships" xmlns:p="http://schemas.openxmlformats.org/presentationml/2006/main">
  <p:tag name="MIO_GUID" val="47ec7031-0988-4c16-808c-22ad1f9a3c69"/>
</p:tagLst>
</file>

<file path=ppt/tags/tag73.xml><?xml version="1.0" encoding="utf-8"?>
<p:tagLst xmlns:a="http://schemas.openxmlformats.org/drawingml/2006/main" xmlns:r="http://schemas.openxmlformats.org/officeDocument/2006/relationships" xmlns:p="http://schemas.openxmlformats.org/presentationml/2006/main">
  <p:tag name="MIO_GUID" val="71a49163-e89b-4a7a-bfb0-7751d446c545"/>
</p:tagLst>
</file>

<file path=ppt/tags/tag74.xml><?xml version="1.0" encoding="utf-8"?>
<p:tagLst xmlns:a="http://schemas.openxmlformats.org/drawingml/2006/main" xmlns:r="http://schemas.openxmlformats.org/officeDocument/2006/relationships" xmlns:p="http://schemas.openxmlformats.org/presentationml/2006/main">
  <p:tag name="MIO_GUID" val="69510fba-318f-4f8f-9005-005ebeed8133"/>
</p:tagLst>
</file>

<file path=ppt/tags/tag75.xml><?xml version="1.0" encoding="utf-8"?>
<p:tagLst xmlns:a="http://schemas.openxmlformats.org/drawingml/2006/main" xmlns:r="http://schemas.openxmlformats.org/officeDocument/2006/relationships" xmlns:p="http://schemas.openxmlformats.org/presentationml/2006/main">
  <p:tag name="MIO_GUID" val="58a609a8-6cab-4d36-a524-471d37a8c405"/>
</p:tagLst>
</file>

<file path=ppt/tags/tag76.xml><?xml version="1.0" encoding="utf-8"?>
<p:tagLst xmlns:a="http://schemas.openxmlformats.org/drawingml/2006/main" xmlns:r="http://schemas.openxmlformats.org/officeDocument/2006/relationships" xmlns:p="http://schemas.openxmlformats.org/presentationml/2006/main">
  <p:tag name="MIO_GUID" val="20091a69-b42e-40d1-bcb8-f91e1cc7f74b"/>
</p:tagLst>
</file>

<file path=ppt/tags/tag77.xml><?xml version="1.0" encoding="utf-8"?>
<p:tagLst xmlns:a="http://schemas.openxmlformats.org/drawingml/2006/main" xmlns:r="http://schemas.openxmlformats.org/officeDocument/2006/relationships" xmlns:p="http://schemas.openxmlformats.org/presentationml/2006/main">
  <p:tag name="MIO_GUID" val="72e839a7-be18-4e08-a12c-5811b308ea43"/>
</p:tagLst>
</file>

<file path=ppt/tags/tag78.xml><?xml version="1.0" encoding="utf-8"?>
<p:tagLst xmlns:a="http://schemas.openxmlformats.org/drawingml/2006/main" xmlns:r="http://schemas.openxmlformats.org/officeDocument/2006/relationships" xmlns:p="http://schemas.openxmlformats.org/presentationml/2006/main">
  <p:tag name="MIO_GUID" val="3da9e428-879c-43df-ba3c-8db3da9b6169"/>
</p:tagLst>
</file>

<file path=ppt/tags/tag79.xml><?xml version="1.0" encoding="utf-8"?>
<p:tagLst xmlns:a="http://schemas.openxmlformats.org/drawingml/2006/main" xmlns:r="http://schemas.openxmlformats.org/officeDocument/2006/relationships" xmlns:p="http://schemas.openxmlformats.org/presentationml/2006/main">
  <p:tag name="MIO_GUID" val="2fda947d-af93-4c83-9a16-dc6540518d17"/>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MIO_GUID" val="56254a3f-7656-4b8b-8866-c4098eae8a13"/>
</p:tagLst>
</file>

<file path=ppt/tags/tag81.xml><?xml version="1.0" encoding="utf-8"?>
<p:tagLst xmlns:a="http://schemas.openxmlformats.org/drawingml/2006/main" xmlns:r="http://schemas.openxmlformats.org/officeDocument/2006/relationships" xmlns:p="http://schemas.openxmlformats.org/presentationml/2006/main">
  <p:tag name="MIO_GUID" val="36debd95-0bcf-453f-ae38-d99463015e4f"/>
</p:tagLst>
</file>

<file path=ppt/tags/tag82.xml><?xml version="1.0" encoding="utf-8"?>
<p:tagLst xmlns:a="http://schemas.openxmlformats.org/drawingml/2006/main" xmlns:r="http://schemas.openxmlformats.org/officeDocument/2006/relationships" xmlns:p="http://schemas.openxmlformats.org/presentationml/2006/main">
  <p:tag name="MIO_GUID" val="fdcce62d-3c7f-4223-abc6-9bc3c61fa9af"/>
</p:tagLst>
</file>

<file path=ppt/tags/tag83.xml><?xml version="1.0" encoding="utf-8"?>
<p:tagLst xmlns:a="http://schemas.openxmlformats.org/drawingml/2006/main" xmlns:r="http://schemas.openxmlformats.org/officeDocument/2006/relationships" xmlns:p="http://schemas.openxmlformats.org/presentationml/2006/main">
  <p:tag name="MIO_GUID" val="79a33dee-08ed-488b-a1a0-80df7a03617e"/>
</p:tagLst>
</file>

<file path=ppt/tags/tag84.xml><?xml version="1.0" encoding="utf-8"?>
<p:tagLst xmlns:a="http://schemas.openxmlformats.org/drawingml/2006/main" xmlns:r="http://schemas.openxmlformats.org/officeDocument/2006/relationships" xmlns:p="http://schemas.openxmlformats.org/presentationml/2006/main">
  <p:tag name="MIO_GUID" val="bde1241c-ae25-4057-be5d-6bd801a16d55"/>
</p:tagLst>
</file>

<file path=ppt/tags/tag85.xml><?xml version="1.0" encoding="utf-8"?>
<p:tagLst xmlns:a="http://schemas.openxmlformats.org/drawingml/2006/main" xmlns:r="http://schemas.openxmlformats.org/officeDocument/2006/relationships" xmlns:p="http://schemas.openxmlformats.org/presentationml/2006/main">
  <p:tag name="MIO_GUID" val="fca86ed3-e360-4298-9ff3-4a8f00b0b27b"/>
</p:tagLst>
</file>

<file path=ppt/tags/tag86.xml><?xml version="1.0" encoding="utf-8"?>
<p:tagLst xmlns:a="http://schemas.openxmlformats.org/drawingml/2006/main" xmlns:r="http://schemas.openxmlformats.org/officeDocument/2006/relationships" xmlns:p="http://schemas.openxmlformats.org/presentationml/2006/main">
  <p:tag name="MIO_GUID" val="dea10aff-4869-4bc4-baf0-8e29b98c5219"/>
</p:tagLst>
</file>

<file path=ppt/tags/tag87.xml><?xml version="1.0" encoding="utf-8"?>
<p:tagLst xmlns:a="http://schemas.openxmlformats.org/drawingml/2006/main" xmlns:r="http://schemas.openxmlformats.org/officeDocument/2006/relationships" xmlns:p="http://schemas.openxmlformats.org/presentationml/2006/main">
  <p:tag name="MIO_GUID" val="f75c0f18-54e5-4cc0-b3fe-71bc0c075bcd"/>
</p:tagLst>
</file>

<file path=ppt/tags/tag88.xml><?xml version="1.0" encoding="utf-8"?>
<p:tagLst xmlns:a="http://schemas.openxmlformats.org/drawingml/2006/main" xmlns:r="http://schemas.openxmlformats.org/officeDocument/2006/relationships" xmlns:p="http://schemas.openxmlformats.org/presentationml/2006/main">
  <p:tag name="MIO_GUID" val="9d1d0147-052b-4a17-b679-0695260f25bf"/>
</p:tagLst>
</file>

<file path=ppt/tags/tag89.xml><?xml version="1.0" encoding="utf-8"?>
<p:tagLst xmlns:a="http://schemas.openxmlformats.org/drawingml/2006/main" xmlns:r="http://schemas.openxmlformats.org/officeDocument/2006/relationships" xmlns:p="http://schemas.openxmlformats.org/presentationml/2006/main">
  <p:tag name="MIO_GUID" val="3a60a5db-cf9f-4669-a042-6332f6303058"/>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MIO_GUID" val="581074c5-be81-4f01-a2fe-e3b5f5174370"/>
</p:tagLst>
</file>

<file path=ppt/tags/tag91.xml><?xml version="1.0" encoding="utf-8"?>
<p:tagLst xmlns:a="http://schemas.openxmlformats.org/drawingml/2006/main" xmlns:r="http://schemas.openxmlformats.org/officeDocument/2006/relationships" xmlns:p="http://schemas.openxmlformats.org/presentationml/2006/main">
  <p:tag name="MIO_GUID" val="c5d239df-75b6-4439-ac2e-42ccb9b3217b"/>
</p:tagLst>
</file>

<file path=ppt/tags/tag92.xml><?xml version="1.0" encoding="utf-8"?>
<p:tagLst xmlns:a="http://schemas.openxmlformats.org/drawingml/2006/main" xmlns:r="http://schemas.openxmlformats.org/officeDocument/2006/relationships" xmlns:p="http://schemas.openxmlformats.org/presentationml/2006/main">
  <p:tag name="MIO_GUID" val="5767e73a-3079-4eab-ae13-6c32c56a94ae"/>
</p:tagLst>
</file>

<file path=ppt/tags/tag93.xml><?xml version="1.0" encoding="utf-8"?>
<p:tagLst xmlns:a="http://schemas.openxmlformats.org/drawingml/2006/main" xmlns:r="http://schemas.openxmlformats.org/officeDocument/2006/relationships" xmlns:p="http://schemas.openxmlformats.org/presentationml/2006/main">
  <p:tag name="MIO_GUID" val="36446d39-4a65-4a9a-b56f-589a6194838d"/>
</p:tagLst>
</file>

<file path=ppt/tags/tag94.xml><?xml version="1.0" encoding="utf-8"?>
<p:tagLst xmlns:a="http://schemas.openxmlformats.org/drawingml/2006/main" xmlns:r="http://schemas.openxmlformats.org/officeDocument/2006/relationships" xmlns:p="http://schemas.openxmlformats.org/presentationml/2006/main">
  <p:tag name="MIO_GUID" val="24a44604-16f7-4948-93f7-ddd7bb166ceb"/>
</p:tagLst>
</file>

<file path=ppt/tags/tag95.xml><?xml version="1.0" encoding="utf-8"?>
<p:tagLst xmlns:a="http://schemas.openxmlformats.org/drawingml/2006/main" xmlns:r="http://schemas.openxmlformats.org/officeDocument/2006/relationships" xmlns:p="http://schemas.openxmlformats.org/presentationml/2006/main">
  <p:tag name="MIO_GUID" val="5891044e-4c56-40f0-90de-8736a81831da"/>
</p:tagLst>
</file>

<file path=ppt/tags/tag96.xml><?xml version="1.0" encoding="utf-8"?>
<p:tagLst xmlns:a="http://schemas.openxmlformats.org/drawingml/2006/main" xmlns:r="http://schemas.openxmlformats.org/officeDocument/2006/relationships" xmlns:p="http://schemas.openxmlformats.org/presentationml/2006/main">
  <p:tag name="MIO_GUID" val="60b80037-35bc-4ddd-b701-374ac95c90a7"/>
</p:tagLst>
</file>

<file path=ppt/tags/tag97.xml><?xml version="1.0" encoding="utf-8"?>
<p:tagLst xmlns:a="http://schemas.openxmlformats.org/drawingml/2006/main" xmlns:r="http://schemas.openxmlformats.org/officeDocument/2006/relationships" xmlns:p="http://schemas.openxmlformats.org/presentationml/2006/main">
  <p:tag name="MIO_GUID" val="deffae0f-5b22-4158-b862-dd4479c8ae86"/>
</p:tagLst>
</file>

<file path=ppt/tags/tag98.xml><?xml version="1.0" encoding="utf-8"?>
<p:tagLst xmlns:a="http://schemas.openxmlformats.org/drawingml/2006/main" xmlns:r="http://schemas.openxmlformats.org/officeDocument/2006/relationships" xmlns:p="http://schemas.openxmlformats.org/presentationml/2006/main">
  <p:tag name="MIO_GUID" val="0d04e74b-c304-4024-a2ae-7ff896767bcf"/>
</p:tagLst>
</file>

<file path=ppt/tags/tag99.xml><?xml version="1.0" encoding="utf-8"?>
<p:tagLst xmlns:a="http://schemas.openxmlformats.org/drawingml/2006/main" xmlns:r="http://schemas.openxmlformats.org/officeDocument/2006/relationships" xmlns:p="http://schemas.openxmlformats.org/presentationml/2006/main">
  <p:tag name="MIO_GUID" val="22a831d1-044d-403a-846f-21de7455c455"/>
</p:tagLst>
</file>

<file path=ppt/theme/theme1.xml><?xml version="1.0" encoding="utf-8"?>
<a:theme xmlns:a="http://schemas.openxmlformats.org/drawingml/2006/main" name="Trumpf PowerPoint 2019">
  <a:themeElements>
    <a:clrScheme name="Trumpf dezent">
      <a:dk1>
        <a:srgbClr val="333333"/>
      </a:dk1>
      <a:lt1>
        <a:srgbClr val="FFFFFF"/>
      </a:lt1>
      <a:dk2>
        <a:srgbClr val="285172"/>
      </a:dk2>
      <a:lt2>
        <a:srgbClr val="FFFFFF"/>
      </a:lt2>
      <a:accent1>
        <a:srgbClr val="575757"/>
      </a:accent1>
      <a:accent2>
        <a:srgbClr val="D0D0D0"/>
      </a:accent2>
      <a:accent3>
        <a:srgbClr val="285172"/>
      </a:accent3>
      <a:accent4>
        <a:srgbClr val="8094AF"/>
      </a:accent4>
      <a:accent5>
        <a:srgbClr val="BBD03A"/>
      </a:accent5>
      <a:accent6>
        <a:srgbClr val="6C955E"/>
      </a:accent6>
      <a:hlink>
        <a:srgbClr val="204461"/>
      </a:hlink>
      <a:folHlink>
        <a:srgbClr val="638EB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72000" tIns="72000" rIns="72000" bIns="7200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lumMod val="60000"/>
              <a:lumOff val="4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1904_Trumpf-Master_Dada_v10.potx" id="{71D72CEC-CA4B-48CA-82C6-F049B4D3B539}" vid="{D582D96C-379E-420C-9F71-86C907126206}"/>
    </a:ext>
  </a:extLst>
</a:theme>
</file>

<file path=ppt/theme/theme2.xml><?xml version="1.0" encoding="utf-8"?>
<a:theme xmlns:a="http://schemas.openxmlformats.org/drawingml/2006/main" name="Office">
  <a:themeElements>
    <a:clrScheme name="Trumpf">
      <a:dk1>
        <a:srgbClr val="333333"/>
      </a:dk1>
      <a:lt1>
        <a:srgbClr val="FFFFFF"/>
      </a:lt1>
      <a:dk2>
        <a:srgbClr val="204461"/>
      </a:dk2>
      <a:lt2>
        <a:srgbClr val="FFFFFF"/>
      </a:lt2>
      <a:accent1>
        <a:srgbClr val="707070"/>
      </a:accent1>
      <a:accent2>
        <a:srgbClr val="D0D0D0"/>
      </a:accent2>
      <a:accent3>
        <a:srgbClr val="204461"/>
      </a:accent3>
      <a:accent4>
        <a:srgbClr val="638EBD"/>
      </a:accent4>
      <a:accent5>
        <a:srgbClr val="93C11C"/>
      </a:accent5>
      <a:accent6>
        <a:srgbClr val="6C955E"/>
      </a:accent6>
      <a:hlink>
        <a:srgbClr val="204461"/>
      </a:hlink>
      <a:folHlink>
        <a:srgbClr val="638EBD"/>
      </a:folHlink>
    </a:clrScheme>
    <a:fontScheme name="Benutzerdefiniert 1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Trumpf">
      <a:dk1>
        <a:srgbClr val="333333"/>
      </a:dk1>
      <a:lt1>
        <a:srgbClr val="FFFFFF"/>
      </a:lt1>
      <a:dk2>
        <a:srgbClr val="204461"/>
      </a:dk2>
      <a:lt2>
        <a:srgbClr val="FFFFFF"/>
      </a:lt2>
      <a:accent1>
        <a:srgbClr val="707070"/>
      </a:accent1>
      <a:accent2>
        <a:srgbClr val="D0D0D0"/>
      </a:accent2>
      <a:accent3>
        <a:srgbClr val="204461"/>
      </a:accent3>
      <a:accent4>
        <a:srgbClr val="638EBD"/>
      </a:accent4>
      <a:accent5>
        <a:srgbClr val="93C11C"/>
      </a:accent5>
      <a:accent6>
        <a:srgbClr val="6C955E"/>
      </a:accent6>
      <a:hlink>
        <a:srgbClr val="204461"/>
      </a:hlink>
      <a:folHlink>
        <a:srgbClr val="638EBD"/>
      </a:folHlink>
    </a:clrScheme>
    <a:fontScheme name="Benutzerdefiniert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5DC99EB5B522442BFB271BE36A4F819" ma:contentTypeVersion="17" ma:contentTypeDescription="Ein neues Dokument erstellen." ma:contentTypeScope="" ma:versionID="a70fb71c8d03ff12ade853dbdbf2954b">
  <xsd:schema xmlns:xsd="http://www.w3.org/2001/XMLSchema" xmlns:xs="http://www.w3.org/2001/XMLSchema" xmlns:p="http://schemas.microsoft.com/office/2006/metadata/properties" xmlns:ns2="46a56ff4-038c-43a1-8198-66df79d5b4f2" xmlns:ns3="acc70353-449a-458c-af38-81fd801b6559" targetNamespace="http://schemas.microsoft.com/office/2006/metadata/properties" ma:root="true" ma:fieldsID="3065265883915d1102bea8f7b0131355" ns2:_="" ns3:_="">
    <xsd:import namespace="46a56ff4-038c-43a1-8198-66df79d5b4f2"/>
    <xsd:import namespace="acc70353-449a-458c-af38-81fd801b655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Uhrzeit" minOccurs="0"/>
                <xsd:element ref="ns2:MediaServiceLocation" minOccurs="0"/>
                <xsd:element ref="ns2:lcf76f155ced4ddcb4097134ff3c332f" minOccurs="0"/>
                <xsd:element ref="ns3:TaxCatchAll"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a56ff4-038c-43a1-8198-66df79d5b4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Uhrzeit" ma:index="18" nillable="true" ma:displayName="Uhrzeit" ma:format="DateOnly" ma:internalName="Uhrzeit">
      <xsd:simpleType>
        <xsd:restriction base="dms:DateTime"/>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Bildmarkierungen" ma:readOnly="false" ma:fieldId="{5cf76f15-5ced-4ddc-b409-7134ff3c332f}" ma:taxonomyMulti="true" ma:sspId="5e9485e2-df4f-4880-8a81-872be8114f56" ma:termSetId="09814cd3-568e-fe90-9814-8d621ff8fb84" ma:anchorId="fba54fb3-c3e1-fe81-a776-ca4b69148c4d" ma:open="true" ma:isKeyword="false">
      <xsd:complexType>
        <xsd:sequence>
          <xsd:element ref="pc:Terms" minOccurs="0" maxOccurs="1"/>
        </xsd:sequence>
      </xsd:complex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cc70353-449a-458c-af38-81fd801b6559" elementFormDefault="qualified">
    <xsd:import namespace="http://schemas.microsoft.com/office/2006/documentManagement/types"/>
    <xsd:import namespace="http://schemas.microsoft.com/office/infopath/2007/PartnerControls"/>
    <xsd:element name="SharedWithUsers" ma:index="15"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Freigegeben für - Details" ma:internalName="SharedWithDetails" ma:readOnly="true">
      <xsd:simpleType>
        <xsd:restriction base="dms:Note">
          <xsd:maxLength value="255"/>
        </xsd:restriction>
      </xsd:simpleType>
    </xsd:element>
    <xsd:element name="TaxCatchAll" ma:index="22" nillable="true" ma:displayName="Taxonomy Catch All Column" ma:hidden="true" ma:list="{232400c1-fff9-468c-bdef-2fcd72bfa8a4}" ma:internalName="TaxCatchAll" ma:showField="CatchAllData" ma:web="acc70353-449a-458c-af38-81fd801b65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acc70353-449a-458c-af38-81fd801b6559">
      <UserInfo>
        <DisplayName>Arlt, Maike</DisplayName>
        <AccountId>23</AccountId>
        <AccountType/>
      </UserInfo>
    </SharedWithUsers>
    <TaxCatchAll xmlns="acc70353-449a-458c-af38-81fd801b6559" xsi:nil="true"/>
    <lcf76f155ced4ddcb4097134ff3c332f xmlns="46a56ff4-038c-43a1-8198-66df79d5b4f2">
      <Terms xmlns="http://schemas.microsoft.com/office/infopath/2007/PartnerControls"/>
    </lcf76f155ced4ddcb4097134ff3c332f>
    <Uhrzeit xmlns="46a56ff4-038c-43a1-8198-66df79d5b4f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BEBEE5-D339-48ED-B4E2-DB721073D11E}"/>
</file>

<file path=customXml/itemProps2.xml><?xml version="1.0" encoding="utf-8"?>
<ds:datastoreItem xmlns:ds="http://schemas.openxmlformats.org/officeDocument/2006/customXml" ds:itemID="{F2864817-7920-44F0-9252-BAD93C71C1AD}">
  <ds:schemaRefs>
    <ds:schemaRef ds:uri="http://schemas.microsoft.com/office/2006/metadata/properties"/>
    <ds:schemaRef ds:uri="http://schemas.microsoft.com/office/infopath/2007/PartnerControls"/>
    <ds:schemaRef ds:uri="d4c4342a-8108-403d-8af8-198ed8c60438"/>
    <ds:schemaRef ds:uri="c4c46383-d86c-47b9-b454-85dcb65ef405"/>
    <ds:schemaRef ds:uri="98cb192d-c9a0-428b-a059-070349b0662b"/>
    <ds:schemaRef ds:uri="08613547-4075-453f-976f-d68b3eb3515a"/>
    <ds:schemaRef ds:uri="90ed1bf7-83fc-455d-ba27-00cceabe3758"/>
    <ds:schemaRef ds:uri="e9621dcd-59de-421f-9f04-04ef58d2cbc5"/>
  </ds:schemaRefs>
</ds:datastoreItem>
</file>

<file path=customXml/itemProps3.xml><?xml version="1.0" encoding="utf-8"?>
<ds:datastoreItem xmlns:ds="http://schemas.openxmlformats.org/officeDocument/2006/customXml" ds:itemID="{2F90BD72-D5A2-43C2-9B5D-9CA4A81D54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1904_Trumpf-Master_Dada_v10</Template>
  <TotalTime>0</TotalTime>
  <Words>3672</Words>
  <Application>Microsoft Office PowerPoint</Application>
  <PresentationFormat>Breitbild</PresentationFormat>
  <Paragraphs>878</Paragraphs>
  <Slides>19</Slides>
  <Notes>14</Notes>
  <HiddenSlides>2</HiddenSlides>
  <MMClips>0</MMClips>
  <ScaleCrop>false</ScaleCrop>
  <HeadingPairs>
    <vt:vector size="8" baseType="variant">
      <vt:variant>
        <vt:lpstr>Verwendete Schriftarten</vt:lpstr>
      </vt:variant>
      <vt:variant>
        <vt:i4>3</vt:i4>
      </vt:variant>
      <vt:variant>
        <vt:lpstr>Design</vt:lpstr>
      </vt:variant>
      <vt:variant>
        <vt:i4>1</vt:i4>
      </vt:variant>
      <vt:variant>
        <vt:lpstr>Eingebettete OLE-Server</vt:lpstr>
      </vt:variant>
      <vt:variant>
        <vt:i4>1</vt:i4>
      </vt:variant>
      <vt:variant>
        <vt:lpstr>Folientitel</vt:lpstr>
      </vt:variant>
      <vt:variant>
        <vt:i4>19</vt:i4>
      </vt:variant>
    </vt:vector>
  </HeadingPairs>
  <TitlesOfParts>
    <vt:vector size="24" baseType="lpstr">
      <vt:lpstr>Arial</vt:lpstr>
      <vt:lpstr>SabonLTStd-Roman</vt:lpstr>
      <vt:lpstr>Wingdings</vt:lpstr>
      <vt:lpstr>Trumpf PowerPoint 2019</vt:lpstr>
      <vt:lpstr>think-cell Folie</vt:lpstr>
      <vt:lpstr>UNTERNEHMENSVORSTELLUNG TRUMPF</vt:lpstr>
      <vt:lpstr>TRUMPF als unabhängiges Familienunternehmen</vt:lpstr>
      <vt:lpstr>PowerPoint-Präsentation</vt:lpstr>
      <vt:lpstr>Weltweit erfolgreich</vt:lpstr>
      <vt:lpstr>Unsere größten Tätigkeitsfelder </vt:lpstr>
      <vt:lpstr>Unsere weiteren Zukunftsfelder</vt:lpstr>
      <vt:lpstr>Globale Präsenz</vt:lpstr>
      <vt:lpstr>PowerPoint-Präsentation</vt:lpstr>
      <vt:lpstr>Werk Hettingen</vt:lpstr>
      <vt:lpstr>DER STANDORT HETTINGEN</vt:lpstr>
      <vt:lpstr>DER STANDORT HETTINGEN</vt:lpstr>
      <vt:lpstr>WERKSORGANISATION</vt:lpstr>
      <vt:lpstr>AKTUELLES PORTFOLIO</vt:lpstr>
      <vt:lpstr>AKTUELLES PORTFOLIO</vt:lpstr>
      <vt:lpstr>AKTUELLES PORTFOLIO</vt:lpstr>
      <vt:lpstr>TRUMPF PRODUKTIONSVERBUND</vt:lpstr>
      <vt:lpstr>PowerPoint-Präsentation</vt:lpstr>
      <vt:lpstr>Geschäftsbereich Werkzeugmaschinen</vt:lpstr>
      <vt:lpstr>Geschäftsbereich Lasertechnik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UNTERNEHMENSVORSTELLUNG TRUMPF</dc:title>
  <dc:creator>Sören Baum</dc:creator>
  <cp:lastModifiedBy>Dreher, Petra</cp:lastModifiedBy>
  <cp:revision>269</cp:revision>
  <cp:lastPrinted>2019-01-11T14:04:50Z</cp:lastPrinted>
  <dcterms:created xsi:type="dcterms:W3CDTF">2019-04-11T08:57:00Z</dcterms:created>
  <dcterms:modified xsi:type="dcterms:W3CDTF">2023-04-21T08:46:52Z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0x01010054A953F5417C53429AC48C9289217B48</vt:lpwstr>
  </property>
  <property fmtid="{D5CDD505-2E9C-101B-9397-08002B2CF9AE}" pid="3" name="MediaServiceImageTags">
    <vt:lpwstr/>
  </property>
</Properties>
</file>