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ppt/tags/tag25.xml" ContentType="application/vnd.openxmlformats-officedocument.presentationml.tags+xml"/>
  <Override PartName="/docProps/app.xml" ContentType="application/vnd.openxmlformats-officedocument.extended-properties+xml"/>
  <Override PartName="/ppt/tags/tag24.xml" ContentType="application/vnd.openxmlformats-officedocument.presentationml.tags+xml"/>
  <Override PartName="/ppt/revisionInfo.xml" ContentType="application/vnd.ms-powerpoint.revisioninfo+xml"/>
  <Override PartName="/ppt/tags/tag23.xml" ContentType="application/vnd.openxmlformats-officedocument.presentationml.tags+xml"/>
  <Override PartName="/ppt/tags/tag26.xml" ContentType="application/vnd.openxmlformats-officedocument.presentationml.tag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15"/>
  </p:notesMasterIdLst>
  <p:handoutMasterIdLst>
    <p:handoutMasterId r:id="rId16"/>
  </p:handoutMasterIdLst>
  <p:sldIdLst>
    <p:sldId id="322" r:id="rId4"/>
    <p:sldId id="323" r:id="rId5"/>
    <p:sldId id="324" r:id="rId6"/>
    <p:sldId id="333" r:id="rId7"/>
    <p:sldId id="331" r:id="rId8"/>
    <p:sldId id="334" r:id="rId9"/>
    <p:sldId id="335" r:id="rId10"/>
    <p:sldId id="342" r:id="rId11"/>
    <p:sldId id="344" r:id="rId12"/>
    <p:sldId id="345" r:id="rId13"/>
    <p:sldId id="330" r:id="rId14"/>
  </p:sldIdLst>
  <p:sldSz cx="12192000" cy="6858000"/>
  <p:notesSz cx="6858000" cy="9144000"/>
  <p:custDataLst>
    <p:tags r:id="rId17"/>
  </p:custDataLst>
  <p:defaultTextStyle>
    <a:defPPr>
      <a:defRPr lang="de-DE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172"/>
    <a:srgbClr val="BFBFBF"/>
    <a:srgbClr val="575756"/>
    <a:srgbClr val="D0D0D0"/>
    <a:srgbClr val="8094AF"/>
    <a:srgbClr val="BBD03A"/>
    <a:srgbClr val="0D3174"/>
    <a:srgbClr val="7F7F7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D7162-BA21-4390-B4B7-679548DF4EAE}" v="3169" dt="2023-04-19T11:56:50.554"/>
    <p1510:client id="{B81233F4-EDA6-D086-3659-669A3B057AD9}" v="50" dt="2023-04-20T15:23:25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25" autoAdjust="0"/>
  </p:normalViewPr>
  <p:slideViewPr>
    <p:cSldViewPr snapToGrid="0" snapToObjects="1" showGuides="1">
      <p:cViewPr varScale="1">
        <p:scale>
          <a:sx n="78" d="100"/>
          <a:sy n="78" d="100"/>
        </p:scale>
        <p:origin x="18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36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5" Type="http://schemas.openxmlformats.org/officeDocument/2006/relationships/customXml" Target="../customXml/item5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4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810D8D-68EF-104F-897B-400E5A86AC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04400" y="8655069"/>
            <a:ext cx="432000" cy="306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/>
            <a:fld id="{17A3870A-23B3-8C42-9680-396FBEA6B6AD}" type="slidenum">
              <a:rPr lang="de-DE" sz="1000" b="1">
                <a:solidFill>
                  <a:schemeClr val="tx2"/>
                </a:solidFill>
                <a:cs typeface="Arial" panose="020B0604020202020204" pitchFamily="34" charset="0"/>
              </a:rPr>
              <a:pPr algn="r"/>
              <a:t>‹Nr.›</a:t>
            </a:fld>
            <a:endParaRPr lang="de-DE" sz="1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305254-F1F9-7548-8E41-35654082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00" y="8423318"/>
            <a:ext cx="432000" cy="43200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2"/>
          </p:nvPr>
        </p:nvSpPr>
        <p:spPr>
          <a:xfrm>
            <a:off x="590400" y="8655069"/>
            <a:ext cx="2743200" cy="306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de-DE" sz="1000" dirty="0">
                <a:solidFill>
                  <a:schemeClr val="accent1"/>
                </a:solidFill>
                <a:cs typeface="Arial" panose="020B0604020202020204" pitchFamily="34" charset="0"/>
              </a:rPr>
              <a:t>Name | Abteilung | 30. Januar 2019</a:t>
            </a:r>
          </a:p>
        </p:txBody>
      </p:sp>
    </p:spTree>
    <p:extLst>
      <p:ext uri="{BB962C8B-B14F-4D97-AF65-F5344CB8AC3E}">
        <p14:creationId xmlns:p14="http://schemas.microsoft.com/office/powerpoint/2010/main" val="1402407393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2" pos="4112" userDrawn="1">
          <p15:clr>
            <a:srgbClr val="F26B43"/>
          </p15:clr>
        </p15:guide>
        <p15:guide id="3" pos="189" userDrawn="1">
          <p15:clr>
            <a:srgbClr val="F26B43"/>
          </p15:clr>
        </p15:guide>
        <p15:guide id="4" orient="horz" pos="18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6035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00038" y="3607358"/>
            <a:ext cx="6227762" cy="451522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04400" y="8654400"/>
            <a:ext cx="432000" cy="30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1000" b="1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algn="r"/>
            <a:fld id="{7D817C07-CE16-5C41-9ABD-94C73CEF6061}" type="slidenum">
              <a:rPr lang="de-DE"/>
              <a:pPr algn="r"/>
              <a:t>‹Nr.›</a:t>
            </a:fld>
            <a:endParaRPr 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4"/>
          </p:nvPr>
        </p:nvSpPr>
        <p:spPr>
          <a:xfrm>
            <a:off x="590400" y="8654400"/>
            <a:ext cx="2743200" cy="30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100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Name | Abteilung | 30. Januar 2019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5305254-F1F9-7548-8E41-35654082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00" y="8423318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410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600"/>
      </a:spcBef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spcBef>
        <a:spcPts val="5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189" userDrawn="1">
          <p15:clr>
            <a:srgbClr val="F26B43"/>
          </p15:clr>
        </p15:guide>
        <p15:guide id="2" pos="4112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fließt wo Wert in die Organisation?</a:t>
            </a:r>
          </a:p>
          <a:p>
            <a:r>
              <a:rPr lang="de-DE" dirty="0"/>
              <a:t>Wer ist Teil des Wertstroms?</a:t>
            </a:r>
          </a:p>
          <a:p>
            <a:endParaRPr lang="de-DE" dirty="0"/>
          </a:p>
          <a:p>
            <a:r>
              <a:rPr lang="de-DE" dirty="0"/>
              <a:t>Was für Aspekte haben wir im Wertstrom?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/>
              <a:t>Transparenz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/>
              <a:t>Steuerung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/>
              <a:t>Verkettung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589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Credo ausgeben:</a:t>
            </a:r>
          </a:p>
          <a:p>
            <a:pPr marL="285750" indent="-285750">
              <a:buFontTx/>
              <a:buChar char="-"/>
            </a:pPr>
            <a:r>
              <a:rPr lang="de-DE" dirty="0"/>
              <a:t>Wertstrommanagement etablieren </a:t>
            </a:r>
          </a:p>
          <a:p>
            <a:pPr marL="285750" indent="-285750">
              <a:buFontTx/>
              <a:buChar char="-"/>
            </a:pPr>
            <a:r>
              <a:rPr lang="de-DE" dirty="0"/>
              <a:t>Alles folgt Maschine (Wieso eigentlich?)</a:t>
            </a:r>
          </a:p>
          <a:p>
            <a:pPr marL="285750" indent="-285750">
              <a:buFontTx/>
              <a:buChar char="-"/>
            </a:pPr>
            <a:r>
              <a:rPr lang="de-DE" dirty="0"/>
              <a:t>Maschine im Fluss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436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Aber auch was steuern wir im Wertstrom?</a:t>
            </a:r>
          </a:p>
          <a:p>
            <a:pPr marL="501750" lvl="2" indent="-285750">
              <a:buFontTx/>
              <a:buChar char="-"/>
            </a:pPr>
            <a:r>
              <a:rPr lang="de-DE" dirty="0"/>
              <a:t>Mengen ist klar aber auch:</a:t>
            </a:r>
          </a:p>
          <a:p>
            <a:pPr marL="501750" lvl="2" indent="-285750">
              <a:buFontTx/>
              <a:buChar char="-"/>
            </a:pPr>
            <a:r>
              <a:rPr lang="de-DE" dirty="0"/>
              <a:t>Kapazitäten / Kosten?</a:t>
            </a:r>
          </a:p>
          <a:p>
            <a:pPr marL="501750" lvl="2" indent="-285750">
              <a:buFontTx/>
              <a:buChar char="-"/>
            </a:pPr>
            <a:r>
              <a:rPr lang="de-DE" dirty="0"/>
              <a:t>Lieferprobleme?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81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7D817C07-CE16-5C41-9ABD-94C73CEF6061}" type="slidenum">
              <a:rPr lang="de-DE" smtClean="0"/>
              <a:pPr algn="r"/>
              <a:t>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Name | Abteilung | 30. Januar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4789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3.png"/><Relationship Id="rId4" Type="http://schemas.openxmlformats.org/officeDocument/2006/relationships/hyperlink" Target="http://www.trumpf.com/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hyperlink" Target="http://www.trumpf.com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I 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61F7B8DE-74C3-45A1-9176-E149ECFB20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6262256 h 6858000"/>
              <a:gd name="connsiteX5" fmla="*/ 5387301 w 12188825"/>
              <a:gd name="connsiteY5" fmla="*/ 6262256 h 6858000"/>
              <a:gd name="connsiteX6" fmla="*/ 5387301 w 12188825"/>
              <a:gd name="connsiteY6" fmla="*/ 3043223 h 6858000"/>
              <a:gd name="connsiteX7" fmla="*/ 0 w 12188825"/>
              <a:gd name="connsiteY7" fmla="*/ 30432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lnTo>
                  <a:pt x="0" y="6262256"/>
                </a:lnTo>
                <a:lnTo>
                  <a:pt x="5387301" y="6262256"/>
                </a:lnTo>
                <a:lnTo>
                  <a:pt x="5387301" y="3043223"/>
                </a:lnTo>
                <a:lnTo>
                  <a:pt x="0" y="304322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endParaRPr lang="de-DE" dirty="0"/>
          </a:p>
          <a:p>
            <a:pPr lvl="0" algn="ctr"/>
            <a:endParaRPr lang="de-DE" dirty="0"/>
          </a:p>
          <a:p>
            <a:pPr lvl="0" algn="ctr"/>
            <a:endParaRPr lang="de-DE" dirty="0"/>
          </a:p>
          <a:p>
            <a:pPr lvl="0" algn="ctr"/>
            <a:endParaRPr lang="de-DE" dirty="0"/>
          </a:p>
          <a:p>
            <a:pPr lvl="0" algn="ctr"/>
            <a:r>
              <a:rPr lang="de-DE" dirty="0"/>
              <a:t>Bild durch Klicken auf Symbol hinzufügen I 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US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8058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098351"/>
            <a:ext cx="4782950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</a:t>
            </a:r>
            <a:r>
              <a:rPr lang="de-DE" b="0" i="0" dirty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7" y="4329257"/>
            <a:ext cx="4782951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5824879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Jeanette Thumm Update </a:t>
            </a:r>
            <a:r>
              <a:rPr lang="de-DE" dirty="0" err="1"/>
              <a:t>Empower</a:t>
            </a:r>
            <a:endParaRPr lang="de-DE" dirty="0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62ED6E0A-5812-49BA-9B01-F8D9CF5441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7958" y="3174416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5602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Text ohne Hintergrund link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52966113-C76A-418D-A5A5-4F949147C1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174"/>
            <a:ext cx="6096000" cy="6854821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5951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48D76BE-D7BB-054B-939E-03F12B81668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8805" y="1490868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77A6900E-2103-0E4A-BADA-73F03F00FA9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28805" y="3775223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B32E3D2-3756-DC48-AAD3-DC06050CE6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51928"/>
            <a:ext cx="5148262" cy="629148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C185099C-4D22-408C-B783-C83493FA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4" y="2087363"/>
            <a:ext cx="514826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B950335-33C7-4174-B814-7F1D09EB8FC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5816" y="4400550"/>
            <a:ext cx="514826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F47FE27-85AE-4D2E-970A-B8617AC37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ED3A61B7-AF6D-4802-9BC2-D6C1E0F85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3" name="Datumsplatzhalter 8">
            <a:extLst>
              <a:ext uri="{FF2B5EF4-FFF2-40B4-BE49-F238E27FC236}">
                <a16:creationId xmlns:a16="http://schemas.microsoft.com/office/drawing/2014/main" id="{981CBBCE-2F50-4DAA-8EEF-BE13E3789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121310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5021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BE2BDB5E-62B9-D04A-B1DD-8A52A7DB93A2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096000" y="342900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333C2A2D-4CA3-DF47-8E60-5FF58CF3A733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096000" y="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cxnSp>
        <p:nvCxnSpPr>
          <p:cNvPr id="24" name="Gerade Verbindung 2">
            <a:extLst>
              <a:ext uri="{FF2B5EF4-FFF2-40B4-BE49-F238E27FC236}">
                <a16:creationId xmlns:a16="http://schemas.microsoft.com/office/drawing/2014/main" id="{3359F94B-516A-4AD9-887B-36C3FE5A9DC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30AF51F-D691-1542-9D10-302D5F4052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8806" y="1474163"/>
            <a:ext cx="5144104" cy="42913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A23CFF2-F559-F74E-8130-4F216473CC9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28806" y="3758519"/>
            <a:ext cx="5144104" cy="4291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85A74C18-DD35-1E41-97BE-603FD5CB42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531" y="333375"/>
            <a:ext cx="5145669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16377AD8-A9E5-4F78-921C-ECD8EB60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4" y="2020961"/>
            <a:ext cx="5128384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F813E7D0-3743-42F7-BD0B-0172EE571E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5816" y="4400550"/>
            <a:ext cx="5128384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E82BC249-56FB-4B16-99D0-ED022CE2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BA60D1CF-87A2-4E5C-B614-BB50A6BB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8DF9F61A-EB57-4769-AE60-5C6DB24E5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16951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5BBCA1C-5361-4EFC-ADD1-319A28D03D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845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5BBCA1C-5361-4EFC-ADD1-319A28D03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Bildplatzhalter 31">
            <a:extLst>
              <a:ext uri="{FF2B5EF4-FFF2-40B4-BE49-F238E27FC236}">
                <a16:creationId xmlns:a16="http://schemas.microsoft.com/office/drawing/2014/main" id="{34189E02-004A-3B45-B64D-B17613D55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45700" cy="6839277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5A36E4C5-B34F-A34D-B704-44E7C5E02A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38273" y="1473639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A29746E-65FE-F542-B2CE-F671A883422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38274" y="3747051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EF23026A-C489-5144-8F71-E23153F1C2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6733" y="333376"/>
            <a:ext cx="7901402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BFA4FDA-F0D7-4446-89CE-C26F34C80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273" y="2115232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25D26A09-7D14-40D0-A365-2AEE6BBCCDC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36987" y="4394546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CF7466D-0F01-40F1-94E3-AF5BB86D8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0163" y="6327352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4EAA6B20-26A8-45CC-9C95-68B14A328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0886" y="6327353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2FF53B4A-334E-4924-BF1C-438DB6679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6699" y="6330528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876556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DBA651D-E114-4607-9889-C311A3813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8225" y="-19051"/>
            <a:ext cx="3362151" cy="344803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61E63147-F22B-4A04-A594-4BBFA5D7C5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224" y="3428999"/>
            <a:ext cx="3362151" cy="341947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5E42E98-370F-437C-AD70-D37D3BE5AC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4943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5E42E98-370F-437C-AD70-D37D3BE5A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3409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E45B7302-96D1-45E3-82A1-018C8521A1D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27463" y="1493517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443E838-AED4-45A0-A99B-6CE8316CABF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27463" y="3747051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DCE0CC1-357A-4170-AD6E-9341D889E5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7463" y="333375"/>
            <a:ext cx="7848600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B07444C-CE66-4BC0-B330-E8F4D0570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462" y="2115232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98F4914-3738-4F17-807C-2D2F0CDD958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27463" y="4394546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01E1C9EC-540D-4357-872A-5F104DBD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968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15D42A8F-4D51-4FA1-AE6D-2460CB2B6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041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0E903174-228A-48D5-BA67-1EB0CAE8B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622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55330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7958B8C8-CAFE-42A7-8053-5C66C74F1E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6300" y="0"/>
            <a:ext cx="3345700" cy="6839277"/>
          </a:xfrm>
          <a:custGeom>
            <a:avLst/>
            <a:gdLst>
              <a:gd name="connsiteX0" fmla="*/ 1351215 w 3345700"/>
              <a:gd name="connsiteY0" fmla="*/ 6078036 h 6839277"/>
              <a:gd name="connsiteX1" fmla="*/ 1351215 w 3345700"/>
              <a:gd name="connsiteY1" fmla="*/ 6655074 h 6839277"/>
              <a:gd name="connsiteX2" fmla="*/ 3064869 w 3345700"/>
              <a:gd name="connsiteY2" fmla="*/ 6655074 h 6839277"/>
              <a:gd name="connsiteX3" fmla="*/ 3064869 w 3345700"/>
              <a:gd name="connsiteY3" fmla="*/ 6078036 h 6839277"/>
              <a:gd name="connsiteX4" fmla="*/ 0 w 3345700"/>
              <a:gd name="connsiteY4" fmla="*/ 0 h 6839277"/>
              <a:gd name="connsiteX5" fmla="*/ 3345700 w 3345700"/>
              <a:gd name="connsiteY5" fmla="*/ 0 h 6839277"/>
              <a:gd name="connsiteX6" fmla="*/ 3345700 w 3345700"/>
              <a:gd name="connsiteY6" fmla="*/ 6839277 h 6839277"/>
              <a:gd name="connsiteX7" fmla="*/ 0 w 3345700"/>
              <a:gd name="connsiteY7" fmla="*/ 6839277 h 683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5700" h="6839277">
                <a:moveTo>
                  <a:pt x="1351215" y="6078036"/>
                </a:moveTo>
                <a:lnTo>
                  <a:pt x="1351215" y="6655074"/>
                </a:lnTo>
                <a:lnTo>
                  <a:pt x="3064869" y="6655074"/>
                </a:lnTo>
                <a:lnTo>
                  <a:pt x="3064869" y="6078036"/>
                </a:lnTo>
                <a:close/>
                <a:moveTo>
                  <a:pt x="0" y="0"/>
                </a:moveTo>
                <a:lnTo>
                  <a:pt x="3345700" y="0"/>
                </a:lnTo>
                <a:lnTo>
                  <a:pt x="3345700" y="6839277"/>
                </a:lnTo>
                <a:lnTo>
                  <a:pt x="0" y="683927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6868568-F595-3A49-81B7-E70EE5D7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40" y="340234"/>
            <a:ext cx="7824478" cy="853467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C2EBE95-CD31-5247-9471-79AD41C155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22992" cy="362273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AB03A04-FA85-42CF-9FF6-36EBA9F6753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4540" y="147363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F6044BCB-E4BE-4F27-9EEC-5E1B167E15A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14540" y="37470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B978D86B-2F1D-4155-8EBB-0B5C72E82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9" y="211523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DED4F96-1124-4A3E-9972-17B591BBD57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2303" y="43945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97B837A3-6F35-4DC0-B459-C97E280C6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BEC7606E-95C9-4069-B619-8218429B5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4" name="Datumsplatzhalter 8">
            <a:extLst>
              <a:ext uri="{FF2B5EF4-FFF2-40B4-BE49-F238E27FC236}">
                <a16:creationId xmlns:a16="http://schemas.microsoft.com/office/drawing/2014/main" id="{83D96F44-6146-4F95-A800-8EF5BCA7B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24855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1205BD9-5B50-4C73-A3B8-2BDDDF581F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0778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1205BD9-5B50-4C73-A3B8-2BDDDF581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hteck 28">
            <a:extLst>
              <a:ext uri="{FF2B5EF4-FFF2-40B4-BE49-F238E27FC236}">
                <a16:creationId xmlns:a16="http://schemas.microsoft.com/office/drawing/2014/main" id="{E6193698-66BD-41AB-9D47-C3D4932D23BF}"/>
              </a:ext>
            </a:extLst>
          </p:cNvPr>
          <p:cNvSpPr/>
          <p:nvPr userDrawn="1"/>
        </p:nvSpPr>
        <p:spPr>
          <a:xfrm>
            <a:off x="8446501" y="6369049"/>
            <a:ext cx="1789699" cy="30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22" name="Bildplatzhalter 31">
            <a:extLst>
              <a:ext uri="{FF2B5EF4-FFF2-40B4-BE49-F238E27FC236}">
                <a16:creationId xmlns:a16="http://schemas.microsoft.com/office/drawing/2014/main" id="{8565B0AF-2EF3-9643-8325-EFFCEBCDAA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46300" y="3432175"/>
            <a:ext cx="3345700" cy="3430904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20" name="Bildplatzhalter 31">
            <a:extLst>
              <a:ext uri="{FF2B5EF4-FFF2-40B4-BE49-F238E27FC236}">
                <a16:creationId xmlns:a16="http://schemas.microsoft.com/office/drawing/2014/main" id="{F9C7625C-CB5B-A54F-BA62-2F69D7398A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6300" y="0"/>
            <a:ext cx="3345700" cy="343217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846300" y="3424319"/>
            <a:ext cx="3345700" cy="93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A6F16D8-28EB-46C9-B487-E4B81E4E7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22992" cy="381146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09652BC6-649B-407D-AAAC-6AD6B0C8574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4540" y="147363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0DA878B-BA4F-46E0-B9EB-334B81905DE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14540" y="37470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1C3680E-2986-4889-A89A-327082B40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9" y="211523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0BCBEA8-0FA1-4BA6-9ADE-332849CF2BC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2303" y="43945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8EBD6288-B15B-4572-9A5F-05C670A3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7" name="Fußzeilenplatzhalter 3">
            <a:extLst>
              <a:ext uri="{FF2B5EF4-FFF2-40B4-BE49-F238E27FC236}">
                <a16:creationId xmlns:a16="http://schemas.microsoft.com/office/drawing/2014/main" id="{17BDAA63-A3E9-486A-A4D9-574AD5E8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C0CE7711-FF4D-497C-9C41-C566C9E2F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C8BAD16-C6D0-4B88-BA37-4527FC9F7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3"/>
            <a:ext cx="7839357" cy="482195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</p:spTree>
    <p:extLst>
      <p:ext uri="{BB962C8B-B14F-4D97-AF65-F5344CB8AC3E}">
        <p14:creationId xmlns:p14="http://schemas.microsoft.com/office/powerpoint/2010/main" val="288354899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Bild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9BE4D5E-F223-472F-BA01-3258DA8E36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484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9BE4D5E-F223-472F-BA01-3258DA8E3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506B0D5E-872C-4EA2-9517-8AA1A6A217F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FF51EE3-7AB7-4A96-B157-AE67A6C56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7AA6E59F-80B7-44AD-B609-F98ED1E92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1" name="Datumsplatzhalter 8">
            <a:extLst>
              <a:ext uri="{FF2B5EF4-FFF2-40B4-BE49-F238E27FC236}">
                <a16:creationId xmlns:a16="http://schemas.microsoft.com/office/drawing/2014/main" id="{26B7E0A8-0331-4C6B-93D9-01894FF35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1018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9852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78492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D241B32C-34A2-A044-B688-9EB0C4C61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3EABACF-D5F6-B646-AF38-4CAEEFD956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2133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F42FFF10-46D2-8046-B800-9186430A3D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5564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E8BC3BF2-8149-EE42-AA13-589D968360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2377A126-62FA-3047-BF67-D55D86E83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2133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526DC38D-5CB4-FF4A-A842-246B91AD21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5564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109265813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2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8AEEC6A-1A12-4575-9621-0258FD0661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7287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8AEEC6A-1A12-4575-9621-0258FD066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2D1987D-14E9-3542-B512-DBDE43D895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38362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E3ACA5D7-A7AE-F84E-91A1-7CA07F24442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38362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2B1A042-66BA-494C-B41C-4A04ABEE7555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556766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C54ED8A5-7687-D045-93DD-E5A162FBBB5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56766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07E39A9-8B88-1745-921E-23DF5485C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2BA28F4-4398-0D4D-970A-0C25A0C837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20783FE1-8488-4EE5-AEAB-B06C561DD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933653B3-65BD-4DD9-AF10-C6D17D12F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BDB00D74-2A43-4F79-930A-66504728E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82424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I Titel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4537494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r>
              <a:rPr lang="de-DE" dirty="0"/>
              <a:t>Bild durch Klicken auf Symbol hinzufügen I 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US" dirty="0"/>
          </a:p>
          <a:p>
            <a:pPr lvl="0" algn="ctr"/>
            <a:endParaRPr lang="de-DE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25058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817980"/>
            <a:ext cx="8691562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</a:t>
            </a:r>
            <a:r>
              <a:rPr lang="de-DE" b="0" i="0" dirty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8" y="5064345"/>
            <a:ext cx="8691562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6391757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Jeanette Thumm Update </a:t>
            </a:r>
            <a:r>
              <a:rPr lang="de-DE" dirty="0" err="1"/>
              <a:t>Empower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739012-BDAA-4348-838C-987BE3160A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26151" y="5707580"/>
            <a:ext cx="3021965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666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3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9643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FE3D90D-E36A-DF4D-B325-30BCB63A839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28102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DD658D9-2A23-C34C-95EC-E99E330FF93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156493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EDDAD1E-B130-D34E-948B-3916F99DA93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39977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77670EE1-D200-8144-A1FC-1B1BAFD9A1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9977" y="2171808"/>
            <a:ext cx="2913131" cy="1652547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18F34889-3830-004A-B62C-141AADFCE3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8102" y="2161178"/>
            <a:ext cx="2913130" cy="1663178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5F105300-099C-0B47-91CC-29E9AFF39FD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6493" y="2161178"/>
            <a:ext cx="2913134" cy="1663177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B7CD102-46E1-614C-9351-4A6BFE349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494DA24A-340E-6B4B-A043-B22194E91F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A27814AD-6500-40EB-B3DE-8CA2CE42B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825D8F5F-EEDA-4F89-8CE6-BF5848A8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8" name="Datumsplatzhalter 8">
            <a:extLst>
              <a:ext uri="{FF2B5EF4-FFF2-40B4-BE49-F238E27FC236}">
                <a16:creationId xmlns:a16="http://schemas.microsoft.com/office/drawing/2014/main" id="{D6AD6385-5541-41ED-B5E3-EA2E6D84A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0353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6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FD375BA-197B-450B-A78B-15AF039CE7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4999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FD375BA-197B-450B-A78B-15AF039CE7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2F67BF-BE40-D64B-ACE5-494B7E63E1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49591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5B6EB5C-F640-184A-9E24-4046A9902A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449591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6F17F3E8-05AA-C446-8B67-1E5A49390BC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220202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22A922F-2C05-6746-97A3-05C812F68AC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220202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5F83A5CF-61BE-C94E-AAE3-98EFF67F54A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7990" y="1638415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C3EF4B84-5EC6-5849-A958-4920C35667E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7990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36" name="Bildplatzhalter 5">
            <a:extLst>
              <a:ext uri="{FF2B5EF4-FFF2-40B4-BE49-F238E27FC236}">
                <a16:creationId xmlns:a16="http://schemas.microsoft.com/office/drawing/2014/main" id="{0B8E9C79-850C-6348-9C50-B033D2C1FC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17379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1" name="Bildplatzhalter 5">
            <a:extLst>
              <a:ext uri="{FF2B5EF4-FFF2-40B4-BE49-F238E27FC236}">
                <a16:creationId xmlns:a16="http://schemas.microsoft.com/office/drawing/2014/main" id="{2634FB1A-C6B9-DB44-AAAE-7A946E340F4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417379" y="1638415"/>
            <a:ext cx="2032212" cy="128160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7F7EFA98-450D-C244-99FB-D37E9696DBF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3449591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8AA877DA-B07F-D149-8120-35B0BC7FC088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220202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Bildplatzhalter 5">
            <a:extLst>
              <a:ext uri="{FF2B5EF4-FFF2-40B4-BE49-F238E27FC236}">
                <a16:creationId xmlns:a16="http://schemas.microsoft.com/office/drawing/2014/main" id="{C8E47CB9-0991-2C4E-B39B-894C789BCFE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87990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45" name="Bildplatzhalter 5">
            <a:extLst>
              <a:ext uri="{FF2B5EF4-FFF2-40B4-BE49-F238E27FC236}">
                <a16:creationId xmlns:a16="http://schemas.microsoft.com/office/drawing/2014/main" id="{C682EDD5-0E6C-8042-AEF0-BC172E22874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17379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7A2374B-7FB7-2142-A056-F13A4C51F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80762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995C2DE4-BA82-624C-B54A-6E673D295F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B96E0D9B-C5D5-41D4-9A09-9984649B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1" name="Fußzeilenplatzhalter 3">
            <a:extLst>
              <a:ext uri="{FF2B5EF4-FFF2-40B4-BE49-F238E27FC236}">
                <a16:creationId xmlns:a16="http://schemas.microsoft.com/office/drawing/2014/main" id="{98A57A3B-A8BB-46BE-952C-2FD7576C4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398E2729-16E7-462C-A3B8-1BB6CA79A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35516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Bild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270C4C5-5317-4919-8DB5-0485BE30CDC2}"/>
              </a:ext>
            </a:extLst>
          </p:cNvPr>
          <p:cNvSpPr/>
          <p:nvPr userDrawn="1"/>
        </p:nvSpPr>
        <p:spPr>
          <a:xfrm>
            <a:off x="10274300" y="6070600"/>
            <a:ext cx="1746463" cy="592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0D8653A3-71E5-4997-B94D-F2FFDBEE6BE9}"/>
              </a:ext>
            </a:extLst>
          </p:cNvPr>
          <p:cNvSpPr/>
          <p:nvPr userDrawn="1"/>
        </p:nvSpPr>
        <p:spPr>
          <a:xfrm>
            <a:off x="10020300" y="1196975"/>
            <a:ext cx="2171700" cy="5661025"/>
          </a:xfrm>
          <a:custGeom>
            <a:avLst/>
            <a:gdLst>
              <a:gd name="connsiteX0" fmla="*/ 286809 w 2171700"/>
              <a:gd name="connsiteY0" fmla="*/ 4870854 h 5661025"/>
              <a:gd name="connsiteX1" fmla="*/ 286809 w 2171700"/>
              <a:gd name="connsiteY1" fmla="*/ 5447892 h 5661025"/>
              <a:gd name="connsiteX2" fmla="*/ 2000463 w 2171700"/>
              <a:gd name="connsiteY2" fmla="*/ 5447892 h 5661025"/>
              <a:gd name="connsiteX3" fmla="*/ 2000463 w 2171700"/>
              <a:gd name="connsiteY3" fmla="*/ 4870854 h 5661025"/>
              <a:gd name="connsiteX4" fmla="*/ 0 w 2171700"/>
              <a:gd name="connsiteY4" fmla="*/ 0 h 5661025"/>
              <a:gd name="connsiteX5" fmla="*/ 2171700 w 2171700"/>
              <a:gd name="connsiteY5" fmla="*/ 0 h 5661025"/>
              <a:gd name="connsiteX6" fmla="*/ 2171700 w 2171700"/>
              <a:gd name="connsiteY6" fmla="*/ 5661025 h 5661025"/>
              <a:gd name="connsiteX7" fmla="*/ 0 w 2171700"/>
              <a:gd name="connsiteY7" fmla="*/ 5661025 h 566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1700" h="5661025">
                <a:moveTo>
                  <a:pt x="286809" y="4870854"/>
                </a:moveTo>
                <a:lnTo>
                  <a:pt x="286809" y="5447892"/>
                </a:lnTo>
                <a:lnTo>
                  <a:pt x="2000463" y="5447892"/>
                </a:lnTo>
                <a:lnTo>
                  <a:pt x="2000463" y="4870854"/>
                </a:lnTo>
                <a:close/>
                <a:moveTo>
                  <a:pt x="0" y="0"/>
                </a:moveTo>
                <a:lnTo>
                  <a:pt x="2171700" y="0"/>
                </a:lnTo>
                <a:lnTo>
                  <a:pt x="2171700" y="5661025"/>
                </a:lnTo>
                <a:lnTo>
                  <a:pt x="0" y="5661025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C21B50-9205-9E45-A51B-C7638C012CF6}"/>
              </a:ext>
            </a:extLst>
          </p:cNvPr>
          <p:cNvSpPr txBox="1"/>
          <p:nvPr userDrawn="1"/>
        </p:nvSpPr>
        <p:spPr>
          <a:xfrm>
            <a:off x="10144488" y="1482436"/>
            <a:ext cx="1876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>
                <a:latin typeface="+mj-lt"/>
                <a:cs typeface="Segoe UI" panose="020B0502040204020203" pitchFamily="34" charset="0"/>
              </a:rPr>
              <a:t>Text einfügen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397EF706-7C9F-8F47-99F9-1F6571D0AE74}"/>
              </a:ext>
            </a:extLst>
          </p:cNvPr>
          <p:cNvSpPr txBox="1">
            <a:spLocks/>
          </p:cNvSpPr>
          <p:nvPr userDrawn="1"/>
        </p:nvSpPr>
        <p:spPr>
          <a:xfrm>
            <a:off x="0" y="1196974"/>
            <a:ext cx="10020300" cy="566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2400B66-29C2-FD4B-95E4-1236F408EE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0" y="1196975"/>
            <a:ext cx="10020300" cy="5661025"/>
          </a:xfrm>
          <a:solidFill>
            <a:schemeClr val="accent2"/>
          </a:solidFill>
        </p:spPr>
        <p:txBody>
          <a:bodyPr anchor="ctr"/>
          <a:lstStyle>
            <a:lvl1pPr algn="ctr"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A26AA71-8B6A-C840-BEF6-D2B61C90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0234"/>
            <a:ext cx="11160125" cy="662611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BD1B383-FEFA-44B4-B800-D5FFD0DDC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F751BBC-031E-42A8-BA7F-DB4862A08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7109" y="6067829"/>
            <a:ext cx="1713654" cy="5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7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12">
          <p15:clr>
            <a:srgbClr val="FBAE40"/>
          </p15:clr>
        </p15:guide>
        <p15:guide id="2" orient="horz" pos="754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7294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D607F26A-0D43-4441-932E-EA35304503E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49214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0294D4CF-D366-5D43-AACC-3E4C1423EC3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17206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72B9EA2-21CB-4DDA-A24D-1EA0D470495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935482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96513A13-432C-4044-9AD4-9E9F449A69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149214" y="1549734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48AE97E9-DA3B-4912-9CB9-8A97F0412C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7205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6" name="Bildplatzhalter 5">
            <a:extLst>
              <a:ext uri="{FF2B5EF4-FFF2-40B4-BE49-F238E27FC236}">
                <a16:creationId xmlns:a16="http://schemas.microsoft.com/office/drawing/2014/main" id="{AC84D9D4-CD28-458A-A689-780288422DF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35481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851EED9-359C-3848-8B94-78B36192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5266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F3040F8-124D-5044-9ED1-C021C7D659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 u="none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9931CBE2-2FE1-491E-AC84-D55CA5922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B4715C78-1E85-4FBB-AC77-34FAE2F9C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5192275F-0C0C-43FC-AACC-33731E9AD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464826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7294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BC1A026-3D72-C64B-8BD9-EAAABF221770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349385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974EFC2-132E-924F-8F1D-B919A8B0DFA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380147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F6FEEAEE-19B8-254C-9050-C96E16BB6D8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257703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Bildplatzhalter 5">
            <a:extLst>
              <a:ext uri="{FF2B5EF4-FFF2-40B4-BE49-F238E27FC236}">
                <a16:creationId xmlns:a16="http://schemas.microsoft.com/office/drawing/2014/main" id="{4A81357F-97F7-314E-B11F-877C34415C3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349385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6DB35557-ED53-2742-888E-F64087CFAC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0147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35" name="Bildplatzhalter 5">
            <a:extLst>
              <a:ext uri="{FF2B5EF4-FFF2-40B4-BE49-F238E27FC236}">
                <a16:creationId xmlns:a16="http://schemas.microsoft.com/office/drawing/2014/main" id="{01D51DDC-0EDF-2644-9624-B300906A64B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57702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38FC3FEA-D556-224A-AFDB-8ECF3C97AE5E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70659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Bildplatzhalter 5">
            <a:extLst>
              <a:ext uri="{FF2B5EF4-FFF2-40B4-BE49-F238E27FC236}">
                <a16:creationId xmlns:a16="http://schemas.microsoft.com/office/drawing/2014/main" id="{9CA2F34E-5903-5842-A63D-5FB5477B1BE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0659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E7FD68B-38EB-6144-8FA7-AC383AD6B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868362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D5E64C3-FCAE-E749-A5BE-838738FA72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BC1BD849-4DF0-4A08-87D4-CAD6F478D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F93A1C56-5A4E-426A-ACCC-9D321A3D6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3DED4E95-6200-414D-9A6B-9D5105D90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008667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6439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8B84CD2-499A-F941-B3C5-E0312EBB4C0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15938" y="3162299"/>
            <a:ext cx="211680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Bildplatzhalter 5">
            <a:extLst>
              <a:ext uri="{FF2B5EF4-FFF2-40B4-BE49-F238E27FC236}">
                <a16:creationId xmlns:a16="http://schemas.microsoft.com/office/drawing/2014/main" id="{7897EC78-3C52-3C42-B05A-B6F95D927B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8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20CC3DF5-4E61-CC42-8746-62C798A90279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773001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BF6422A4-323F-7A42-92A0-1E2B3C9D9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73001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4D06F90-E41E-0B49-8666-6B158B15FA2B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503006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Bildplatzhalter 5">
            <a:extLst>
              <a:ext uri="{FF2B5EF4-FFF2-40B4-BE49-F238E27FC236}">
                <a16:creationId xmlns:a16="http://schemas.microsoft.com/office/drawing/2014/main" id="{7937273B-3079-D743-89EA-5F9E1A2D17A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030064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4E61058-EAFC-404D-962E-9D3EA73D60E3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287127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9" name="Bildplatzhalter 5">
            <a:extLst>
              <a:ext uri="{FF2B5EF4-FFF2-40B4-BE49-F238E27FC236}">
                <a16:creationId xmlns:a16="http://schemas.microsoft.com/office/drawing/2014/main" id="{B628D14F-2DBF-3C4E-9CCE-DB3DF2B2DA9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87127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8F005012-61F3-FD46-A7F4-3F20C54F276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44189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B141F0E-C085-8E41-8B27-A60B1A464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5266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BB1B1C8-E8A6-4949-8A76-D22712109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571D6973-FC67-4F52-9D8B-A47CEB26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4" name="Fußzeilenplatzhalter 3">
            <a:extLst>
              <a:ext uri="{FF2B5EF4-FFF2-40B4-BE49-F238E27FC236}">
                <a16:creationId xmlns:a16="http://schemas.microsoft.com/office/drawing/2014/main" id="{3D514009-6C20-4D51-B50D-1B90D2122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5" name="Datumsplatzhalter 8">
            <a:extLst>
              <a:ext uri="{FF2B5EF4-FFF2-40B4-BE49-F238E27FC236}">
                <a16:creationId xmlns:a16="http://schemas.microsoft.com/office/drawing/2014/main" id="{642FDABF-E85F-4B0F-BCA6-43353C8DD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5FF205B-376C-4039-99A2-CE5D35772823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9544189" y="3131527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490419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AD318DE-9377-402A-9500-C4B83375036C}" type="datetime1">
              <a:rPr lang="de-DE"/>
              <a:pPr/>
              <a:t>20.04.2023</a:t>
            </a:fld>
            <a:endParaRPr lang="de-DE" dirty="0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FB0AAD3-B649-2A4A-9958-5AE5CA57149D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68A18138-9391-AF45-8382-94D7791BA496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 dirty="0">
                <a:solidFill>
                  <a:srgbClr val="5F5F5F"/>
                </a:solidFill>
                <a:latin typeface="+mj-lt"/>
              </a:rPr>
              <a:t>Ansprechpartner</a:t>
            </a:r>
          </a:p>
        </p:txBody>
      </p:sp>
      <p:sp>
        <p:nvSpPr>
          <p:cNvPr id="19" name="Titel 4">
            <a:extLst>
              <a:ext uri="{FF2B5EF4-FFF2-40B4-BE49-F238E27FC236}">
                <a16:creationId xmlns:a16="http://schemas.microsoft.com/office/drawing/2014/main" id="{3DDDD31B-E576-7142-8AF2-55D312AE22B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Vielen Dank.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9BA4CA5-E0A3-8A42-9EA4-6A92C15B4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5F6F4EDA-1900-9641-B7E9-6EE1212445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5AFD2953-E35C-8147-8A6E-70D8068FE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Telefonnummer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26B8DF3F-AF05-AB4A-8DD1-37D9E3451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E-Mailadresse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252068B-45B4-4995-89D4-76549E8FF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3860" y="3212413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3340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AD318DE-9377-402A-9500-C4B83375036C}" type="datetime1">
              <a:rPr lang="de-DE"/>
              <a:pPr/>
              <a:t>20.04.2023</a:t>
            </a:fld>
            <a:endParaRPr lang="de-DE" dirty="0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85DEA54-B57E-4A3F-8626-3917E19AF3A1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F0348EAF-679D-4728-9335-EC9DD8940AC5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 dirty="0">
                <a:solidFill>
                  <a:srgbClr val="5F5F5F"/>
                </a:solidFill>
                <a:latin typeface="+mj-lt"/>
              </a:rPr>
              <a:t>Contact Person</a:t>
            </a: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812C48B3-F225-4797-8C40-3B338DA339C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0" dirty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Thank</a:t>
            </a:r>
            <a:r>
              <a:rPr lang="de-DE" sz="36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de-DE" sz="3600" b="0" dirty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You</a:t>
            </a:r>
            <a:r>
              <a:rPr lang="de-DE" sz="36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62BED932-9411-4A51-BD49-18BBE3E915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9E6D455-C132-4E88-A034-2DD452FAE2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Department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3C480363-0218-48FE-B0FF-0B9723D69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Phone </a:t>
            </a:r>
            <a:r>
              <a:rPr lang="de-DE" dirty="0" err="1"/>
              <a:t>number</a:t>
            </a:r>
            <a:endParaRPr lang="de-DE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79A091A-16DF-4ED4-8F2A-D9DAA74E85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E-mail</a:t>
            </a:r>
            <a:r>
              <a:rPr lang="de-DE" dirty="0"/>
              <a:t> </a:t>
            </a:r>
            <a:r>
              <a:rPr lang="de-DE" dirty="0" err="1"/>
              <a:t>address</a:t>
            </a:r>
            <a:endParaRPr lang="de-DE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B7B5B0C-1AD3-4DB7-B48F-F05E7BE735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3860" y="3212413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60071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bild ganzseiti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9469B77-4928-4FF2-8529-F45439CA0C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590058 w 12192000"/>
              <a:gd name="connsiteY0" fmla="*/ 5814134 h 6858000"/>
              <a:gd name="connsiteX1" fmla="*/ 9590058 w 12192000"/>
              <a:gd name="connsiteY1" fmla="*/ 6604274 h 6858000"/>
              <a:gd name="connsiteX2" fmla="*/ 11936569 w 12192000"/>
              <a:gd name="connsiteY2" fmla="*/ 6604274 h 6858000"/>
              <a:gd name="connsiteX3" fmla="*/ 11936569 w 12192000"/>
              <a:gd name="connsiteY3" fmla="*/ 581413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590058" y="5814134"/>
                </a:moveTo>
                <a:lnTo>
                  <a:pt x="9590058" y="6604274"/>
                </a:lnTo>
                <a:lnTo>
                  <a:pt x="11936569" y="6604274"/>
                </a:lnTo>
                <a:lnTo>
                  <a:pt x="11936569" y="581413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endParaRPr lang="de-DE" dirty="0"/>
          </a:p>
          <a:p>
            <a:pPr lvl="0" algn="ctr"/>
            <a:endParaRPr lang="de-DE" dirty="0"/>
          </a:p>
          <a:p>
            <a:pPr lvl="0" algn="ctr"/>
            <a:endParaRPr lang="de-DE" dirty="0"/>
          </a:p>
          <a:p>
            <a:pPr lvl="0" algn="ctr"/>
            <a:endParaRPr lang="de-DE" dirty="0"/>
          </a:p>
          <a:p>
            <a:pPr lvl="0" algn="ctr"/>
            <a:r>
              <a:rPr lang="de-DE" dirty="0"/>
              <a:t>Bild durch Klicken auf Symbol hinzufügen I 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777363"/>
            <a:ext cx="4875212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4068000"/>
            <a:ext cx="11198984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D6BFDAA-1B23-B44C-B430-5B98D64133FF}"/>
              </a:ext>
            </a:extLst>
          </p:cNvPr>
          <p:cNvCxnSpPr>
            <a:cxnSpLocks/>
          </p:cNvCxnSpPr>
          <p:nvPr userDrawn="1"/>
        </p:nvCxnSpPr>
        <p:spPr>
          <a:xfrm>
            <a:off x="674962" y="5390460"/>
            <a:ext cx="25778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37680" y="5582714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708E70-C117-45C9-A543-69237EA4A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90058" y="5814134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97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Titel I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16535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4800" cy="6858000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de-DE" sz="2000" b="0" dirty="0">
                <a:solidFill>
                  <a:schemeClr val="accent4"/>
                </a:solidFill>
              </a:defRPr>
            </a:lvl1pPr>
          </a:lstStyle>
          <a:p>
            <a:pPr lvl="0" algn="ctr"/>
            <a:r>
              <a:rPr lang="de-DE" dirty="0"/>
              <a:t>Bild durch Klicken auf Symbol hinzufügen I 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US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6917DA5D-DFE8-7C4C-8AB4-CAC5CA368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064" y="1499263"/>
            <a:ext cx="1760070" cy="215444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</a:t>
            </a:r>
            <a:r>
              <a:rPr lang="de-DE" b="0" i="0" dirty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E4B09D7-D09D-1144-A835-68CC3D5E8A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063" y="1745628"/>
            <a:ext cx="4782951" cy="1064355"/>
          </a:xfrm>
          <a:noFill/>
          <a:effectLst/>
        </p:spPr>
        <p:txBody>
          <a:bodyPr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>
                    <a:lumMod val="5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6D46DD6D-39B6-7346-8FB3-30800BFB33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276064" y="3241250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CC90D94-1694-408E-ACC5-1A98DAEA8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26151" y="5707580"/>
            <a:ext cx="3021965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6806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33FEF4F-8B79-41EE-AB78-33ED69B9B3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162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33FEF4F-8B79-41EE-AB78-33ED69B9B3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B03FE40-B22A-7341-B28C-28DFD29DF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74663"/>
            <a:ext cx="11160125" cy="318665"/>
          </a:xfrm>
        </p:spPr>
        <p:txBody>
          <a:bodyPr vert="horz"/>
          <a:lstStyle>
            <a:lvl1pPr>
              <a:defRPr lang="de-DE" sz="2800" b="0" kern="120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4A3B36-B0FE-C746-9087-319E2EDF7A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483200"/>
            <a:ext cx="11160125" cy="43452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11FF463F-7FBF-4DC6-8720-3FD91D564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8D4C688C-3055-41E2-8896-2737A0573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DBC6C2D0-1056-4181-81F1-C02E4CC9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5" name="Datumsplatzhalter 8">
            <a:extLst>
              <a:ext uri="{FF2B5EF4-FFF2-40B4-BE49-F238E27FC236}">
                <a16:creationId xmlns:a16="http://schemas.microsoft.com/office/drawing/2014/main" id="{96942B6F-6432-449E-93DB-86445774F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545806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CD7C520-2B80-4E26-8B78-40EFBE6A97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5032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CD7C520-2B80-4E26-8B78-40EFBE6A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8D6160A-CFC0-3346-A4DF-C308B2C5A1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23985D0-4F3A-4F8D-ACB8-C2D8748D7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D2F819B-3D0D-4E9C-B6A3-323FEE2D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D0448C96-C7A5-4D51-ADCB-AC08FC3B7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05AEC9C-974A-4A12-A4A1-F9CC2FA81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</p:spTree>
    <p:extLst>
      <p:ext uri="{BB962C8B-B14F-4D97-AF65-F5344CB8AC3E}">
        <p14:creationId xmlns:p14="http://schemas.microsoft.com/office/powerpoint/2010/main" val="25536183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folie_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DC1379C-8CED-41CA-8430-72D9E90D7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3B797276-7B97-44E6-80A7-8A978EF26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3" name="Datumsplatzhalter 8">
            <a:extLst>
              <a:ext uri="{FF2B5EF4-FFF2-40B4-BE49-F238E27FC236}">
                <a16:creationId xmlns:a16="http://schemas.microsoft.com/office/drawing/2014/main" id="{5892E75D-6086-44ED-A3F2-C52076A2B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45769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8646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AC9107A1-72E3-1644-8027-D7B089F5146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0" y="1"/>
            <a:ext cx="5664200" cy="6858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3864067-953C-644E-BB2F-9707B5D6D5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3524" y="333375"/>
            <a:ext cx="5510856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DD003BDC-D64F-C349-9E09-52BB53F4D9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85915" y="1530628"/>
            <a:ext cx="5528466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7F5FA6DA-3ED9-534E-8A19-DA2C8DE56A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085915" y="3793766"/>
            <a:ext cx="5528466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959BF03-5949-4783-91F7-72F3EB1F2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683" y="2017790"/>
            <a:ext cx="5511571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789210D-C9B4-49FA-9612-E029C3523EA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103523" y="4327268"/>
            <a:ext cx="5511571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E6C3D5C7-6C25-4745-BF31-C511F59A2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6638" y="63230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CA0514DA-B83B-43CA-831A-887FA1B6C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7361" y="6323016"/>
            <a:ext cx="2870369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4" name="Datumsplatzhalter 8">
            <a:extLst>
              <a:ext uri="{FF2B5EF4-FFF2-40B4-BE49-F238E27FC236}">
                <a16:creationId xmlns:a16="http://schemas.microsoft.com/office/drawing/2014/main" id="{7FEC9BB5-BB03-4D9C-84E4-F96931FFA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3174" y="63261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696310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er links + Textbaustein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19A594C-56E4-440E-AAB5-539DD10781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9613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19A594C-56E4-440E-AAB5-539DD1078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327D00DF-9EDC-41CE-BFD9-C2C6C9E53162}"/>
              </a:ext>
            </a:extLst>
          </p:cNvPr>
          <p:cNvSpPr/>
          <p:nvPr userDrawn="1"/>
        </p:nvSpPr>
        <p:spPr>
          <a:xfrm>
            <a:off x="0" y="0"/>
            <a:ext cx="300038" cy="2889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DC4A3E0-6C0D-EB4D-833B-5856DFA8AEE6}"/>
              </a:ext>
            </a:extLst>
          </p:cNvPr>
          <p:cNvSpPr/>
          <p:nvPr userDrawn="1"/>
        </p:nvSpPr>
        <p:spPr>
          <a:xfrm>
            <a:off x="0" y="0"/>
            <a:ext cx="7525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6FAD938C-AD49-F544-BA01-63F44E5FECFA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0" y="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F55CC908-F16A-274A-B039-6DBD18AB914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0" y="342900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03A484-4D38-5B4B-A2A0-E0BD4B4E03F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57576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8654251A-3CCD-A24E-8979-624593CB2E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3860" y="285032"/>
            <a:ext cx="5300638" cy="793523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820B7BB-4FC3-EB4C-B3DB-67A28E98C77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14575" y="1525771"/>
            <a:ext cx="5277133" cy="49864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3813661B-2175-A444-B7DE-8B0371A272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414575" y="3896141"/>
            <a:ext cx="5277133" cy="39141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766EC86B-CFB4-4A90-A302-82ADE46E9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676" y="2155035"/>
            <a:ext cx="5261006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EFD10ABA-461E-4505-AA85-13D7BCE5C2C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423675" y="4417187"/>
            <a:ext cx="5261006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 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582C89E3-815E-49D3-8AEC-F4E35FEF3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6638" y="63230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‹Nr.›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0" name="Fußzeilenplatzhalter 3">
            <a:extLst>
              <a:ext uri="{FF2B5EF4-FFF2-40B4-BE49-F238E27FC236}">
                <a16:creationId xmlns:a16="http://schemas.microsoft.com/office/drawing/2014/main" id="{2A8504A7-0A5A-40BE-8AFC-C8FF12245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7361" y="6323016"/>
            <a:ext cx="2870369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1" name="Datumsplatzhalter 8">
            <a:extLst>
              <a:ext uri="{FF2B5EF4-FFF2-40B4-BE49-F238E27FC236}">
                <a16:creationId xmlns:a16="http://schemas.microsoft.com/office/drawing/2014/main" id="{9AB4B1FB-4818-4EBC-9655-8FF39908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3174" y="63261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20.04.2023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03043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15235528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1" imgW="353" imgH="353" progId="TCLayout.ActiveDocument.1">
                  <p:embed/>
                </p:oleObj>
              </mc:Choice>
              <mc:Fallback>
                <p:oleObj name="think-cell Folie" r:id="rId31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E5D475-DF19-4144-995E-F7C3970B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2763"/>
            <a:ext cx="11160125" cy="8683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A34782-E3A2-CF42-9904-29EE5398A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483200"/>
            <a:ext cx="11160125" cy="434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3E9BB6-5D8A-8147-AD61-F2C10BA1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4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/>
              <a:pPr/>
              <a:t>‹Nr.›</a:t>
            </a:fld>
            <a:r>
              <a:rPr lang="de-DE" dirty="0"/>
              <a:t>  |</a:t>
            </a:r>
            <a:endParaRPr lang="de-DE" sz="9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83328E-748D-3F4E-9827-CEDBAE65A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4747" y="6356349"/>
            <a:ext cx="2743200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r>
              <a:rPr lang="de-DE"/>
              <a:t>Name | Abteilung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DB09A8C-0A47-46B9-974A-D9A1F4E4F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5930" y="6356349"/>
            <a:ext cx="655495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73B8A5C4-6BDB-4ACF-8BA9-7078118229D4}" type="datetime1">
              <a:rPr lang="de-DE"/>
              <a:pPr/>
              <a:t>20.04.2023</a:t>
            </a:fld>
            <a:r>
              <a:rPr lang="de-DE" dirty="0"/>
              <a:t> I</a:t>
            </a:r>
          </a:p>
        </p:txBody>
      </p:sp>
      <p:sp>
        <p:nvSpPr>
          <p:cNvPr id="8" name="empower - DO NOT DELETE!!!" hidden="1">
            <a:extLst>
              <a:ext uri="{FF2B5EF4-FFF2-40B4-BE49-F238E27FC236}">
                <a16:creationId xmlns:a16="http://schemas.microsoft.com/office/drawing/2014/main" id="{3B045111-8DB6-4E89-8ACE-F9267DF8EF55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28AA3B-B076-4FC3-86A9-1B6A560113CC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0169826" y="6048375"/>
            <a:ext cx="1817476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4" r:id="rId26"/>
    <p:sldLayoutId id="2147483726" r:id="rId27"/>
  </p:sldLayoutIdLst>
  <p:hf hdr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None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16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32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648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864000" indent="-216000" algn="l" defTabSz="914355" rtl="0" eaLnBrk="1" latinLnBrk="0" hangingPunct="1">
        <a:lnSpc>
          <a:spcPct val="90000"/>
        </a:lnSpc>
        <a:spcBef>
          <a:spcPts val="600"/>
        </a:spcBef>
        <a:buClrTx/>
        <a:buFont typeface="Wingdings" pitchFamily="2" charset="2"/>
        <a:buChar char="§"/>
        <a:defRPr lang="de-DE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0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512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2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orient="horz" pos="4137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6" pos="189" userDrawn="1">
          <p15:clr>
            <a:srgbClr val="F26B43"/>
          </p15:clr>
        </p15:guide>
        <p15:guide id="7" orient="horz" pos="323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  <p15:guide id="9" pos="7355" userDrawn="1">
          <p15:clr>
            <a:srgbClr val="F26B43"/>
          </p15:clr>
        </p15:guide>
        <p15:guide id="10" orient="horz" pos="935" userDrawn="1">
          <p15:clr>
            <a:srgbClr val="F26B43"/>
          </p15:clr>
        </p15:guide>
        <p15:guide id="12" orient="horz" pos="3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8.jp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4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22.jp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11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4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5935F9B-A162-4A47-96F0-19821F58D5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1237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6" imgH="416" progId="TCLayout.ActiveDocument.1">
                  <p:embed/>
                </p:oleObj>
              </mc:Choice>
              <mc:Fallback>
                <p:oleObj name="think-cell Folie" r:id="rId4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5935F9B-A162-4A47-96F0-19821F58D5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Hauptpforte">
            <a:extLst>
              <a:ext uri="{FF2B5EF4-FFF2-40B4-BE49-F238E27FC236}">
                <a16:creationId xmlns:a16="http://schemas.microsoft.com/office/drawing/2014/main" id="{FEE07F04-FA03-4EAA-A55A-B2369C1FF02E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2"/>
            </p:custDataLst>
          </p:nvPr>
        </p:nvPicPr>
        <p:blipFill>
          <a:blip r:embed="rId6"/>
          <a:srcRect t="15439" b="15439"/>
          <a:stretch>
            <a:fillRect/>
          </a:stretch>
        </p:blipFill>
        <p:spPr>
          <a:xfrm>
            <a:off x="3175" y="0"/>
            <a:ext cx="12188825" cy="6858000"/>
          </a:xfrm>
        </p:spPr>
      </p:pic>
      <p:sp>
        <p:nvSpPr>
          <p:cNvPr id="10" name="Untertitel 9">
            <a:extLst>
              <a:ext uri="{FF2B5EF4-FFF2-40B4-BE49-F238E27FC236}">
                <a16:creationId xmlns:a16="http://schemas.microsoft.com/office/drawing/2014/main" id="{7ED4F79D-8925-47DF-9576-CED8A2B4FD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Oliver Türk – Head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TW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A1F0A77-5574-406C-A0D3-BBAAB533C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/>
              <a:t>Value Stream Management im Produktionsverbund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D48A4A-2928-26CD-28C9-E566AE61B8A6}"/>
              </a:ext>
            </a:extLst>
          </p:cNvPr>
          <p:cNvSpPr txBox="1"/>
          <p:nvPr/>
        </p:nvSpPr>
        <p:spPr>
          <a:xfrm>
            <a:off x="2286000" y="1081126"/>
            <a:ext cx="3933825" cy="430887"/>
          </a:xfrm>
          <a:prstGeom prst="rect">
            <a:avLst/>
          </a:prstGeom>
          <a:noFill/>
          <a:scene3d>
            <a:camera prst="isometricRightUp">
              <a:rot lat="2090848" lon="18234222" rev="21390462"/>
            </a:camera>
            <a:lightRig rig="threePt" dir="t"/>
          </a:scene3d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Segoe UI"/>
              </a:rPr>
              <a:t>Share2Perform</a:t>
            </a:r>
            <a:endParaRPr lang="en-US" sz="2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9CC8C47-24CB-B3EC-6683-CB024EDDEF61}"/>
              </a:ext>
            </a:extLst>
          </p:cNvPr>
          <p:cNvSpPr txBox="1"/>
          <p:nvPr/>
        </p:nvSpPr>
        <p:spPr>
          <a:xfrm>
            <a:off x="5212410" y="910431"/>
            <a:ext cx="3655365" cy="430887"/>
          </a:xfrm>
          <a:prstGeom prst="rect">
            <a:avLst/>
          </a:prstGeom>
          <a:noFill/>
          <a:scene3d>
            <a:camera prst="isometricLeftDown">
              <a:rot lat="2100000" lon="3600000" rev="0"/>
            </a:camera>
            <a:lightRig rig="threePt" dir="t"/>
          </a:scene3d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Lean Green Digital</a:t>
            </a:r>
          </a:p>
        </p:txBody>
      </p:sp>
    </p:spTree>
    <p:extLst>
      <p:ext uri="{BB962C8B-B14F-4D97-AF65-F5344CB8AC3E}">
        <p14:creationId xmlns:p14="http://schemas.microsoft.com/office/powerpoint/2010/main" val="2351430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 descr="Steinwandtextur">
            <a:extLst>
              <a:ext uri="{FF2B5EF4-FFF2-40B4-BE49-F238E27FC236}">
                <a16:creationId xmlns:a16="http://schemas.microsoft.com/office/drawing/2014/main" id="{F0D161AA-6B5A-1968-6CA7-664CFA281A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2344" b="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BF1A35E2-4D85-9043-5260-1859EBC15AC8}"/>
              </a:ext>
            </a:extLst>
          </p:cNvPr>
          <p:cNvSpPr txBox="1"/>
          <p:nvPr/>
        </p:nvSpPr>
        <p:spPr>
          <a:xfrm>
            <a:off x="0" y="5770180"/>
            <a:ext cx="121920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b="1" i="1" dirty="0" err="1">
                <a:solidFill>
                  <a:schemeClr val="bg1">
                    <a:lumMod val="50000"/>
                  </a:schemeClr>
                </a:solidFill>
              </a:rPr>
              <a:t>Einzelaufträge</a:t>
            </a:r>
            <a:r>
              <a:rPr lang="en-US" sz="66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6600" b="1" i="1" dirty="0" err="1">
                <a:solidFill>
                  <a:schemeClr val="bg1">
                    <a:lumMod val="50000"/>
                  </a:schemeClr>
                </a:solidFill>
              </a:rPr>
              <a:t>im</a:t>
            </a:r>
            <a:r>
              <a:rPr lang="en-US" sz="6600" b="1" i="1" dirty="0">
                <a:solidFill>
                  <a:schemeClr val="bg1">
                    <a:lumMod val="50000"/>
                  </a:schemeClr>
                </a:solidFill>
              </a:rPr>
              <a:t> WS</a:t>
            </a:r>
          </a:p>
        </p:txBody>
      </p: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64FFC2AC-E1FD-7FE5-CFFC-B188468B1A75}"/>
              </a:ext>
            </a:extLst>
          </p:cNvPr>
          <p:cNvGrpSpPr/>
          <p:nvPr/>
        </p:nvGrpSpPr>
        <p:grpSpPr>
          <a:xfrm>
            <a:off x="1274714" y="713140"/>
            <a:ext cx="8302552" cy="1342213"/>
            <a:chOff x="1274714" y="713140"/>
            <a:chExt cx="8302552" cy="1342213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92B2BCCB-4AC8-D8FA-69B1-27DFEE1DAFC2}"/>
                </a:ext>
              </a:extLst>
            </p:cNvPr>
            <p:cNvGrpSpPr/>
            <p:nvPr/>
          </p:nvGrpSpPr>
          <p:grpSpPr>
            <a:xfrm>
              <a:off x="4357947" y="1468896"/>
              <a:ext cx="2066544" cy="434057"/>
              <a:chOff x="4667985" y="3529087"/>
              <a:chExt cx="2066544" cy="434057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8BA2130D-EB15-9925-6B81-EDB401E4927A}"/>
                  </a:ext>
                </a:extLst>
              </p:cNvPr>
              <p:cNvGrpSpPr/>
              <p:nvPr/>
            </p:nvGrpSpPr>
            <p:grpSpPr>
              <a:xfrm>
                <a:off x="5034477" y="3529087"/>
                <a:ext cx="1333563" cy="202416"/>
                <a:chOff x="5532120" y="3630295"/>
                <a:chExt cx="1333563" cy="202416"/>
              </a:xfrm>
            </p:grpSpPr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E390DCE5-2D11-92FE-93BA-0BA73BAC9BD2}"/>
                    </a:ext>
                  </a:extLst>
                </p:cNvPr>
                <p:cNvSpPr/>
                <p:nvPr/>
              </p:nvSpPr>
              <p:spPr>
                <a:xfrm>
                  <a:off x="5532120" y="3630295"/>
                  <a:ext cx="148183" cy="148183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en-US" dirty="0" err="1"/>
                </a:p>
              </p:txBody>
            </p:sp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9AD55BE6-0771-55D6-2892-295736EAF592}"/>
                    </a:ext>
                  </a:extLst>
                </p:cNvPr>
                <p:cNvSpPr/>
                <p:nvPr/>
              </p:nvSpPr>
              <p:spPr>
                <a:xfrm>
                  <a:off x="5729683" y="3630295"/>
                  <a:ext cx="148183" cy="148183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en-US" dirty="0" err="1"/>
                </a:p>
              </p:txBody>
            </p:sp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id="{1E4C54A1-22E6-0711-13D0-781B65299FAB}"/>
                    </a:ext>
                  </a:extLst>
                </p:cNvPr>
                <p:cNvSpPr/>
                <p:nvPr/>
              </p:nvSpPr>
              <p:spPr>
                <a:xfrm>
                  <a:off x="5927246" y="3630295"/>
                  <a:ext cx="148183" cy="14818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28517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en-US" dirty="0" err="1"/>
                </a:p>
              </p:txBody>
            </p:sp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92743879-B3EC-5AB5-161F-4D28AABE50B0}"/>
                    </a:ext>
                  </a:extLst>
                </p:cNvPr>
                <p:cNvSpPr/>
                <p:nvPr/>
              </p:nvSpPr>
              <p:spPr>
                <a:xfrm>
                  <a:off x="6124809" y="3630295"/>
                  <a:ext cx="148183" cy="148183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en-US" dirty="0" err="1"/>
                </a:p>
              </p:txBody>
            </p:sp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09CE08DC-B7E1-9DB9-3472-59CF38AAE9C6}"/>
                    </a:ext>
                  </a:extLst>
                </p:cNvPr>
                <p:cNvSpPr/>
                <p:nvPr/>
              </p:nvSpPr>
              <p:spPr>
                <a:xfrm>
                  <a:off x="6322372" y="3630295"/>
                  <a:ext cx="148183" cy="148183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en-US" dirty="0" err="1"/>
                </a:p>
              </p:txBody>
            </p:sp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4F5805F9-FD08-BE22-2477-FA47390BCA60}"/>
                    </a:ext>
                  </a:extLst>
                </p:cNvPr>
                <p:cNvSpPr/>
                <p:nvPr/>
              </p:nvSpPr>
              <p:spPr>
                <a:xfrm>
                  <a:off x="6519935" y="3630295"/>
                  <a:ext cx="148183" cy="148183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en-US" dirty="0" err="1"/>
                </a:p>
              </p:txBody>
            </p:sp>
            <p:sp>
              <p:nvSpPr>
                <p:cNvPr id="31" name="Rechteck 30">
                  <a:extLst>
                    <a:ext uri="{FF2B5EF4-FFF2-40B4-BE49-F238E27FC236}">
                      <a16:creationId xmlns:a16="http://schemas.microsoft.com/office/drawing/2014/main" id="{87D3E3D4-1B91-6A32-EB8A-B8D5FEC3A4E7}"/>
                    </a:ext>
                  </a:extLst>
                </p:cNvPr>
                <p:cNvSpPr/>
                <p:nvPr/>
              </p:nvSpPr>
              <p:spPr>
                <a:xfrm>
                  <a:off x="6717500" y="3630295"/>
                  <a:ext cx="148183" cy="148183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en-US" dirty="0" err="1"/>
                </a:p>
              </p:txBody>
            </p:sp>
            <p:cxnSp>
              <p:nvCxnSpPr>
                <p:cNvPr id="32" name="Gerader Verbinder 31">
                  <a:extLst>
                    <a:ext uri="{FF2B5EF4-FFF2-40B4-BE49-F238E27FC236}">
                      <a16:creationId xmlns:a16="http://schemas.microsoft.com/office/drawing/2014/main" id="{223A16F5-8B50-2037-CC5E-E7750566ACE1}"/>
                    </a:ext>
                  </a:extLst>
                </p:cNvPr>
                <p:cNvCxnSpPr/>
                <p:nvPr/>
              </p:nvCxnSpPr>
              <p:spPr>
                <a:xfrm>
                  <a:off x="5532120" y="3832711"/>
                  <a:ext cx="1333563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B77BA35-E54D-5850-712D-30B3E1870739}"/>
                  </a:ext>
                </a:extLst>
              </p:cNvPr>
              <p:cNvSpPr txBox="1"/>
              <p:nvPr/>
            </p:nvSpPr>
            <p:spPr>
              <a:xfrm>
                <a:off x="4667985" y="3778478"/>
                <a:ext cx="206654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err="1"/>
                  <a:t>Getaktete</a:t>
                </a:r>
                <a:r>
                  <a:rPr lang="en-US" sz="1200" dirty="0"/>
                  <a:t> </a:t>
                </a:r>
                <a:r>
                  <a:rPr lang="en-US" sz="1200" dirty="0" err="1"/>
                  <a:t>Fließline</a:t>
                </a:r>
                <a:endParaRPr lang="en-US" sz="1200" dirty="0"/>
              </a:p>
            </p:txBody>
          </p:sp>
        </p:grpSp>
        <p:pic>
          <p:nvPicPr>
            <p:cNvPr id="47" name="Grafik 46" descr="Vertrag mit einfarbiger Füllung">
              <a:extLst>
                <a:ext uri="{FF2B5EF4-FFF2-40B4-BE49-F238E27FC236}">
                  <a16:creationId xmlns:a16="http://schemas.microsoft.com/office/drawing/2014/main" id="{82AF2138-395F-479D-15F8-526B0E5FE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3445" y="924924"/>
              <a:ext cx="761097" cy="761097"/>
            </a:xfrm>
            <a:prstGeom prst="rect">
              <a:avLst/>
            </a:prstGeom>
          </p:spPr>
        </p:pic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C06C56C9-5910-84B7-4458-F7C078D0B2BD}"/>
                </a:ext>
              </a:extLst>
            </p:cNvPr>
            <p:cNvSpPr txBox="1"/>
            <p:nvPr/>
          </p:nvSpPr>
          <p:spPr>
            <a:xfrm>
              <a:off x="7510722" y="1686021"/>
              <a:ext cx="206654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Aufrag</a:t>
              </a:r>
              <a:r>
                <a:rPr lang="en-US" sz="1200" dirty="0"/>
                <a:t> </a:t>
              </a:r>
              <a:r>
                <a:rPr lang="en-US" sz="1200" dirty="0" err="1"/>
                <a:t>mit</a:t>
              </a:r>
              <a:r>
                <a:rPr lang="en-US" sz="1200" dirty="0"/>
                <a:t> </a:t>
              </a:r>
              <a:r>
                <a:rPr lang="en-US" sz="1200" dirty="0" err="1"/>
                <a:t>Kundenwunschtermin</a:t>
              </a:r>
              <a:endParaRPr lang="en-US" sz="1200" dirty="0"/>
            </a:p>
          </p:txBody>
        </p:sp>
        <p:cxnSp>
          <p:nvCxnSpPr>
            <p:cNvPr id="51" name="Verbinder: gewinkelt 50">
              <a:extLst>
                <a:ext uri="{FF2B5EF4-FFF2-40B4-BE49-F238E27FC236}">
                  <a16:creationId xmlns:a16="http://schemas.microsoft.com/office/drawing/2014/main" id="{117EC44D-793B-675C-0B27-4CAB3D12CEE0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rot="16200000" flipH="1" flipV="1">
              <a:off x="6615391" y="-496811"/>
              <a:ext cx="506869" cy="3350337"/>
            </a:xfrm>
            <a:prstGeom prst="bentConnector4">
              <a:avLst>
                <a:gd name="adj1" fmla="val -45100"/>
                <a:gd name="adj2" fmla="val 100314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9B72D49D-8D7E-8329-58B4-104244AA4E01}"/>
                </a:ext>
              </a:extLst>
            </p:cNvPr>
            <p:cNvSpPr txBox="1"/>
            <p:nvPr/>
          </p:nvSpPr>
          <p:spPr>
            <a:xfrm>
              <a:off x="5835553" y="713140"/>
              <a:ext cx="206654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i="1" dirty="0" err="1"/>
                <a:t>Rückwärtskalk</a:t>
              </a:r>
              <a:r>
                <a:rPr lang="en-US" sz="1200" i="1" dirty="0"/>
                <a:t>. zur </a:t>
              </a:r>
              <a:r>
                <a:rPr lang="en-US" sz="1200" i="1" dirty="0" err="1"/>
                <a:t>Auswahl</a:t>
              </a:r>
              <a:r>
                <a:rPr lang="en-US" sz="1200" i="1" dirty="0"/>
                <a:t> des </a:t>
              </a:r>
              <a:r>
                <a:rPr lang="en-US" sz="1200" i="1" dirty="0" err="1"/>
                <a:t>passenden</a:t>
              </a:r>
              <a:r>
                <a:rPr lang="en-US" sz="1200" i="1" dirty="0"/>
                <a:t> Slots </a:t>
              </a:r>
              <a:r>
                <a:rPr lang="en-US" sz="1200" i="1" dirty="0" err="1"/>
                <a:t>im</a:t>
              </a:r>
              <a:r>
                <a:rPr lang="en-US" sz="1200" i="1" dirty="0"/>
                <a:t> Takt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143CFD7A-DE9A-C2CA-384C-9A413F43DDA9}"/>
                </a:ext>
              </a:extLst>
            </p:cNvPr>
            <p:cNvSpPr txBox="1"/>
            <p:nvPr/>
          </p:nvSpPr>
          <p:spPr>
            <a:xfrm>
              <a:off x="1274714" y="901358"/>
              <a:ext cx="227647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b="1" i="1" dirty="0" err="1">
                  <a:solidFill>
                    <a:schemeClr val="bg1">
                      <a:lumMod val="50000"/>
                    </a:schemeClr>
                  </a:solidFill>
                </a:rPr>
                <a:t>Kundenwunsch</a:t>
              </a:r>
              <a:endParaRPr lang="en-US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96C610D-95D1-5C75-5F6A-BF1077FB4508}"/>
              </a:ext>
            </a:extLst>
          </p:cNvPr>
          <p:cNvGrpSpPr/>
          <p:nvPr/>
        </p:nvGrpSpPr>
        <p:grpSpPr>
          <a:xfrm>
            <a:off x="1274714" y="2954518"/>
            <a:ext cx="9327911" cy="697163"/>
            <a:chOff x="1274714" y="2836627"/>
            <a:chExt cx="9327911" cy="697163"/>
          </a:xfrm>
        </p:grpSpPr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3D88672-AB9C-5977-FAD7-3F0044CE2330}"/>
                </a:ext>
              </a:extLst>
            </p:cNvPr>
            <p:cNvSpPr txBox="1"/>
            <p:nvPr/>
          </p:nvSpPr>
          <p:spPr>
            <a:xfrm>
              <a:off x="1274714" y="2873033"/>
              <a:ext cx="227647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b="1" i="1" dirty="0" err="1">
                  <a:solidFill>
                    <a:schemeClr val="bg1">
                      <a:lumMod val="50000"/>
                    </a:schemeClr>
                  </a:solidFill>
                </a:rPr>
                <a:t>Planung</a:t>
              </a:r>
              <a:endParaRPr lang="en-US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8" name="Pfeil: nach rechts 57">
              <a:extLst>
                <a:ext uri="{FF2B5EF4-FFF2-40B4-BE49-F238E27FC236}">
                  <a16:creationId xmlns:a16="http://schemas.microsoft.com/office/drawing/2014/main" id="{4DDB3EE3-92E6-4F8E-A610-495682142961}"/>
                </a:ext>
              </a:extLst>
            </p:cNvPr>
            <p:cNvSpPr/>
            <p:nvPr/>
          </p:nvSpPr>
          <p:spPr>
            <a:xfrm>
              <a:off x="3135025" y="2836627"/>
              <a:ext cx="7467600" cy="430067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59" name="Gleichschenkliges Dreieck 58">
              <a:extLst>
                <a:ext uri="{FF2B5EF4-FFF2-40B4-BE49-F238E27FC236}">
                  <a16:creationId xmlns:a16="http://schemas.microsoft.com/office/drawing/2014/main" id="{C49D3AA7-EA9E-B82C-3ADC-33D6CCA26ABE}"/>
                </a:ext>
              </a:extLst>
            </p:cNvPr>
            <p:cNvSpPr/>
            <p:nvPr/>
          </p:nvSpPr>
          <p:spPr>
            <a:xfrm rot="10800000">
              <a:off x="5053535" y="2877697"/>
              <a:ext cx="214213" cy="184666"/>
            </a:xfrm>
            <a:prstGeom prst="triangl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4" name="Gleichschenkliges Dreieck 63">
              <a:extLst>
                <a:ext uri="{FF2B5EF4-FFF2-40B4-BE49-F238E27FC236}">
                  <a16:creationId xmlns:a16="http://schemas.microsoft.com/office/drawing/2014/main" id="{AC155877-EF14-7C7D-77D2-94533DE02B26}"/>
                </a:ext>
              </a:extLst>
            </p:cNvPr>
            <p:cNvSpPr/>
            <p:nvPr/>
          </p:nvSpPr>
          <p:spPr>
            <a:xfrm rot="10800000">
              <a:off x="4143734" y="2877697"/>
              <a:ext cx="214213" cy="184666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5" name="Gleichschenkliges Dreieck 64">
              <a:extLst>
                <a:ext uri="{FF2B5EF4-FFF2-40B4-BE49-F238E27FC236}">
                  <a16:creationId xmlns:a16="http://schemas.microsoft.com/office/drawing/2014/main" id="{6A93DEC4-B622-FF5C-E715-EA975BB63825}"/>
                </a:ext>
              </a:extLst>
            </p:cNvPr>
            <p:cNvSpPr/>
            <p:nvPr/>
          </p:nvSpPr>
          <p:spPr>
            <a:xfrm rot="10800000">
              <a:off x="3336976" y="2877697"/>
              <a:ext cx="214213" cy="184666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6" name="Gleichschenkliges Dreieck 65">
              <a:extLst>
                <a:ext uri="{FF2B5EF4-FFF2-40B4-BE49-F238E27FC236}">
                  <a16:creationId xmlns:a16="http://schemas.microsoft.com/office/drawing/2014/main" id="{76F465D6-658E-7BBE-8272-9D6396B6ABAF}"/>
                </a:ext>
              </a:extLst>
            </p:cNvPr>
            <p:cNvSpPr/>
            <p:nvPr/>
          </p:nvSpPr>
          <p:spPr>
            <a:xfrm rot="10800000">
              <a:off x="5896869" y="2877697"/>
              <a:ext cx="214213" cy="184666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7" name="Gleichschenkliges Dreieck 66">
              <a:extLst>
                <a:ext uri="{FF2B5EF4-FFF2-40B4-BE49-F238E27FC236}">
                  <a16:creationId xmlns:a16="http://schemas.microsoft.com/office/drawing/2014/main" id="{6E451D4E-C143-18B7-4729-CF53B640EF2C}"/>
                </a:ext>
              </a:extLst>
            </p:cNvPr>
            <p:cNvSpPr/>
            <p:nvPr/>
          </p:nvSpPr>
          <p:spPr>
            <a:xfrm rot="10800000">
              <a:off x="7098363" y="2877697"/>
              <a:ext cx="214213" cy="184666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8" name="Gleichschenkliges Dreieck 67">
              <a:extLst>
                <a:ext uri="{FF2B5EF4-FFF2-40B4-BE49-F238E27FC236}">
                  <a16:creationId xmlns:a16="http://schemas.microsoft.com/office/drawing/2014/main" id="{C6C105D1-9D8C-6913-9088-951CE086B274}"/>
                </a:ext>
              </a:extLst>
            </p:cNvPr>
            <p:cNvSpPr/>
            <p:nvPr/>
          </p:nvSpPr>
          <p:spPr>
            <a:xfrm rot="10800000">
              <a:off x="7910750" y="2877697"/>
              <a:ext cx="214213" cy="184666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69" name="Gleichschenkliges Dreieck 68">
              <a:extLst>
                <a:ext uri="{FF2B5EF4-FFF2-40B4-BE49-F238E27FC236}">
                  <a16:creationId xmlns:a16="http://schemas.microsoft.com/office/drawing/2014/main" id="{C96D24BA-2C0A-EA95-D799-561C7329B337}"/>
                </a:ext>
              </a:extLst>
            </p:cNvPr>
            <p:cNvSpPr/>
            <p:nvPr/>
          </p:nvSpPr>
          <p:spPr>
            <a:xfrm rot="10800000">
              <a:off x="9065780" y="2877697"/>
              <a:ext cx="214213" cy="184666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C8F01759-E624-4AF0-CEFB-12C976145262}"/>
                </a:ext>
              </a:extLst>
            </p:cNvPr>
            <p:cNvSpPr txBox="1"/>
            <p:nvPr/>
          </p:nvSpPr>
          <p:spPr>
            <a:xfrm>
              <a:off x="4637059" y="3195236"/>
              <a:ext cx="102581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/>
                <a:t>End of Production</a:t>
              </a: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EF1694A2-39E0-598C-0273-6790AC7B4F7E}"/>
                </a:ext>
              </a:extLst>
            </p:cNvPr>
            <p:cNvSpPr txBox="1"/>
            <p:nvPr/>
          </p:nvSpPr>
          <p:spPr>
            <a:xfrm>
              <a:off x="3772715" y="3195236"/>
              <a:ext cx="102581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/>
                <a:t>Start of</a:t>
              </a:r>
            </a:p>
            <a:p>
              <a:pPr algn="ctr"/>
              <a:r>
                <a:rPr lang="en-US" sz="1100" dirty="0"/>
                <a:t>Production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B7780734-A3B5-7FD1-8553-6FDF762CF274}"/>
                </a:ext>
              </a:extLst>
            </p:cNvPr>
            <p:cNvSpPr txBox="1"/>
            <p:nvPr/>
          </p:nvSpPr>
          <p:spPr>
            <a:xfrm>
              <a:off x="2908371" y="3195236"/>
              <a:ext cx="102581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/>
                <a:t>Freeze</a:t>
              </a:r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2A635A92-3025-E138-4A6E-D8149184F3EA}"/>
                </a:ext>
              </a:extLst>
            </p:cNvPr>
            <p:cNvSpPr txBox="1"/>
            <p:nvPr/>
          </p:nvSpPr>
          <p:spPr>
            <a:xfrm>
              <a:off x="5465311" y="3195236"/>
              <a:ext cx="102581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/>
                <a:t>Ready for</a:t>
              </a:r>
              <a:br>
                <a:rPr lang="en-US" sz="1100" dirty="0"/>
              </a:br>
              <a:r>
                <a:rPr lang="en-US" sz="1100" dirty="0"/>
                <a:t>Shipment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B8D28534-21ED-0605-CDDC-B2BBD60E809E}"/>
                </a:ext>
              </a:extLst>
            </p:cNvPr>
            <p:cNvSpPr txBox="1"/>
            <p:nvPr/>
          </p:nvSpPr>
          <p:spPr>
            <a:xfrm>
              <a:off x="6704539" y="3195236"/>
              <a:ext cx="102581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err="1"/>
                <a:t>Ankunft</a:t>
              </a:r>
              <a:r>
                <a:rPr lang="en-US" sz="1100" dirty="0"/>
                <a:t> </a:t>
              </a:r>
              <a:br>
                <a:rPr lang="en-US" sz="1100" dirty="0"/>
              </a:br>
              <a:r>
                <a:rPr lang="en-US" sz="1100" dirty="0"/>
                <a:t>Kunde</a:t>
              </a:r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F3ECD98C-085B-515B-45CA-C5896A88BC2F}"/>
                </a:ext>
              </a:extLst>
            </p:cNvPr>
            <p:cNvSpPr txBox="1"/>
            <p:nvPr/>
          </p:nvSpPr>
          <p:spPr>
            <a:xfrm>
              <a:off x="7523185" y="3195236"/>
              <a:ext cx="102581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/>
                <a:t>Start </a:t>
              </a:r>
              <a:br>
                <a:rPr lang="en-US" sz="1100" dirty="0"/>
              </a:br>
              <a:r>
                <a:rPr lang="en-US" sz="1100" dirty="0" err="1"/>
                <a:t>Inbetriebnahme</a:t>
              </a:r>
              <a:endParaRPr lang="en-US" sz="1100" dirty="0"/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FFF15E2-3967-74CD-43F7-8582290C9E82}"/>
                </a:ext>
              </a:extLst>
            </p:cNvPr>
            <p:cNvSpPr txBox="1"/>
            <p:nvPr/>
          </p:nvSpPr>
          <p:spPr>
            <a:xfrm>
              <a:off x="8660510" y="3195236"/>
              <a:ext cx="102581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/>
                <a:t>Ende </a:t>
              </a:r>
              <a:br>
                <a:rPr lang="en-US" sz="1100" dirty="0"/>
              </a:br>
              <a:r>
                <a:rPr lang="en-US" sz="1100" dirty="0" err="1"/>
                <a:t>Inbetriebnahme</a:t>
              </a:r>
              <a:endParaRPr lang="en-US" sz="1100" dirty="0"/>
            </a:p>
          </p:txBody>
        </p:sp>
        <p:cxnSp>
          <p:nvCxnSpPr>
            <p:cNvPr id="81" name="Verbinder: gewinkelt 80">
              <a:extLst>
                <a:ext uri="{FF2B5EF4-FFF2-40B4-BE49-F238E27FC236}">
                  <a16:creationId xmlns:a16="http://schemas.microsoft.com/office/drawing/2014/main" id="{9CFE3F64-85AC-956F-6C02-30C634974C62}"/>
                </a:ext>
              </a:extLst>
            </p:cNvPr>
            <p:cNvCxnSpPr>
              <a:cxnSpLocks/>
              <a:stCxn id="59" idx="3"/>
              <a:endCxn id="64" idx="3"/>
            </p:cNvCxnSpPr>
            <p:nvPr/>
          </p:nvCxnSpPr>
          <p:spPr>
            <a:xfrm rot="16200000" flipV="1">
              <a:off x="4705741" y="2422796"/>
              <a:ext cx="12700" cy="909801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Verbinder: gewinkelt 83">
              <a:extLst>
                <a:ext uri="{FF2B5EF4-FFF2-40B4-BE49-F238E27FC236}">
                  <a16:creationId xmlns:a16="http://schemas.microsoft.com/office/drawing/2014/main" id="{92D70FB2-6458-1A66-2AED-3DA50AA29AE7}"/>
                </a:ext>
              </a:extLst>
            </p:cNvPr>
            <p:cNvCxnSpPr>
              <a:cxnSpLocks/>
              <a:stCxn id="64" idx="3"/>
              <a:endCxn id="65" idx="3"/>
            </p:cNvCxnSpPr>
            <p:nvPr/>
          </p:nvCxnSpPr>
          <p:spPr>
            <a:xfrm rot="16200000" flipV="1">
              <a:off x="3847461" y="2474318"/>
              <a:ext cx="12700" cy="806758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Verbinder: gewinkelt 86">
              <a:extLst>
                <a:ext uri="{FF2B5EF4-FFF2-40B4-BE49-F238E27FC236}">
                  <a16:creationId xmlns:a16="http://schemas.microsoft.com/office/drawing/2014/main" id="{43CA5C40-3383-7902-D9F2-BB583374CBF0}"/>
                </a:ext>
              </a:extLst>
            </p:cNvPr>
            <p:cNvCxnSpPr>
              <a:cxnSpLocks/>
              <a:stCxn id="59" idx="3"/>
              <a:endCxn id="66" idx="3"/>
            </p:cNvCxnSpPr>
            <p:nvPr/>
          </p:nvCxnSpPr>
          <p:spPr>
            <a:xfrm rot="5400000" flipH="1" flipV="1">
              <a:off x="5582308" y="2456030"/>
              <a:ext cx="12700" cy="843334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Verbinder: gewinkelt 89">
              <a:extLst>
                <a:ext uri="{FF2B5EF4-FFF2-40B4-BE49-F238E27FC236}">
                  <a16:creationId xmlns:a16="http://schemas.microsoft.com/office/drawing/2014/main" id="{8F22E06C-63CD-8F40-3151-CE5CC1E09916}"/>
                </a:ext>
              </a:extLst>
            </p:cNvPr>
            <p:cNvCxnSpPr>
              <a:cxnSpLocks/>
              <a:stCxn id="59" idx="3"/>
              <a:endCxn id="67" idx="3"/>
            </p:cNvCxnSpPr>
            <p:nvPr/>
          </p:nvCxnSpPr>
          <p:spPr>
            <a:xfrm rot="5400000" flipH="1" flipV="1">
              <a:off x="6183055" y="1855283"/>
              <a:ext cx="12700" cy="2044828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Verbinder: gewinkelt 92">
              <a:extLst>
                <a:ext uri="{FF2B5EF4-FFF2-40B4-BE49-F238E27FC236}">
                  <a16:creationId xmlns:a16="http://schemas.microsoft.com/office/drawing/2014/main" id="{22D33867-7FA3-C527-D179-2290E49109DD}"/>
                </a:ext>
              </a:extLst>
            </p:cNvPr>
            <p:cNvCxnSpPr>
              <a:cxnSpLocks/>
              <a:stCxn id="59" idx="3"/>
              <a:endCxn id="68" idx="3"/>
            </p:cNvCxnSpPr>
            <p:nvPr/>
          </p:nvCxnSpPr>
          <p:spPr>
            <a:xfrm rot="5400000" flipH="1" flipV="1">
              <a:off x="6589248" y="1449090"/>
              <a:ext cx="12700" cy="2857215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Verbinder: gewinkelt 95">
              <a:extLst>
                <a:ext uri="{FF2B5EF4-FFF2-40B4-BE49-F238E27FC236}">
                  <a16:creationId xmlns:a16="http://schemas.microsoft.com/office/drawing/2014/main" id="{75A8250A-099F-33EA-DCDE-05D55897B5A9}"/>
                </a:ext>
              </a:extLst>
            </p:cNvPr>
            <p:cNvCxnSpPr>
              <a:cxnSpLocks/>
              <a:stCxn id="59" idx="3"/>
              <a:endCxn id="69" idx="3"/>
            </p:cNvCxnSpPr>
            <p:nvPr/>
          </p:nvCxnSpPr>
          <p:spPr>
            <a:xfrm rot="5400000" flipH="1" flipV="1">
              <a:off x="7166763" y="871575"/>
              <a:ext cx="12700" cy="4012245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9618853C-2F59-1761-71F1-ABFA52CE44F4}"/>
              </a:ext>
            </a:extLst>
          </p:cNvPr>
          <p:cNvGrpSpPr/>
          <p:nvPr/>
        </p:nvGrpSpPr>
        <p:grpSpPr>
          <a:xfrm>
            <a:off x="1274714" y="4668647"/>
            <a:ext cx="9327911" cy="697481"/>
            <a:chOff x="1274714" y="4668647"/>
            <a:chExt cx="9327911" cy="697481"/>
          </a:xfrm>
        </p:grpSpPr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48F4F3A9-FEDD-C91A-AFF3-16C0FF5E3840}"/>
                </a:ext>
              </a:extLst>
            </p:cNvPr>
            <p:cNvSpPr txBox="1"/>
            <p:nvPr/>
          </p:nvSpPr>
          <p:spPr>
            <a:xfrm>
              <a:off x="1274714" y="4706208"/>
              <a:ext cx="227647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b="1" i="1" dirty="0" err="1">
                  <a:solidFill>
                    <a:schemeClr val="bg1">
                      <a:lumMod val="50000"/>
                    </a:schemeClr>
                  </a:solidFill>
                </a:rPr>
                <a:t>Durchführung</a:t>
              </a:r>
              <a:endParaRPr lang="en-US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5" name="Pfeil: nach rechts 104">
              <a:extLst>
                <a:ext uri="{FF2B5EF4-FFF2-40B4-BE49-F238E27FC236}">
                  <a16:creationId xmlns:a16="http://schemas.microsoft.com/office/drawing/2014/main" id="{4DA662C4-98B5-9099-3625-1CC524656370}"/>
                </a:ext>
              </a:extLst>
            </p:cNvPr>
            <p:cNvSpPr/>
            <p:nvPr/>
          </p:nvSpPr>
          <p:spPr>
            <a:xfrm>
              <a:off x="3135025" y="4668647"/>
              <a:ext cx="7467600" cy="430067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06" name="Gleichschenkliges Dreieck 105">
              <a:extLst>
                <a:ext uri="{FF2B5EF4-FFF2-40B4-BE49-F238E27FC236}">
                  <a16:creationId xmlns:a16="http://schemas.microsoft.com/office/drawing/2014/main" id="{9BFCAFFD-1FE3-6701-B921-D70ED8A0B3FA}"/>
                </a:ext>
              </a:extLst>
            </p:cNvPr>
            <p:cNvSpPr/>
            <p:nvPr/>
          </p:nvSpPr>
          <p:spPr>
            <a:xfrm rot="10800000">
              <a:off x="5053535" y="4709717"/>
              <a:ext cx="214213" cy="184666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07" name="Gleichschenkliges Dreieck 106">
              <a:extLst>
                <a:ext uri="{FF2B5EF4-FFF2-40B4-BE49-F238E27FC236}">
                  <a16:creationId xmlns:a16="http://schemas.microsoft.com/office/drawing/2014/main" id="{901AD0E9-7AF2-91F8-13FC-047F12729B85}"/>
                </a:ext>
              </a:extLst>
            </p:cNvPr>
            <p:cNvSpPr/>
            <p:nvPr/>
          </p:nvSpPr>
          <p:spPr>
            <a:xfrm rot="10800000">
              <a:off x="4143734" y="4709717"/>
              <a:ext cx="214213" cy="184666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08" name="Gleichschenkliges Dreieck 107">
              <a:extLst>
                <a:ext uri="{FF2B5EF4-FFF2-40B4-BE49-F238E27FC236}">
                  <a16:creationId xmlns:a16="http://schemas.microsoft.com/office/drawing/2014/main" id="{04C56998-05D2-2731-BFAC-E6C9B3FF3B14}"/>
                </a:ext>
              </a:extLst>
            </p:cNvPr>
            <p:cNvSpPr/>
            <p:nvPr/>
          </p:nvSpPr>
          <p:spPr>
            <a:xfrm rot="10800000">
              <a:off x="3336976" y="4709717"/>
              <a:ext cx="214213" cy="184666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09" name="Gleichschenkliges Dreieck 108">
              <a:extLst>
                <a:ext uri="{FF2B5EF4-FFF2-40B4-BE49-F238E27FC236}">
                  <a16:creationId xmlns:a16="http://schemas.microsoft.com/office/drawing/2014/main" id="{5B0F3DDB-0BA8-2E5B-A386-19928475810D}"/>
                </a:ext>
              </a:extLst>
            </p:cNvPr>
            <p:cNvSpPr/>
            <p:nvPr/>
          </p:nvSpPr>
          <p:spPr>
            <a:xfrm rot="10800000">
              <a:off x="5896869" y="4709717"/>
              <a:ext cx="214213" cy="184666"/>
            </a:xfrm>
            <a:prstGeom prst="triangl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10" name="Gleichschenkliges Dreieck 109">
              <a:extLst>
                <a:ext uri="{FF2B5EF4-FFF2-40B4-BE49-F238E27FC236}">
                  <a16:creationId xmlns:a16="http://schemas.microsoft.com/office/drawing/2014/main" id="{D5CA9090-7FAB-E76D-8862-F4B3AD29C1F7}"/>
                </a:ext>
              </a:extLst>
            </p:cNvPr>
            <p:cNvSpPr/>
            <p:nvPr/>
          </p:nvSpPr>
          <p:spPr>
            <a:xfrm rot="10800000">
              <a:off x="7098363" y="4709717"/>
              <a:ext cx="214213" cy="18466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11" name="Gleichschenkliges Dreieck 110">
              <a:extLst>
                <a:ext uri="{FF2B5EF4-FFF2-40B4-BE49-F238E27FC236}">
                  <a16:creationId xmlns:a16="http://schemas.microsoft.com/office/drawing/2014/main" id="{1D3D1C69-9618-01DA-433D-6FD8AFE5B695}"/>
                </a:ext>
              </a:extLst>
            </p:cNvPr>
            <p:cNvSpPr/>
            <p:nvPr/>
          </p:nvSpPr>
          <p:spPr>
            <a:xfrm rot="10800000">
              <a:off x="7910750" y="4709717"/>
              <a:ext cx="214213" cy="18466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12" name="Gleichschenkliges Dreieck 111">
              <a:extLst>
                <a:ext uri="{FF2B5EF4-FFF2-40B4-BE49-F238E27FC236}">
                  <a16:creationId xmlns:a16="http://schemas.microsoft.com/office/drawing/2014/main" id="{9FDDC43A-DFD9-0056-BD4E-EABCC575C77C}"/>
                </a:ext>
              </a:extLst>
            </p:cNvPr>
            <p:cNvSpPr/>
            <p:nvPr/>
          </p:nvSpPr>
          <p:spPr>
            <a:xfrm rot="10800000">
              <a:off x="9065780" y="4709717"/>
              <a:ext cx="214213" cy="18466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117" name="Grafik 116" descr="Lupe mit einfarbiger Füllung">
              <a:extLst>
                <a:ext uri="{FF2B5EF4-FFF2-40B4-BE49-F238E27FC236}">
                  <a16:creationId xmlns:a16="http://schemas.microsoft.com/office/drawing/2014/main" id="{6C8A698F-3AFB-53C0-0175-8DBDCBF55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68528" y="5006128"/>
              <a:ext cx="360000" cy="360000"/>
            </a:xfrm>
            <a:prstGeom prst="rect">
              <a:avLst/>
            </a:prstGeom>
          </p:spPr>
        </p:pic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BF544360-30D3-7FE6-7FCC-7B3B4D509F1A}"/>
                </a:ext>
              </a:extLst>
            </p:cNvPr>
            <p:cNvSpPr txBox="1"/>
            <p:nvPr/>
          </p:nvSpPr>
          <p:spPr>
            <a:xfrm>
              <a:off x="4039093" y="5068426"/>
              <a:ext cx="102581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 err="1"/>
                <a:t>Ist</a:t>
              </a:r>
              <a:r>
                <a:rPr lang="en-US" sz="1100" dirty="0"/>
                <a:t> vs Plan</a:t>
              </a:r>
            </a:p>
          </p:txBody>
        </p:sp>
        <p:pic>
          <p:nvPicPr>
            <p:cNvPr id="120" name="Grafik 119" descr="Martinshorn mit einfarbiger Füllung">
              <a:extLst>
                <a:ext uri="{FF2B5EF4-FFF2-40B4-BE49-F238E27FC236}">
                  <a16:creationId xmlns:a16="http://schemas.microsoft.com/office/drawing/2014/main" id="{066C0A7C-778B-1919-E7F9-70B825F43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25042" y="4983207"/>
              <a:ext cx="360000" cy="360000"/>
            </a:xfrm>
            <a:prstGeom prst="rect">
              <a:avLst/>
            </a:prstGeom>
          </p:spPr>
        </p:pic>
        <p:sp>
          <p:nvSpPr>
            <p:cNvPr id="121" name="Textfeld 120">
              <a:extLst>
                <a:ext uri="{FF2B5EF4-FFF2-40B4-BE49-F238E27FC236}">
                  <a16:creationId xmlns:a16="http://schemas.microsoft.com/office/drawing/2014/main" id="{D1D705C0-2BAD-78E8-E37B-5E5005AC81BD}"/>
                </a:ext>
              </a:extLst>
            </p:cNvPr>
            <p:cNvSpPr txBox="1"/>
            <p:nvPr/>
          </p:nvSpPr>
          <p:spPr>
            <a:xfrm>
              <a:off x="6216202" y="5097483"/>
              <a:ext cx="102581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 err="1"/>
                <a:t>Alarmierung</a:t>
              </a:r>
              <a:endParaRPr lang="en-US" sz="1100" dirty="0"/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0647E7FB-CDC4-F048-8FB6-9A57532424F1}"/>
                </a:ext>
              </a:extLst>
            </p:cNvPr>
            <p:cNvSpPr txBox="1"/>
            <p:nvPr/>
          </p:nvSpPr>
          <p:spPr>
            <a:xfrm>
              <a:off x="9491677" y="5097483"/>
              <a:ext cx="102581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/>
                <a:t>OTIF </a:t>
              </a:r>
            </a:p>
          </p:txBody>
        </p:sp>
        <p:pic>
          <p:nvPicPr>
            <p:cNvPr id="124" name="Grafik 123" descr="Balkendiagramm mit einfarbiger Füllung">
              <a:extLst>
                <a:ext uri="{FF2B5EF4-FFF2-40B4-BE49-F238E27FC236}">
                  <a16:creationId xmlns:a16="http://schemas.microsoft.com/office/drawing/2014/main" id="{C06B5D6D-66DE-A702-EEA8-67D39382E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93953" y="4976377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7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4BB57C2-5C9C-E0A9-19B1-F0DFCBCAB5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50E277-9A3C-B2F4-4FB5-5B0D8F2F1D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A09013-9F86-6437-40FD-4FFAB9DDF7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8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99D65CA-E464-57BF-CCC7-086F141B80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017D1B67-DDF5-21DF-5B08-F13F647526EF}"/>
              </a:ext>
            </a:extLst>
          </p:cNvPr>
          <p:cNvGrpSpPr/>
          <p:nvPr/>
        </p:nvGrpSpPr>
        <p:grpSpPr>
          <a:xfrm>
            <a:off x="3918255" y="1605062"/>
            <a:ext cx="4661642" cy="3647874"/>
            <a:chOff x="3918255" y="1605062"/>
            <a:chExt cx="4661642" cy="3647874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2E95361C-6790-67AD-99C6-44CDE5A6549B}"/>
                </a:ext>
              </a:extLst>
            </p:cNvPr>
            <p:cNvSpPr/>
            <p:nvPr/>
          </p:nvSpPr>
          <p:spPr>
            <a:xfrm>
              <a:off x="4121817" y="1605062"/>
              <a:ext cx="3948242" cy="3647874"/>
            </a:xfrm>
            <a:prstGeom prst="ellipse">
              <a:avLst/>
            </a:prstGeom>
            <a:solidFill>
              <a:srgbClr val="BFBFB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21" name="Grafik 20" descr="Produktion mit einfarbiger Füllung">
              <a:extLst>
                <a:ext uri="{FF2B5EF4-FFF2-40B4-BE49-F238E27FC236}">
                  <a16:creationId xmlns:a16="http://schemas.microsoft.com/office/drawing/2014/main" id="{7B3C7018-EA82-39DF-1F52-406C0AA63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21817" y="3966233"/>
              <a:ext cx="549613" cy="549613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0925672-E277-99E5-6AE1-BD6C196CF706}"/>
                </a:ext>
              </a:extLst>
            </p:cNvPr>
            <p:cNvSpPr txBox="1"/>
            <p:nvPr/>
          </p:nvSpPr>
          <p:spPr>
            <a:xfrm>
              <a:off x="3918255" y="4483156"/>
              <a:ext cx="118262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Lieferanten</a:t>
              </a:r>
            </a:p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2nd Tier</a:t>
              </a:r>
              <a:endParaRPr lang="en-US" sz="1200" b="1" dirty="0" err="1">
                <a:solidFill>
                  <a:schemeClr val="lt1"/>
                </a:solidFill>
              </a:endParaRPr>
            </a:p>
          </p:txBody>
        </p:sp>
        <p:pic>
          <p:nvPicPr>
            <p:cNvPr id="27" name="Grafik 26" descr="Tools mit einfarbiger Füllung">
              <a:extLst>
                <a:ext uri="{FF2B5EF4-FFF2-40B4-BE49-F238E27FC236}">
                  <a16:creationId xmlns:a16="http://schemas.microsoft.com/office/drawing/2014/main" id="{6DA49A67-8CAC-565D-577E-404D5D0AA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41049" y="2122662"/>
              <a:ext cx="550800" cy="550800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BBAACBE9-F90D-75A3-8800-CB1ADBAD020D}"/>
                </a:ext>
              </a:extLst>
            </p:cNvPr>
            <p:cNvSpPr txBox="1"/>
            <p:nvPr/>
          </p:nvSpPr>
          <p:spPr>
            <a:xfrm>
              <a:off x="7154321" y="2663734"/>
              <a:ext cx="11826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Service</a:t>
              </a:r>
              <a:endParaRPr lang="en-US" sz="1200" b="1" dirty="0" err="1">
                <a:solidFill>
                  <a:schemeClr val="lt1"/>
                </a:solidFill>
              </a:endParaRPr>
            </a:p>
          </p:txBody>
        </p:sp>
        <p:pic>
          <p:nvPicPr>
            <p:cNvPr id="34" name="Grafik 33" descr="LKW mit einfarbiger Füllung">
              <a:extLst>
                <a:ext uri="{FF2B5EF4-FFF2-40B4-BE49-F238E27FC236}">
                  <a16:creationId xmlns:a16="http://schemas.microsoft.com/office/drawing/2014/main" id="{532CB642-D2F0-CFEE-8208-4485E655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5633" y="3698489"/>
              <a:ext cx="550800" cy="550800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1795E74-C064-9159-C14A-C8C8893A2EC6}"/>
                </a:ext>
              </a:extLst>
            </p:cNvPr>
            <p:cNvSpPr txBox="1"/>
            <p:nvPr/>
          </p:nvSpPr>
          <p:spPr>
            <a:xfrm>
              <a:off x="7397273" y="4170423"/>
              <a:ext cx="11826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Logistik</a:t>
              </a:r>
              <a:endParaRPr lang="en-US" sz="1200" b="1" dirty="0" err="1">
                <a:solidFill>
                  <a:schemeClr val="lt1"/>
                </a:solidFill>
              </a:endParaRP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20F69B9-19C4-8C49-9F86-3B8B12924C62}"/>
              </a:ext>
            </a:extLst>
          </p:cNvPr>
          <p:cNvGrpSpPr/>
          <p:nvPr/>
        </p:nvGrpSpPr>
        <p:grpSpPr>
          <a:xfrm>
            <a:off x="4480223" y="1924037"/>
            <a:ext cx="3394587" cy="2928451"/>
            <a:chOff x="4480223" y="1924037"/>
            <a:chExt cx="3394587" cy="2928451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08852A8-4A03-0DB0-08D5-B0035B30ABC5}"/>
                </a:ext>
              </a:extLst>
            </p:cNvPr>
            <p:cNvSpPr txBox="1"/>
            <p:nvPr/>
          </p:nvSpPr>
          <p:spPr>
            <a:xfrm>
              <a:off x="4480223" y="2994569"/>
              <a:ext cx="11826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Fertigung</a:t>
              </a:r>
              <a:endParaRPr lang="en-US" sz="1200" b="1" dirty="0" err="1">
                <a:solidFill>
                  <a:schemeClr val="lt1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CA89630-E97A-1AE6-550B-7FDB4F07E9DC}"/>
                </a:ext>
              </a:extLst>
            </p:cNvPr>
            <p:cNvSpPr txBox="1"/>
            <p:nvPr/>
          </p:nvSpPr>
          <p:spPr>
            <a:xfrm>
              <a:off x="6692186" y="3547700"/>
              <a:ext cx="11826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Fertigung</a:t>
              </a:r>
              <a:endParaRPr lang="en-US" sz="1200" b="1" dirty="0" err="1">
                <a:solidFill>
                  <a:schemeClr val="lt1"/>
                </a:solidFill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59F30F7-149A-20CC-5B43-BA4AC42889E5}"/>
                </a:ext>
              </a:extLst>
            </p:cNvPr>
            <p:cNvSpPr/>
            <p:nvPr/>
          </p:nvSpPr>
          <p:spPr>
            <a:xfrm>
              <a:off x="4837765" y="2266543"/>
              <a:ext cx="2516346" cy="2324912"/>
            </a:xfrm>
            <a:prstGeom prst="ellipse">
              <a:avLst/>
            </a:prstGeom>
            <a:solidFill>
              <a:srgbClr val="BFBFB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14" name="Grafik 13" descr="Produktion mit einfarbiger Füllung">
              <a:extLst>
                <a:ext uri="{FF2B5EF4-FFF2-40B4-BE49-F238E27FC236}">
                  <a16:creationId xmlns:a16="http://schemas.microsoft.com/office/drawing/2014/main" id="{C3136E62-A7EF-FDA3-06B3-5A4593A21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96729" y="2477646"/>
              <a:ext cx="549613" cy="549613"/>
            </a:xfrm>
            <a:prstGeom prst="rect">
              <a:avLst/>
            </a:prstGeom>
          </p:spPr>
        </p:pic>
        <p:pic>
          <p:nvPicPr>
            <p:cNvPr id="16" name="Grafik 15" descr="Produktion mit einfarbiger Füllung">
              <a:extLst>
                <a:ext uri="{FF2B5EF4-FFF2-40B4-BE49-F238E27FC236}">
                  <a16:creationId xmlns:a16="http://schemas.microsoft.com/office/drawing/2014/main" id="{227EABF4-615B-1F58-7BB7-D5F41BF97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08692" y="3030777"/>
              <a:ext cx="549613" cy="549613"/>
            </a:xfrm>
            <a:prstGeom prst="rect">
              <a:avLst/>
            </a:prstGeom>
          </p:spPr>
        </p:pic>
        <p:pic>
          <p:nvPicPr>
            <p:cNvPr id="18" name="Grafik 17" descr="Produktion mit einfarbiger Füllung">
              <a:extLst>
                <a:ext uri="{FF2B5EF4-FFF2-40B4-BE49-F238E27FC236}">
                  <a16:creationId xmlns:a16="http://schemas.microsoft.com/office/drawing/2014/main" id="{5660CF92-9B18-9784-C609-2D2EE5CD6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46617" y="3966233"/>
              <a:ext cx="549613" cy="549613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B9950E7-162B-05DF-33AF-11B0D64B4BFE}"/>
                </a:ext>
              </a:extLst>
            </p:cNvPr>
            <p:cNvSpPr txBox="1"/>
            <p:nvPr/>
          </p:nvSpPr>
          <p:spPr>
            <a:xfrm>
              <a:off x="6230111" y="4483156"/>
              <a:ext cx="118262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Endmontage</a:t>
              </a:r>
            </a:p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Komponente</a:t>
              </a:r>
              <a:endParaRPr lang="en-US" sz="1200" b="1" dirty="0" err="1">
                <a:solidFill>
                  <a:schemeClr val="lt1"/>
                </a:solidFill>
              </a:endParaRPr>
            </a:p>
          </p:txBody>
        </p:sp>
        <p:pic>
          <p:nvPicPr>
            <p:cNvPr id="23" name="Grafik 22" descr="Produktion mit einfarbiger Füllung">
              <a:extLst>
                <a:ext uri="{FF2B5EF4-FFF2-40B4-BE49-F238E27FC236}">
                  <a16:creationId xmlns:a16="http://schemas.microsoft.com/office/drawing/2014/main" id="{3F278C7E-D878-F3CC-BCDC-DCB1AC29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21193" y="1924037"/>
              <a:ext cx="549613" cy="549613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96016C3-ADB2-8DFB-3000-F2DFAE8E1B69}"/>
                </a:ext>
              </a:extLst>
            </p:cNvPr>
            <p:cNvSpPr txBox="1"/>
            <p:nvPr/>
          </p:nvSpPr>
          <p:spPr>
            <a:xfrm>
              <a:off x="5504687" y="2440960"/>
              <a:ext cx="11826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Lieferanten</a:t>
              </a:r>
              <a:endParaRPr lang="en-US" sz="1200" b="1" dirty="0" err="1">
                <a:solidFill>
                  <a:schemeClr val="lt1"/>
                </a:solidFill>
              </a:endParaRP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9BDC9402-51A8-4A10-3787-D763D0783137}"/>
              </a:ext>
            </a:extLst>
          </p:cNvPr>
          <p:cNvGrpSpPr/>
          <p:nvPr/>
        </p:nvGrpSpPr>
        <p:grpSpPr>
          <a:xfrm>
            <a:off x="5504626" y="2855988"/>
            <a:ext cx="1182624" cy="1182624"/>
            <a:chOff x="5504626" y="2855988"/>
            <a:chExt cx="1182624" cy="1182624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A1D4A41-737E-1E58-C87F-8228ACDDBA78}"/>
                </a:ext>
              </a:extLst>
            </p:cNvPr>
            <p:cNvSpPr/>
            <p:nvPr/>
          </p:nvSpPr>
          <p:spPr>
            <a:xfrm>
              <a:off x="5504626" y="2855988"/>
              <a:ext cx="1182624" cy="1182624"/>
            </a:xfrm>
            <a:prstGeom prst="ellipse">
              <a:avLst/>
            </a:prstGeom>
            <a:solidFill>
              <a:srgbClr val="BFBFB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12" name="Grafik 11" descr="Produktion mit einfarbiger Füllung">
              <a:extLst>
                <a:ext uri="{FF2B5EF4-FFF2-40B4-BE49-F238E27FC236}">
                  <a16:creationId xmlns:a16="http://schemas.microsoft.com/office/drawing/2014/main" id="{0F214BE3-E11D-59C8-9283-210EF497B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21193" y="3020961"/>
              <a:ext cx="549613" cy="549613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E57209C-58C4-2278-0D8C-B2BBF68F6052}"/>
                </a:ext>
              </a:extLst>
            </p:cNvPr>
            <p:cNvSpPr txBox="1"/>
            <p:nvPr/>
          </p:nvSpPr>
          <p:spPr>
            <a:xfrm>
              <a:off x="5504626" y="3566290"/>
              <a:ext cx="11826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lt1"/>
                  </a:solidFill>
                </a:rPr>
                <a:t>Endmontage</a:t>
              </a:r>
              <a:endParaRPr lang="en-US" sz="1200" b="1" dirty="0" err="1">
                <a:solidFill>
                  <a:schemeClr val="lt1"/>
                </a:solidFill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E7B451CE-9B10-89AD-F311-6E56FEEDFF73}"/>
              </a:ext>
            </a:extLst>
          </p:cNvPr>
          <p:cNvSpPr txBox="1"/>
          <p:nvPr/>
        </p:nvSpPr>
        <p:spPr>
          <a:xfrm>
            <a:off x="2491840" y="627722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b="1" i="1" dirty="0">
                <a:solidFill>
                  <a:schemeClr val="bg1"/>
                </a:solidFill>
              </a:rPr>
              <a:t>Wie fließt Wert in die Organisation?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300981E-B8E7-4698-AC67-2105E366A1F2}"/>
              </a:ext>
            </a:extLst>
          </p:cNvPr>
          <p:cNvSpPr txBox="1"/>
          <p:nvPr/>
        </p:nvSpPr>
        <p:spPr>
          <a:xfrm>
            <a:off x="2667000" y="189188"/>
            <a:ext cx="6858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b="1" dirty="0" err="1">
                <a:solidFill>
                  <a:schemeClr val="bg1"/>
                </a:solidFill>
              </a:rPr>
              <a:t>Valuestream</a:t>
            </a:r>
            <a:r>
              <a:rPr lang="de-DE" sz="2800" b="1" dirty="0">
                <a:solidFill>
                  <a:schemeClr val="bg1"/>
                </a:solidFill>
              </a:rPr>
              <a:t> @ TRUMPF</a:t>
            </a:r>
            <a:endParaRPr lang="en-US" sz="2800" b="1" dirty="0" err="1">
              <a:solidFill>
                <a:schemeClr val="bg1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2A1C8F8-6ADC-F64E-7377-C67D05E8935B}"/>
              </a:ext>
            </a:extLst>
          </p:cNvPr>
          <p:cNvSpPr txBox="1"/>
          <p:nvPr/>
        </p:nvSpPr>
        <p:spPr>
          <a:xfrm>
            <a:off x="702647" y="3064368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b="1" i="1" dirty="0">
                <a:solidFill>
                  <a:schemeClr val="bg1"/>
                </a:solidFill>
              </a:rPr>
              <a:t>Transparenz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453F9D5-609A-5296-6967-79F25F8FD41F}"/>
              </a:ext>
            </a:extLst>
          </p:cNvPr>
          <p:cNvSpPr txBox="1"/>
          <p:nvPr/>
        </p:nvSpPr>
        <p:spPr>
          <a:xfrm>
            <a:off x="9005399" y="3064368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b="1" i="1" dirty="0">
                <a:solidFill>
                  <a:schemeClr val="bg1"/>
                </a:solidFill>
              </a:rPr>
              <a:t>Verkettung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C1962C1-6ED9-32A5-2AE6-C69D3B9830E8}"/>
              </a:ext>
            </a:extLst>
          </p:cNvPr>
          <p:cNvSpPr txBox="1"/>
          <p:nvPr/>
        </p:nvSpPr>
        <p:spPr>
          <a:xfrm>
            <a:off x="4759708" y="6017170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400" b="1" i="1" dirty="0">
                <a:solidFill>
                  <a:schemeClr val="bg1"/>
                </a:solidFill>
              </a:rPr>
              <a:t>Steuerung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0E61-5CAB-06FC-ED08-1EE8AE9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erlangen wir Transparenz über den Wertstrom?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D001F-4B71-8322-F091-D1E19B17A8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C53BB0-33AD-5C36-9DC7-E54FDCF13862}"/>
              </a:ext>
            </a:extLst>
          </p:cNvPr>
          <p:cNvSpPr txBox="1"/>
          <p:nvPr/>
        </p:nvSpPr>
        <p:spPr>
          <a:xfrm>
            <a:off x="1095469" y="2037030"/>
            <a:ext cx="535965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/>
              <a:t>Kosten</a:t>
            </a:r>
            <a:r>
              <a:rPr lang="en-US" dirty="0"/>
              <a:t> </a:t>
            </a:r>
            <a:r>
              <a:rPr lang="en-US" dirty="0" err="1"/>
              <a:t>insb</a:t>
            </a:r>
            <a:r>
              <a:rPr lang="en-US" dirty="0"/>
              <a:t>. </a:t>
            </a:r>
            <a:r>
              <a:rPr lang="en-US" dirty="0" err="1"/>
              <a:t>Herstellkosten</a:t>
            </a:r>
            <a:endParaRPr lang="en-US" dirty="0"/>
          </a:p>
          <a:p>
            <a:pPr algn="l"/>
            <a:r>
              <a:rPr lang="en-US" dirty="0" err="1"/>
              <a:t>Produktivität</a:t>
            </a:r>
            <a:endParaRPr lang="en-US" dirty="0"/>
          </a:p>
          <a:p>
            <a:pPr algn="l"/>
            <a:r>
              <a:rPr lang="en-US" dirty="0" err="1"/>
              <a:t>Liefzeiten</a:t>
            </a:r>
            <a:endParaRPr lang="en-US" dirty="0"/>
          </a:p>
          <a:p>
            <a:pPr algn="l"/>
            <a:r>
              <a:rPr lang="en-US" dirty="0" err="1"/>
              <a:t>Bedarfe</a:t>
            </a:r>
            <a:r>
              <a:rPr lang="en-US" dirty="0"/>
              <a:t> / </a:t>
            </a:r>
            <a:r>
              <a:rPr lang="en-US" dirty="0" err="1"/>
              <a:t>Auftragseingang</a:t>
            </a:r>
            <a:endParaRPr lang="en-US" dirty="0"/>
          </a:p>
          <a:p>
            <a:pPr algn="l"/>
            <a:endParaRPr lang="en-US" dirty="0" err="1"/>
          </a:p>
        </p:txBody>
      </p:sp>
      <p:pic>
        <p:nvPicPr>
          <p:cNvPr id="7" name="Grafik 6" descr="Menschliches Auge durch eine transparente digitale Karte">
            <a:extLst>
              <a:ext uri="{FF2B5EF4-FFF2-40B4-BE49-F238E27FC236}">
                <a16:creationId xmlns:a16="http://schemas.microsoft.com/office/drawing/2014/main" id="{C5A5DFD0-F463-ACB0-B5FA-20A1665052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1015"/>
          <a:stretch/>
        </p:blipFill>
        <p:spPr>
          <a:xfrm>
            <a:off x="1" y="0"/>
            <a:ext cx="12258392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C99E051-C742-4AA7-28A1-AF4545AD6AA3}"/>
              </a:ext>
            </a:extLst>
          </p:cNvPr>
          <p:cNvSpPr txBox="1"/>
          <p:nvPr/>
        </p:nvSpPr>
        <p:spPr>
          <a:xfrm>
            <a:off x="9329600" y="1017564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i="1" dirty="0">
                <a:solidFill>
                  <a:schemeClr val="bg1"/>
                </a:solidFill>
              </a:rPr>
              <a:t>Produktivität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31BC248-0396-1537-336B-51DC966262ED}"/>
              </a:ext>
            </a:extLst>
          </p:cNvPr>
          <p:cNvSpPr txBox="1"/>
          <p:nvPr/>
        </p:nvSpPr>
        <p:spPr>
          <a:xfrm>
            <a:off x="18106" y="6485750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i="1" dirty="0">
                <a:solidFill>
                  <a:schemeClr val="bg1"/>
                </a:solidFill>
              </a:rPr>
              <a:t>Transparenz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E42C8E9-A4DA-FEDF-95E4-1F2959B26DA5}"/>
              </a:ext>
            </a:extLst>
          </p:cNvPr>
          <p:cNvSpPr txBox="1"/>
          <p:nvPr/>
        </p:nvSpPr>
        <p:spPr>
          <a:xfrm>
            <a:off x="9620828" y="2513236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i="1" dirty="0">
                <a:solidFill>
                  <a:schemeClr val="bg1"/>
                </a:solidFill>
              </a:rPr>
              <a:t>Lieferzeiten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AD59C58-7B05-F152-0A70-406615AA834E}"/>
              </a:ext>
            </a:extLst>
          </p:cNvPr>
          <p:cNvSpPr txBox="1"/>
          <p:nvPr/>
        </p:nvSpPr>
        <p:spPr>
          <a:xfrm>
            <a:off x="9486173" y="1765400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i="1" dirty="0" err="1">
                <a:solidFill>
                  <a:schemeClr val="bg1"/>
                </a:solidFill>
              </a:rPr>
              <a:t>Auftragseingänge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CCD541C-C051-2454-8BEE-C5F65A580EBB}"/>
              </a:ext>
            </a:extLst>
          </p:cNvPr>
          <p:cNvSpPr txBox="1"/>
          <p:nvPr/>
        </p:nvSpPr>
        <p:spPr>
          <a:xfrm>
            <a:off x="9620828" y="4008908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i="1" dirty="0">
                <a:solidFill>
                  <a:schemeClr val="bg1"/>
                </a:solidFill>
              </a:rPr>
              <a:t>Herstellkosten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143AC2-BE23-6142-4E43-3D903183878E}"/>
              </a:ext>
            </a:extLst>
          </p:cNvPr>
          <p:cNvSpPr txBox="1"/>
          <p:nvPr/>
        </p:nvSpPr>
        <p:spPr>
          <a:xfrm>
            <a:off x="9620827" y="4756745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i="1" dirty="0">
                <a:solidFill>
                  <a:schemeClr val="bg1"/>
                </a:solidFill>
              </a:rPr>
              <a:t>Qualität (IB2)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F9C9ECF-43E1-3915-31BE-F9AEAC571FD4}"/>
              </a:ext>
            </a:extLst>
          </p:cNvPr>
          <p:cNvSpPr txBox="1"/>
          <p:nvPr/>
        </p:nvSpPr>
        <p:spPr>
          <a:xfrm>
            <a:off x="9620828" y="3261072"/>
            <a:ext cx="2637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i="1" dirty="0">
                <a:solidFill>
                  <a:schemeClr val="bg1"/>
                </a:solidFill>
              </a:rPr>
              <a:t>Liefertreue</a:t>
            </a:r>
            <a:endParaRPr lang="en-US" sz="2400" b="1" i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Schwebende Treppe">
            <a:extLst>
              <a:ext uri="{FF2B5EF4-FFF2-40B4-BE49-F238E27FC236}">
                <a16:creationId xmlns:a16="http://schemas.microsoft.com/office/drawing/2014/main" id="{81BD5C6E-9986-DCA5-8B09-BD3D5938B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C29648-D119-5FF2-AB87-693BB2B2651F}"/>
              </a:ext>
            </a:extLst>
          </p:cNvPr>
          <p:cNvSpPr txBox="1"/>
          <p:nvPr/>
        </p:nvSpPr>
        <p:spPr>
          <a:xfrm>
            <a:off x="342900" y="6245543"/>
            <a:ext cx="69469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200" b="1" i="1" dirty="0">
                <a:solidFill>
                  <a:schemeClr val="bg1">
                    <a:lumMod val="65000"/>
                  </a:schemeClr>
                </a:solidFill>
              </a:rPr>
              <a:t>Grundsätze für die Steuerung </a:t>
            </a:r>
            <a:endParaRPr lang="en-US" sz="3200" b="1" i="1" dirty="0" err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13F44CC-81DA-8C80-70C0-B0FF76C70A5A}"/>
              </a:ext>
            </a:extLst>
          </p:cNvPr>
          <p:cNvSpPr txBox="1"/>
          <p:nvPr/>
        </p:nvSpPr>
        <p:spPr>
          <a:xfrm>
            <a:off x="1035050" y="3840957"/>
            <a:ext cx="3860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</a:rPr>
              <a:t>Klare Verantwortung</a:t>
            </a:r>
            <a:endParaRPr lang="en-US" sz="3200" dirty="0" err="1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F1C48CC-F0E2-F558-66C9-54CCCA889B8E}"/>
              </a:ext>
            </a:extLst>
          </p:cNvPr>
          <p:cNvSpPr txBox="1"/>
          <p:nvPr/>
        </p:nvSpPr>
        <p:spPr>
          <a:xfrm>
            <a:off x="6477000" y="1127443"/>
            <a:ext cx="38608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</a:rPr>
              <a:t>Der Kundentakt ist der Herzschlag</a:t>
            </a:r>
            <a:endParaRPr lang="en-US" sz="3200" dirty="0" err="1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0BFD9DD-C3D0-EB97-DE49-AB9B6FC16550}"/>
              </a:ext>
            </a:extLst>
          </p:cNvPr>
          <p:cNvSpPr txBox="1"/>
          <p:nvPr/>
        </p:nvSpPr>
        <p:spPr>
          <a:xfrm>
            <a:off x="387350" y="2137886"/>
            <a:ext cx="38608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</a:rPr>
              <a:t>Service folgt der Maschine</a:t>
            </a:r>
            <a:endParaRPr lang="en-US" sz="3200" dirty="0" err="1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4FA47E8-35E3-5FCC-988E-A63AEFE69A57}"/>
              </a:ext>
            </a:extLst>
          </p:cNvPr>
          <p:cNvSpPr txBox="1"/>
          <p:nvPr/>
        </p:nvSpPr>
        <p:spPr>
          <a:xfrm>
            <a:off x="8096250" y="3122771"/>
            <a:ext cx="38608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</a:rPr>
              <a:t>Automatisierungen folgen der Maschine</a:t>
            </a:r>
            <a:endParaRPr lang="en-US" sz="3200" dirty="0" err="1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4FCF24F-114A-639C-36DE-657F9AC40016}"/>
              </a:ext>
            </a:extLst>
          </p:cNvPr>
          <p:cNvSpPr txBox="1"/>
          <p:nvPr/>
        </p:nvSpPr>
        <p:spPr>
          <a:xfrm>
            <a:off x="4546600" y="5298281"/>
            <a:ext cx="3860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</a:rPr>
              <a:t>SYNCHRO</a:t>
            </a:r>
            <a:endParaRPr lang="en-US" sz="32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6215F3F-63B8-C940-7A54-398908D7C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b="6209"/>
          <a:stretch/>
        </p:blipFill>
        <p:spPr>
          <a:xfrm>
            <a:off x="0" y="0"/>
            <a:ext cx="12192000" cy="698836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41AB937-9456-2F3A-85B8-31970610EEB4}"/>
              </a:ext>
            </a:extLst>
          </p:cNvPr>
          <p:cNvSpPr/>
          <p:nvPr/>
        </p:nvSpPr>
        <p:spPr>
          <a:xfrm>
            <a:off x="670560" y="514413"/>
            <a:ext cx="4269740" cy="5966651"/>
          </a:xfrm>
          <a:prstGeom prst="rect">
            <a:avLst/>
          </a:prstGeom>
          <a:solidFill>
            <a:srgbClr val="2851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72000" bIns="72000" rtlCol="0" anchor="t"/>
          <a:lstStyle/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Mengen / Bedarfe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Kapazitäten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Engpässe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Kosten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Portfolio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endParaRPr lang="en-US" sz="2800" b="1" dirty="0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E4DA6D-4B24-448B-4C47-57686EF2CCE8}"/>
              </a:ext>
            </a:extLst>
          </p:cNvPr>
          <p:cNvSpPr txBox="1"/>
          <p:nvPr/>
        </p:nvSpPr>
        <p:spPr>
          <a:xfrm>
            <a:off x="5092700" y="136461"/>
            <a:ext cx="69469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3200" b="1" i="1" dirty="0">
                <a:solidFill>
                  <a:schemeClr val="bg1">
                    <a:lumMod val="65000"/>
                  </a:schemeClr>
                </a:solidFill>
              </a:rPr>
              <a:t>Elemente der Steuerung </a:t>
            </a:r>
            <a:endParaRPr lang="en-US" sz="3200" b="1" i="1" dirty="0" err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603AAF-C867-5C33-B7E6-54FC568F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nhaltsplatzhalter 5" descr="Nahaufnahme eines Kettenglieds">
            <a:extLst>
              <a:ext uri="{FF2B5EF4-FFF2-40B4-BE49-F238E27FC236}">
                <a16:creationId xmlns:a16="http://schemas.microsoft.com/office/drawing/2014/main" id="{009CD868-8F56-4BB9-39D6-18DB080FA47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16301"/>
          <a:stretch/>
        </p:blipFill>
        <p:spPr>
          <a:xfrm>
            <a:off x="0" y="1"/>
            <a:ext cx="12293600" cy="6858000"/>
          </a:xfr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D736EBE-E131-2538-DB4A-BB26DA4A0BAB}"/>
              </a:ext>
            </a:extLst>
          </p:cNvPr>
          <p:cNvSpPr/>
          <p:nvPr/>
        </p:nvSpPr>
        <p:spPr>
          <a:xfrm>
            <a:off x="7595712" y="514413"/>
            <a:ext cx="4389120" cy="5966651"/>
          </a:xfrm>
          <a:prstGeom prst="rect">
            <a:avLst/>
          </a:prstGeom>
          <a:solidFill>
            <a:srgbClr val="2851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72000" bIns="72000" rtlCol="0" anchor="t"/>
          <a:lstStyle/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Direkt mittels SAP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EDI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Lieferantenportal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Transport</a:t>
            </a:r>
            <a:br>
              <a:rPr lang="de-DE" sz="2800" b="1" dirty="0"/>
            </a:br>
            <a:r>
              <a:rPr lang="de-DE" sz="2800" b="1" dirty="0" err="1"/>
              <a:t>managementsysteme</a:t>
            </a:r>
            <a:endParaRPr lang="de-DE" sz="2800" b="1" dirty="0"/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SIS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Power BI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r>
              <a:rPr lang="de-DE" sz="2800" b="1" dirty="0"/>
              <a:t>Monatsplanung Versand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›"/>
            </a:pPr>
            <a:endParaRPr lang="en-US" sz="2800" b="1" dirty="0" err="1"/>
          </a:p>
        </p:txBody>
      </p:sp>
    </p:spTree>
    <p:extLst>
      <p:ext uri="{BB962C8B-B14F-4D97-AF65-F5344CB8AC3E}">
        <p14:creationId xmlns:p14="http://schemas.microsoft.com/office/powerpoint/2010/main" val="14150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 descr="Steinwandtextur">
            <a:extLst>
              <a:ext uri="{FF2B5EF4-FFF2-40B4-BE49-F238E27FC236}">
                <a16:creationId xmlns:a16="http://schemas.microsoft.com/office/drawing/2014/main" id="{0335D680-0FC6-A77A-0C9C-84BDBF1ECC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2344" b="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948A5EB-A402-6A05-6244-27BA2A0777EF}"/>
              </a:ext>
            </a:extLst>
          </p:cNvPr>
          <p:cNvSpPr/>
          <p:nvPr/>
        </p:nvSpPr>
        <p:spPr>
          <a:xfrm>
            <a:off x="1525886" y="1619535"/>
            <a:ext cx="9140228" cy="1181100"/>
          </a:xfrm>
          <a:prstGeom prst="rect">
            <a:avLst/>
          </a:prstGeom>
          <a:noFill/>
          <a:ln>
            <a:solidFill>
              <a:srgbClr val="28517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pic>
        <p:nvPicPr>
          <p:cNvPr id="8" name="Grafik 7" descr="Fabrik mit einfarbiger Füllung">
            <a:extLst>
              <a:ext uri="{FF2B5EF4-FFF2-40B4-BE49-F238E27FC236}">
                <a16:creationId xmlns:a16="http://schemas.microsoft.com/office/drawing/2014/main" id="{D26D6DC1-57ED-C3F2-AF96-7E5825CC1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1047" y="2968879"/>
            <a:ext cx="699380" cy="699380"/>
          </a:xfrm>
          <a:prstGeom prst="rect">
            <a:avLst/>
          </a:prstGeom>
        </p:spPr>
      </p:pic>
      <p:pic>
        <p:nvPicPr>
          <p:cNvPr id="12" name="Grafik 11" descr="Fabrik mit einfarbiger Füllung">
            <a:extLst>
              <a:ext uri="{FF2B5EF4-FFF2-40B4-BE49-F238E27FC236}">
                <a16:creationId xmlns:a16="http://schemas.microsoft.com/office/drawing/2014/main" id="{23E2B8FF-C2CD-6C26-B626-CE4AF5FA9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1667" y="1821648"/>
            <a:ext cx="699380" cy="699380"/>
          </a:xfrm>
          <a:prstGeom prst="rect">
            <a:avLst/>
          </a:prstGeom>
        </p:spPr>
      </p:pic>
      <p:pic>
        <p:nvPicPr>
          <p:cNvPr id="13" name="Grafik 12" descr="Fabrik mit einfarbiger Füllung">
            <a:extLst>
              <a:ext uri="{FF2B5EF4-FFF2-40B4-BE49-F238E27FC236}">
                <a16:creationId xmlns:a16="http://schemas.microsoft.com/office/drawing/2014/main" id="{C3343789-57BE-1CCD-82DE-DDB547FB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7035" y="2968879"/>
            <a:ext cx="699380" cy="699380"/>
          </a:xfrm>
          <a:prstGeom prst="rect">
            <a:avLst/>
          </a:prstGeom>
        </p:spPr>
      </p:pic>
      <p:pic>
        <p:nvPicPr>
          <p:cNvPr id="14" name="Grafik 13" descr="Fabrik mit einfarbiger Füllung">
            <a:extLst>
              <a:ext uri="{FF2B5EF4-FFF2-40B4-BE49-F238E27FC236}">
                <a16:creationId xmlns:a16="http://schemas.microsoft.com/office/drawing/2014/main" id="{84F539DD-F128-9BAA-D93F-A4BFEDCD3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1667" y="4267494"/>
            <a:ext cx="699380" cy="699380"/>
          </a:xfrm>
          <a:prstGeom prst="rect">
            <a:avLst/>
          </a:prstGeom>
        </p:spPr>
      </p:pic>
      <p:sp>
        <p:nvSpPr>
          <p:cNvPr id="15" name="Pfeil: gestreift nach rechts 14">
            <a:extLst>
              <a:ext uri="{FF2B5EF4-FFF2-40B4-BE49-F238E27FC236}">
                <a16:creationId xmlns:a16="http://schemas.microsoft.com/office/drawing/2014/main" id="{1BC722A2-1904-C07B-73DC-42D78941FFE9}"/>
              </a:ext>
            </a:extLst>
          </p:cNvPr>
          <p:cNvSpPr/>
          <p:nvPr/>
        </p:nvSpPr>
        <p:spPr>
          <a:xfrm>
            <a:off x="3588203" y="3273076"/>
            <a:ext cx="1312752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pic>
        <p:nvPicPr>
          <p:cNvPr id="19" name="Grafik 18" descr="Fabrik mit einfarbiger Füllung">
            <a:extLst>
              <a:ext uri="{FF2B5EF4-FFF2-40B4-BE49-F238E27FC236}">
                <a16:creationId xmlns:a16="http://schemas.microsoft.com/office/drawing/2014/main" id="{E2598593-8C87-8F65-2D15-0CE7DB68C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1047" y="1821648"/>
            <a:ext cx="699380" cy="699380"/>
          </a:xfrm>
          <a:prstGeom prst="rect">
            <a:avLst/>
          </a:prstGeom>
        </p:spPr>
      </p:pic>
      <p:pic>
        <p:nvPicPr>
          <p:cNvPr id="20" name="Grafik 19" descr="Fabrik mit einfarbiger Füllung">
            <a:extLst>
              <a:ext uri="{FF2B5EF4-FFF2-40B4-BE49-F238E27FC236}">
                <a16:creationId xmlns:a16="http://schemas.microsoft.com/office/drawing/2014/main" id="{CACC432A-031E-C33C-1B30-174C43B9CD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7035" y="1821648"/>
            <a:ext cx="699380" cy="699380"/>
          </a:xfrm>
          <a:prstGeom prst="rect">
            <a:avLst/>
          </a:prstGeom>
        </p:spPr>
      </p:pic>
      <p:pic>
        <p:nvPicPr>
          <p:cNvPr id="21" name="Grafik 20" descr="Fabrik mit einfarbiger Füllung">
            <a:extLst>
              <a:ext uri="{FF2B5EF4-FFF2-40B4-BE49-F238E27FC236}">
                <a16:creationId xmlns:a16="http://schemas.microsoft.com/office/drawing/2014/main" id="{B0A58DCB-49E1-766A-C583-ACD265F7D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1047" y="4267494"/>
            <a:ext cx="699380" cy="699380"/>
          </a:xfrm>
          <a:prstGeom prst="rect">
            <a:avLst/>
          </a:prstGeom>
        </p:spPr>
      </p:pic>
      <p:pic>
        <p:nvPicPr>
          <p:cNvPr id="22" name="Grafik 21" descr="Fabrik mit einfarbiger Füllung">
            <a:extLst>
              <a:ext uri="{FF2B5EF4-FFF2-40B4-BE49-F238E27FC236}">
                <a16:creationId xmlns:a16="http://schemas.microsoft.com/office/drawing/2014/main" id="{A2D41C00-42BD-E376-F53F-24C1FDC1A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7035" y="4267494"/>
            <a:ext cx="699380" cy="699380"/>
          </a:xfrm>
          <a:prstGeom prst="rect">
            <a:avLst/>
          </a:prstGeom>
        </p:spPr>
      </p:pic>
      <p:sp>
        <p:nvSpPr>
          <p:cNvPr id="23" name="Pfeil: gestreift nach rechts 22">
            <a:extLst>
              <a:ext uri="{FF2B5EF4-FFF2-40B4-BE49-F238E27FC236}">
                <a16:creationId xmlns:a16="http://schemas.microsoft.com/office/drawing/2014/main" id="{1EA346C4-0B2D-73D2-C834-D625868EF85C}"/>
              </a:ext>
            </a:extLst>
          </p:cNvPr>
          <p:cNvSpPr/>
          <p:nvPr/>
        </p:nvSpPr>
        <p:spPr>
          <a:xfrm>
            <a:off x="3588203" y="4560856"/>
            <a:ext cx="1312752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24" name="Pfeil: gestreift nach rechts 23">
            <a:extLst>
              <a:ext uri="{FF2B5EF4-FFF2-40B4-BE49-F238E27FC236}">
                <a16:creationId xmlns:a16="http://schemas.microsoft.com/office/drawing/2014/main" id="{379260BE-6172-3DEF-BE07-F560FE98BA6F}"/>
              </a:ext>
            </a:extLst>
          </p:cNvPr>
          <p:cNvSpPr/>
          <p:nvPr/>
        </p:nvSpPr>
        <p:spPr>
          <a:xfrm>
            <a:off x="3588203" y="2119863"/>
            <a:ext cx="1312752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24BCE59-CCC5-7723-5082-2B48FF352B0B}"/>
              </a:ext>
            </a:extLst>
          </p:cNvPr>
          <p:cNvSpPr/>
          <p:nvPr/>
        </p:nvSpPr>
        <p:spPr>
          <a:xfrm>
            <a:off x="1525886" y="4057365"/>
            <a:ext cx="9140228" cy="1181100"/>
          </a:xfrm>
          <a:prstGeom prst="rect">
            <a:avLst/>
          </a:prstGeom>
          <a:noFill/>
          <a:ln>
            <a:solidFill>
              <a:srgbClr val="28517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16" name="Pfeil: gestreift nach rechts 15">
            <a:extLst>
              <a:ext uri="{FF2B5EF4-FFF2-40B4-BE49-F238E27FC236}">
                <a16:creationId xmlns:a16="http://schemas.microsoft.com/office/drawing/2014/main" id="{A8E23B80-401D-1CC4-C2E6-984AE323BB10}"/>
              </a:ext>
            </a:extLst>
          </p:cNvPr>
          <p:cNvSpPr/>
          <p:nvPr/>
        </p:nvSpPr>
        <p:spPr>
          <a:xfrm rot="19800000">
            <a:off x="5958138" y="2575497"/>
            <a:ext cx="1312752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17" name="Pfeil: gestreift nach rechts 16">
            <a:extLst>
              <a:ext uri="{FF2B5EF4-FFF2-40B4-BE49-F238E27FC236}">
                <a16:creationId xmlns:a16="http://schemas.microsoft.com/office/drawing/2014/main" id="{1B501BE1-9B41-4373-CFAE-587673746959}"/>
              </a:ext>
            </a:extLst>
          </p:cNvPr>
          <p:cNvSpPr/>
          <p:nvPr/>
        </p:nvSpPr>
        <p:spPr>
          <a:xfrm rot="1800000" flipV="1">
            <a:off x="5941389" y="3942269"/>
            <a:ext cx="1312752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31" name="Pfeil: gestreift nach rechts 30">
            <a:extLst>
              <a:ext uri="{FF2B5EF4-FFF2-40B4-BE49-F238E27FC236}">
                <a16:creationId xmlns:a16="http://schemas.microsoft.com/office/drawing/2014/main" id="{C6B1CE1E-5D0C-D2B7-5DD7-B0EF206AEB5B}"/>
              </a:ext>
            </a:extLst>
          </p:cNvPr>
          <p:cNvSpPr/>
          <p:nvPr/>
        </p:nvSpPr>
        <p:spPr>
          <a:xfrm>
            <a:off x="5814890" y="2119863"/>
            <a:ext cx="699380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32" name="Pfeil: gestreift nach rechts 31">
            <a:extLst>
              <a:ext uri="{FF2B5EF4-FFF2-40B4-BE49-F238E27FC236}">
                <a16:creationId xmlns:a16="http://schemas.microsoft.com/office/drawing/2014/main" id="{5EDA81AA-602A-1298-5D0E-F49AB412158C}"/>
              </a:ext>
            </a:extLst>
          </p:cNvPr>
          <p:cNvSpPr/>
          <p:nvPr/>
        </p:nvSpPr>
        <p:spPr>
          <a:xfrm>
            <a:off x="5814890" y="4560645"/>
            <a:ext cx="699380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30E44D1-C225-FA20-9518-C327546DF02E}"/>
              </a:ext>
            </a:extLst>
          </p:cNvPr>
          <p:cNvSpPr txBox="1"/>
          <p:nvPr/>
        </p:nvSpPr>
        <p:spPr>
          <a:xfrm>
            <a:off x="2132869" y="3573757"/>
            <a:ext cx="16768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 err="1"/>
              <a:t>Diodenproduktion</a:t>
            </a:r>
            <a:endParaRPr lang="en-US" sz="1050" i="1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C763865-94E9-3B06-039B-1E3F87BF2F88}"/>
              </a:ext>
            </a:extLst>
          </p:cNvPr>
          <p:cNvSpPr txBox="1"/>
          <p:nvPr/>
        </p:nvSpPr>
        <p:spPr>
          <a:xfrm>
            <a:off x="4598319" y="3573757"/>
            <a:ext cx="16768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 err="1"/>
              <a:t>Laserproduktion</a:t>
            </a:r>
            <a:endParaRPr lang="en-US" sz="1050" i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13BE4FB-BB6B-B1F5-A856-A7A9918DB8DD}"/>
              </a:ext>
            </a:extLst>
          </p:cNvPr>
          <p:cNvSpPr txBox="1"/>
          <p:nvPr/>
        </p:nvSpPr>
        <p:spPr>
          <a:xfrm>
            <a:off x="7442951" y="2461200"/>
            <a:ext cx="16768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 err="1"/>
              <a:t>Endmontage</a:t>
            </a:r>
            <a:r>
              <a:rPr lang="en-US" sz="1050" i="1" dirty="0"/>
              <a:t> TruMatic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97D22F5-4DCA-6BC1-2A16-23B8D3251E1D}"/>
              </a:ext>
            </a:extLst>
          </p:cNvPr>
          <p:cNvSpPr txBox="1"/>
          <p:nvPr/>
        </p:nvSpPr>
        <p:spPr>
          <a:xfrm>
            <a:off x="7516556" y="4908828"/>
            <a:ext cx="16768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 err="1"/>
              <a:t>Endmontage</a:t>
            </a:r>
            <a:r>
              <a:rPr lang="en-US" sz="1050" i="1" dirty="0"/>
              <a:t> TruLaser</a:t>
            </a:r>
          </a:p>
        </p:txBody>
      </p:sp>
      <p:pic>
        <p:nvPicPr>
          <p:cNvPr id="42" name="Grafik 41" descr="Benutzer mit einfarbiger Füllung">
            <a:extLst>
              <a:ext uri="{FF2B5EF4-FFF2-40B4-BE49-F238E27FC236}">
                <a16:creationId xmlns:a16="http://schemas.microsoft.com/office/drawing/2014/main" id="{2E400359-D19A-C21B-ECC2-2A2B4E2EC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1785" y="1858165"/>
            <a:ext cx="699381" cy="699381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697F9136-ABDD-AF57-1AF1-DE865CF2750D}"/>
              </a:ext>
            </a:extLst>
          </p:cNvPr>
          <p:cNvSpPr txBox="1"/>
          <p:nvPr/>
        </p:nvSpPr>
        <p:spPr>
          <a:xfrm>
            <a:off x="9529665" y="2457671"/>
            <a:ext cx="44362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WSV</a:t>
            </a:r>
          </a:p>
        </p:txBody>
      </p:sp>
      <p:pic>
        <p:nvPicPr>
          <p:cNvPr id="44" name="Grafik 43" descr="Benutzer mit einfarbiger Füllung">
            <a:extLst>
              <a:ext uri="{FF2B5EF4-FFF2-40B4-BE49-F238E27FC236}">
                <a16:creationId xmlns:a16="http://schemas.microsoft.com/office/drawing/2014/main" id="{15827237-36B0-44AD-084D-8A5F870B7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01785" y="4278125"/>
            <a:ext cx="699381" cy="699381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4E6A7803-1470-8193-4B44-7896953D1AE3}"/>
              </a:ext>
            </a:extLst>
          </p:cNvPr>
          <p:cNvSpPr txBox="1"/>
          <p:nvPr/>
        </p:nvSpPr>
        <p:spPr>
          <a:xfrm>
            <a:off x="9529665" y="4877631"/>
            <a:ext cx="44362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WSV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A550B33-654B-782E-AA34-7E238A4B9A5F}"/>
              </a:ext>
            </a:extLst>
          </p:cNvPr>
          <p:cNvSpPr txBox="1"/>
          <p:nvPr/>
        </p:nvSpPr>
        <p:spPr>
          <a:xfrm>
            <a:off x="0" y="5770180"/>
            <a:ext cx="121920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b="1" i="1" dirty="0" err="1">
                <a:solidFill>
                  <a:schemeClr val="bg1">
                    <a:lumMod val="50000"/>
                  </a:schemeClr>
                </a:solidFill>
              </a:rPr>
              <a:t>Engpassmanagement</a:t>
            </a:r>
            <a:endParaRPr lang="en-US" sz="6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 descr="Steinwandtextur">
            <a:extLst>
              <a:ext uri="{FF2B5EF4-FFF2-40B4-BE49-F238E27FC236}">
                <a16:creationId xmlns:a16="http://schemas.microsoft.com/office/drawing/2014/main" id="{F0D161AA-6B5A-1968-6CA7-664CFA281A1C}"/>
              </a:ext>
            </a:extLst>
          </p:cNvPr>
          <p:cNvPicPr/>
          <p:nvPr/>
        </p:nvPicPr>
        <p:blipFill rotWithShape="1">
          <a:blip r:embed="rId2"/>
          <a:srcRect r="2344" b="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948A5EB-A402-6A05-6244-27BA2A0777EF}"/>
              </a:ext>
            </a:extLst>
          </p:cNvPr>
          <p:cNvSpPr/>
          <p:nvPr/>
        </p:nvSpPr>
        <p:spPr>
          <a:xfrm>
            <a:off x="5006566" y="1619535"/>
            <a:ext cx="5659548" cy="1181100"/>
          </a:xfrm>
          <a:prstGeom prst="rect">
            <a:avLst/>
          </a:prstGeom>
          <a:noFill/>
          <a:ln>
            <a:solidFill>
              <a:srgbClr val="28517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pic>
        <p:nvPicPr>
          <p:cNvPr id="8" name="Grafik 7" descr="Fabrik mit einfarbiger Füllung">
            <a:extLst>
              <a:ext uri="{FF2B5EF4-FFF2-40B4-BE49-F238E27FC236}">
                <a16:creationId xmlns:a16="http://schemas.microsoft.com/office/drawing/2014/main" id="{D26D6DC1-57ED-C3F2-AF96-7E5825CC1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047" y="2968879"/>
            <a:ext cx="699380" cy="699380"/>
          </a:xfrm>
          <a:prstGeom prst="rect">
            <a:avLst/>
          </a:prstGeom>
        </p:spPr>
      </p:pic>
      <p:pic>
        <p:nvPicPr>
          <p:cNvPr id="12" name="Grafik 11" descr="Fabrik mit einfarbiger Füllung">
            <a:extLst>
              <a:ext uri="{FF2B5EF4-FFF2-40B4-BE49-F238E27FC236}">
                <a16:creationId xmlns:a16="http://schemas.microsoft.com/office/drawing/2014/main" id="{23E2B8FF-C2CD-6C26-B626-CE4AF5FA9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1667" y="1821648"/>
            <a:ext cx="699380" cy="699380"/>
          </a:xfrm>
          <a:prstGeom prst="rect">
            <a:avLst/>
          </a:prstGeom>
        </p:spPr>
      </p:pic>
      <p:pic>
        <p:nvPicPr>
          <p:cNvPr id="13" name="Grafik 12" descr="Fabrik mit einfarbiger Füllung">
            <a:extLst>
              <a:ext uri="{FF2B5EF4-FFF2-40B4-BE49-F238E27FC236}">
                <a16:creationId xmlns:a16="http://schemas.microsoft.com/office/drawing/2014/main" id="{C3343789-57BE-1CCD-82DE-DDB547FB8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7035" y="2968879"/>
            <a:ext cx="699380" cy="699380"/>
          </a:xfrm>
          <a:prstGeom prst="rect">
            <a:avLst/>
          </a:prstGeom>
        </p:spPr>
      </p:pic>
      <p:pic>
        <p:nvPicPr>
          <p:cNvPr id="14" name="Grafik 13" descr="Fabrik mit einfarbiger Füllung">
            <a:extLst>
              <a:ext uri="{FF2B5EF4-FFF2-40B4-BE49-F238E27FC236}">
                <a16:creationId xmlns:a16="http://schemas.microsoft.com/office/drawing/2014/main" id="{84F539DD-F128-9BAA-D93F-A4BFEDCD3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1667" y="4267494"/>
            <a:ext cx="699380" cy="699380"/>
          </a:xfrm>
          <a:prstGeom prst="rect">
            <a:avLst/>
          </a:prstGeom>
        </p:spPr>
      </p:pic>
      <p:sp>
        <p:nvSpPr>
          <p:cNvPr id="15" name="Pfeil: gestreift nach rechts 14">
            <a:extLst>
              <a:ext uri="{FF2B5EF4-FFF2-40B4-BE49-F238E27FC236}">
                <a16:creationId xmlns:a16="http://schemas.microsoft.com/office/drawing/2014/main" id="{1BC722A2-1904-C07B-73DC-42D78941FFE9}"/>
              </a:ext>
            </a:extLst>
          </p:cNvPr>
          <p:cNvSpPr/>
          <p:nvPr/>
        </p:nvSpPr>
        <p:spPr>
          <a:xfrm>
            <a:off x="3588203" y="3273076"/>
            <a:ext cx="1312752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24BCE59-CCC5-7723-5082-2B48FF352B0B}"/>
              </a:ext>
            </a:extLst>
          </p:cNvPr>
          <p:cNvSpPr/>
          <p:nvPr/>
        </p:nvSpPr>
        <p:spPr>
          <a:xfrm>
            <a:off x="5006566" y="4057365"/>
            <a:ext cx="5659548" cy="1181100"/>
          </a:xfrm>
          <a:prstGeom prst="rect">
            <a:avLst/>
          </a:prstGeom>
          <a:noFill/>
          <a:ln>
            <a:solidFill>
              <a:srgbClr val="28517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16" name="Pfeil: gestreift nach rechts 15">
            <a:extLst>
              <a:ext uri="{FF2B5EF4-FFF2-40B4-BE49-F238E27FC236}">
                <a16:creationId xmlns:a16="http://schemas.microsoft.com/office/drawing/2014/main" id="{A8E23B80-401D-1CC4-C2E6-984AE323BB10}"/>
              </a:ext>
            </a:extLst>
          </p:cNvPr>
          <p:cNvSpPr/>
          <p:nvPr/>
        </p:nvSpPr>
        <p:spPr>
          <a:xfrm rot="19800000">
            <a:off x="5958138" y="2575497"/>
            <a:ext cx="1312752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17" name="Pfeil: gestreift nach rechts 16">
            <a:extLst>
              <a:ext uri="{FF2B5EF4-FFF2-40B4-BE49-F238E27FC236}">
                <a16:creationId xmlns:a16="http://schemas.microsoft.com/office/drawing/2014/main" id="{1B501BE1-9B41-4373-CFAE-587673746959}"/>
              </a:ext>
            </a:extLst>
          </p:cNvPr>
          <p:cNvSpPr/>
          <p:nvPr/>
        </p:nvSpPr>
        <p:spPr>
          <a:xfrm rot="1800000" flipV="1">
            <a:off x="5941389" y="3942269"/>
            <a:ext cx="1312752" cy="294322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dirty="0" err="1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30E44D1-C225-FA20-9518-C327546DF02E}"/>
              </a:ext>
            </a:extLst>
          </p:cNvPr>
          <p:cNvSpPr txBox="1"/>
          <p:nvPr/>
        </p:nvSpPr>
        <p:spPr>
          <a:xfrm>
            <a:off x="2132869" y="3573757"/>
            <a:ext cx="16768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 err="1"/>
              <a:t>Diodenproduktion</a:t>
            </a:r>
            <a:endParaRPr lang="en-US" sz="1050" i="1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C763865-94E9-3B06-039B-1E3F87BF2F88}"/>
              </a:ext>
            </a:extLst>
          </p:cNvPr>
          <p:cNvSpPr txBox="1"/>
          <p:nvPr/>
        </p:nvSpPr>
        <p:spPr>
          <a:xfrm>
            <a:off x="4598319" y="3573757"/>
            <a:ext cx="16768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 err="1"/>
              <a:t>Laserproduktion</a:t>
            </a:r>
            <a:endParaRPr lang="en-US" sz="1050" i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13BE4FB-BB6B-B1F5-A856-A7A9918DB8DD}"/>
              </a:ext>
            </a:extLst>
          </p:cNvPr>
          <p:cNvSpPr txBox="1"/>
          <p:nvPr/>
        </p:nvSpPr>
        <p:spPr>
          <a:xfrm>
            <a:off x="7442951" y="2461200"/>
            <a:ext cx="16768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 err="1"/>
              <a:t>Endmontage</a:t>
            </a:r>
            <a:r>
              <a:rPr lang="en-US" sz="1050" i="1" dirty="0"/>
              <a:t> TruMatic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97D22F5-4DCA-6BC1-2A16-23B8D3251E1D}"/>
              </a:ext>
            </a:extLst>
          </p:cNvPr>
          <p:cNvSpPr txBox="1"/>
          <p:nvPr/>
        </p:nvSpPr>
        <p:spPr>
          <a:xfrm>
            <a:off x="7516556" y="4908828"/>
            <a:ext cx="16768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 err="1"/>
              <a:t>Endmontage</a:t>
            </a:r>
            <a:r>
              <a:rPr lang="en-US" sz="1050" i="1" dirty="0"/>
              <a:t> TruLaser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3330F94-3BBB-660D-494C-8C90583FF451}"/>
              </a:ext>
            </a:extLst>
          </p:cNvPr>
          <p:cNvGrpSpPr/>
          <p:nvPr/>
        </p:nvGrpSpPr>
        <p:grpSpPr>
          <a:xfrm>
            <a:off x="9401785" y="1858165"/>
            <a:ext cx="699381" cy="768783"/>
            <a:chOff x="9401785" y="1858165"/>
            <a:chExt cx="699381" cy="768783"/>
          </a:xfrm>
        </p:grpSpPr>
        <p:pic>
          <p:nvPicPr>
            <p:cNvPr id="42" name="Grafik 41" descr="Benutzer mit einfarbiger Füllung">
              <a:extLst>
                <a:ext uri="{FF2B5EF4-FFF2-40B4-BE49-F238E27FC236}">
                  <a16:creationId xmlns:a16="http://schemas.microsoft.com/office/drawing/2014/main" id="{2E400359-D19A-C21B-ECC2-2A2B4E2E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1785" y="1858165"/>
              <a:ext cx="699381" cy="699381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97F9136-ABDD-AF57-1AF1-DE865CF2750D}"/>
                </a:ext>
              </a:extLst>
            </p:cNvPr>
            <p:cNvSpPr txBox="1"/>
            <p:nvPr/>
          </p:nvSpPr>
          <p:spPr>
            <a:xfrm>
              <a:off x="9529665" y="2457671"/>
              <a:ext cx="44362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>
                  <a:solidFill>
                    <a:schemeClr val="bg1">
                      <a:lumMod val="50000"/>
                    </a:schemeClr>
                  </a:solidFill>
                </a:rPr>
                <a:t>WSV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9E0577B-DEDD-C548-80D1-BDABC69305A2}"/>
              </a:ext>
            </a:extLst>
          </p:cNvPr>
          <p:cNvGrpSpPr/>
          <p:nvPr/>
        </p:nvGrpSpPr>
        <p:grpSpPr>
          <a:xfrm>
            <a:off x="9401785" y="4278125"/>
            <a:ext cx="699381" cy="768783"/>
            <a:chOff x="9401785" y="4278125"/>
            <a:chExt cx="699381" cy="768783"/>
          </a:xfrm>
        </p:grpSpPr>
        <p:pic>
          <p:nvPicPr>
            <p:cNvPr id="44" name="Grafik 43" descr="Benutzer mit einfarbiger Füllung">
              <a:extLst>
                <a:ext uri="{FF2B5EF4-FFF2-40B4-BE49-F238E27FC236}">
                  <a16:creationId xmlns:a16="http://schemas.microsoft.com/office/drawing/2014/main" id="{15827237-36B0-44AD-084D-8A5F870B7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1785" y="4278125"/>
              <a:ext cx="699381" cy="699381"/>
            </a:xfrm>
            <a:prstGeom prst="rect">
              <a:avLst/>
            </a:prstGeom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4E6A7803-1470-8193-4B44-7896953D1AE3}"/>
                </a:ext>
              </a:extLst>
            </p:cNvPr>
            <p:cNvSpPr txBox="1"/>
            <p:nvPr/>
          </p:nvSpPr>
          <p:spPr>
            <a:xfrm>
              <a:off x="9529665" y="4877631"/>
              <a:ext cx="44362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>
                  <a:solidFill>
                    <a:schemeClr val="bg1">
                      <a:lumMod val="50000"/>
                    </a:schemeClr>
                  </a:solidFill>
                </a:rPr>
                <a:t>WSV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AACD7E6-4D2D-F3A6-6E95-9C8350117436}"/>
              </a:ext>
            </a:extLst>
          </p:cNvPr>
          <p:cNvSpPr txBox="1"/>
          <p:nvPr/>
        </p:nvSpPr>
        <p:spPr>
          <a:xfrm>
            <a:off x="408087" y="3217656"/>
            <a:ext cx="167681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/>
              <a:t>2021 </a:t>
            </a:r>
            <a:r>
              <a:rPr lang="en-US" sz="1050" dirty="0" err="1"/>
              <a:t>Engpässe</a:t>
            </a:r>
            <a:r>
              <a:rPr lang="en-US" sz="1050" dirty="0"/>
              <a:t> in der </a:t>
            </a:r>
            <a:r>
              <a:rPr lang="en-US" sz="1050" dirty="0" err="1"/>
              <a:t>Diodenproduktion</a:t>
            </a:r>
            <a:r>
              <a:rPr lang="en-US" sz="1050" dirty="0"/>
              <a:t> </a:t>
            </a:r>
          </a:p>
          <a:p>
            <a:pPr algn="ctr"/>
            <a:r>
              <a:rPr lang="en-US" sz="1050" dirty="0"/>
              <a:t>Output &lt; 100%</a:t>
            </a:r>
          </a:p>
        </p:txBody>
      </p:sp>
      <p:pic>
        <p:nvPicPr>
          <p:cNvPr id="5" name="Grafik 4" descr="Blitz mit einfarbiger Füllung">
            <a:extLst>
              <a:ext uri="{FF2B5EF4-FFF2-40B4-BE49-F238E27FC236}">
                <a16:creationId xmlns:a16="http://schemas.microsoft.com/office/drawing/2014/main" id="{5EC192A9-BCF3-97F1-703A-F8C7332D53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92690" y="3200400"/>
            <a:ext cx="457200" cy="457200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C8D0321-A344-2BF0-BBAB-D6209603F77A}"/>
              </a:ext>
            </a:extLst>
          </p:cNvPr>
          <p:cNvCxnSpPr>
            <a:cxnSpLocks/>
          </p:cNvCxnSpPr>
          <p:nvPr/>
        </p:nvCxnSpPr>
        <p:spPr>
          <a:xfrm>
            <a:off x="490129" y="3735340"/>
            <a:ext cx="1447310" cy="0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14595753-C6F4-B811-8359-1D2FD0EF9688}"/>
              </a:ext>
            </a:extLst>
          </p:cNvPr>
          <p:cNvGrpSpPr/>
          <p:nvPr/>
        </p:nvGrpSpPr>
        <p:grpSpPr>
          <a:xfrm>
            <a:off x="7745946" y="3217656"/>
            <a:ext cx="1676812" cy="517684"/>
            <a:chOff x="7745946" y="3217656"/>
            <a:chExt cx="1676812" cy="517684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F8863A7-72FC-887B-7FFD-3BC48542AE3B}"/>
                </a:ext>
              </a:extLst>
            </p:cNvPr>
            <p:cNvSpPr txBox="1"/>
            <p:nvPr/>
          </p:nvSpPr>
          <p:spPr>
            <a:xfrm>
              <a:off x="7745946" y="3217656"/>
              <a:ext cx="1676812" cy="484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dirty="0" err="1"/>
                <a:t>Übernahme</a:t>
              </a:r>
              <a:r>
                <a:rPr lang="en-US" sz="1050" dirty="0"/>
                <a:t> des </a:t>
              </a:r>
              <a:r>
                <a:rPr lang="en-US" sz="1050" dirty="0" err="1"/>
                <a:t>Engpassmanagements</a:t>
              </a:r>
              <a:r>
                <a:rPr lang="en-US" sz="1050" dirty="0"/>
                <a:t> </a:t>
              </a:r>
              <a:r>
                <a:rPr lang="en-US" sz="1050" dirty="0" err="1"/>
                <a:t>durch</a:t>
              </a:r>
              <a:r>
                <a:rPr lang="en-US" sz="1050" dirty="0"/>
                <a:t> die WSV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F7151BCB-C575-E60E-632A-22B5034A4E8C}"/>
                </a:ext>
              </a:extLst>
            </p:cNvPr>
            <p:cNvCxnSpPr>
              <a:cxnSpLocks/>
            </p:cNvCxnSpPr>
            <p:nvPr/>
          </p:nvCxnSpPr>
          <p:spPr>
            <a:xfrm>
              <a:off x="7827988" y="3735340"/>
              <a:ext cx="1447310" cy="0"/>
            </a:xfrm>
            <a:prstGeom prst="line">
              <a:avLst/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BF1A35E2-4D85-9043-5260-1859EBC15AC8}"/>
              </a:ext>
            </a:extLst>
          </p:cNvPr>
          <p:cNvSpPr txBox="1"/>
          <p:nvPr/>
        </p:nvSpPr>
        <p:spPr>
          <a:xfrm>
            <a:off x="0" y="5770180"/>
            <a:ext cx="121920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b="1" i="1" dirty="0" err="1">
                <a:solidFill>
                  <a:schemeClr val="bg1">
                    <a:lumMod val="50000"/>
                  </a:schemeClr>
                </a:solidFill>
              </a:rPr>
              <a:t>Engpassmanagement</a:t>
            </a:r>
            <a:endParaRPr lang="en-US" sz="6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26875 0.1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81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2138 -0.189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-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fik 95" descr="Steinwandtextur">
            <a:extLst>
              <a:ext uri="{FF2B5EF4-FFF2-40B4-BE49-F238E27FC236}">
                <a16:creationId xmlns:a16="http://schemas.microsoft.com/office/drawing/2014/main" id="{ADDE8C29-7D0F-9C43-B9FC-EA685BCC025B}"/>
              </a:ext>
            </a:extLst>
          </p:cNvPr>
          <p:cNvPicPr/>
          <p:nvPr/>
        </p:nvPicPr>
        <p:blipFill rotWithShape="1">
          <a:blip r:embed="rId2"/>
          <a:srcRect r="2344" b="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7E697531-2BEC-24C0-390B-94ADAB1BA549}"/>
              </a:ext>
            </a:extLst>
          </p:cNvPr>
          <p:cNvGrpSpPr/>
          <p:nvPr/>
        </p:nvGrpSpPr>
        <p:grpSpPr>
          <a:xfrm>
            <a:off x="7727829" y="2518878"/>
            <a:ext cx="2960357" cy="2041702"/>
            <a:chOff x="8976305" y="2971800"/>
            <a:chExt cx="2960357" cy="2041702"/>
          </a:xfrm>
        </p:grpSpPr>
        <p:pic>
          <p:nvPicPr>
            <p:cNvPr id="3" name="Grafik 2" descr="Balkendiagramm mit einfarbiger Füllung">
              <a:extLst>
                <a:ext uri="{FF2B5EF4-FFF2-40B4-BE49-F238E27FC236}">
                  <a16:creationId xmlns:a16="http://schemas.microsoft.com/office/drawing/2014/main" id="{7704B261-2797-2918-E951-6287FDF4D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46190" y="2971800"/>
              <a:ext cx="914400" cy="9144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1226B6A8-FD5C-D876-38C0-6E35E9543BD3}"/>
                </a:ext>
              </a:extLst>
            </p:cNvPr>
            <p:cNvSpPr txBox="1"/>
            <p:nvPr/>
          </p:nvSpPr>
          <p:spPr>
            <a:xfrm>
              <a:off x="9870118" y="3778478"/>
              <a:ext cx="20665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Kundenbedarf</a:t>
              </a:r>
              <a:endParaRPr lang="en-US" sz="1200" dirty="0"/>
            </a:p>
          </p:txBody>
        </p:sp>
        <p:sp>
          <p:nvSpPr>
            <p:cNvPr id="47" name="Pfeil: nach rechts 46">
              <a:extLst>
                <a:ext uri="{FF2B5EF4-FFF2-40B4-BE49-F238E27FC236}">
                  <a16:creationId xmlns:a16="http://schemas.microsoft.com/office/drawing/2014/main" id="{A5ECCD7D-1CCB-7E44-0559-686320A39340}"/>
                </a:ext>
              </a:extLst>
            </p:cNvPr>
            <p:cNvSpPr/>
            <p:nvPr/>
          </p:nvSpPr>
          <p:spPr>
            <a:xfrm rot="10800000">
              <a:off x="8976305" y="3397202"/>
              <a:ext cx="1350102" cy="457200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750B3E9C-5C19-ADDA-C549-6D4BFA0D1928}"/>
                </a:ext>
              </a:extLst>
            </p:cNvPr>
            <p:cNvSpPr txBox="1"/>
            <p:nvPr/>
          </p:nvSpPr>
          <p:spPr>
            <a:xfrm>
              <a:off x="9208008" y="4090172"/>
              <a:ext cx="2152582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1200" dirty="0"/>
                <a:t>PPL / S&amp;OP </a:t>
              </a:r>
              <a:r>
                <a:rPr lang="en-US" sz="1200" dirty="0" err="1"/>
                <a:t>Planung</a:t>
              </a:r>
              <a:endParaRPr lang="en-US" sz="1200" dirty="0"/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1200" dirty="0" err="1"/>
                <a:t>Monatliche</a:t>
              </a:r>
              <a:r>
                <a:rPr lang="en-US" sz="1200" dirty="0"/>
                <a:t> </a:t>
              </a:r>
              <a:r>
                <a:rPr lang="en-US" sz="1200" dirty="0" err="1"/>
                <a:t>Planung</a:t>
              </a:r>
              <a:r>
                <a:rPr lang="en-US" sz="1200" dirty="0"/>
                <a:t> für 14 </a:t>
              </a:r>
              <a:r>
                <a:rPr lang="en-US" sz="1200" dirty="0" err="1"/>
                <a:t>Monate</a:t>
              </a:r>
              <a:r>
                <a:rPr lang="en-US" sz="1200" dirty="0"/>
                <a:t> </a:t>
              </a:r>
              <a:r>
                <a:rPr lang="en-US" sz="1200" dirty="0" err="1"/>
                <a:t>rollierend</a:t>
              </a:r>
              <a:endParaRPr lang="en-US" sz="1200" dirty="0"/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1200" dirty="0" err="1"/>
                <a:t>Basierend</a:t>
              </a:r>
              <a:r>
                <a:rPr lang="en-US" sz="1200" dirty="0"/>
                <a:t> auf </a:t>
              </a:r>
              <a:r>
                <a:rPr lang="en-US" sz="1200" dirty="0" err="1"/>
                <a:t>Kundenbedarf</a:t>
              </a:r>
              <a:r>
                <a:rPr lang="en-US" sz="1200" dirty="0"/>
                <a:t> und </a:t>
              </a:r>
              <a:r>
                <a:rPr lang="en-US" sz="1200" dirty="0" err="1"/>
                <a:t>Kapazitätsrestriktionen</a:t>
              </a:r>
              <a:r>
                <a:rPr lang="en-US" sz="1200" dirty="0"/>
                <a:t> </a:t>
              </a: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3C7EF334-43F9-5B1B-C9B3-205FD10017A1}"/>
              </a:ext>
            </a:extLst>
          </p:cNvPr>
          <p:cNvGrpSpPr/>
          <p:nvPr/>
        </p:nvGrpSpPr>
        <p:grpSpPr>
          <a:xfrm>
            <a:off x="5287368" y="2536911"/>
            <a:ext cx="2969086" cy="1469671"/>
            <a:chOff x="6535844" y="2989833"/>
            <a:chExt cx="2969086" cy="1469671"/>
          </a:xfrm>
        </p:grpSpPr>
        <p:pic>
          <p:nvPicPr>
            <p:cNvPr id="19" name="Grafik 18" descr="Fabrik mit einfarbiger Füllung">
              <a:extLst>
                <a:ext uri="{FF2B5EF4-FFF2-40B4-BE49-F238E27FC236}">
                  <a16:creationId xmlns:a16="http://schemas.microsoft.com/office/drawing/2014/main" id="{68AC3463-F931-CEEE-3E43-E0FDF118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14458" y="2989833"/>
              <a:ext cx="914400" cy="9144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A4412265-3DAB-3B61-48C1-2EF095E8F73F}"/>
                </a:ext>
              </a:extLst>
            </p:cNvPr>
            <p:cNvSpPr txBox="1"/>
            <p:nvPr/>
          </p:nvSpPr>
          <p:spPr>
            <a:xfrm>
              <a:off x="7438386" y="3778478"/>
              <a:ext cx="20665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Endmontagewerk</a:t>
              </a:r>
              <a:endParaRPr lang="en-US" sz="1200" dirty="0"/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FC35B97F-3D67-B1F4-278A-6E06A9E47485}"/>
                </a:ext>
              </a:extLst>
            </p:cNvPr>
            <p:cNvSpPr/>
            <p:nvPr/>
          </p:nvSpPr>
          <p:spPr>
            <a:xfrm rot="10800000">
              <a:off x="6535844" y="3397202"/>
              <a:ext cx="1350102" cy="457200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299D8124-A429-AD9D-6F11-2961C10D7387}"/>
                </a:ext>
              </a:extLst>
            </p:cNvPr>
            <p:cNvSpPr txBox="1"/>
            <p:nvPr/>
          </p:nvSpPr>
          <p:spPr>
            <a:xfrm>
              <a:off x="6585305" y="4090172"/>
              <a:ext cx="215258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1200" dirty="0" err="1"/>
                <a:t>Umlegen</a:t>
              </a:r>
              <a:r>
                <a:rPr lang="en-US" sz="1200" dirty="0"/>
                <a:t> der </a:t>
              </a:r>
              <a:r>
                <a:rPr lang="en-US" sz="1200" dirty="0" err="1"/>
                <a:t>Planung</a:t>
              </a:r>
              <a:r>
                <a:rPr lang="en-US" sz="1200" dirty="0"/>
                <a:t> auf </a:t>
              </a:r>
              <a:r>
                <a:rPr lang="en-US" sz="1200" dirty="0" err="1"/>
                <a:t>taggenaue</a:t>
              </a:r>
              <a:r>
                <a:rPr lang="en-US" sz="1200" dirty="0"/>
                <a:t> </a:t>
              </a:r>
              <a:r>
                <a:rPr lang="en-US" sz="1200" dirty="0" err="1"/>
                <a:t>Endtermine</a:t>
              </a:r>
              <a:endParaRPr lang="en-US" sz="1200" dirty="0"/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7E2D08B6-4BF2-ED70-C183-674146C49ADB}"/>
              </a:ext>
            </a:extLst>
          </p:cNvPr>
          <p:cNvGrpSpPr/>
          <p:nvPr/>
        </p:nvGrpSpPr>
        <p:grpSpPr>
          <a:xfrm>
            <a:off x="525860" y="2536911"/>
            <a:ext cx="4960193" cy="1336914"/>
            <a:chOff x="1774336" y="2989833"/>
            <a:chExt cx="4960193" cy="1336914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DD2D3703-2EDF-4C6D-D509-80D1624FF122}"/>
                </a:ext>
              </a:extLst>
            </p:cNvPr>
            <p:cNvGrpSpPr/>
            <p:nvPr/>
          </p:nvGrpSpPr>
          <p:grpSpPr>
            <a:xfrm>
              <a:off x="5034477" y="3529087"/>
              <a:ext cx="1333563" cy="202416"/>
              <a:chOff x="5532120" y="3630295"/>
              <a:chExt cx="1333563" cy="202416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A04F41CA-6884-5CB3-A6B3-6D6BA49779EB}"/>
                  </a:ext>
                </a:extLst>
              </p:cNvPr>
              <p:cNvSpPr/>
              <p:nvPr/>
            </p:nvSpPr>
            <p:spPr>
              <a:xfrm>
                <a:off x="5532120" y="3630295"/>
                <a:ext cx="148183" cy="14818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US" dirty="0" err="1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103DD27A-8ECB-4E05-068B-833A6EE43ECA}"/>
                  </a:ext>
                </a:extLst>
              </p:cNvPr>
              <p:cNvSpPr/>
              <p:nvPr/>
            </p:nvSpPr>
            <p:spPr>
              <a:xfrm>
                <a:off x="5729683" y="3630295"/>
                <a:ext cx="148183" cy="14818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US" dirty="0" err="1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6447BFB7-274A-8116-4C96-831AB4C5D288}"/>
                  </a:ext>
                </a:extLst>
              </p:cNvPr>
              <p:cNvSpPr/>
              <p:nvPr/>
            </p:nvSpPr>
            <p:spPr>
              <a:xfrm>
                <a:off x="5927246" y="3630295"/>
                <a:ext cx="148183" cy="14818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US" dirty="0" err="1"/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9C83B4F1-81B1-FCA1-D803-D4D06C7B2CA4}"/>
                  </a:ext>
                </a:extLst>
              </p:cNvPr>
              <p:cNvSpPr/>
              <p:nvPr/>
            </p:nvSpPr>
            <p:spPr>
              <a:xfrm>
                <a:off x="6124809" y="3630295"/>
                <a:ext cx="148183" cy="14818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US" dirty="0" err="1"/>
              </a:p>
            </p:txBody>
          </p:sp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785583A-D72A-6714-305B-DC31DA637D0B}"/>
                  </a:ext>
                </a:extLst>
              </p:cNvPr>
              <p:cNvSpPr/>
              <p:nvPr/>
            </p:nvSpPr>
            <p:spPr>
              <a:xfrm>
                <a:off x="6322372" y="3630295"/>
                <a:ext cx="148183" cy="14818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US" dirty="0" err="1"/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04EE8427-04DC-38E2-BAFA-A417262FD337}"/>
                  </a:ext>
                </a:extLst>
              </p:cNvPr>
              <p:cNvSpPr/>
              <p:nvPr/>
            </p:nvSpPr>
            <p:spPr>
              <a:xfrm>
                <a:off x="6519935" y="3630295"/>
                <a:ext cx="148183" cy="14818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US" dirty="0" err="1"/>
              </a:p>
            </p:txBody>
          </p:sp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8BCD9E32-2DEC-AD7A-8869-DB1F3278156B}"/>
                  </a:ext>
                </a:extLst>
              </p:cNvPr>
              <p:cNvSpPr/>
              <p:nvPr/>
            </p:nvSpPr>
            <p:spPr>
              <a:xfrm>
                <a:off x="6717500" y="3630295"/>
                <a:ext cx="148183" cy="14818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US" dirty="0" err="1"/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B0AED851-2BCA-38F2-FA2F-73E67747EADB}"/>
                  </a:ext>
                </a:extLst>
              </p:cNvPr>
              <p:cNvCxnSpPr/>
              <p:nvPr/>
            </p:nvCxnSpPr>
            <p:spPr>
              <a:xfrm>
                <a:off x="5532120" y="3832711"/>
                <a:ext cx="1333563" cy="0"/>
              </a:xfrm>
              <a:prstGeom prst="line">
                <a:avLst/>
              </a:prstGeom>
              <a:ln w="190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26E6F0D2-F643-A77A-4084-2F3B525A339C}"/>
                </a:ext>
              </a:extLst>
            </p:cNvPr>
            <p:cNvSpPr txBox="1"/>
            <p:nvPr/>
          </p:nvSpPr>
          <p:spPr>
            <a:xfrm>
              <a:off x="4667985" y="3778478"/>
              <a:ext cx="20665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Getaktete</a:t>
              </a:r>
              <a:r>
                <a:rPr lang="en-US" sz="1200" dirty="0"/>
                <a:t> </a:t>
              </a:r>
              <a:r>
                <a:rPr lang="en-US" sz="1200" dirty="0" err="1"/>
                <a:t>Fließline</a:t>
              </a:r>
              <a:endParaRPr lang="en-US" sz="1200" dirty="0"/>
            </a:p>
          </p:txBody>
        </p:sp>
        <p:sp>
          <p:nvSpPr>
            <p:cNvPr id="53" name="Pfeil: nach rechts 52">
              <a:extLst>
                <a:ext uri="{FF2B5EF4-FFF2-40B4-BE49-F238E27FC236}">
                  <a16:creationId xmlns:a16="http://schemas.microsoft.com/office/drawing/2014/main" id="{3206D82A-07F2-867D-3A05-D0D5F2A90AAA}"/>
                </a:ext>
              </a:extLst>
            </p:cNvPr>
            <p:cNvSpPr/>
            <p:nvPr/>
          </p:nvSpPr>
          <p:spPr>
            <a:xfrm rot="10800000">
              <a:off x="3463787" y="3397202"/>
              <a:ext cx="1350102" cy="457200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89374D44-513C-16B3-F326-9BEC88452596}"/>
                </a:ext>
              </a:extLst>
            </p:cNvPr>
            <p:cNvSpPr txBox="1"/>
            <p:nvPr/>
          </p:nvSpPr>
          <p:spPr>
            <a:xfrm>
              <a:off x="3463786" y="3957415"/>
              <a:ext cx="215258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sz="1200" dirty="0" err="1"/>
                <a:t>Ermitteln</a:t>
              </a:r>
              <a:r>
                <a:rPr lang="en-US" sz="1200" dirty="0"/>
                <a:t> von </a:t>
              </a:r>
              <a:r>
                <a:rPr lang="en-US" sz="1200" dirty="0" err="1"/>
                <a:t>allen</a:t>
              </a:r>
              <a:r>
                <a:rPr lang="en-US" sz="1200" dirty="0"/>
                <a:t> </a:t>
              </a:r>
              <a:r>
                <a:rPr lang="en-US" sz="1200" dirty="0" err="1"/>
                <a:t>Sekundärbedarfen</a:t>
              </a:r>
              <a:endParaRPr lang="en-US" sz="1200" dirty="0"/>
            </a:p>
          </p:txBody>
        </p:sp>
        <p:pic>
          <p:nvPicPr>
            <p:cNvPr id="55" name="Grafik 54" descr="Fabrik mit einfarbiger Füllung">
              <a:extLst>
                <a:ext uri="{FF2B5EF4-FFF2-40B4-BE49-F238E27FC236}">
                  <a16:creationId xmlns:a16="http://schemas.microsoft.com/office/drawing/2014/main" id="{B0E9138D-222E-95D7-002C-A2E370D68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50408" y="2989833"/>
              <a:ext cx="914400" cy="914400"/>
            </a:xfrm>
            <a:prstGeom prst="rect">
              <a:avLst/>
            </a:prstGeom>
          </p:spPr>
        </p:pic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ACE3235D-0E0F-2721-C95B-AB7E32CA96E9}"/>
                </a:ext>
              </a:extLst>
            </p:cNvPr>
            <p:cNvSpPr txBox="1"/>
            <p:nvPr/>
          </p:nvSpPr>
          <p:spPr>
            <a:xfrm>
              <a:off x="1774336" y="3778478"/>
              <a:ext cx="20665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Zuliefer</a:t>
              </a:r>
              <a:r>
                <a:rPr lang="en-US" sz="1200" dirty="0"/>
                <a:t>-Werke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FD98D887-1A2B-8164-E4F5-53F691F64FE5}"/>
              </a:ext>
            </a:extLst>
          </p:cNvPr>
          <p:cNvGrpSpPr/>
          <p:nvPr/>
        </p:nvGrpSpPr>
        <p:grpSpPr>
          <a:xfrm>
            <a:off x="525860" y="1460800"/>
            <a:ext cx="3243304" cy="1166988"/>
            <a:chOff x="1774336" y="1913722"/>
            <a:chExt cx="3243304" cy="1166988"/>
          </a:xfrm>
        </p:grpSpPr>
        <p:sp>
          <p:nvSpPr>
            <p:cNvPr id="57" name="Pfeil: nach rechts 56">
              <a:extLst>
                <a:ext uri="{FF2B5EF4-FFF2-40B4-BE49-F238E27FC236}">
                  <a16:creationId xmlns:a16="http://schemas.microsoft.com/office/drawing/2014/main" id="{58E5060E-3796-DCF4-56EB-011E4987FA9C}"/>
                </a:ext>
              </a:extLst>
            </p:cNvPr>
            <p:cNvSpPr/>
            <p:nvPr/>
          </p:nvSpPr>
          <p:spPr>
            <a:xfrm rot="12600000">
              <a:off x="3428392" y="2623510"/>
              <a:ext cx="1589248" cy="457200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C4EB2839-B148-2D01-D018-812699DAC26F}"/>
                </a:ext>
              </a:extLst>
            </p:cNvPr>
            <p:cNvSpPr txBox="1"/>
            <p:nvPr/>
          </p:nvSpPr>
          <p:spPr>
            <a:xfrm>
              <a:off x="1774336" y="2692501"/>
              <a:ext cx="20665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Lieferanten</a:t>
              </a:r>
              <a:endParaRPr lang="en-US" sz="1200" dirty="0"/>
            </a:p>
          </p:txBody>
        </p:sp>
        <p:pic>
          <p:nvPicPr>
            <p:cNvPr id="61" name="Grafik 60" descr="Stadt mit einfarbiger Füllung">
              <a:extLst>
                <a:ext uri="{FF2B5EF4-FFF2-40B4-BE49-F238E27FC236}">
                  <a16:creationId xmlns:a16="http://schemas.microsoft.com/office/drawing/2014/main" id="{F0B260F9-BA70-09F2-2590-12D221FB4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66043" y="1913722"/>
              <a:ext cx="914400" cy="914400"/>
            </a:xfrm>
            <a:prstGeom prst="rect">
              <a:avLst/>
            </a:prstGeom>
          </p:spPr>
        </p:pic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8C7EC218-B260-2A14-35BD-9DE91B934234}"/>
              </a:ext>
            </a:extLst>
          </p:cNvPr>
          <p:cNvGrpSpPr/>
          <p:nvPr/>
        </p:nvGrpSpPr>
        <p:grpSpPr>
          <a:xfrm>
            <a:off x="507111" y="3841304"/>
            <a:ext cx="4962707" cy="1873912"/>
            <a:chOff x="1755587" y="4294226"/>
            <a:chExt cx="4962707" cy="1873912"/>
          </a:xfrm>
        </p:grpSpPr>
        <p:sp>
          <p:nvSpPr>
            <p:cNvPr id="64" name="Pfeil: nach rechts 63">
              <a:extLst>
                <a:ext uri="{FF2B5EF4-FFF2-40B4-BE49-F238E27FC236}">
                  <a16:creationId xmlns:a16="http://schemas.microsoft.com/office/drawing/2014/main" id="{479B858C-30D4-B7B7-FEA4-46F12EFB6393}"/>
                </a:ext>
              </a:extLst>
            </p:cNvPr>
            <p:cNvSpPr/>
            <p:nvPr/>
          </p:nvSpPr>
          <p:spPr>
            <a:xfrm rot="5400000">
              <a:off x="5171205" y="4538057"/>
              <a:ext cx="944862" cy="457200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pic>
          <p:nvPicPr>
            <p:cNvPr id="68" name="Grafik 67" descr="Gruppe von Männern mit einfarbiger Füllung">
              <a:extLst>
                <a:ext uri="{FF2B5EF4-FFF2-40B4-BE49-F238E27FC236}">
                  <a16:creationId xmlns:a16="http://schemas.microsoft.com/office/drawing/2014/main" id="{47B0A557-8857-FB15-D9E7-1F92CCFA0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18006" y="5326627"/>
              <a:ext cx="690301" cy="690301"/>
            </a:xfrm>
            <a:prstGeom prst="rect">
              <a:avLst/>
            </a:prstGeom>
          </p:spPr>
        </p:pic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CD67B0A7-2C58-B877-FF20-C5BEEB401867}"/>
                </a:ext>
              </a:extLst>
            </p:cNvPr>
            <p:cNvSpPr txBox="1"/>
            <p:nvPr/>
          </p:nvSpPr>
          <p:spPr>
            <a:xfrm>
              <a:off x="4651750" y="5983472"/>
              <a:ext cx="20665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Kapazitätsplanung</a:t>
              </a:r>
              <a:endParaRPr lang="en-US" sz="1200" dirty="0"/>
            </a:p>
          </p:txBody>
        </p:sp>
        <p:pic>
          <p:nvPicPr>
            <p:cNvPr id="71" name="Grafik 70" descr="Gruppe von Männern mit einfarbiger Füllung">
              <a:extLst>
                <a:ext uri="{FF2B5EF4-FFF2-40B4-BE49-F238E27FC236}">
                  <a16:creationId xmlns:a16="http://schemas.microsoft.com/office/drawing/2014/main" id="{0F302676-3876-49CE-126E-CCA9FB4D2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421843" y="5326627"/>
              <a:ext cx="690301" cy="690301"/>
            </a:xfrm>
            <a:prstGeom prst="rect">
              <a:avLst/>
            </a:prstGeom>
          </p:spPr>
        </p:pic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EAD1A6DB-CE4C-8522-785D-3B0518DD3260}"/>
                </a:ext>
              </a:extLst>
            </p:cNvPr>
            <p:cNvSpPr txBox="1"/>
            <p:nvPr/>
          </p:nvSpPr>
          <p:spPr>
            <a:xfrm>
              <a:off x="1755587" y="5983472"/>
              <a:ext cx="20665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Kapazitätsplanung</a:t>
              </a:r>
              <a:endParaRPr lang="en-US" sz="1200" dirty="0"/>
            </a:p>
          </p:txBody>
        </p:sp>
        <p:sp>
          <p:nvSpPr>
            <p:cNvPr id="73" name="Pfeil: nach rechts 72">
              <a:extLst>
                <a:ext uri="{FF2B5EF4-FFF2-40B4-BE49-F238E27FC236}">
                  <a16:creationId xmlns:a16="http://schemas.microsoft.com/office/drawing/2014/main" id="{3AEAA96B-4787-1F75-CC54-3167D80A451F}"/>
                </a:ext>
              </a:extLst>
            </p:cNvPr>
            <p:cNvSpPr/>
            <p:nvPr/>
          </p:nvSpPr>
          <p:spPr>
            <a:xfrm rot="5400000">
              <a:off x="2316428" y="4538057"/>
              <a:ext cx="944862" cy="457200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2293431B-DA24-FC82-8903-5D3825445B78}"/>
              </a:ext>
            </a:extLst>
          </p:cNvPr>
          <p:cNvGrpSpPr/>
          <p:nvPr/>
        </p:nvGrpSpPr>
        <p:grpSpPr>
          <a:xfrm>
            <a:off x="3345418" y="969298"/>
            <a:ext cx="2066544" cy="1955656"/>
            <a:chOff x="4593894" y="1422220"/>
            <a:chExt cx="2066544" cy="1955656"/>
          </a:xfrm>
        </p:grpSpPr>
        <p:pic>
          <p:nvPicPr>
            <p:cNvPr id="78" name="Grafik 77" descr="LKW mit einfarbiger Füllung">
              <a:extLst>
                <a:ext uri="{FF2B5EF4-FFF2-40B4-BE49-F238E27FC236}">
                  <a16:creationId xmlns:a16="http://schemas.microsoft.com/office/drawing/2014/main" id="{56848656-EE68-72C6-05B5-309BFF0D3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44560" y="1422220"/>
              <a:ext cx="671859" cy="671859"/>
            </a:xfrm>
            <a:prstGeom prst="rect">
              <a:avLst/>
            </a:prstGeom>
          </p:spPr>
        </p:pic>
        <p:sp>
          <p:nvSpPr>
            <p:cNvPr id="79" name="Pfeil: nach rechts 78">
              <a:extLst>
                <a:ext uri="{FF2B5EF4-FFF2-40B4-BE49-F238E27FC236}">
                  <a16:creationId xmlns:a16="http://schemas.microsoft.com/office/drawing/2014/main" id="{A57EDCAA-085A-0690-7F3B-D344AC505637}"/>
                </a:ext>
              </a:extLst>
            </p:cNvPr>
            <p:cNvSpPr/>
            <p:nvPr/>
          </p:nvSpPr>
          <p:spPr>
            <a:xfrm rot="16200000">
              <a:off x="5027089" y="2565875"/>
              <a:ext cx="1166803" cy="457200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A45A63EA-8EBD-CF57-5FBB-7048228C06E4}"/>
                </a:ext>
              </a:extLst>
            </p:cNvPr>
            <p:cNvSpPr txBox="1"/>
            <p:nvPr/>
          </p:nvSpPr>
          <p:spPr>
            <a:xfrm>
              <a:off x="4593894" y="1985748"/>
              <a:ext cx="20665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err="1"/>
                <a:t>Logistik</a:t>
              </a:r>
              <a:r>
                <a:rPr lang="en-US" sz="1200" dirty="0"/>
                <a:t>-/</a:t>
              </a:r>
              <a:r>
                <a:rPr lang="en-US" sz="1200" dirty="0" err="1"/>
                <a:t>Serviceplanung</a:t>
              </a:r>
              <a:endParaRPr lang="en-US" sz="1200" dirty="0"/>
            </a:p>
          </p:txBody>
        </p:sp>
        <p:pic>
          <p:nvPicPr>
            <p:cNvPr id="85" name="Grafik 84" descr="Schraubenschlüssel mit einfarbiger Füllung">
              <a:extLst>
                <a:ext uri="{FF2B5EF4-FFF2-40B4-BE49-F238E27FC236}">
                  <a16:creationId xmlns:a16="http://schemas.microsoft.com/office/drawing/2014/main" id="{CC51B1CF-6B9C-B451-13D0-3831B52B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59857" y="1501528"/>
              <a:ext cx="496899" cy="496899"/>
            </a:xfrm>
            <a:prstGeom prst="rect">
              <a:avLst/>
            </a:prstGeom>
          </p:spPr>
        </p:pic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A5812D08-2547-F470-5E28-936F30A59456}"/>
              </a:ext>
            </a:extLst>
          </p:cNvPr>
          <p:cNvGrpSpPr/>
          <p:nvPr/>
        </p:nvGrpSpPr>
        <p:grpSpPr>
          <a:xfrm>
            <a:off x="6363498" y="1476659"/>
            <a:ext cx="4304252" cy="657128"/>
            <a:chOff x="7611974" y="1929581"/>
            <a:chExt cx="4304252" cy="657128"/>
          </a:xfrm>
        </p:grpSpPr>
        <p:pic>
          <p:nvPicPr>
            <p:cNvPr id="83" name="Grafik 82" descr="Trommel mit einfarbiger Füllung">
              <a:extLst>
                <a:ext uri="{FF2B5EF4-FFF2-40B4-BE49-F238E27FC236}">
                  <a16:creationId xmlns:a16="http://schemas.microsoft.com/office/drawing/2014/main" id="{FA90706E-C51C-877F-2990-5BE9F8503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611974" y="1929581"/>
              <a:ext cx="657128" cy="657128"/>
            </a:xfrm>
            <a:prstGeom prst="rect">
              <a:avLst/>
            </a:prstGeom>
          </p:spPr>
        </p:pic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DA5CD426-3A0E-8150-FE04-F2FF27AB4E5B}"/>
                </a:ext>
              </a:extLst>
            </p:cNvPr>
            <p:cNvSpPr txBox="1"/>
            <p:nvPr/>
          </p:nvSpPr>
          <p:spPr>
            <a:xfrm>
              <a:off x="8273172" y="2147727"/>
              <a:ext cx="364305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000" b="1" i="1" dirty="0" err="1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Taktgeber</a:t>
              </a:r>
              <a:r>
                <a:rPr lang="en-US" sz="2000" b="1" i="1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 für den </a:t>
              </a:r>
              <a:r>
                <a:rPr lang="en-US" sz="2000" b="1" i="1" dirty="0" err="1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Wertstrom</a:t>
              </a:r>
              <a:endParaRPr lang="en-US" sz="2000" b="1" i="1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F827B706-3299-956C-32A5-BC456780AE2B}"/>
              </a:ext>
            </a:extLst>
          </p:cNvPr>
          <p:cNvSpPr txBox="1"/>
          <p:nvPr/>
        </p:nvSpPr>
        <p:spPr>
          <a:xfrm>
            <a:off x="0" y="5770180"/>
            <a:ext cx="10112114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b="1" i="1" dirty="0" err="1">
                <a:solidFill>
                  <a:schemeClr val="bg1">
                    <a:lumMod val="50000"/>
                  </a:schemeClr>
                </a:solidFill>
              </a:rPr>
              <a:t>Kundentakt</a:t>
            </a:r>
            <a:r>
              <a:rPr lang="en-US" sz="66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6600" b="1" i="1" dirty="0" err="1">
                <a:solidFill>
                  <a:schemeClr val="bg1">
                    <a:lumMod val="50000"/>
                  </a:schemeClr>
                </a:solidFill>
              </a:rPr>
              <a:t>im</a:t>
            </a:r>
            <a:r>
              <a:rPr lang="en-US" sz="6600" b="1" i="1" dirty="0">
                <a:solidFill>
                  <a:schemeClr val="bg1">
                    <a:lumMod val="50000"/>
                  </a:schemeClr>
                </a:solidFill>
              </a:rPr>
              <a:t> WS</a:t>
            </a:r>
          </a:p>
        </p:txBody>
      </p:sp>
    </p:spTree>
    <p:extLst>
      <p:ext uri="{BB962C8B-B14F-4D97-AF65-F5344CB8AC3E}">
        <p14:creationId xmlns:p14="http://schemas.microsoft.com/office/powerpoint/2010/main" val="10591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PRESENTATION_LANGUAGE" val="1031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1.12.2022 23:12:59.483"/>
  <p:tag name="MIO_OBJECTNAME" val="Hauptpforte"/>
  <p:tag name="MIO_LASTEDITORNAME" val="empower Brandi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SHOW_DATE" val="True"/>
  <p:tag name="MIO_SHOW_FOOTER" val="True"/>
  <p:tag name="MIO_SHOW_PAGENUMBER" val="True"/>
  <p:tag name="MIO_AVOID_BLANK_LAYOUT" val="True"/>
  <p:tag name="MIO_CD_LAYOUT_VALID_AREA" val="False"/>
  <p:tag name="MIO_EMBED_FONT" val="False"/>
  <p:tag name="MIO_MATCH_COLOR_SCHEME" val="False"/>
  <p:tag name="MIO_HDS" val="True"/>
  <p:tag name="MIO_SKIPVERSION" val="01.01.0001 00:00:00"/>
  <p:tag name="MIO_UPDATE" val="True"/>
  <p:tag name="MIO_DBID" val="8236CE71-3243-41A3-904F-7EA9E80C736A"/>
  <p:tag name="MIO_LASTEDITORNAME" val="Katharina Kampen"/>
  <p:tag name="MIO_FALLBACK_LAYOUT" val="6"/>
  <p:tag name="MIO_NUMBER_OF_VALID_LAYOUTS" val="27"/>
  <p:tag name="MIO_EKGUID" val="aa0866db-8b1e-4441-9074-4271c62d3953"/>
  <p:tag name="MIO_VERSION" val="06.12.2022 13:56:25"/>
  <p:tag name="MIO_OBJECTNAME" val="TRUMPF Signet - 100 years DE | EN"/>
  <p:tag name="MIO_LASTDOWNLOADED" val="24.03.2023 15:03:31.760"/>
  <p:tag name="MIO_CDID" val="d30371fb-bd2b-4816-a0ce-bd6a1479ab6b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rumpf PowerPoint 2019">
  <a:themeElements>
    <a:clrScheme name="Trumpf dezent">
      <a:dk1>
        <a:srgbClr val="333333"/>
      </a:dk1>
      <a:lt1>
        <a:srgbClr val="FFFFFF"/>
      </a:lt1>
      <a:dk2>
        <a:srgbClr val="285172"/>
      </a:dk2>
      <a:lt2>
        <a:srgbClr val="FFFFFF"/>
      </a:lt2>
      <a:accent1>
        <a:srgbClr val="575757"/>
      </a:accent1>
      <a:accent2>
        <a:srgbClr val="D0D0D0"/>
      </a:accent2>
      <a:accent3>
        <a:srgbClr val="285172"/>
      </a:accent3>
      <a:accent4>
        <a:srgbClr val="8094AF"/>
      </a:accent4>
      <a:accent5>
        <a:srgbClr val="BBD03A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D746A209-D3A0-42EF-988A-4829135B642B}" vid="{7DF3D1B1-4C56-472B-9565-3D7A511C20EB}"/>
    </a:ext>
  </a:extLst>
</a:theme>
</file>

<file path=ppt/theme/theme2.xml><?xml version="1.0" encoding="utf-8"?>
<a:theme xmlns:a="http://schemas.openxmlformats.org/drawingml/2006/main" name="Office">
  <a:themeElements>
    <a:clrScheme name="Trumpf">
      <a:dk1>
        <a:srgbClr val="333333"/>
      </a:dk1>
      <a:lt1>
        <a:srgbClr val="FFFFFF"/>
      </a:lt1>
      <a:dk2>
        <a:srgbClr val="204461"/>
      </a:dk2>
      <a:lt2>
        <a:srgbClr val="FFFFFF"/>
      </a:lt2>
      <a:accent1>
        <a:srgbClr val="707070"/>
      </a:accent1>
      <a:accent2>
        <a:srgbClr val="D0D0D0"/>
      </a:accent2>
      <a:accent3>
        <a:srgbClr val="204461"/>
      </a:accent3>
      <a:accent4>
        <a:srgbClr val="638EBD"/>
      </a:accent4>
      <a:accent5>
        <a:srgbClr val="93C11C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Trumpf">
      <a:dk1>
        <a:srgbClr val="333333"/>
      </a:dk1>
      <a:lt1>
        <a:srgbClr val="FFFFFF"/>
      </a:lt1>
      <a:dk2>
        <a:srgbClr val="204461"/>
      </a:dk2>
      <a:lt2>
        <a:srgbClr val="FFFFFF"/>
      </a:lt2>
      <a:accent1>
        <a:srgbClr val="707070"/>
      </a:accent1>
      <a:accent2>
        <a:srgbClr val="D0D0D0"/>
      </a:accent2>
      <a:accent3>
        <a:srgbClr val="204461"/>
      </a:accent3>
      <a:accent4>
        <a:srgbClr val="638EBD"/>
      </a:accent4>
      <a:accent5>
        <a:srgbClr val="93C11C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Application xmlns="http://www.sap.com/cof/powerpoint/application">
  <Version>2</Version>
  <Revision>2.4.3.69601</Revision>
</Application>
</file>

<file path=customXml/item2.xml><?xml version="1.0" encoding="utf-8"?>
<Application xmlns="http://www.sap.com/cof/ao/powerpoint/application">
  <com.sap.ip.bi.pioneer>
    <Version>4</Version>
    <AAO_Revision>2.4.3.69601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DC99EB5B522442BFB271BE36A4F819" ma:contentTypeVersion="17" ma:contentTypeDescription="Ein neues Dokument erstellen." ma:contentTypeScope="" ma:versionID="a70fb71c8d03ff12ade853dbdbf2954b">
  <xsd:schema xmlns:xsd="http://www.w3.org/2001/XMLSchema" xmlns:xs="http://www.w3.org/2001/XMLSchema" xmlns:p="http://schemas.microsoft.com/office/2006/metadata/properties" xmlns:ns2="46a56ff4-038c-43a1-8198-66df79d5b4f2" xmlns:ns3="acc70353-449a-458c-af38-81fd801b6559" targetNamespace="http://schemas.microsoft.com/office/2006/metadata/properties" ma:root="true" ma:fieldsID="3065265883915d1102bea8f7b0131355" ns2:_="" ns3:_="">
    <xsd:import namespace="46a56ff4-038c-43a1-8198-66df79d5b4f2"/>
    <xsd:import namespace="acc70353-449a-458c-af38-81fd801b65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Uhrzeit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56ff4-038c-43a1-8198-66df79d5b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Uhrzeit" ma:index="18" nillable="true" ma:displayName="Uhrzeit" ma:format="DateOnly" ma:internalName="Uhrzeit">
      <xsd:simpleType>
        <xsd:restriction base="dms:DateTime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e9485e2-df4f-4880-8a81-872be8114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70353-449a-458c-af38-81fd801b655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2400c1-fff9-468c-bdef-2fcd72bfa8a4}" ma:internalName="TaxCatchAll" ma:showField="CatchAllData" ma:web="acc70353-449a-458c-af38-81fd801b65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c70353-449a-458c-af38-81fd801b6559" xsi:nil="true"/>
    <lcf76f155ced4ddcb4097134ff3c332f xmlns="46a56ff4-038c-43a1-8198-66df79d5b4f2">
      <Terms xmlns="http://schemas.microsoft.com/office/infopath/2007/PartnerControls"/>
    </lcf76f155ced4ddcb4097134ff3c332f>
    <Uhrzeit xmlns="46a56ff4-038c-43a1-8198-66df79d5b4f2" xsi:nil="true"/>
  </documentManagement>
</p:properties>
</file>

<file path=customXml/itemProps1.xml><?xml version="1.0" encoding="utf-8"?>
<ds:datastoreItem xmlns:ds="http://schemas.openxmlformats.org/officeDocument/2006/customXml" ds:itemID="{ECF539A1-AF85-47CB-B4C5-732462A99E61}">
  <ds:schemaRefs>
    <ds:schemaRef ds:uri="http://www.sap.com/cof/powerpoint/application"/>
  </ds:schemaRefs>
</ds:datastoreItem>
</file>

<file path=customXml/itemProps2.xml><?xml version="1.0" encoding="utf-8"?>
<ds:datastoreItem xmlns:ds="http://schemas.openxmlformats.org/officeDocument/2006/customXml" ds:itemID="{88A176F2-E562-4B82-B57E-A2FD4FC0AF6E}">
  <ds:schemaRefs>
    <ds:schemaRef ds:uri="http://www.sap.com/cof/ao/powerpoint/application"/>
  </ds:schemaRefs>
</ds:datastoreItem>
</file>

<file path=customXml/itemProps3.xml><?xml version="1.0" encoding="utf-8"?>
<ds:datastoreItem xmlns:ds="http://schemas.openxmlformats.org/officeDocument/2006/customXml" ds:itemID="{1844ECF0-5A04-4950-A823-921AAF06AE30}"/>
</file>

<file path=customXml/itemProps4.xml><?xml version="1.0" encoding="utf-8"?>
<ds:datastoreItem xmlns:ds="http://schemas.openxmlformats.org/officeDocument/2006/customXml" ds:itemID="{5220F8FD-4D1E-4444-BE1E-6C59BA23CE07}"/>
</file>

<file path=customXml/itemProps5.xml><?xml version="1.0" encoding="utf-8"?>
<ds:datastoreItem xmlns:ds="http://schemas.openxmlformats.org/officeDocument/2006/customXml" ds:itemID="{42CE26AC-3B50-4555-A71B-732C79B1CB31}"/>
</file>

<file path=docProps/app.xml><?xml version="1.0" encoding="utf-8"?>
<Properties xmlns="http://schemas.openxmlformats.org/officeDocument/2006/extended-properties" xmlns:vt="http://schemas.openxmlformats.org/officeDocument/2006/docPropsVTypes">
  <Template>1902_Trumpf-Master_Dada_v9_Neues-Raster</Template>
  <TotalTime>0</TotalTime>
  <Words>331</Words>
  <Application>Microsoft Office PowerPoint</Application>
  <PresentationFormat>Breitbild</PresentationFormat>
  <Paragraphs>125</Paragraphs>
  <Slides>11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-apple-system</vt:lpstr>
      <vt:lpstr>Arial</vt:lpstr>
      <vt:lpstr>Segoe UI</vt:lpstr>
      <vt:lpstr>Symbol</vt:lpstr>
      <vt:lpstr>Wingdings</vt:lpstr>
      <vt:lpstr>Trumpf PowerPoint 2019</vt:lpstr>
      <vt:lpstr>think-cell Folie</vt:lpstr>
      <vt:lpstr>Value Stream Management im Produktionsverbund</vt:lpstr>
      <vt:lpstr>PowerPoint-Präsentation</vt:lpstr>
      <vt:lpstr>Wie erlangen wir Transparenz über den Wertstrom?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Überschrift in zwei Zeilen</dc:title>
  <dc:creator>Katharina Kampen</dc:creator>
  <cp:lastModifiedBy>Tuerk, Oliver</cp:lastModifiedBy>
  <cp:revision>53</cp:revision>
  <cp:lastPrinted>2019-01-11T14:04:50Z</cp:lastPrinted>
  <dcterms:created xsi:type="dcterms:W3CDTF">2019-04-11T08:14:40Z</dcterms:created>
  <dcterms:modified xsi:type="dcterms:W3CDTF">2023-04-20T17:56:20Z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0x01010054A953F5417C53429AC48C9289217B48</vt:lpwstr>
  </property>
</Properties>
</file>